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handoutMasterIdLst>
    <p:handoutMasterId r:id="rId17"/>
  </p:handoutMasterIdLst>
  <p:sldIdLst>
    <p:sldId id="256" r:id="rId2"/>
    <p:sldId id="257" r:id="rId3"/>
    <p:sldId id="259" r:id="rId4"/>
    <p:sldId id="260" r:id="rId5"/>
    <p:sldId id="258" r:id="rId6"/>
    <p:sldId id="262" r:id="rId7"/>
    <p:sldId id="263" r:id="rId8"/>
    <p:sldId id="264" r:id="rId9"/>
    <p:sldId id="270" r:id="rId10"/>
    <p:sldId id="266" r:id="rId11"/>
    <p:sldId id="267" r:id="rId12"/>
    <p:sldId id="272" r:id="rId13"/>
    <p:sldId id="273"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122" d="100"/>
          <a:sy n="122" d="100"/>
        </p:scale>
        <p:origin x="-13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21150C8-2885-4D1F-96A3-76F858374CFD}" type="datetimeFigureOut">
              <a:rPr lang="en-US"/>
              <a:pPr>
                <a:defRPr/>
              </a:pPr>
              <a:t>10/16/2012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154A670-E59F-45CB-A5BB-9045A9FB3D92}" type="slidenum">
              <a:rPr lang="en-US"/>
              <a:pPr>
                <a:defRPr/>
              </a:pPr>
              <a:t>‹#›</a:t>
            </a:fld>
            <a:endParaRPr lang="en-US"/>
          </a:p>
        </p:txBody>
      </p:sp>
    </p:spTree>
    <p:extLst>
      <p:ext uri="{BB962C8B-B14F-4D97-AF65-F5344CB8AC3E}">
        <p14:creationId xmlns:p14="http://schemas.microsoft.com/office/powerpoint/2010/main" val="239067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A2D152E-46BC-4C59-9C3A-F1F5AB216630}" type="datetimeFigureOut">
              <a:rPr lang="en-US"/>
              <a:pPr>
                <a:defRPr/>
              </a:pPr>
              <a:t>10/16/2012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891EC0A-63A6-41D4-8EF1-744FB16C9EE3}" type="slidenum">
              <a:rPr lang="en-US"/>
              <a:pPr>
                <a:defRPr/>
              </a:pPr>
              <a:t>‹#›</a:t>
            </a:fld>
            <a:endParaRPr lang="en-US"/>
          </a:p>
        </p:txBody>
      </p:sp>
    </p:spTree>
    <p:extLst>
      <p:ext uri="{BB962C8B-B14F-4D97-AF65-F5344CB8AC3E}">
        <p14:creationId xmlns:p14="http://schemas.microsoft.com/office/powerpoint/2010/main" val="3547640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These are really simple tips, and are probably most suitable for those of us who work for smaller facilities, don’t have corporate backup, and simply got “appointed” as FSO…in addition to our real jobs!  Right??  For a lot of us here, we wear multiple hats…and we learn to be an FSO solely by OJT.  Right??  For ALL of us in this room…was FSO your CAREER CHOICE?  WHAT DID YOU REALLY WANT TO BE??  TEACHER, PSYCHOLOGIST, PARENT…</a:t>
            </a:r>
          </a:p>
          <a:p>
            <a:pPr eaLnBrk="1" hangingPunct="1">
              <a:spcBef>
                <a:spcPct val="0"/>
              </a:spcBef>
            </a:pPr>
            <a:r>
              <a:rPr lang="en-US" smtClean="0"/>
              <a:t>MY START IN THE INDUSTRY &amp; CAREER HISTORY     FSO AT SMALLER FACILITIES, SO NO ASSISTANCE FROM CORPORATE SECURITY</a:t>
            </a: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C583E-4407-4D35-8386-F4EA18490A13}"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MAKING IT FUN!</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727F33-0431-4088-BBC6-34455C5E3608}"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*PRIZE*        YOU’VE GOT A TOUGH JOB…IN SOME CASES, TOUGH JOBS!!  REMEMBER, YOU ARE ALL OF THESE THINGS ROLLED INTO ONE WHEN YOU’RE AN FSO</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ADE144-AA76-408F-9D34-AA66EE7EF744}"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Note: Perimeter Searches (inspection of personal effects) are still a requirement per NISPOM </a:t>
            </a:r>
          </a:p>
        </p:txBody>
      </p:sp>
      <p:sp>
        <p:nvSpPr>
          <p:cNvPr id="4" name="Slide Number Placeholder 3"/>
          <p:cNvSpPr>
            <a:spLocks noGrp="1"/>
          </p:cNvSpPr>
          <p:nvPr>
            <p:ph type="sldNum" sz="quarter" idx="5"/>
          </p:nvPr>
        </p:nvSpPr>
        <p:spPr/>
        <p:txBody>
          <a:bodyPr/>
          <a:lstStyle/>
          <a:p>
            <a:pPr>
              <a:defRPr/>
            </a:pPr>
            <a:fld id="{B33F0F0F-DFEC-4665-9297-022663BCC7CA}"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Enhancement points…right, Rob??</a:t>
            </a:r>
          </a:p>
        </p:txBody>
      </p:sp>
      <p:sp>
        <p:nvSpPr>
          <p:cNvPr id="4" name="Slide Number Placeholder 3"/>
          <p:cNvSpPr>
            <a:spLocks noGrp="1"/>
          </p:cNvSpPr>
          <p:nvPr>
            <p:ph type="sldNum" sz="quarter" idx="5"/>
          </p:nvPr>
        </p:nvSpPr>
        <p:spPr/>
        <p:txBody>
          <a:bodyPr/>
          <a:lstStyle/>
          <a:p>
            <a:pPr>
              <a:defRPr/>
            </a:pPr>
            <a:fld id="{5639E0D4-456F-4808-8A7E-F02C38F87A4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HOW MANY IN THIS ROOM WEAR MORE THAN ONE HAT??  HR, Quality, Engineer, Receptionist, Ethics, Safety, Facilities…</a:t>
            </a:r>
          </a:p>
          <a:p>
            <a:pPr eaLnBrk="1" hangingPunct="1">
              <a:spcBef>
                <a:spcPct val="0"/>
              </a:spcBef>
            </a:pPr>
            <a:r>
              <a:rPr lang="en-US" smtClean="0"/>
              <a:t>YOU’VE GOT TO TRY TO MAKE IT AS EASY ON YOURSELF AS YOU CAN…</a:t>
            </a: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9C2699-01D3-47C2-BE84-51E7585C5210}"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*PRIZE</a:t>
            </a:r>
            <a:r>
              <a:rPr lang="en-US" smtClean="0">
                <a:solidFill>
                  <a:srgbClr val="C00000"/>
                </a:solidFill>
              </a:rPr>
              <a:t>*  Do you do this?  What do you look for?  Give us a story.</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C0E5BB-D719-43D4-8BB7-32182BD7B8B5}"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WHO’S IN TOUCH REGULARLY WITH THEIR BD FOLKS? EXPLAIN SCR COLLECTION PROCESS</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A7013E-2E9F-4F0D-BD83-3B2D236D285C}"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 invited ICE to do a presentation, and to get attendees, I enhanced the meeting with Italian Ices</a:t>
            </a:r>
          </a:p>
        </p:txBody>
      </p:sp>
      <p:sp>
        <p:nvSpPr>
          <p:cNvPr id="4" name="Slide Number Placeholder 3"/>
          <p:cNvSpPr>
            <a:spLocks noGrp="1"/>
          </p:cNvSpPr>
          <p:nvPr>
            <p:ph type="sldNum" sz="quarter" idx="5"/>
          </p:nvPr>
        </p:nvSpPr>
        <p:spPr/>
        <p:txBody>
          <a:bodyPr/>
          <a:lstStyle/>
          <a:p>
            <a:pPr>
              <a:defRPr/>
            </a:pPr>
            <a:fld id="{B6E13BEA-122A-4CF6-BD77-4FD36E9CC234}"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SHOUT OUT TO UCF &amp; DELA WILLIAMS FOR MAINTAINING OUR FISWG WEBSITE        *PRIZE*</a:t>
            </a:r>
          </a:p>
          <a:p>
            <a:pPr eaLnBrk="1" hangingPunct="1">
              <a:spcBef>
                <a:spcPct val="0"/>
              </a:spcBef>
            </a:pPr>
            <a:r>
              <a:rPr lang="en-US" smtClean="0"/>
              <a:t>TELL STORY ABOUT HOW I CAME UPON INTERNET CRIMES COMPLAINT CENTER – OPEN DOOR POLICY</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510F9B-D958-4B25-8463-D8E3825EBC7A}"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Don’t take your strengths or the strengths of your personnel for granted (“First, Break All the Rules” Marcus Buckingham) LET THEM KNOW YOU APPRECIATE THEM; GIVE THEM FEEDBACK</a:t>
            </a:r>
          </a:p>
          <a:p>
            <a:pPr eaLnBrk="1" hangingPunct="1">
              <a:spcBef>
                <a:spcPct val="0"/>
              </a:spcBef>
            </a:pPr>
            <a:r>
              <a:rPr lang="en-US" smtClean="0"/>
              <a:t>MY CHOICE?  OR MEANT TO BE…  SHARE MY STORY ABOUT PSYCHOLOGIST RESPONSE…SO  N O W  I have to make it FUN!!</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02C5D6-87B8-42F9-AF2F-FEF2948F41F5}"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27C1517C-6A95-457C-9198-09BEB955FF8A}" type="datetimeFigureOut">
              <a:rPr lang="en-US"/>
              <a:pPr>
                <a:defRPr/>
              </a:pPr>
              <a:t>10/16/2012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DA7DAE4-3BDA-4024-BB9B-2F9CF3B5E030}" type="slidenum">
              <a:rPr lang="en-US"/>
              <a:pPr>
                <a:defRPr/>
              </a:pPr>
              <a:t>‹#›</a:t>
            </a:fld>
            <a:endParaRPr lang="en-US"/>
          </a:p>
        </p:txBody>
      </p:sp>
    </p:spTree>
    <p:extLst>
      <p:ext uri="{BB962C8B-B14F-4D97-AF65-F5344CB8AC3E}">
        <p14:creationId xmlns:p14="http://schemas.microsoft.com/office/powerpoint/2010/main" val="140679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299219F-403B-4341-BFC1-A0343E07C27A}" type="datetimeFigureOut">
              <a:rPr lang="en-US"/>
              <a:pPr>
                <a:defRPr/>
              </a:pPr>
              <a:t>10/16/2012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A44F77A-B09C-4F49-938F-1F2B7E435143}" type="slidenum">
              <a:rPr lang="en-US"/>
              <a:pPr>
                <a:defRPr/>
              </a:pPr>
              <a:t>‹#›</a:t>
            </a:fld>
            <a:endParaRPr lang="en-US"/>
          </a:p>
        </p:txBody>
      </p:sp>
    </p:spTree>
    <p:extLst>
      <p:ext uri="{BB962C8B-B14F-4D97-AF65-F5344CB8AC3E}">
        <p14:creationId xmlns:p14="http://schemas.microsoft.com/office/powerpoint/2010/main" val="132755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D1BA09F-54BE-46AD-86E1-E65BB395FCFF}" type="datetimeFigureOut">
              <a:rPr lang="en-US"/>
              <a:pPr>
                <a:defRPr/>
              </a:pPr>
              <a:t>10/16/2012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F8E62EF-5503-41DB-9340-BDDEF64B16C0}" type="slidenum">
              <a:rPr lang="en-US"/>
              <a:pPr>
                <a:defRPr/>
              </a:pPr>
              <a:t>‹#›</a:t>
            </a:fld>
            <a:endParaRPr lang="en-US"/>
          </a:p>
        </p:txBody>
      </p:sp>
    </p:spTree>
    <p:extLst>
      <p:ext uri="{BB962C8B-B14F-4D97-AF65-F5344CB8AC3E}">
        <p14:creationId xmlns:p14="http://schemas.microsoft.com/office/powerpoint/2010/main" val="388125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B649875-D156-44BC-86A3-B7D9B471D1D2}" type="datetimeFigureOut">
              <a:rPr lang="en-US"/>
              <a:pPr>
                <a:defRPr/>
              </a:pPr>
              <a:t>10/16/2012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52111D6-3B2F-43AF-AFA5-9F4CEBD9B871}" type="slidenum">
              <a:rPr lang="en-US"/>
              <a:pPr>
                <a:defRPr/>
              </a:pPr>
              <a:t>‹#›</a:t>
            </a:fld>
            <a:endParaRPr lang="en-US"/>
          </a:p>
        </p:txBody>
      </p:sp>
    </p:spTree>
    <p:extLst>
      <p:ext uri="{BB962C8B-B14F-4D97-AF65-F5344CB8AC3E}">
        <p14:creationId xmlns:p14="http://schemas.microsoft.com/office/powerpoint/2010/main" val="408879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A48C1F-CC7B-4A87-A758-B64F51814E6C}" type="datetimeFigureOut">
              <a:rPr lang="en-US"/>
              <a:pPr>
                <a:defRPr/>
              </a:pPr>
              <a:t>10/16/2012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1A6A04-3607-4DE1-9AAE-F0098C2AFFE1}" type="slidenum">
              <a:rPr lang="en-US"/>
              <a:pPr>
                <a:defRPr/>
              </a:pPr>
              <a:t>‹#›</a:t>
            </a:fld>
            <a:endParaRPr lang="en-US"/>
          </a:p>
        </p:txBody>
      </p:sp>
    </p:spTree>
    <p:extLst>
      <p:ext uri="{BB962C8B-B14F-4D97-AF65-F5344CB8AC3E}">
        <p14:creationId xmlns:p14="http://schemas.microsoft.com/office/powerpoint/2010/main" val="13127446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F8A0C96-2482-4019-AECF-4D93E2D16B33}" type="datetimeFigureOut">
              <a:rPr lang="en-US"/>
              <a:pPr>
                <a:defRPr/>
              </a:pPr>
              <a:t>10/16/2012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86FA6C3-351F-43E0-A18D-0E1415C289AC}" type="slidenum">
              <a:rPr lang="en-US"/>
              <a:pPr>
                <a:defRPr/>
              </a:pPr>
              <a:t>‹#›</a:t>
            </a:fld>
            <a:endParaRPr lang="en-US"/>
          </a:p>
        </p:txBody>
      </p:sp>
    </p:spTree>
    <p:extLst>
      <p:ext uri="{BB962C8B-B14F-4D97-AF65-F5344CB8AC3E}">
        <p14:creationId xmlns:p14="http://schemas.microsoft.com/office/powerpoint/2010/main" val="39886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2244B77-330E-4DA5-8AE6-E05BE6F2F87F}" type="datetimeFigureOut">
              <a:rPr lang="en-US"/>
              <a:pPr>
                <a:defRPr/>
              </a:pPr>
              <a:t>10/16/2012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815406A1-F9B9-4223-AF79-C69DD4A17D0F}" type="slidenum">
              <a:rPr lang="en-US"/>
              <a:pPr>
                <a:defRPr/>
              </a:pPr>
              <a:t>‹#›</a:t>
            </a:fld>
            <a:endParaRPr lang="en-US"/>
          </a:p>
        </p:txBody>
      </p:sp>
    </p:spTree>
    <p:extLst>
      <p:ext uri="{BB962C8B-B14F-4D97-AF65-F5344CB8AC3E}">
        <p14:creationId xmlns:p14="http://schemas.microsoft.com/office/powerpoint/2010/main" val="244816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F4C09FF-E924-43C7-BD91-4B32F351E161}" type="datetimeFigureOut">
              <a:rPr lang="en-US"/>
              <a:pPr>
                <a:defRPr/>
              </a:pPr>
              <a:t>10/16/2012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7A3AC34-B632-456F-A305-DE1A557AD0A9}" type="slidenum">
              <a:rPr lang="en-US"/>
              <a:pPr>
                <a:defRPr/>
              </a:pPr>
              <a:t>‹#›</a:t>
            </a:fld>
            <a:endParaRPr lang="en-US"/>
          </a:p>
        </p:txBody>
      </p:sp>
    </p:spTree>
    <p:extLst>
      <p:ext uri="{BB962C8B-B14F-4D97-AF65-F5344CB8AC3E}">
        <p14:creationId xmlns:p14="http://schemas.microsoft.com/office/powerpoint/2010/main" val="23080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65816F7-99D2-4FCE-9EB2-5D146DF774E5}" type="datetimeFigureOut">
              <a:rPr lang="en-US"/>
              <a:pPr>
                <a:defRPr/>
              </a:pPr>
              <a:t>10/16/2012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12A6F7D-0E70-4FFC-8CB5-DF882B2804DC}" type="slidenum">
              <a:rPr lang="en-US"/>
              <a:pPr>
                <a:defRPr/>
              </a:pPr>
              <a:t>‹#›</a:t>
            </a:fld>
            <a:endParaRPr lang="en-US"/>
          </a:p>
        </p:txBody>
      </p:sp>
    </p:spTree>
    <p:extLst>
      <p:ext uri="{BB962C8B-B14F-4D97-AF65-F5344CB8AC3E}">
        <p14:creationId xmlns:p14="http://schemas.microsoft.com/office/powerpoint/2010/main" val="272459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FF57756-630C-48E5-B5A4-19178CDAD831}" type="datetimeFigureOut">
              <a:rPr lang="en-US"/>
              <a:pPr>
                <a:defRPr/>
              </a:pPr>
              <a:t>10/16/2012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F430074-72E4-4249-88D0-8C7760CE3D7C}" type="slidenum">
              <a:rPr lang="en-US"/>
              <a:pPr>
                <a:defRPr/>
              </a:pPr>
              <a:t>‹#›</a:t>
            </a:fld>
            <a:endParaRPr lang="en-US"/>
          </a:p>
        </p:txBody>
      </p:sp>
    </p:spTree>
    <p:extLst>
      <p:ext uri="{BB962C8B-B14F-4D97-AF65-F5344CB8AC3E}">
        <p14:creationId xmlns:p14="http://schemas.microsoft.com/office/powerpoint/2010/main" val="313228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AA0EA40-C812-4A67-91AD-9C78DD6ED7F3}" type="datetimeFigureOut">
              <a:rPr lang="en-US"/>
              <a:pPr>
                <a:defRPr/>
              </a:pPr>
              <a:t>10/16/2012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4EAF9A6-3BD0-423F-9F94-833E1BC1D90A}" type="slidenum">
              <a:rPr lang="en-US"/>
              <a:pPr>
                <a:defRPr/>
              </a:pPr>
              <a:t>‹#›</a:t>
            </a:fld>
            <a:endParaRPr lang="en-US"/>
          </a:p>
        </p:txBody>
      </p:sp>
    </p:spTree>
    <p:extLst>
      <p:ext uri="{BB962C8B-B14F-4D97-AF65-F5344CB8AC3E}">
        <p14:creationId xmlns:p14="http://schemas.microsoft.com/office/powerpoint/2010/main" val="96116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D7800EF9-5642-4BE9-B2AD-D013F34F7137}" type="datetimeFigureOut">
              <a:rPr lang="en-US"/>
              <a:pPr>
                <a:defRPr/>
              </a:pPr>
              <a:t>10/16/2012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96BF9CBD-EEA2-4EB6-BC49-1B9D23FD93B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55"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S900054306%5b1%5d.mid" TargetMode="Externa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elen.MacDonald@L-3com.com" TargetMode="External"/><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http://www.dhs.gov/" TargetMode="External"/><Relationship Id="rId3" Type="http://schemas.openxmlformats.org/officeDocument/2006/relationships/hyperlink" Target="http://fiswg.research.ucf.edu/" TargetMode="External"/><Relationship Id="rId7" Type="http://schemas.openxmlformats.org/officeDocument/2006/relationships/hyperlink" Target="http://www.ic3.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fbi.gov/" TargetMode="External"/><Relationship Id="rId11" Type="http://schemas.openxmlformats.org/officeDocument/2006/relationships/hyperlink" Target="http://www.dhra.mil/perserec/products.html" TargetMode="External"/><Relationship Id="rId5" Type="http://schemas.openxmlformats.org/officeDocument/2006/relationships/hyperlink" Target="http://www.dss.mil/" TargetMode="External"/><Relationship Id="rId10" Type="http://schemas.openxmlformats.org/officeDocument/2006/relationships/hyperlink" Target="http://www.ice.gov/" TargetMode="External"/><Relationship Id="rId4" Type="http://schemas.openxmlformats.org/officeDocument/2006/relationships/hyperlink" Target="https://www.classmgmt.com/home/index.asp" TargetMode="External"/><Relationship Id="rId9" Type="http://schemas.openxmlformats.org/officeDocument/2006/relationships/hyperlink" Target="http://www.stat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3352801"/>
          </a:xfrm>
        </p:spPr>
        <p:txBody>
          <a:bodyPr/>
          <a:lstStyle/>
          <a:p>
            <a:pPr eaLnBrk="1" fontAlgn="auto" hangingPunct="1">
              <a:spcAft>
                <a:spcPts val="0"/>
              </a:spcAft>
              <a:defRPr/>
            </a:pPr>
            <a:r>
              <a:rPr lang="en-US" dirty="0" smtClean="0"/>
              <a:t>Ten Simple Tips </a:t>
            </a:r>
            <a:br>
              <a:rPr lang="en-US" dirty="0" smtClean="0"/>
            </a:br>
            <a:r>
              <a:rPr lang="en-US" sz="3100" dirty="0" smtClean="0"/>
              <a:t>(that give a Big Bang!)</a:t>
            </a:r>
            <a:br>
              <a:rPr lang="en-US" sz="3100" dirty="0" smtClean="0"/>
            </a:br>
            <a:r>
              <a:rPr lang="en-US" dirty="0" smtClean="0"/>
              <a:t> for </a:t>
            </a:r>
            <a:r>
              <a:rPr lang="en-US" dirty="0" err="1" smtClean="0"/>
              <a:t>fso</a:t>
            </a:r>
            <a:r>
              <a:rPr lang="en-US" sz="2800" dirty="0" err="1" smtClean="0"/>
              <a:t>s</a:t>
            </a:r>
            <a:endParaRPr lang="en-US" sz="2800" dirty="0"/>
          </a:p>
        </p:txBody>
      </p:sp>
      <p:sp>
        <p:nvSpPr>
          <p:cNvPr id="3" name="Subtitle 2"/>
          <p:cNvSpPr>
            <a:spLocks noGrp="1"/>
          </p:cNvSpPr>
          <p:nvPr>
            <p:ph type="subTitle" idx="1"/>
          </p:nvPr>
        </p:nvSpPr>
        <p:spPr>
          <a:xfrm>
            <a:off x="1371600" y="4038600"/>
            <a:ext cx="6400800" cy="1752600"/>
          </a:xfrm>
        </p:spPr>
        <p:txBody>
          <a:bodyPr>
            <a:normAutofit fontScale="92500" lnSpcReduction="20000"/>
          </a:bodyPr>
          <a:lstStyle/>
          <a:p>
            <a:pPr eaLnBrk="1" fontAlgn="auto" hangingPunct="1">
              <a:spcAft>
                <a:spcPts val="0"/>
              </a:spcAft>
              <a:buClr>
                <a:schemeClr val="tx1">
                  <a:shade val="95000"/>
                </a:schemeClr>
              </a:buClr>
              <a:buFont typeface="Wingdings 2"/>
              <a:buNone/>
              <a:defRPr/>
            </a:pPr>
            <a:r>
              <a:rPr lang="en-US" dirty="0" smtClean="0"/>
              <a:t>FISWG</a:t>
            </a:r>
          </a:p>
          <a:p>
            <a:pPr eaLnBrk="1" fontAlgn="auto" hangingPunct="1">
              <a:spcAft>
                <a:spcPts val="0"/>
              </a:spcAft>
              <a:buClr>
                <a:schemeClr val="tx1">
                  <a:shade val="95000"/>
                </a:schemeClr>
              </a:buClr>
              <a:buFont typeface="Wingdings 2"/>
              <a:buNone/>
              <a:defRPr/>
            </a:pPr>
            <a:r>
              <a:rPr lang="en-US" dirty="0" smtClean="0"/>
              <a:t>26 September 2012</a:t>
            </a:r>
          </a:p>
          <a:p>
            <a:pPr eaLnBrk="1" fontAlgn="auto" hangingPunct="1">
              <a:spcAft>
                <a:spcPts val="0"/>
              </a:spcAft>
              <a:buClr>
                <a:schemeClr val="tx1">
                  <a:shade val="95000"/>
                </a:schemeClr>
              </a:buClr>
              <a:buFont typeface="Wingdings 2"/>
              <a:buNone/>
              <a:defRPr/>
            </a:pPr>
            <a:r>
              <a:rPr lang="en-US" dirty="0" smtClean="0"/>
              <a:t>Helen MacDonald</a:t>
            </a:r>
          </a:p>
          <a:p>
            <a:pPr eaLnBrk="1" fontAlgn="auto" hangingPunct="1">
              <a:spcAft>
                <a:spcPts val="0"/>
              </a:spcAft>
              <a:buClr>
                <a:schemeClr val="tx1">
                  <a:shade val="95000"/>
                </a:schemeClr>
              </a:buClr>
              <a:buFont typeface="Wingdings 2"/>
              <a:buNone/>
              <a:defRPr/>
            </a:pPr>
            <a:r>
              <a:rPr lang="en-US" dirty="0" smtClean="0"/>
              <a:t>L-3 Communications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9.  It really is better to get permission…</a:t>
            </a:r>
            <a:endParaRPr lang="en-US" dirty="0"/>
          </a:p>
        </p:txBody>
      </p:sp>
      <p:sp>
        <p:nvSpPr>
          <p:cNvPr id="3" name="Content Placeholder 2"/>
          <p:cNvSpPr>
            <a:spLocks noGrp="1"/>
          </p:cNvSpPr>
          <p:nvPr>
            <p:ph idx="1"/>
          </p:nvPr>
        </p:nvSpPr>
        <p:spPr>
          <a:xfrm>
            <a:off x="457200" y="1447800"/>
            <a:ext cx="8229600" cy="4708525"/>
          </a:xfrm>
        </p:spPr>
        <p:txBody>
          <a:bodyPr>
            <a:normAutofit fontScale="92500"/>
          </a:bodyPr>
          <a:lstStyle/>
          <a:p>
            <a:pPr marL="548640" indent="-411480" eaLnBrk="1" fontAlgn="auto" hangingPunct="1">
              <a:spcAft>
                <a:spcPts val="0"/>
              </a:spcAft>
              <a:buClr>
                <a:schemeClr val="tx1">
                  <a:shade val="95000"/>
                </a:schemeClr>
              </a:buClr>
              <a:buFont typeface="Wingdings 2"/>
              <a:buNone/>
              <a:defRPr/>
            </a:pPr>
            <a:r>
              <a:rPr lang="en-US" dirty="0" smtClean="0"/>
              <a:t>…than it is to be forgiven</a:t>
            </a:r>
          </a:p>
          <a:p>
            <a:pPr marL="548640" indent="-411480" eaLnBrk="1" fontAlgn="auto" hangingPunct="1">
              <a:spcAft>
                <a:spcPts val="0"/>
              </a:spcAft>
              <a:buClr>
                <a:schemeClr val="tx1">
                  <a:shade val="95000"/>
                </a:schemeClr>
              </a:buClr>
              <a:buFont typeface="Wingdings 2"/>
              <a:buChar char=""/>
              <a:defRPr/>
            </a:pPr>
            <a:r>
              <a:rPr lang="en-US" dirty="0" smtClean="0"/>
              <a:t>Stay in touch with your IS Rep, DSS CI and ISSP</a:t>
            </a:r>
          </a:p>
          <a:p>
            <a:pPr marL="548640" indent="-411480" eaLnBrk="1" fontAlgn="auto" hangingPunct="1">
              <a:spcAft>
                <a:spcPts val="0"/>
              </a:spcAft>
              <a:buClr>
                <a:schemeClr val="tx1">
                  <a:shade val="95000"/>
                </a:schemeClr>
              </a:buClr>
              <a:buFont typeface="Wingdings 2"/>
              <a:buChar char=""/>
              <a:defRPr/>
            </a:pPr>
            <a:r>
              <a:rPr lang="en-US" dirty="0" smtClean="0"/>
              <a:t>Work with FBI, DHS, Police Department</a:t>
            </a:r>
          </a:p>
          <a:p>
            <a:pPr marL="548640" indent="-411480" eaLnBrk="1" fontAlgn="auto" hangingPunct="1">
              <a:spcAft>
                <a:spcPts val="0"/>
              </a:spcAft>
              <a:buClr>
                <a:schemeClr val="tx1">
                  <a:shade val="95000"/>
                </a:schemeClr>
              </a:buClr>
              <a:buFont typeface="Wingdings 2"/>
              <a:buChar char=""/>
              <a:defRPr/>
            </a:pPr>
            <a:r>
              <a:rPr lang="en-US" dirty="0" smtClean="0"/>
              <a:t>Download training &amp; posters from DSS, DISA</a:t>
            </a:r>
          </a:p>
          <a:p>
            <a:pPr marL="548640" indent="-411480" eaLnBrk="1" fontAlgn="auto" hangingPunct="1">
              <a:spcAft>
                <a:spcPts val="0"/>
              </a:spcAft>
              <a:buClr>
                <a:schemeClr val="tx1">
                  <a:shade val="95000"/>
                </a:schemeClr>
              </a:buClr>
              <a:buFont typeface="Wingdings 2"/>
              <a:buChar char=""/>
              <a:defRPr/>
            </a:pPr>
            <a:r>
              <a:rPr lang="en-US" dirty="0" smtClean="0"/>
              <a:t>Work closely with your own:</a:t>
            </a:r>
          </a:p>
          <a:p>
            <a:pPr marL="868680" lvl="1" indent="-283464" eaLnBrk="1" fontAlgn="auto" hangingPunct="1">
              <a:spcAft>
                <a:spcPts val="0"/>
              </a:spcAft>
              <a:buFont typeface="Wingdings 2"/>
              <a:buChar char=""/>
              <a:defRPr/>
            </a:pPr>
            <a:r>
              <a:rPr lang="en-US" dirty="0" smtClean="0"/>
              <a:t>ISSM</a:t>
            </a:r>
          </a:p>
          <a:p>
            <a:pPr marL="868680" lvl="1" indent="-283464" eaLnBrk="1" fontAlgn="auto" hangingPunct="1">
              <a:spcAft>
                <a:spcPts val="0"/>
              </a:spcAft>
              <a:buFont typeface="Wingdings 2"/>
              <a:buChar char=""/>
              <a:defRPr/>
            </a:pPr>
            <a:r>
              <a:rPr lang="en-US" dirty="0" smtClean="0"/>
              <a:t>Export Control</a:t>
            </a:r>
          </a:p>
          <a:p>
            <a:pPr marL="868680" lvl="1" indent="-283464" eaLnBrk="1" fontAlgn="auto" hangingPunct="1">
              <a:spcAft>
                <a:spcPts val="0"/>
              </a:spcAft>
              <a:buFont typeface="Wingdings 2"/>
              <a:buChar char=""/>
              <a:defRPr/>
            </a:pPr>
            <a:r>
              <a:rPr lang="en-US" dirty="0" smtClean="0"/>
              <a:t>IT</a:t>
            </a:r>
          </a:p>
          <a:p>
            <a:pPr marL="868680" lvl="1" indent="-283464" eaLnBrk="1" fontAlgn="auto" hangingPunct="1">
              <a:spcAft>
                <a:spcPts val="0"/>
              </a:spcAft>
              <a:buFont typeface="Wingdings 2"/>
              <a:buChar char=""/>
              <a:defRPr/>
            </a:pPr>
            <a:r>
              <a:rPr lang="en-US" dirty="0" smtClean="0"/>
              <a:t>Facilities</a:t>
            </a:r>
          </a:p>
          <a:p>
            <a:pPr marL="868680" lvl="1" indent="-283464" eaLnBrk="1" fontAlgn="auto" hangingPunct="1">
              <a:spcAft>
                <a:spcPts val="0"/>
              </a:spcAft>
              <a:buFont typeface="Wingdings 2"/>
              <a:buChar char=""/>
              <a:defRPr/>
            </a:pPr>
            <a:r>
              <a:rPr lang="en-US" dirty="0" smtClean="0"/>
              <a:t>HR</a:t>
            </a:r>
            <a:endParaRPr lang="en-US" dirty="0"/>
          </a:p>
        </p:txBody>
      </p:sp>
      <p:graphicFrame>
        <p:nvGraphicFramePr>
          <p:cNvPr id="4" name="Table 3"/>
          <p:cNvGraphicFramePr>
            <a:graphicFrameLocks noGrp="1"/>
          </p:cNvGraphicFramePr>
          <p:nvPr/>
        </p:nvGraphicFramePr>
        <p:xfrm>
          <a:off x="1524000" y="6248400"/>
          <a:ext cx="6096000" cy="365125"/>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65125">
                <a:tc>
                  <a:txBody>
                    <a:bodyPr/>
                    <a:lstStyle/>
                    <a:p>
                      <a:endParaRPr lang="en-US" sz="1800" dirty="0"/>
                    </a:p>
                  </a:txBody>
                  <a:tcPr marT="45641" marB="45641">
                    <a:solidFill>
                      <a:srgbClr val="00B050"/>
                    </a:solidFill>
                  </a:tcPr>
                </a:tc>
                <a:tc>
                  <a:txBody>
                    <a:bodyPr/>
                    <a:lstStyle/>
                    <a:p>
                      <a:endParaRPr lang="en-US" sz="1800" dirty="0">
                        <a:solidFill>
                          <a:srgbClr val="00B050"/>
                        </a:solidFill>
                      </a:endParaRPr>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10.  Have fun!!</a:t>
            </a:r>
            <a:endParaRPr lang="en-US" dirty="0"/>
          </a:p>
        </p:txBody>
      </p:sp>
      <p:sp>
        <p:nvSpPr>
          <p:cNvPr id="3" name="Content Placeholder 2"/>
          <p:cNvSpPr>
            <a:spLocks noGrp="1"/>
          </p:cNvSpPr>
          <p:nvPr>
            <p:ph idx="1"/>
          </p:nvPr>
        </p:nvSpPr>
        <p:spPr>
          <a:xfrm>
            <a:off x="457200" y="1219200"/>
            <a:ext cx="8229600" cy="4953000"/>
          </a:xfrm>
        </p:spPr>
        <p:txBody>
          <a:bodyPr>
            <a:normAutofit fontScale="85000" lnSpcReduction="10000"/>
          </a:bodyPr>
          <a:lstStyle/>
          <a:p>
            <a:pPr marL="548640" indent="-411480" eaLnBrk="1" fontAlgn="auto" hangingPunct="1">
              <a:spcAft>
                <a:spcPts val="0"/>
              </a:spcAft>
              <a:buClr>
                <a:schemeClr val="tx1">
                  <a:shade val="95000"/>
                </a:schemeClr>
              </a:buClr>
              <a:buFont typeface="Wingdings 2"/>
              <a:buChar char=""/>
              <a:defRPr/>
            </a:pPr>
            <a:r>
              <a:rPr lang="en-US" dirty="0" smtClean="0"/>
              <a:t>Enjoy the challenge of your position</a:t>
            </a:r>
          </a:p>
          <a:p>
            <a:pPr marL="868680" lvl="1" indent="-283464" eaLnBrk="1" fontAlgn="auto" hangingPunct="1">
              <a:spcAft>
                <a:spcPts val="0"/>
              </a:spcAft>
              <a:buFont typeface="Wingdings 2"/>
              <a:buChar char=""/>
              <a:defRPr/>
            </a:pPr>
            <a:r>
              <a:rPr lang="en-US" dirty="0" smtClean="0"/>
              <a:t>Play to your individual strengths (12%)</a:t>
            </a:r>
          </a:p>
          <a:p>
            <a:pPr marL="548640" indent="-411480" eaLnBrk="1" fontAlgn="auto" hangingPunct="1">
              <a:spcAft>
                <a:spcPts val="0"/>
              </a:spcAft>
              <a:buClr>
                <a:schemeClr val="tx1">
                  <a:shade val="95000"/>
                </a:schemeClr>
              </a:buClr>
              <a:buFont typeface="Wingdings 2"/>
              <a:buChar char=""/>
              <a:defRPr/>
            </a:pPr>
            <a:r>
              <a:rPr lang="en-US" dirty="0" smtClean="0"/>
              <a:t>Volunteer to join teams on new projects and develop new skills</a:t>
            </a:r>
          </a:p>
          <a:p>
            <a:pPr marL="868680" lvl="1" indent="-283464" eaLnBrk="1" fontAlgn="auto" hangingPunct="1">
              <a:spcAft>
                <a:spcPts val="0"/>
              </a:spcAft>
              <a:buFont typeface="Wingdings 2"/>
              <a:buChar char=""/>
              <a:defRPr/>
            </a:pPr>
            <a:r>
              <a:rPr lang="en-US" dirty="0" smtClean="0"/>
              <a:t>Learn as much as you can…you’re never too old or too wise!</a:t>
            </a:r>
          </a:p>
          <a:p>
            <a:pPr marL="548640" indent="-411480" eaLnBrk="1" fontAlgn="auto" hangingPunct="1">
              <a:spcAft>
                <a:spcPts val="0"/>
              </a:spcAft>
              <a:buClr>
                <a:schemeClr val="tx1">
                  <a:shade val="95000"/>
                </a:schemeClr>
              </a:buClr>
              <a:buFont typeface="Wingdings 2"/>
              <a:buChar char=""/>
              <a:defRPr/>
            </a:pPr>
            <a:r>
              <a:rPr lang="en-US" dirty="0" smtClean="0"/>
              <a:t>Connect with your employees</a:t>
            </a:r>
          </a:p>
          <a:p>
            <a:pPr marL="868680" lvl="1" indent="-283464" eaLnBrk="1" fontAlgn="auto" hangingPunct="1">
              <a:spcAft>
                <a:spcPts val="0"/>
              </a:spcAft>
              <a:buFont typeface="Wingdings 2"/>
              <a:buChar char=""/>
              <a:defRPr/>
            </a:pPr>
            <a:r>
              <a:rPr lang="en-US" dirty="0" smtClean="0"/>
              <a:t>Use the Platinum Rule—as </a:t>
            </a:r>
            <a:r>
              <a:rPr lang="en-US" u="sng" dirty="0" smtClean="0"/>
              <a:t>they</a:t>
            </a:r>
            <a:r>
              <a:rPr lang="en-US" dirty="0" smtClean="0"/>
              <a:t> need to be treated (Marcus Buckingham)</a:t>
            </a:r>
          </a:p>
          <a:p>
            <a:pPr marL="868680" lvl="1" indent="-283464" eaLnBrk="1" fontAlgn="auto" hangingPunct="1">
              <a:spcAft>
                <a:spcPts val="0"/>
              </a:spcAft>
              <a:buFont typeface="Wingdings 2"/>
              <a:buChar char=""/>
              <a:defRPr/>
            </a:pPr>
            <a:r>
              <a:rPr lang="en-US" dirty="0" smtClean="0"/>
              <a:t>How do you get to know someone? Ask questions</a:t>
            </a:r>
          </a:p>
          <a:p>
            <a:pPr marL="868680" lvl="1" indent="-283464" eaLnBrk="1" fontAlgn="auto" hangingPunct="1">
              <a:spcAft>
                <a:spcPts val="0"/>
              </a:spcAft>
              <a:buFont typeface="Wingdings 2"/>
              <a:buChar char=""/>
              <a:defRPr/>
            </a:pPr>
            <a:r>
              <a:rPr lang="en-US" dirty="0" smtClean="0"/>
              <a:t>Don’t forget to say “please”, “thank you” and “I’m sorry”!</a:t>
            </a:r>
          </a:p>
          <a:p>
            <a:pPr marL="548640" indent="-411480" eaLnBrk="1" fontAlgn="auto" hangingPunct="1">
              <a:spcAft>
                <a:spcPts val="0"/>
              </a:spcAft>
              <a:buClr>
                <a:schemeClr val="tx1">
                  <a:shade val="95000"/>
                </a:schemeClr>
              </a:buClr>
              <a:buFont typeface="Wingdings 2"/>
              <a:buChar char=""/>
              <a:defRPr/>
            </a:pPr>
            <a:r>
              <a:rPr lang="en-US" dirty="0" smtClean="0"/>
              <a:t>Embrace your “human-</a:t>
            </a:r>
            <a:r>
              <a:rPr lang="en-US" dirty="0" err="1" smtClean="0"/>
              <a:t>ness</a:t>
            </a:r>
            <a:r>
              <a:rPr lang="en-US" dirty="0" smtClean="0"/>
              <a:t>”</a:t>
            </a:r>
          </a:p>
          <a:p>
            <a:pPr marL="868680" lvl="1" indent="-283464" eaLnBrk="1" fontAlgn="auto" hangingPunct="1">
              <a:spcAft>
                <a:spcPts val="0"/>
              </a:spcAft>
              <a:buFont typeface="Wingdings 2"/>
              <a:buChar char=""/>
              <a:defRPr/>
            </a:pPr>
            <a:r>
              <a:rPr lang="en-US" dirty="0" smtClean="0"/>
              <a:t>Pat your own back</a:t>
            </a:r>
          </a:p>
          <a:p>
            <a:pPr marL="868680" lvl="1" indent="-283464" eaLnBrk="1" fontAlgn="auto" hangingPunct="1">
              <a:spcAft>
                <a:spcPts val="0"/>
              </a:spcAft>
              <a:buFont typeface="Wingdings 2"/>
              <a:buChar char=""/>
              <a:defRPr/>
            </a:pPr>
            <a:r>
              <a:rPr lang="en-US" dirty="0" smtClean="0"/>
              <a:t>Laugh at yourself when you mess up!</a:t>
            </a:r>
          </a:p>
        </p:txBody>
      </p:sp>
      <p:graphicFrame>
        <p:nvGraphicFramePr>
          <p:cNvPr id="4" name="Table 3"/>
          <p:cNvGraphicFramePr>
            <a:graphicFrameLocks noGrp="1"/>
          </p:cNvGraphicFramePr>
          <p:nvPr/>
        </p:nvGraphicFramePr>
        <p:xfrm>
          <a:off x="1524000" y="6248400"/>
          <a:ext cx="6096000" cy="365125"/>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65125">
                <a:tc>
                  <a:txBody>
                    <a:bodyPr/>
                    <a:lstStyle/>
                    <a:p>
                      <a:endParaRPr lang="en-US" sz="1800" dirty="0"/>
                    </a:p>
                  </a:txBody>
                  <a:tcPr marT="45641" marB="45641">
                    <a:solidFill>
                      <a:srgbClr val="00B050"/>
                    </a:solidFill>
                  </a:tcPr>
                </a:tc>
                <a:tc>
                  <a:txBody>
                    <a:bodyPr/>
                    <a:lstStyle/>
                    <a:p>
                      <a:endParaRPr lang="en-US" sz="1800" dirty="0">
                        <a:solidFill>
                          <a:srgbClr val="00B050"/>
                        </a:solidFill>
                      </a:endParaRPr>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10.  Have fun!!</a:t>
            </a:r>
            <a:endParaRPr lang="en-US" dirty="0"/>
          </a:p>
        </p:txBody>
      </p:sp>
      <p:graphicFrame>
        <p:nvGraphicFramePr>
          <p:cNvPr id="4" name="Table 3"/>
          <p:cNvGraphicFramePr>
            <a:graphicFrameLocks noGrp="1"/>
          </p:cNvGraphicFramePr>
          <p:nvPr/>
        </p:nvGraphicFramePr>
        <p:xfrm>
          <a:off x="1524000" y="6248400"/>
          <a:ext cx="6096000" cy="365125"/>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65125">
                <a:tc>
                  <a:txBody>
                    <a:bodyPr/>
                    <a:lstStyle/>
                    <a:p>
                      <a:endParaRPr lang="en-US" sz="1800" dirty="0"/>
                    </a:p>
                  </a:txBody>
                  <a:tcPr marT="45641" marB="45641">
                    <a:solidFill>
                      <a:srgbClr val="00B050"/>
                    </a:solidFill>
                  </a:tcPr>
                </a:tc>
                <a:tc>
                  <a:txBody>
                    <a:bodyPr/>
                    <a:lstStyle/>
                    <a:p>
                      <a:endParaRPr lang="en-US" sz="1800" dirty="0">
                        <a:solidFill>
                          <a:srgbClr val="00B050"/>
                        </a:solidFill>
                      </a:endParaRPr>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r>
            </a:tbl>
          </a:graphicData>
        </a:graphic>
      </p:graphicFrame>
      <p:pic>
        <p:nvPicPr>
          <p:cNvPr id="23555" name="Picture 3" descr="C:\Documents and Settings\hmacdonald\Local Settings\Temporary Internet Files\Content.IE5\FKWOQ13E\MP9004437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371600"/>
            <a:ext cx="4149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C:\Documents and Settings\hmacdonald\Local Settings\Temporary Internet Files\Content.IE5\V1YQ6HZ2\MM900283857[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267200"/>
            <a:ext cx="28352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S900054306[1].mid">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6629400" y="419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152400" y="3886200"/>
            <a:ext cx="403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Book Antiqua" pitchFamily="18" charset="0"/>
              </a:rPr>
              <a:t>“Congratulations!  The government didn’t find any bodies buried in your back yard.”</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724400"/>
            <a:ext cx="162718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Documents and Settings\hmacdonald\Local Settings\Temporary Internet Files\Content.IE5\8MN37F1R\MM900234740[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419600"/>
            <a:ext cx="10668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idx="1"/>
          </p:nvPr>
        </p:nvSpPr>
        <p:spPr>
          <a:xfrm>
            <a:off x="228600" y="1371600"/>
            <a:ext cx="8458200" cy="4937125"/>
          </a:xfrm>
        </p:spPr>
        <p:txBody>
          <a:bodyPr/>
          <a:lstStyle/>
          <a:p>
            <a:pPr>
              <a:buFont typeface="Wingdings 2" pitchFamily="18" charset="2"/>
              <a:buNone/>
              <a:defRPr/>
            </a:pPr>
            <a:r>
              <a:rPr lang="en-US" sz="2000" b="1" dirty="0" smtClean="0">
                <a:solidFill>
                  <a:schemeClr val="accent6">
                    <a:lumMod val="75000"/>
                  </a:schemeClr>
                </a:solidFill>
                <a:latin typeface="Bradley Hand ITC" pitchFamily="66" charset="0"/>
              </a:rPr>
              <a:t>When someone does</a:t>
            </a:r>
          </a:p>
          <a:p>
            <a:pPr>
              <a:buFont typeface="Wingdings 2" pitchFamily="18" charset="2"/>
              <a:buNone/>
              <a:defRPr/>
            </a:pPr>
            <a:r>
              <a:rPr lang="en-US" sz="2000" b="1" dirty="0" smtClean="0">
                <a:solidFill>
                  <a:schemeClr val="accent6">
                    <a:lumMod val="75000"/>
                  </a:schemeClr>
                </a:solidFill>
                <a:latin typeface="Bradley Hand ITC" pitchFamily="66" charset="0"/>
              </a:rPr>
              <a:t>something good, you </a:t>
            </a:r>
          </a:p>
          <a:p>
            <a:pPr>
              <a:buFont typeface="Wingdings 2" pitchFamily="18" charset="2"/>
              <a:buNone/>
              <a:defRPr/>
            </a:pPr>
            <a:r>
              <a:rPr lang="en-US" sz="2000" b="1" dirty="0" smtClean="0">
                <a:solidFill>
                  <a:schemeClr val="accent6">
                    <a:lumMod val="75000"/>
                  </a:schemeClr>
                </a:solidFill>
                <a:latin typeface="Bradley Hand ITC" pitchFamily="66" charset="0"/>
              </a:rPr>
              <a:t>don’t have to just say</a:t>
            </a:r>
          </a:p>
          <a:p>
            <a:pPr>
              <a:buFont typeface="Wingdings 2" pitchFamily="18" charset="2"/>
              <a:buNone/>
              <a:defRPr/>
            </a:pPr>
            <a:r>
              <a:rPr lang="en-US" sz="2000" b="1" dirty="0" smtClean="0">
                <a:solidFill>
                  <a:schemeClr val="accent6">
                    <a:lumMod val="75000"/>
                  </a:schemeClr>
                </a:solidFill>
                <a:latin typeface="Bradley Hand ITC" pitchFamily="66" charset="0"/>
              </a:rPr>
              <a:t>“Thanks”…say “Gracias”</a:t>
            </a:r>
          </a:p>
          <a:p>
            <a:pPr>
              <a:buFont typeface="Wingdings 2" pitchFamily="18" charset="2"/>
              <a:buNone/>
              <a:defRPr/>
            </a:pPr>
            <a:r>
              <a:rPr lang="en-US" sz="2000" b="1" dirty="0" smtClean="0">
                <a:solidFill>
                  <a:schemeClr val="accent6">
                    <a:lumMod val="75000"/>
                  </a:schemeClr>
                </a:solidFill>
                <a:latin typeface="Bradley Hand ITC" pitchFamily="66" charset="0"/>
              </a:rPr>
              <a:t>or “Merci Beaucoup” and</a:t>
            </a:r>
          </a:p>
          <a:p>
            <a:pPr>
              <a:buFont typeface="Wingdings 2" pitchFamily="18" charset="2"/>
              <a:buNone/>
              <a:defRPr/>
            </a:pPr>
            <a:r>
              <a:rPr lang="en-US" sz="2000" b="1" dirty="0" smtClean="0">
                <a:solidFill>
                  <a:schemeClr val="accent6">
                    <a:lumMod val="75000"/>
                  </a:schemeClr>
                </a:solidFill>
                <a:latin typeface="Bradley Hand ITC" pitchFamily="66" charset="0"/>
              </a:rPr>
              <a:t>Use a nice font to say it with!</a:t>
            </a:r>
            <a:endParaRPr lang="en-US" sz="2000" b="1" dirty="0">
              <a:solidFill>
                <a:schemeClr val="accent6">
                  <a:lumMod val="75000"/>
                </a:schemeClr>
              </a:solidFill>
              <a:latin typeface="Bradley Hand ITC" pitchFamily="66" charset="0"/>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box(in)">
                                      <p:cBhvr>
                                        <p:cTn id="11" dur="5000"/>
                                        <p:tgtEl>
                                          <p:spTgt spid="23555"/>
                                        </p:tgtEl>
                                      </p:cBhvr>
                                    </p:animEffect>
                                  </p:childTnLst>
                                </p:cTn>
                              </p:par>
                            </p:childTnLst>
                          </p:cTn>
                        </p:par>
                        <p:par>
                          <p:cTn id="12" fill="hold" nodeType="afterGroup">
                            <p:stCondLst>
                              <p:cond delay="5500"/>
                            </p:stCondLst>
                            <p:childTnLst>
                              <p:par>
                                <p:cTn id="13" presetID="4"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0"/>
                                        <p:tgtEl>
                                          <p:spTgt spid="14"/>
                                        </p:tgtEl>
                                      </p:cBhvr>
                                    </p:animEffect>
                                  </p:childTnLst>
                                </p:cTn>
                              </p:par>
                            </p:childTnLst>
                          </p:cTn>
                        </p:par>
                        <p:par>
                          <p:cTn id="16" fill="hold" nodeType="afterGroup">
                            <p:stCondLst>
                              <p:cond delay="10500"/>
                            </p:stCondLst>
                            <p:childTnLst>
                              <p:par>
                                <p:cTn id="17" presetID="8" presetClass="entr" presetSubtype="16"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diamond(in)">
                                      <p:cBhvr>
                                        <p:cTn id="19" dur="1000"/>
                                        <p:tgtEl>
                                          <p:spTgt spid="1026"/>
                                        </p:tgtEl>
                                      </p:cBhvr>
                                    </p:animEffect>
                                  </p:childTnLst>
                                </p:cTn>
                              </p:par>
                            </p:childTnLst>
                          </p:cTn>
                        </p:par>
                        <p:par>
                          <p:cTn id="20" fill="hold" nodeType="afterGroup">
                            <p:stCondLst>
                              <p:cond delay="11500"/>
                            </p:stCondLst>
                            <p:childTnLst>
                              <p:par>
                                <p:cTn id="21" presetID="8" presetClass="entr" presetSubtype="32"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diamond(out)">
                                      <p:cBhvr>
                                        <p:cTn id="23" dur="2000"/>
                                        <p:tgtEl>
                                          <p:spTgt spid="1027"/>
                                        </p:tgtEl>
                                      </p:cBhvr>
                                    </p:animEffect>
                                  </p:childTnLst>
                                </p:cTn>
                              </p:par>
                            </p:childTnLst>
                          </p:cTn>
                        </p:par>
                        <p:par>
                          <p:cTn id="24" fill="hold" nodeType="afterGroup">
                            <p:stCondLst>
                              <p:cond delay="13500"/>
                            </p:stCondLst>
                            <p:childTnLst>
                              <p:par>
                                <p:cTn id="25" presetID="4" presetClass="entr" presetSubtype="16" fill="hold" nodeType="afterEffect">
                                  <p:stCondLst>
                                    <p:cond delay="0"/>
                                  </p:stCondLst>
                                  <p:childTnLst>
                                    <p:set>
                                      <p:cBhvr>
                                        <p:cTn id="26" dur="1" fill="hold">
                                          <p:stCondLst>
                                            <p:cond delay="0"/>
                                          </p:stCondLst>
                                        </p:cTn>
                                        <p:tgtEl>
                                          <p:spTgt spid="23557"/>
                                        </p:tgtEl>
                                        <p:attrNameLst>
                                          <p:attrName>style.visibility</p:attrName>
                                        </p:attrNameLst>
                                      </p:cBhvr>
                                      <p:to>
                                        <p:strVal val="visible"/>
                                      </p:to>
                                    </p:set>
                                    <p:animEffect transition="in" filter="box(in)">
                                      <p:cBhvr>
                                        <p:cTn id="27" dur="5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Lagniappe…</a:t>
            </a:r>
            <a:endParaRPr lang="en-US" dirty="0">
              <a:solidFill>
                <a:srgbClr val="C00000"/>
              </a:solidFill>
            </a:endParaRPr>
          </a:p>
        </p:txBody>
      </p:sp>
      <p:sp>
        <p:nvSpPr>
          <p:cNvPr id="15363" name="Content Placeholder 2"/>
          <p:cNvSpPr>
            <a:spLocks noGrp="1"/>
          </p:cNvSpPr>
          <p:nvPr>
            <p:ph idx="1"/>
          </p:nvPr>
        </p:nvSpPr>
        <p:spPr/>
        <p:txBody>
          <a:bodyPr/>
          <a:lstStyle/>
          <a:p>
            <a:pPr eaLnBrk="1" hangingPunct="1"/>
            <a:r>
              <a:rPr lang="en-US" smtClean="0"/>
              <a:t>Treat yourself with honor</a:t>
            </a:r>
          </a:p>
          <a:p>
            <a:pPr eaLnBrk="1" hangingPunct="1"/>
            <a:r>
              <a:rPr lang="en-US" smtClean="0"/>
              <a:t>Appreciate your talents</a:t>
            </a:r>
          </a:p>
          <a:p>
            <a:pPr lvl="1" eaLnBrk="1" hangingPunct="1"/>
            <a:r>
              <a:rPr lang="en-US" smtClean="0"/>
              <a:t>Teacher</a:t>
            </a:r>
          </a:p>
          <a:p>
            <a:pPr lvl="1" eaLnBrk="1" hangingPunct="1"/>
            <a:r>
              <a:rPr lang="en-US" smtClean="0"/>
              <a:t>Parent</a:t>
            </a:r>
          </a:p>
          <a:p>
            <a:pPr lvl="1" eaLnBrk="1" hangingPunct="1"/>
            <a:r>
              <a:rPr lang="en-US" smtClean="0"/>
              <a:t>Politician</a:t>
            </a:r>
          </a:p>
          <a:p>
            <a:pPr lvl="1" eaLnBrk="1" hangingPunct="1"/>
            <a:r>
              <a:rPr lang="en-US" smtClean="0"/>
              <a:t>Psychologist </a:t>
            </a:r>
          </a:p>
          <a:p>
            <a:pPr lvl="1" eaLnBrk="1" hangingPunct="1"/>
            <a:r>
              <a:rPr lang="en-US" smtClean="0"/>
              <a:t>Mediator</a:t>
            </a:r>
          </a:p>
          <a:p>
            <a:pPr lvl="1" eaLnBrk="1" hangingPunct="1"/>
            <a:r>
              <a:rPr lang="en-US" smtClean="0"/>
              <a:t>Administrative Assistant</a:t>
            </a:r>
          </a:p>
          <a:p>
            <a:pPr lvl="1" eaLnBrk="1" hangingPunct="1"/>
            <a:r>
              <a:rPr lang="en-US" smtClean="0"/>
              <a:t>…and much more!</a:t>
            </a:r>
          </a:p>
          <a:p>
            <a:pPr lvl="2" eaLnBrk="1" hangingPunct="1"/>
            <a:endParaRPr lang="en-US" smtClean="0"/>
          </a:p>
          <a:p>
            <a:pPr eaLnBrk="1" hangingPunct="1">
              <a:buFont typeface="Wingdings 2" pitchFamily="18" charset="2"/>
              <a:buNone/>
            </a:pPr>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
            </a:r>
            <a:br>
              <a:rPr lang="en-US" dirty="0" smtClean="0"/>
            </a:br>
            <a:r>
              <a:rPr lang="en-US" dirty="0" smtClean="0"/>
              <a:t>The End</a:t>
            </a:r>
            <a:br>
              <a:rPr lang="en-US" dirty="0" smtClean="0"/>
            </a:br>
            <a:r>
              <a:rPr lang="en-US" sz="3100" dirty="0" smtClean="0"/>
              <a:t>10 Simple Tips for FSOs</a:t>
            </a:r>
            <a:r>
              <a:rPr lang="en-US" dirty="0" smtClean="0"/>
              <a:t/>
            </a:r>
            <a:br>
              <a:rPr lang="en-US" dirty="0" smtClean="0"/>
            </a:br>
            <a:r>
              <a:rPr lang="en-US" sz="3100" dirty="0" smtClean="0"/>
              <a:t>26 September 2012</a:t>
            </a:r>
            <a:endParaRPr lang="en-US" sz="3100" dirty="0"/>
          </a:p>
        </p:txBody>
      </p:sp>
      <p:pic>
        <p:nvPicPr>
          <p:cNvPr id="1027" name="Picture 3" descr="C:\Documents and Settings\hmacdonald\Local Settings\Temporary Internet Files\Content.IE5\FKWOQ13E\MC900105220[1].w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828800"/>
            <a:ext cx="4514850" cy="3611563"/>
          </a:xfrm>
        </p:spPr>
      </p:pic>
      <p:sp>
        <p:nvSpPr>
          <p:cNvPr id="7" name="TextBox 6"/>
          <p:cNvSpPr txBox="1">
            <a:spLocks noChangeArrowheads="1"/>
          </p:cNvSpPr>
          <p:nvPr/>
        </p:nvSpPr>
        <p:spPr bwMode="auto">
          <a:xfrm>
            <a:off x="2057400" y="4419600"/>
            <a:ext cx="50101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rgbClr val="FF0000"/>
                </a:solidFill>
                <a:latin typeface="Berlin Sans FB" pitchFamily="34" charset="0"/>
              </a:rPr>
              <a:t>…for attending and for all</a:t>
            </a:r>
          </a:p>
          <a:p>
            <a:pPr eaLnBrk="1" hangingPunct="1"/>
            <a:r>
              <a:rPr lang="en-US" sz="3200">
                <a:solidFill>
                  <a:srgbClr val="FF0000"/>
                </a:solidFill>
                <a:latin typeface="Berlin Sans FB" pitchFamily="34" charset="0"/>
              </a:rPr>
              <a:t>you do to protect our nation</a:t>
            </a:r>
          </a:p>
        </p:txBody>
      </p:sp>
      <p:sp>
        <p:nvSpPr>
          <p:cNvPr id="16389" name="TextBox 7"/>
          <p:cNvSpPr txBox="1">
            <a:spLocks noChangeArrowheads="1"/>
          </p:cNvSpPr>
          <p:nvPr/>
        </p:nvSpPr>
        <p:spPr bwMode="auto">
          <a:xfrm>
            <a:off x="3001963" y="5410200"/>
            <a:ext cx="355758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latin typeface="Book Antiqua" pitchFamily="18" charset="0"/>
              </a:rPr>
              <a:t>Helen MacDonald</a:t>
            </a:r>
          </a:p>
          <a:p>
            <a:pPr algn="ctr" eaLnBrk="1" hangingPunct="1"/>
            <a:r>
              <a:rPr lang="en-US" sz="2000">
                <a:latin typeface="Book Antiqua" pitchFamily="18" charset="0"/>
                <a:hlinkClick r:id="rId3"/>
              </a:rPr>
              <a:t>Helen.MacDonald@L-3com.com</a:t>
            </a:r>
            <a:endParaRPr lang="en-US" sz="2000">
              <a:latin typeface="Book Antiqua" pitchFamily="18" charset="0"/>
            </a:endParaRPr>
          </a:p>
          <a:p>
            <a:pPr algn="ctr" eaLnBrk="1" hangingPunct="1"/>
            <a:endParaRPr lang="en-US" sz="2400">
              <a:latin typeface="Book Antiqu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0" fill="hold"/>
                                        <p:tgtEl>
                                          <p:spTgt spid="1027"/>
                                        </p:tgtEl>
                                        <p:attrNameLst>
                                          <p:attrName>ppt_x</p:attrName>
                                        </p:attrNameLst>
                                      </p:cBhvr>
                                      <p:tavLst>
                                        <p:tav tm="0">
                                          <p:val>
                                            <p:strVal val="#ppt_x"/>
                                          </p:val>
                                        </p:tav>
                                        <p:tav tm="100000">
                                          <p:val>
                                            <p:strVal val="#ppt_x"/>
                                          </p:val>
                                        </p:tav>
                                      </p:tavLst>
                                    </p:anim>
                                    <p:anim calcmode="lin" valueType="num">
                                      <p:cBhvr additive="base">
                                        <p:cTn id="8" dur="5000" fill="hold"/>
                                        <p:tgtEl>
                                          <p:spTgt spid="10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0" fill="hold"/>
                                        <p:tgtEl>
                                          <p:spTgt spid="7"/>
                                        </p:tgtEl>
                                        <p:attrNameLst>
                                          <p:attrName>ppt_x</p:attrName>
                                        </p:attrNameLst>
                                      </p:cBhvr>
                                      <p:tavLst>
                                        <p:tav tm="0">
                                          <p:val>
                                            <p:strVal val="#ppt_x"/>
                                          </p:val>
                                        </p:tav>
                                        <p:tav tm="100000">
                                          <p:val>
                                            <p:strVal val="#ppt_x"/>
                                          </p:val>
                                        </p:tav>
                                      </p:tavLst>
                                    </p:anim>
                                    <p:anim calcmode="lin" valueType="num">
                                      <p:cBhvr additive="base">
                                        <p:cTn id="12"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1.  Let technology work for you</a:t>
            </a:r>
            <a:endParaRPr lang="en-US" dirty="0"/>
          </a:p>
        </p:txBody>
      </p:sp>
      <p:sp>
        <p:nvSpPr>
          <p:cNvPr id="3" name="Content Placeholder 2"/>
          <p:cNvSpPr>
            <a:spLocks noGrp="1"/>
          </p:cNvSpPr>
          <p:nvPr>
            <p:ph idx="1"/>
          </p:nvPr>
        </p:nvSpPr>
        <p:spPr>
          <a:xfrm>
            <a:off x="457200" y="1447800"/>
            <a:ext cx="8229600" cy="4708525"/>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en-US" dirty="0" smtClean="0"/>
              <a:t>Use Outlook to create reminders</a:t>
            </a:r>
          </a:p>
          <a:p>
            <a:pPr marL="868680" lvl="1" indent="-283464" eaLnBrk="1" fontAlgn="auto" hangingPunct="1">
              <a:spcAft>
                <a:spcPts val="0"/>
              </a:spcAft>
              <a:buFont typeface="Wingdings 2"/>
              <a:buChar char=""/>
              <a:defRPr/>
            </a:pPr>
            <a:r>
              <a:rPr lang="en-US" dirty="0" smtClean="0"/>
              <a:t>e.g., perimeter searches, adverse info checks, PRs due</a:t>
            </a:r>
          </a:p>
          <a:p>
            <a:pPr marL="548640" indent="-411480" eaLnBrk="1" fontAlgn="auto" hangingPunct="1">
              <a:spcAft>
                <a:spcPts val="0"/>
              </a:spcAft>
              <a:buClr>
                <a:schemeClr val="tx1">
                  <a:shade val="95000"/>
                </a:schemeClr>
              </a:buClr>
              <a:buFont typeface="Wingdings 2"/>
              <a:buChar char=""/>
              <a:defRPr/>
            </a:pPr>
            <a:r>
              <a:rPr lang="en-US" dirty="0" smtClean="0"/>
              <a:t>Color-code different email categories  </a:t>
            </a:r>
          </a:p>
          <a:p>
            <a:pPr marL="548640" indent="-411480" eaLnBrk="1" fontAlgn="auto" hangingPunct="1">
              <a:spcAft>
                <a:spcPts val="0"/>
              </a:spcAft>
              <a:buClr>
                <a:schemeClr val="tx1">
                  <a:shade val="95000"/>
                </a:schemeClr>
              </a:buClr>
              <a:buFont typeface="Wingdings 2"/>
              <a:buChar char=""/>
              <a:defRPr/>
            </a:pPr>
            <a:r>
              <a:rPr lang="en-US" dirty="0" smtClean="0"/>
              <a:t>Create separate folders</a:t>
            </a:r>
          </a:p>
          <a:p>
            <a:pPr marL="548640" indent="-411480" eaLnBrk="1" fontAlgn="auto" hangingPunct="1">
              <a:spcAft>
                <a:spcPts val="0"/>
              </a:spcAft>
              <a:buClr>
                <a:schemeClr val="tx1">
                  <a:shade val="95000"/>
                </a:schemeClr>
              </a:buClr>
              <a:buFont typeface="Wingdings 2"/>
              <a:buChar char=""/>
              <a:defRPr/>
            </a:pPr>
            <a:r>
              <a:rPr lang="en-US" dirty="0" smtClean="0"/>
              <a:t>Create a Security Webpage for employees’ ease of access</a:t>
            </a:r>
          </a:p>
          <a:p>
            <a:pPr marL="868680" lvl="1" indent="-283464" eaLnBrk="1" fontAlgn="auto" hangingPunct="1">
              <a:spcAft>
                <a:spcPts val="0"/>
              </a:spcAft>
              <a:buFont typeface="Wingdings 2"/>
              <a:buChar char=""/>
              <a:defRPr/>
            </a:pPr>
            <a:r>
              <a:rPr lang="en-US" dirty="0" smtClean="0"/>
              <a:t>NISPOM</a:t>
            </a:r>
          </a:p>
          <a:p>
            <a:pPr marL="868680" lvl="1" indent="-283464" eaLnBrk="1" fontAlgn="auto" hangingPunct="1">
              <a:spcAft>
                <a:spcPts val="0"/>
              </a:spcAft>
              <a:buFont typeface="Wingdings 2"/>
              <a:buChar char=""/>
              <a:defRPr/>
            </a:pPr>
            <a:r>
              <a:rPr lang="en-US" dirty="0" smtClean="0"/>
              <a:t>SPP</a:t>
            </a:r>
          </a:p>
          <a:p>
            <a:pPr marL="868680" lvl="1" indent="-283464" eaLnBrk="1" fontAlgn="auto" hangingPunct="1">
              <a:spcAft>
                <a:spcPts val="0"/>
              </a:spcAft>
              <a:buFont typeface="Wingdings 2"/>
              <a:buChar char=""/>
              <a:defRPr/>
            </a:pPr>
            <a:r>
              <a:rPr lang="en-US" dirty="0" smtClean="0"/>
              <a:t>SCGs</a:t>
            </a:r>
          </a:p>
          <a:p>
            <a:pPr marL="868680" lvl="1" indent="-283464" eaLnBrk="1" fontAlgn="auto" hangingPunct="1">
              <a:spcAft>
                <a:spcPts val="0"/>
              </a:spcAft>
              <a:buFont typeface="Wingdings 2"/>
              <a:buChar char=""/>
              <a:defRPr/>
            </a:pPr>
            <a:r>
              <a:rPr lang="en-US" dirty="0" smtClean="0"/>
              <a:t>OPSEC Plan</a:t>
            </a:r>
          </a:p>
          <a:p>
            <a:pPr marL="868680" lvl="1" indent="-283464" eaLnBrk="1" fontAlgn="auto" hangingPunct="1">
              <a:spcAft>
                <a:spcPts val="0"/>
              </a:spcAft>
              <a:buFont typeface="Wingdings 2"/>
              <a:buChar char=""/>
              <a:defRPr/>
            </a:pPr>
            <a:r>
              <a:rPr lang="en-US" dirty="0" smtClean="0"/>
              <a:t>Processes</a:t>
            </a:r>
          </a:p>
          <a:p>
            <a:pPr marL="868680" lvl="1" indent="-283464" eaLnBrk="1" fontAlgn="auto" hangingPunct="1">
              <a:spcAft>
                <a:spcPts val="0"/>
              </a:spcAft>
              <a:buFont typeface="Wingdings 2"/>
              <a:buChar char=""/>
              <a:defRPr/>
            </a:pPr>
            <a:r>
              <a:rPr lang="en-US" dirty="0" smtClean="0"/>
              <a:t>Templates</a:t>
            </a:r>
          </a:p>
          <a:p>
            <a:pPr marL="548640" indent="-411480" eaLnBrk="1" fontAlgn="auto" hangingPunct="1">
              <a:spcAft>
                <a:spcPts val="0"/>
              </a:spcAft>
              <a:buClr>
                <a:schemeClr val="tx1">
                  <a:shade val="95000"/>
                </a:schemeClr>
              </a:buClr>
              <a:buFont typeface="Wingdings 2"/>
              <a:buChar char=""/>
              <a:defRPr/>
            </a:pPr>
            <a:endParaRPr lang="en-US" dirty="0"/>
          </a:p>
        </p:txBody>
      </p:sp>
      <p:graphicFrame>
        <p:nvGraphicFramePr>
          <p:cNvPr id="6" name="Table 5"/>
          <p:cNvGraphicFramePr>
            <a:graphicFrameLocks noGrp="1"/>
          </p:cNvGraphicFramePr>
          <p:nvPr/>
        </p:nvGraphicFramePr>
        <p:xfrm>
          <a:off x="1524000" y="6248400"/>
          <a:ext cx="6096000" cy="365602"/>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65125">
                <a:tc>
                  <a:txBody>
                    <a:bodyPr/>
                    <a:lstStyle/>
                    <a:p>
                      <a:endParaRPr lang="en-US" sz="1800" dirty="0"/>
                    </a:p>
                  </a:txBody>
                  <a:tcPr marT="45641" marB="45641">
                    <a:solidFill>
                      <a:srgbClr val="00B050"/>
                    </a:soli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2. E-mail Security education</a:t>
            </a:r>
            <a:endParaRPr lang="en-US" dirty="0"/>
          </a:p>
        </p:txBody>
      </p:sp>
      <p:sp>
        <p:nvSpPr>
          <p:cNvPr id="5123" name="Content Placeholder 2"/>
          <p:cNvSpPr>
            <a:spLocks noGrp="1"/>
          </p:cNvSpPr>
          <p:nvPr>
            <p:ph idx="1"/>
          </p:nvPr>
        </p:nvSpPr>
        <p:spPr/>
        <p:txBody>
          <a:bodyPr/>
          <a:lstStyle/>
          <a:p>
            <a:pPr eaLnBrk="1" hangingPunct="1"/>
            <a:r>
              <a:rPr lang="en-US" smtClean="0"/>
              <a:t>Send out monthly all-hands email</a:t>
            </a:r>
          </a:p>
          <a:p>
            <a:pPr eaLnBrk="1" hangingPunct="1"/>
            <a:r>
              <a:rPr lang="en-US" smtClean="0"/>
              <a:t>Make it short and to the point</a:t>
            </a:r>
          </a:p>
          <a:p>
            <a:pPr eaLnBrk="1" hangingPunct="1"/>
            <a:r>
              <a:rPr lang="en-US" smtClean="0"/>
              <a:t>Mix business and personal messages</a:t>
            </a:r>
          </a:p>
          <a:p>
            <a:pPr eaLnBrk="1" hangingPunct="1"/>
            <a:r>
              <a:rPr lang="en-US" smtClean="0"/>
              <a:t>Use pictures</a:t>
            </a:r>
          </a:p>
          <a:p>
            <a:pPr eaLnBrk="1" hangingPunct="1"/>
            <a:r>
              <a:rPr lang="en-US" smtClean="0"/>
              <a:t>Use real-life examples</a:t>
            </a:r>
          </a:p>
          <a:p>
            <a:pPr eaLnBrk="1" hangingPunct="1"/>
            <a:r>
              <a:rPr lang="en-US" smtClean="0"/>
              <a:t>Use short quizzes </a:t>
            </a:r>
          </a:p>
          <a:p>
            <a:pPr eaLnBrk="1" hangingPunct="1"/>
            <a:r>
              <a:rPr lang="en-US" smtClean="0"/>
              <a:t>Announce and give KUDOs to employees who do the right thing</a:t>
            </a:r>
          </a:p>
          <a:p>
            <a:pPr eaLnBrk="1" hangingPunct="1"/>
            <a:endParaRPr lang="en-US" smtClean="0"/>
          </a:p>
        </p:txBody>
      </p:sp>
      <p:graphicFrame>
        <p:nvGraphicFramePr>
          <p:cNvPr id="4" name="Table 3"/>
          <p:cNvGraphicFramePr>
            <a:graphicFrameLocks noGrp="1"/>
          </p:cNvGraphicFramePr>
          <p:nvPr/>
        </p:nvGraphicFramePr>
        <p:xfrm>
          <a:off x="1524000" y="6248400"/>
          <a:ext cx="6096000" cy="365602"/>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65125">
                <a:tc>
                  <a:txBody>
                    <a:bodyPr/>
                    <a:lstStyle/>
                    <a:p>
                      <a:endParaRPr lang="en-US" sz="1800" dirty="0"/>
                    </a:p>
                  </a:txBody>
                  <a:tcPr marT="45641" marB="45641">
                    <a:solidFill>
                      <a:srgbClr val="00B050"/>
                    </a:solidFill>
                  </a:tcPr>
                </a:tc>
                <a:tc>
                  <a:txBody>
                    <a:bodyPr/>
                    <a:lstStyle/>
                    <a:p>
                      <a:endParaRPr lang="en-US" sz="1800" dirty="0">
                        <a:solidFill>
                          <a:srgbClr val="00B050"/>
                        </a:solidFill>
                      </a:endParaRPr>
                    </a:p>
                  </a:txBody>
                  <a:tcPr marT="45641" marB="45641">
                    <a:solidFill>
                      <a:srgbClr val="00B050"/>
                    </a:soli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3.  Keep your templates close</a:t>
            </a:r>
            <a:endParaRPr lang="en-US" dirty="0"/>
          </a:p>
        </p:txBody>
      </p:sp>
      <p:sp>
        <p:nvSpPr>
          <p:cNvPr id="6147" name="Content Placeholder 2"/>
          <p:cNvSpPr>
            <a:spLocks noGrp="1"/>
          </p:cNvSpPr>
          <p:nvPr>
            <p:ph idx="1"/>
          </p:nvPr>
        </p:nvSpPr>
        <p:spPr/>
        <p:txBody>
          <a:bodyPr/>
          <a:lstStyle/>
          <a:p>
            <a:pPr eaLnBrk="1" hangingPunct="1"/>
            <a:r>
              <a:rPr lang="en-US" smtClean="0"/>
              <a:t>International travel</a:t>
            </a:r>
          </a:p>
          <a:p>
            <a:pPr lvl="1" eaLnBrk="1" hangingPunct="1"/>
            <a:r>
              <a:rPr lang="en-US" smtClean="0"/>
              <a:t>Pre-travel and Post-travel briefings</a:t>
            </a:r>
          </a:p>
          <a:p>
            <a:pPr eaLnBrk="1" hangingPunct="1"/>
            <a:r>
              <a:rPr lang="en-US" smtClean="0"/>
              <a:t>Foreign visitors</a:t>
            </a:r>
          </a:p>
          <a:p>
            <a:pPr eaLnBrk="1" hangingPunct="1"/>
            <a:r>
              <a:rPr lang="en-US" smtClean="0"/>
              <a:t>Mailing labels</a:t>
            </a:r>
          </a:p>
          <a:p>
            <a:pPr eaLnBrk="1" hangingPunct="1"/>
            <a:r>
              <a:rPr lang="en-US" smtClean="0"/>
              <a:t>Emails for PCLs, PRs, etc.</a:t>
            </a:r>
          </a:p>
          <a:p>
            <a:pPr eaLnBrk="1" hangingPunct="1"/>
            <a:r>
              <a:rPr lang="en-US" smtClean="0"/>
              <a:t>Email for Adverse Info</a:t>
            </a:r>
          </a:p>
          <a:p>
            <a:pPr eaLnBrk="1" hangingPunct="1"/>
            <a:r>
              <a:rPr lang="en-US" smtClean="0"/>
              <a:t>Proposal Data</a:t>
            </a:r>
          </a:p>
        </p:txBody>
      </p:sp>
      <p:graphicFrame>
        <p:nvGraphicFramePr>
          <p:cNvPr id="4" name="Table 3"/>
          <p:cNvGraphicFramePr>
            <a:graphicFrameLocks noGrp="1"/>
          </p:cNvGraphicFramePr>
          <p:nvPr/>
        </p:nvGraphicFramePr>
        <p:xfrm>
          <a:off x="1524000" y="6248400"/>
          <a:ext cx="6096000" cy="365602"/>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65125">
                <a:tc>
                  <a:txBody>
                    <a:bodyPr/>
                    <a:lstStyle/>
                    <a:p>
                      <a:endParaRPr lang="en-US" sz="1800" dirty="0"/>
                    </a:p>
                  </a:txBody>
                  <a:tcPr marT="45641" marB="45641">
                    <a:solidFill>
                      <a:srgbClr val="00B050"/>
                    </a:solidFill>
                  </a:tcPr>
                </a:tc>
                <a:tc>
                  <a:txBody>
                    <a:bodyPr/>
                    <a:lstStyle/>
                    <a:p>
                      <a:endParaRPr lang="en-US" sz="1800" dirty="0">
                        <a:solidFill>
                          <a:srgbClr val="00B050"/>
                        </a:solidFill>
                      </a:endParaRPr>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4.  Perform quarterly checks</a:t>
            </a:r>
            <a:endParaRPr lang="en-US" dirty="0"/>
          </a:p>
        </p:txBody>
      </p:sp>
      <p:sp>
        <p:nvSpPr>
          <p:cNvPr id="7171" name="Content Placeholder 2"/>
          <p:cNvSpPr>
            <a:spLocks noGrp="1"/>
          </p:cNvSpPr>
          <p:nvPr>
            <p:ph idx="1"/>
          </p:nvPr>
        </p:nvSpPr>
        <p:spPr/>
        <p:txBody>
          <a:bodyPr/>
          <a:lstStyle/>
          <a:p>
            <a:pPr eaLnBrk="1" hangingPunct="1"/>
            <a:r>
              <a:rPr lang="en-US" smtClean="0"/>
              <a:t>Adverse Info checks with HR, Payroll</a:t>
            </a:r>
          </a:p>
          <a:p>
            <a:pPr eaLnBrk="1" hangingPunct="1"/>
            <a:r>
              <a:rPr lang="en-US" smtClean="0"/>
              <a:t>PRs due</a:t>
            </a:r>
          </a:p>
          <a:p>
            <a:pPr eaLnBrk="1" hangingPunct="1"/>
            <a:r>
              <a:rPr lang="en-US" smtClean="0"/>
              <a:t>Rekey/check STE keys</a:t>
            </a:r>
          </a:p>
          <a:p>
            <a:pPr eaLnBrk="1" hangingPunct="1"/>
            <a:r>
              <a:rPr lang="en-US" smtClean="0"/>
              <a:t>ISFD</a:t>
            </a:r>
          </a:p>
          <a:p>
            <a:pPr eaLnBrk="1" hangingPunct="1"/>
            <a:r>
              <a:rPr lang="en-US" smtClean="0"/>
              <a:t>eFCL</a:t>
            </a:r>
          </a:p>
          <a:p>
            <a:pPr eaLnBrk="1" hangingPunct="1"/>
            <a:r>
              <a:rPr lang="en-US" smtClean="0"/>
              <a:t>Perimeter searches</a:t>
            </a:r>
          </a:p>
          <a:p>
            <a:pPr eaLnBrk="1" hangingPunct="1"/>
            <a:r>
              <a:rPr lang="en-US" smtClean="0"/>
              <a:t>After-hours trash can diving</a:t>
            </a:r>
            <a:endParaRPr lang="en-US" smtClean="0">
              <a:solidFill>
                <a:srgbClr val="C00000"/>
              </a:solidFill>
            </a:endParaRPr>
          </a:p>
          <a:p>
            <a:pPr lvl="1" eaLnBrk="1" hangingPunct="1"/>
            <a:endParaRPr lang="en-US" smtClean="0"/>
          </a:p>
          <a:p>
            <a:pPr eaLnBrk="1" hangingPunct="1"/>
            <a:endParaRPr lang="en-US" smtClean="0"/>
          </a:p>
        </p:txBody>
      </p:sp>
      <p:graphicFrame>
        <p:nvGraphicFramePr>
          <p:cNvPr id="4" name="Table 3"/>
          <p:cNvGraphicFramePr>
            <a:graphicFrameLocks noGrp="1"/>
          </p:cNvGraphicFramePr>
          <p:nvPr/>
        </p:nvGraphicFramePr>
        <p:xfrm>
          <a:off x="1524000" y="6248400"/>
          <a:ext cx="6096000" cy="365602"/>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65125">
                <a:tc>
                  <a:txBody>
                    <a:bodyPr/>
                    <a:lstStyle/>
                    <a:p>
                      <a:endParaRPr lang="en-US" sz="1800" dirty="0"/>
                    </a:p>
                  </a:txBody>
                  <a:tcPr marT="45641" marB="45641">
                    <a:solidFill>
                      <a:srgbClr val="00B050"/>
                    </a:solidFill>
                  </a:tcPr>
                </a:tc>
                <a:tc>
                  <a:txBody>
                    <a:bodyPr/>
                    <a:lstStyle/>
                    <a:p>
                      <a:endParaRPr lang="en-US" sz="1800" dirty="0">
                        <a:solidFill>
                          <a:srgbClr val="00B050"/>
                        </a:solidFill>
                      </a:endParaRPr>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5.  Coming up with SCRs</a:t>
            </a:r>
            <a:endParaRPr lang="en-US" dirty="0"/>
          </a:p>
        </p:txBody>
      </p:sp>
      <p:sp>
        <p:nvSpPr>
          <p:cNvPr id="8195" name="Content Placeholder 2"/>
          <p:cNvSpPr>
            <a:spLocks noGrp="1"/>
          </p:cNvSpPr>
          <p:nvPr>
            <p:ph idx="1"/>
          </p:nvPr>
        </p:nvSpPr>
        <p:spPr/>
        <p:txBody>
          <a:bodyPr/>
          <a:lstStyle/>
          <a:p>
            <a:pPr eaLnBrk="1" hangingPunct="1"/>
            <a:r>
              <a:rPr lang="en-US" smtClean="0"/>
              <a:t>Get onto the mailing list for inquiries that come through your Organization website</a:t>
            </a:r>
          </a:p>
          <a:p>
            <a:pPr eaLnBrk="1" hangingPunct="1"/>
            <a:r>
              <a:rPr lang="en-US" smtClean="0"/>
              <a:t>Review emails asking for info</a:t>
            </a:r>
          </a:p>
          <a:p>
            <a:pPr eaLnBrk="1" hangingPunct="1"/>
            <a:r>
              <a:rPr lang="en-US" smtClean="0"/>
              <a:t>Meet monthly with BD to go through those highlighted SCRs</a:t>
            </a:r>
          </a:p>
          <a:p>
            <a:pPr eaLnBrk="1" hangingPunct="1"/>
            <a:r>
              <a:rPr lang="en-US" smtClean="0"/>
              <a:t>Forward SCRs to DSS CI</a:t>
            </a:r>
          </a:p>
          <a:p>
            <a:pPr eaLnBrk="1" hangingPunct="1"/>
            <a:r>
              <a:rPr lang="en-US" smtClean="0"/>
              <a:t>Talk to your travelers</a:t>
            </a:r>
          </a:p>
          <a:p>
            <a:pPr eaLnBrk="1" hangingPunct="1"/>
            <a:r>
              <a:rPr lang="en-US" smtClean="0"/>
              <a:t>Visit with your employees</a:t>
            </a:r>
          </a:p>
          <a:p>
            <a:pPr eaLnBrk="1" hangingPunct="1"/>
            <a:r>
              <a:rPr lang="en-US" smtClean="0"/>
              <a:t>Keep your door open</a:t>
            </a:r>
          </a:p>
        </p:txBody>
      </p:sp>
      <p:graphicFrame>
        <p:nvGraphicFramePr>
          <p:cNvPr id="4" name="Table 3"/>
          <p:cNvGraphicFramePr>
            <a:graphicFrameLocks noGrp="1"/>
          </p:cNvGraphicFramePr>
          <p:nvPr/>
        </p:nvGraphicFramePr>
        <p:xfrm>
          <a:off x="1524000" y="6248400"/>
          <a:ext cx="6096000" cy="365602"/>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65125">
                <a:tc>
                  <a:txBody>
                    <a:bodyPr/>
                    <a:lstStyle/>
                    <a:p>
                      <a:endParaRPr lang="en-US" sz="1800" dirty="0"/>
                    </a:p>
                  </a:txBody>
                  <a:tcPr marT="45641" marB="45641">
                    <a:solidFill>
                      <a:srgbClr val="00B050"/>
                    </a:solidFill>
                  </a:tcPr>
                </a:tc>
                <a:tc>
                  <a:txBody>
                    <a:bodyPr/>
                    <a:lstStyle/>
                    <a:p>
                      <a:endParaRPr lang="en-US" sz="1800" dirty="0">
                        <a:solidFill>
                          <a:srgbClr val="00B050"/>
                        </a:solidFill>
                      </a:endParaRPr>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6.  A Picture is worth a …</a:t>
            </a:r>
            <a:endParaRPr lang="en-US" dirty="0"/>
          </a:p>
        </p:txBody>
      </p:sp>
      <p:sp>
        <p:nvSpPr>
          <p:cNvPr id="9219" name="Content Placeholder 2"/>
          <p:cNvSpPr>
            <a:spLocks noGrp="1"/>
          </p:cNvSpPr>
          <p:nvPr>
            <p:ph idx="1"/>
          </p:nvPr>
        </p:nvSpPr>
        <p:spPr/>
        <p:txBody>
          <a:bodyPr/>
          <a:lstStyle/>
          <a:p>
            <a:pPr eaLnBrk="1" hangingPunct="1"/>
            <a:r>
              <a:rPr lang="en-US" smtClean="0"/>
              <a:t>Use pictures and photos                                         to catch attention</a:t>
            </a:r>
          </a:p>
          <a:p>
            <a:pPr eaLnBrk="1" hangingPunct="1"/>
            <a:r>
              <a:rPr lang="en-US" smtClean="0"/>
              <a:t>Use real-life situations</a:t>
            </a:r>
          </a:p>
          <a:p>
            <a:pPr eaLnBrk="1" hangingPunct="1"/>
            <a:r>
              <a:rPr lang="en-US" smtClean="0"/>
              <a:t>Use spy stories</a:t>
            </a:r>
          </a:p>
          <a:p>
            <a:pPr eaLnBrk="1" hangingPunct="1"/>
            <a:r>
              <a:rPr lang="en-US" smtClean="0"/>
              <a:t>Use case studies</a:t>
            </a:r>
          </a:p>
          <a:p>
            <a:pPr eaLnBrk="1" hangingPunct="1"/>
            <a:r>
              <a:rPr lang="en-US" smtClean="0"/>
              <a:t>Involve your audience</a:t>
            </a:r>
          </a:p>
        </p:txBody>
      </p:sp>
      <p:graphicFrame>
        <p:nvGraphicFramePr>
          <p:cNvPr id="4" name="Table 3"/>
          <p:cNvGraphicFramePr>
            <a:graphicFrameLocks noGrp="1"/>
          </p:cNvGraphicFramePr>
          <p:nvPr/>
        </p:nvGraphicFramePr>
        <p:xfrm>
          <a:off x="1524000" y="6248400"/>
          <a:ext cx="6096000" cy="365602"/>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65125">
                <a:tc>
                  <a:txBody>
                    <a:bodyPr/>
                    <a:lstStyle/>
                    <a:p>
                      <a:endParaRPr lang="en-US" sz="1800" dirty="0"/>
                    </a:p>
                  </a:txBody>
                  <a:tcPr marT="45641" marB="45641">
                    <a:solidFill>
                      <a:srgbClr val="00B050"/>
                    </a:solidFill>
                  </a:tcPr>
                </a:tc>
                <a:tc>
                  <a:txBody>
                    <a:bodyPr/>
                    <a:lstStyle/>
                    <a:p>
                      <a:endParaRPr lang="en-US" sz="1800" dirty="0">
                        <a:solidFill>
                          <a:srgbClr val="00B050"/>
                        </a:solidFill>
                      </a:endParaRPr>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pPr eaLnBrk="1" fontAlgn="auto" hangingPunct="1">
              <a:spcAft>
                <a:spcPts val="0"/>
              </a:spcAft>
              <a:defRPr/>
            </a:pPr>
            <a:r>
              <a:rPr lang="en-US" dirty="0" smtClean="0"/>
              <a:t>7.  “Feed them and they will come”</a:t>
            </a:r>
            <a:endParaRPr lang="en-US" dirty="0"/>
          </a:p>
        </p:txBody>
      </p:sp>
      <p:sp>
        <p:nvSpPr>
          <p:cNvPr id="10243" name="Content Placeholder 2"/>
          <p:cNvSpPr>
            <a:spLocks noGrp="1"/>
          </p:cNvSpPr>
          <p:nvPr>
            <p:ph idx="1"/>
          </p:nvPr>
        </p:nvSpPr>
        <p:spPr>
          <a:xfrm>
            <a:off x="457200" y="1600200"/>
            <a:ext cx="8229600" cy="1066800"/>
          </a:xfrm>
        </p:spPr>
        <p:txBody>
          <a:bodyPr/>
          <a:lstStyle/>
          <a:p>
            <a:pPr eaLnBrk="1" hangingPunct="1"/>
            <a:r>
              <a:rPr lang="en-US" smtClean="0"/>
              <a:t>Any kind of food freebie will get them there (e.g., DHS ICE Briefing)</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2" pitchFamily="18" charset="2"/>
              <a:buNone/>
            </a:pPr>
            <a:endParaRPr lang="en-US" smtClean="0"/>
          </a:p>
          <a:p>
            <a:pPr eaLnBrk="1" hangingPunct="1"/>
            <a:r>
              <a:rPr lang="en-US" smtClean="0"/>
              <a:t>“Give them prizes, and they will remember!”</a:t>
            </a:r>
          </a:p>
        </p:txBody>
      </p:sp>
      <p:graphicFrame>
        <p:nvGraphicFramePr>
          <p:cNvPr id="4" name="Table 3"/>
          <p:cNvGraphicFramePr>
            <a:graphicFrameLocks noGrp="1"/>
          </p:cNvGraphicFramePr>
          <p:nvPr/>
        </p:nvGraphicFramePr>
        <p:xfrm>
          <a:off x="1524000" y="6248400"/>
          <a:ext cx="6096000" cy="365602"/>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65125">
                <a:tc>
                  <a:txBody>
                    <a:bodyPr/>
                    <a:lstStyle/>
                    <a:p>
                      <a:endParaRPr lang="en-US" sz="1800" dirty="0"/>
                    </a:p>
                  </a:txBody>
                  <a:tcPr marT="45641" marB="45641">
                    <a:solidFill>
                      <a:srgbClr val="00B050"/>
                    </a:solidFill>
                  </a:tcPr>
                </a:tc>
                <a:tc>
                  <a:txBody>
                    <a:bodyPr/>
                    <a:lstStyle/>
                    <a:p>
                      <a:endParaRPr lang="en-US" sz="1800" dirty="0">
                        <a:solidFill>
                          <a:srgbClr val="00B050"/>
                        </a:solidFill>
                      </a:endParaRPr>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pic>
        <p:nvPicPr>
          <p:cNvPr id="10268" name="Picture 29" descr="C:\Documents and Settings\hmacdonald\Local Settings\Temporary Internet Files\Content.IE5\79W0TM70\MM90004115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67000"/>
            <a:ext cx="23177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743200"/>
            <a:ext cx="23812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8.  Stay engaged</a:t>
            </a:r>
            <a:endParaRPr lang="en-US" dirty="0"/>
          </a:p>
        </p:txBody>
      </p:sp>
      <p:sp>
        <p:nvSpPr>
          <p:cNvPr id="3" name="Content Placeholder 2"/>
          <p:cNvSpPr>
            <a:spLocks noGrp="1"/>
          </p:cNvSpPr>
          <p:nvPr>
            <p:ph idx="1"/>
          </p:nvPr>
        </p:nvSpPr>
        <p:spPr>
          <a:xfrm>
            <a:off x="304800" y="1219200"/>
            <a:ext cx="8382000" cy="4708525"/>
          </a:xfrm>
        </p:spPr>
        <p:txBody>
          <a:bodyPr>
            <a:normAutofit fontScale="70000" lnSpcReduction="20000"/>
          </a:bodyPr>
          <a:lstStyle/>
          <a:p>
            <a:pPr marL="548640" indent="-411480" eaLnBrk="1" fontAlgn="auto" hangingPunct="1">
              <a:spcAft>
                <a:spcPts val="0"/>
              </a:spcAft>
              <a:buClr>
                <a:schemeClr val="tx1">
                  <a:shade val="95000"/>
                </a:schemeClr>
              </a:buClr>
              <a:buFont typeface="Wingdings 2"/>
              <a:buChar char=""/>
              <a:defRPr/>
            </a:pPr>
            <a:r>
              <a:rPr lang="en-US" dirty="0" smtClean="0"/>
              <a:t>Florida Industrial Security Working Group (FISWG) </a:t>
            </a:r>
            <a:r>
              <a:rPr lang="en-US" dirty="0" smtClean="0">
                <a:hlinkClick r:id="rId3"/>
              </a:rPr>
              <a:t>http://fiswg.research.ucf.edu/</a:t>
            </a:r>
            <a:r>
              <a:rPr lang="en-US" dirty="0" smtClean="0"/>
              <a:t> </a:t>
            </a:r>
          </a:p>
          <a:p>
            <a:pPr marL="548640" lvl="1" indent="-411480" eaLnBrk="1" fontAlgn="auto" hangingPunct="1">
              <a:spcAft>
                <a:spcPts val="0"/>
              </a:spcAft>
              <a:buClr>
                <a:schemeClr val="tx1">
                  <a:shade val="95000"/>
                </a:schemeClr>
              </a:buClr>
              <a:buSzPct val="65000"/>
              <a:buFont typeface="Wingdings 2"/>
              <a:buChar char=""/>
              <a:defRPr/>
            </a:pPr>
            <a:r>
              <a:rPr lang="en-US" sz="2800" dirty="0" smtClean="0"/>
              <a:t>National Classification Management Society (NCMS) </a:t>
            </a:r>
            <a:r>
              <a:rPr lang="en-US" sz="2800" dirty="0" smtClean="0">
                <a:hlinkClick r:id="rId4"/>
              </a:rPr>
              <a:t>https://www.classmgmt.com/home/index.asp</a:t>
            </a:r>
            <a:r>
              <a:rPr lang="en-US" sz="2800" dirty="0" smtClean="0"/>
              <a:t> </a:t>
            </a:r>
          </a:p>
          <a:p>
            <a:pPr marL="868680" lvl="1" indent="-283464" eaLnBrk="1" fontAlgn="auto" hangingPunct="1">
              <a:spcAft>
                <a:spcPts val="0"/>
              </a:spcAft>
              <a:buFont typeface="Wingdings 2"/>
              <a:buChar char=""/>
              <a:defRPr/>
            </a:pPr>
            <a:r>
              <a:rPr lang="en-US" sz="2800" dirty="0" smtClean="0"/>
              <a:t>Sun Coast</a:t>
            </a:r>
          </a:p>
          <a:p>
            <a:pPr marL="868680" lvl="1" indent="-283464" eaLnBrk="1" fontAlgn="auto" hangingPunct="1">
              <a:spcAft>
                <a:spcPts val="0"/>
              </a:spcAft>
              <a:buFont typeface="Wingdings 2"/>
              <a:buChar char=""/>
              <a:defRPr/>
            </a:pPr>
            <a:r>
              <a:rPr lang="en-US" sz="2800" dirty="0" smtClean="0"/>
              <a:t>Space Coast</a:t>
            </a:r>
          </a:p>
          <a:p>
            <a:pPr marL="868680" lvl="1" indent="-283464" eaLnBrk="1" fontAlgn="auto" hangingPunct="1">
              <a:spcAft>
                <a:spcPts val="0"/>
              </a:spcAft>
              <a:buFont typeface="Wingdings 2"/>
              <a:buChar char=""/>
              <a:defRPr/>
            </a:pPr>
            <a:r>
              <a:rPr lang="en-US" sz="2800" dirty="0" smtClean="0"/>
              <a:t>No Coast</a:t>
            </a:r>
            <a:endParaRPr lang="en-US" sz="2800" dirty="0" smtClean="0">
              <a:solidFill>
                <a:srgbClr val="C00000"/>
              </a:solidFill>
            </a:endParaRPr>
          </a:p>
          <a:p>
            <a:pPr marL="548640" indent="-411480" eaLnBrk="1" fontAlgn="auto" hangingPunct="1">
              <a:spcAft>
                <a:spcPts val="0"/>
              </a:spcAft>
              <a:buClr>
                <a:schemeClr val="tx1">
                  <a:shade val="95000"/>
                </a:schemeClr>
              </a:buClr>
              <a:buFont typeface="Wingdings 2"/>
              <a:buChar char=""/>
              <a:defRPr/>
            </a:pPr>
            <a:r>
              <a:rPr lang="en-US" dirty="0" smtClean="0"/>
              <a:t>Defense Security Service  </a:t>
            </a:r>
            <a:r>
              <a:rPr lang="en-US" dirty="0" smtClean="0">
                <a:hlinkClick r:id="rId5"/>
              </a:rPr>
              <a:t>www.DSS.mil</a:t>
            </a:r>
            <a:r>
              <a:rPr lang="en-US" dirty="0" smtClean="0"/>
              <a:t> </a:t>
            </a:r>
          </a:p>
          <a:p>
            <a:pPr marL="548640" indent="-411480" eaLnBrk="1" fontAlgn="auto" hangingPunct="1">
              <a:spcAft>
                <a:spcPts val="0"/>
              </a:spcAft>
              <a:buClr>
                <a:schemeClr val="tx1">
                  <a:shade val="95000"/>
                </a:schemeClr>
              </a:buClr>
              <a:buFont typeface="Wingdings 2"/>
              <a:buChar char=""/>
              <a:defRPr/>
            </a:pPr>
            <a:r>
              <a:rPr lang="en-US" dirty="0" smtClean="0"/>
              <a:t>Federal Bureau of Investigation  </a:t>
            </a:r>
            <a:r>
              <a:rPr lang="en-US" dirty="0" smtClean="0">
                <a:hlinkClick r:id="rId6"/>
              </a:rPr>
              <a:t>www.FBI.gov</a:t>
            </a:r>
            <a:r>
              <a:rPr lang="en-US" dirty="0" smtClean="0"/>
              <a:t> </a:t>
            </a:r>
          </a:p>
          <a:p>
            <a:pPr marL="548640" indent="-411480" eaLnBrk="1" fontAlgn="auto" hangingPunct="1">
              <a:spcAft>
                <a:spcPts val="0"/>
              </a:spcAft>
              <a:buClr>
                <a:schemeClr val="tx1">
                  <a:shade val="95000"/>
                </a:schemeClr>
              </a:buClr>
              <a:buFont typeface="Wingdings 2"/>
              <a:buChar char=""/>
              <a:defRPr/>
            </a:pPr>
            <a:r>
              <a:rPr lang="en-US" dirty="0" smtClean="0"/>
              <a:t>Internet Crimes Complaint Center  </a:t>
            </a:r>
            <a:r>
              <a:rPr lang="en-US" dirty="0" smtClean="0">
                <a:hlinkClick r:id="rId7"/>
              </a:rPr>
              <a:t>www.IC3.gov</a:t>
            </a:r>
            <a:r>
              <a:rPr lang="en-US" dirty="0" smtClean="0"/>
              <a:t> </a:t>
            </a:r>
          </a:p>
          <a:p>
            <a:pPr marL="548640" indent="-411480" eaLnBrk="1" fontAlgn="auto" hangingPunct="1">
              <a:spcAft>
                <a:spcPts val="0"/>
              </a:spcAft>
              <a:buClr>
                <a:schemeClr val="tx1">
                  <a:shade val="95000"/>
                </a:schemeClr>
              </a:buClr>
              <a:buFont typeface="Wingdings 2"/>
              <a:buChar char=""/>
              <a:defRPr/>
            </a:pPr>
            <a:r>
              <a:rPr lang="en-US" dirty="0" smtClean="0"/>
              <a:t>Department of Homeland Security  </a:t>
            </a:r>
            <a:r>
              <a:rPr lang="en-US" dirty="0" smtClean="0">
                <a:hlinkClick r:id="rId8"/>
              </a:rPr>
              <a:t>www.DHS.gov</a:t>
            </a:r>
            <a:r>
              <a:rPr lang="en-US" dirty="0" smtClean="0"/>
              <a:t> </a:t>
            </a:r>
          </a:p>
          <a:p>
            <a:pPr marL="548640" indent="-411480" eaLnBrk="1" fontAlgn="auto" hangingPunct="1">
              <a:spcAft>
                <a:spcPts val="0"/>
              </a:spcAft>
              <a:buClr>
                <a:schemeClr val="tx1">
                  <a:shade val="95000"/>
                </a:schemeClr>
              </a:buClr>
              <a:buFont typeface="Wingdings 2"/>
              <a:buChar char=""/>
              <a:defRPr/>
            </a:pPr>
            <a:r>
              <a:rPr lang="en-US" dirty="0" smtClean="0"/>
              <a:t>Department of State  </a:t>
            </a:r>
            <a:r>
              <a:rPr lang="en-US" dirty="0" smtClean="0">
                <a:hlinkClick r:id="rId9"/>
              </a:rPr>
              <a:t>www.state.gov</a:t>
            </a:r>
            <a:r>
              <a:rPr lang="en-US" dirty="0" smtClean="0"/>
              <a:t> </a:t>
            </a:r>
          </a:p>
          <a:p>
            <a:pPr marL="548640" indent="-411480" eaLnBrk="1" fontAlgn="auto" hangingPunct="1">
              <a:spcAft>
                <a:spcPts val="0"/>
              </a:spcAft>
              <a:buClr>
                <a:schemeClr val="tx1">
                  <a:shade val="95000"/>
                </a:schemeClr>
              </a:buClr>
              <a:buFont typeface="Wingdings 2"/>
              <a:buChar char=""/>
              <a:defRPr/>
            </a:pPr>
            <a:r>
              <a:rPr lang="en-US" dirty="0" smtClean="0"/>
              <a:t>Immigration and Customs Enforcement  </a:t>
            </a:r>
            <a:r>
              <a:rPr lang="en-US" dirty="0" smtClean="0">
                <a:hlinkClick r:id="rId10"/>
              </a:rPr>
              <a:t>www.ice.gov</a:t>
            </a:r>
            <a:r>
              <a:rPr lang="en-US" dirty="0" smtClean="0"/>
              <a:t> </a:t>
            </a:r>
          </a:p>
          <a:p>
            <a:pPr marL="548640" indent="-411480" eaLnBrk="1" fontAlgn="auto" hangingPunct="1">
              <a:spcAft>
                <a:spcPts val="0"/>
              </a:spcAft>
              <a:buClr>
                <a:schemeClr val="tx1">
                  <a:shade val="95000"/>
                </a:schemeClr>
              </a:buClr>
              <a:buFont typeface="Wingdings 2"/>
              <a:buChar char=""/>
              <a:defRPr/>
            </a:pPr>
            <a:r>
              <a:rPr lang="en-US" dirty="0" smtClean="0"/>
              <a:t>Defense Personnel Security Research Center  </a:t>
            </a:r>
            <a:r>
              <a:rPr lang="en-US" dirty="0" smtClean="0">
                <a:hlinkClick r:id="rId11"/>
              </a:rPr>
              <a:t>www.dhra.mil/perserec/products.html</a:t>
            </a:r>
            <a:r>
              <a:rPr lang="en-US" dirty="0" smtClean="0"/>
              <a:t> </a:t>
            </a:r>
          </a:p>
          <a:p>
            <a:pPr marL="548640" indent="-411480" eaLnBrk="1" fontAlgn="auto" hangingPunct="1">
              <a:spcAft>
                <a:spcPts val="0"/>
              </a:spcAft>
              <a:buClr>
                <a:schemeClr val="tx1">
                  <a:shade val="95000"/>
                </a:schemeClr>
              </a:buClr>
              <a:buFont typeface="Wingdings 2"/>
              <a:buChar char=""/>
              <a:defRPr/>
            </a:pPr>
            <a:endParaRPr lang="en-US" dirty="0"/>
          </a:p>
        </p:txBody>
      </p:sp>
      <p:graphicFrame>
        <p:nvGraphicFramePr>
          <p:cNvPr id="4" name="Table 3"/>
          <p:cNvGraphicFramePr>
            <a:graphicFrameLocks noGrp="1"/>
          </p:cNvGraphicFramePr>
          <p:nvPr/>
        </p:nvGraphicFramePr>
        <p:xfrm>
          <a:off x="1524000" y="6248400"/>
          <a:ext cx="6096000" cy="365125"/>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65125">
                <a:tc>
                  <a:txBody>
                    <a:bodyPr/>
                    <a:lstStyle/>
                    <a:p>
                      <a:endParaRPr lang="en-US" sz="1800" dirty="0"/>
                    </a:p>
                  </a:txBody>
                  <a:tcPr marT="45641" marB="45641">
                    <a:solidFill>
                      <a:srgbClr val="00B050"/>
                    </a:solidFill>
                  </a:tcPr>
                </a:tc>
                <a:tc>
                  <a:txBody>
                    <a:bodyPr/>
                    <a:lstStyle/>
                    <a:p>
                      <a:endParaRPr lang="en-US" sz="1800" dirty="0">
                        <a:solidFill>
                          <a:srgbClr val="00B050"/>
                        </a:solidFill>
                      </a:endParaRPr>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solidFill>
                      <a:srgbClr val="00B050"/>
                    </a:soli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800" dirty="0"/>
                    </a:p>
                  </a:txBody>
                  <a:tcPr marT="45641" marB="45641">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548</TotalTime>
  <Words>939</Words>
  <Application>Microsoft Office PowerPoint</Application>
  <PresentationFormat>On-screen Show (4:3)</PresentationFormat>
  <Paragraphs>148</Paragraphs>
  <Slides>14</Slides>
  <Notes>11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Lucida Sans</vt:lpstr>
      <vt:lpstr>Book Antiqua</vt:lpstr>
      <vt:lpstr>Wingdings 2</vt:lpstr>
      <vt:lpstr>Wingdings</vt:lpstr>
      <vt:lpstr>Wingdings 3</vt:lpstr>
      <vt:lpstr>Calibri</vt:lpstr>
      <vt:lpstr>Bradley Hand ITC</vt:lpstr>
      <vt:lpstr>Berlin Sans FB</vt:lpstr>
      <vt:lpstr>Apex</vt:lpstr>
      <vt:lpstr>Ten Simple Tips  (that give a Big Bang!)  for fsos</vt:lpstr>
      <vt:lpstr>1.  Let technology work for you</vt:lpstr>
      <vt:lpstr>2. E-mail Security education</vt:lpstr>
      <vt:lpstr>3.  Keep your templates close</vt:lpstr>
      <vt:lpstr>4.  Perform quarterly checks</vt:lpstr>
      <vt:lpstr>5.  Coming up with SCRs</vt:lpstr>
      <vt:lpstr>6.  A Picture is worth a …</vt:lpstr>
      <vt:lpstr>7.  “Feed them and they will come”</vt:lpstr>
      <vt:lpstr>8.  Stay engaged</vt:lpstr>
      <vt:lpstr>9.  It really is better to get permission…</vt:lpstr>
      <vt:lpstr>10.  Have fun!!</vt:lpstr>
      <vt:lpstr>10.  Have fun!!</vt:lpstr>
      <vt:lpstr>Lagniappe…</vt:lpstr>
      <vt:lpstr> The End 10 Simple Tips for FSOs 26 September 2012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Tips for FSOs</dc:title>
  <dc:creator>hmacdonald</dc:creator>
  <cp:lastModifiedBy>Office of Research</cp:lastModifiedBy>
  <cp:revision>88</cp:revision>
  <dcterms:created xsi:type="dcterms:W3CDTF">2012-06-15T18:13:41Z</dcterms:created>
  <dcterms:modified xsi:type="dcterms:W3CDTF">2012-10-16T13:49:27Z</dcterms:modified>
</cp:coreProperties>
</file>