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2" r:id="rId4"/>
    <p:sldId id="281" r:id="rId5"/>
    <p:sldId id="286" r:id="rId6"/>
    <p:sldId id="296" r:id="rId7"/>
    <p:sldId id="283" r:id="rId8"/>
    <p:sldId id="282" r:id="rId9"/>
    <p:sldId id="262" r:id="rId10"/>
    <p:sldId id="279" r:id="rId11"/>
    <p:sldId id="280" r:id="rId12"/>
    <p:sldId id="276" r:id="rId13"/>
    <p:sldId id="277" r:id="rId14"/>
    <p:sldId id="278" r:id="rId15"/>
    <p:sldId id="260" r:id="rId16"/>
    <p:sldId id="264" r:id="rId17"/>
    <p:sldId id="318" r:id="rId18"/>
    <p:sldId id="287" r:id="rId19"/>
    <p:sldId id="288" r:id="rId20"/>
    <p:sldId id="289" r:id="rId21"/>
    <p:sldId id="319" r:id="rId22"/>
    <p:sldId id="258" r:id="rId23"/>
    <p:sldId id="298" r:id="rId24"/>
    <p:sldId id="297" r:id="rId25"/>
    <p:sldId id="290" r:id="rId26"/>
    <p:sldId id="299" r:id="rId27"/>
    <p:sldId id="291" r:id="rId28"/>
    <p:sldId id="300" r:id="rId29"/>
    <p:sldId id="293" r:id="rId30"/>
    <p:sldId id="301" r:id="rId31"/>
    <p:sldId id="302" r:id="rId32"/>
    <p:sldId id="303" r:id="rId33"/>
    <p:sldId id="294" r:id="rId34"/>
    <p:sldId id="304" r:id="rId35"/>
    <p:sldId id="305" r:id="rId36"/>
    <p:sldId id="312" r:id="rId37"/>
    <p:sldId id="311" r:id="rId38"/>
    <p:sldId id="314" r:id="rId39"/>
    <p:sldId id="292" r:id="rId40"/>
    <p:sldId id="306" r:id="rId41"/>
    <p:sldId id="307" r:id="rId42"/>
    <p:sldId id="309" r:id="rId43"/>
    <p:sldId id="315" r:id="rId44"/>
    <p:sldId id="317" r:id="rId45"/>
    <p:sldId id="316" r:id="rId46"/>
    <p:sldId id="271"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436" autoAdjust="0"/>
  </p:normalViewPr>
  <p:slideViewPr>
    <p:cSldViewPr>
      <p:cViewPr>
        <p:scale>
          <a:sx n="94" d="100"/>
          <a:sy n="94" d="100"/>
        </p:scale>
        <p:origin x="-84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93BBDD-CAB9-4B53-95F4-B2200B2D3457}"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4C1A1-E069-4ED9-89BC-3D9404C5FB0D}" type="slidenum">
              <a:rPr lang="en-US" smtClean="0"/>
              <a:t>‹#›</a:t>
            </a:fld>
            <a:endParaRPr lang="en-US"/>
          </a:p>
        </p:txBody>
      </p:sp>
    </p:spTree>
    <p:extLst>
      <p:ext uri="{BB962C8B-B14F-4D97-AF65-F5344CB8AC3E}">
        <p14:creationId xmlns:p14="http://schemas.microsoft.com/office/powerpoint/2010/main" val="123839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3BBDD-CAB9-4B53-95F4-B2200B2D3457}"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4C1A1-E069-4ED9-89BC-3D9404C5FB0D}" type="slidenum">
              <a:rPr lang="en-US" smtClean="0"/>
              <a:t>‹#›</a:t>
            </a:fld>
            <a:endParaRPr lang="en-US"/>
          </a:p>
        </p:txBody>
      </p:sp>
    </p:spTree>
    <p:extLst>
      <p:ext uri="{BB962C8B-B14F-4D97-AF65-F5344CB8AC3E}">
        <p14:creationId xmlns:p14="http://schemas.microsoft.com/office/powerpoint/2010/main" val="910179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3BBDD-CAB9-4B53-95F4-B2200B2D3457}"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4C1A1-E069-4ED9-89BC-3D9404C5FB0D}" type="slidenum">
              <a:rPr lang="en-US" smtClean="0"/>
              <a:t>‹#›</a:t>
            </a:fld>
            <a:endParaRPr lang="en-US"/>
          </a:p>
        </p:txBody>
      </p:sp>
    </p:spTree>
    <p:extLst>
      <p:ext uri="{BB962C8B-B14F-4D97-AF65-F5344CB8AC3E}">
        <p14:creationId xmlns:p14="http://schemas.microsoft.com/office/powerpoint/2010/main" val="3029526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3BBDD-CAB9-4B53-95F4-B2200B2D3457}"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4C1A1-E069-4ED9-89BC-3D9404C5FB0D}" type="slidenum">
              <a:rPr lang="en-US" smtClean="0"/>
              <a:t>‹#›</a:t>
            </a:fld>
            <a:endParaRPr lang="en-US"/>
          </a:p>
        </p:txBody>
      </p:sp>
    </p:spTree>
    <p:extLst>
      <p:ext uri="{BB962C8B-B14F-4D97-AF65-F5344CB8AC3E}">
        <p14:creationId xmlns:p14="http://schemas.microsoft.com/office/powerpoint/2010/main" val="4288525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3BBDD-CAB9-4B53-95F4-B2200B2D3457}"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4C1A1-E069-4ED9-89BC-3D9404C5FB0D}" type="slidenum">
              <a:rPr lang="en-US" smtClean="0"/>
              <a:t>‹#›</a:t>
            </a:fld>
            <a:endParaRPr lang="en-US"/>
          </a:p>
        </p:txBody>
      </p:sp>
    </p:spTree>
    <p:extLst>
      <p:ext uri="{BB962C8B-B14F-4D97-AF65-F5344CB8AC3E}">
        <p14:creationId xmlns:p14="http://schemas.microsoft.com/office/powerpoint/2010/main" val="110156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93BBDD-CAB9-4B53-95F4-B2200B2D3457}"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4C1A1-E069-4ED9-89BC-3D9404C5FB0D}" type="slidenum">
              <a:rPr lang="en-US" smtClean="0"/>
              <a:t>‹#›</a:t>
            </a:fld>
            <a:endParaRPr lang="en-US"/>
          </a:p>
        </p:txBody>
      </p:sp>
    </p:spTree>
    <p:extLst>
      <p:ext uri="{BB962C8B-B14F-4D97-AF65-F5344CB8AC3E}">
        <p14:creationId xmlns:p14="http://schemas.microsoft.com/office/powerpoint/2010/main" val="394918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93BBDD-CAB9-4B53-95F4-B2200B2D3457}" type="datetimeFigureOut">
              <a:rPr lang="en-US" smtClean="0"/>
              <a:t>7/25/2014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54C1A1-E069-4ED9-89BC-3D9404C5FB0D}" type="slidenum">
              <a:rPr lang="en-US" smtClean="0"/>
              <a:t>‹#›</a:t>
            </a:fld>
            <a:endParaRPr lang="en-US"/>
          </a:p>
        </p:txBody>
      </p:sp>
    </p:spTree>
    <p:extLst>
      <p:ext uri="{BB962C8B-B14F-4D97-AF65-F5344CB8AC3E}">
        <p14:creationId xmlns:p14="http://schemas.microsoft.com/office/powerpoint/2010/main" val="218930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93BBDD-CAB9-4B53-95F4-B2200B2D3457}" type="datetimeFigureOut">
              <a:rPr lang="en-US" smtClean="0"/>
              <a:t>7/25/2014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54C1A1-E069-4ED9-89BC-3D9404C5FB0D}" type="slidenum">
              <a:rPr lang="en-US" smtClean="0"/>
              <a:t>‹#›</a:t>
            </a:fld>
            <a:endParaRPr lang="en-US"/>
          </a:p>
        </p:txBody>
      </p:sp>
    </p:spTree>
    <p:extLst>
      <p:ext uri="{BB962C8B-B14F-4D97-AF65-F5344CB8AC3E}">
        <p14:creationId xmlns:p14="http://schemas.microsoft.com/office/powerpoint/2010/main" val="2704223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3BBDD-CAB9-4B53-95F4-B2200B2D3457}" type="datetimeFigureOut">
              <a:rPr lang="en-US" smtClean="0"/>
              <a:t>7/25/2014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54C1A1-E069-4ED9-89BC-3D9404C5FB0D}" type="slidenum">
              <a:rPr lang="en-US" smtClean="0"/>
              <a:t>‹#›</a:t>
            </a:fld>
            <a:endParaRPr lang="en-US"/>
          </a:p>
        </p:txBody>
      </p:sp>
    </p:spTree>
    <p:extLst>
      <p:ext uri="{BB962C8B-B14F-4D97-AF65-F5344CB8AC3E}">
        <p14:creationId xmlns:p14="http://schemas.microsoft.com/office/powerpoint/2010/main" val="1717914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3BBDD-CAB9-4B53-95F4-B2200B2D3457}"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4C1A1-E069-4ED9-89BC-3D9404C5FB0D}" type="slidenum">
              <a:rPr lang="en-US" smtClean="0"/>
              <a:t>‹#›</a:t>
            </a:fld>
            <a:endParaRPr lang="en-US"/>
          </a:p>
        </p:txBody>
      </p:sp>
    </p:spTree>
    <p:extLst>
      <p:ext uri="{BB962C8B-B14F-4D97-AF65-F5344CB8AC3E}">
        <p14:creationId xmlns:p14="http://schemas.microsoft.com/office/powerpoint/2010/main" val="3073912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3BBDD-CAB9-4B53-95F4-B2200B2D3457}"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4C1A1-E069-4ED9-89BC-3D9404C5FB0D}" type="slidenum">
              <a:rPr lang="en-US" smtClean="0"/>
              <a:t>‹#›</a:t>
            </a:fld>
            <a:endParaRPr lang="en-US"/>
          </a:p>
        </p:txBody>
      </p:sp>
    </p:spTree>
    <p:extLst>
      <p:ext uri="{BB962C8B-B14F-4D97-AF65-F5344CB8AC3E}">
        <p14:creationId xmlns:p14="http://schemas.microsoft.com/office/powerpoint/2010/main" val="2535416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3BBDD-CAB9-4B53-95F4-B2200B2D3457}" type="datetimeFigureOut">
              <a:rPr lang="en-US" smtClean="0"/>
              <a:t>7/25/2014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4C1A1-E069-4ED9-89BC-3D9404C5FB0D}" type="slidenum">
              <a:rPr lang="en-US" smtClean="0"/>
              <a:t>‹#›</a:t>
            </a:fld>
            <a:endParaRPr lang="en-US"/>
          </a:p>
        </p:txBody>
      </p:sp>
    </p:spTree>
    <p:extLst>
      <p:ext uri="{BB962C8B-B14F-4D97-AF65-F5344CB8AC3E}">
        <p14:creationId xmlns:p14="http://schemas.microsoft.com/office/powerpoint/2010/main" val="3359505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bis.doc.gov/images/pdfs/deemedexports/foreignationals.pdf" TargetMode="External"/><Relationship Id="rId2" Type="http://schemas.openxmlformats.org/officeDocument/2006/relationships/hyperlink" Target="http://www.bis.doc.gov/index.php/forms-documents/doc_download/387-intermediate-deemed-exports-pdf"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bis.doc.gov/images/pdfs/deemedexports/foreignationals.pdf"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cdse.edu/catalog/webinars/industrial-security/technology-control-plan.html"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ss.mil/isp/foci/foci_info.html"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mddtc.state.gov/compliance/documents/compliance_programs.pdf" TargetMode="Externa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emf"/><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3000"/>
                    </a14:imgEffect>
                    <a14:imgEffect>
                      <a14:brightnessContrast bright="-16000" contrast="23000"/>
                    </a14:imgEffect>
                  </a14:imgLayer>
                </a14:imgProps>
              </a:ext>
              <a:ext uri="{28A0092B-C50C-407E-A947-70E740481C1C}">
                <a14:useLocalDpi xmlns:a14="http://schemas.microsoft.com/office/drawing/2010/main" val="0"/>
              </a:ext>
            </a:extLst>
          </a:blip>
          <a:srcRect/>
          <a:stretch>
            <a:fillRect/>
          </a:stretch>
        </p:blipFill>
        <p:spPr bwMode="auto">
          <a:xfrm>
            <a:off x="0" y="-4862"/>
            <a:ext cx="9143999" cy="686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0" y="838200"/>
            <a:ext cx="9144000" cy="29146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chemeClr val="bg1"/>
                </a:solidFill>
                <a:latin typeface="Ebrima" panose="02000000000000000000" pitchFamily="2" charset="0"/>
                <a:ea typeface="Ebrima" panose="02000000000000000000" pitchFamily="2" charset="0"/>
                <a:cs typeface="Ebrima" panose="02000000000000000000" pitchFamily="2" charset="0"/>
              </a:rPr>
              <a:t>Technology Control Plans</a:t>
            </a:r>
            <a:br>
              <a:rPr lang="en-US" sz="5000" b="1"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US" sz="5000" b="1" dirty="0" smtClean="0">
                <a:solidFill>
                  <a:schemeClr val="bg1"/>
                </a:solidFill>
                <a:latin typeface="Ebrima" panose="02000000000000000000" pitchFamily="2" charset="0"/>
                <a:ea typeface="Ebrima" panose="02000000000000000000" pitchFamily="2" charset="0"/>
                <a:cs typeface="Ebrima" panose="02000000000000000000" pitchFamily="2" charset="0"/>
              </a:rPr>
              <a:t>for Cleared Defense Contractors</a:t>
            </a:r>
            <a:r>
              <a:rPr lang="en-US" sz="4800" b="1" dirty="0" smtClean="0">
                <a:solidFill>
                  <a:schemeClr val="bg1"/>
                </a:solidFill>
                <a:latin typeface="Ebrima" panose="02000000000000000000" pitchFamily="2" charset="0"/>
                <a:ea typeface="Ebrima" panose="02000000000000000000" pitchFamily="2" charset="0"/>
                <a:cs typeface="Ebrima" panose="02000000000000000000" pitchFamily="2" charset="0"/>
              </a:rPr>
              <a:t/>
            </a:r>
            <a:br>
              <a:rPr lang="en-US" sz="4800" b="1" dirty="0" smtClean="0">
                <a:solidFill>
                  <a:schemeClr val="bg1"/>
                </a:solidFill>
                <a:latin typeface="Ebrima" panose="02000000000000000000" pitchFamily="2" charset="0"/>
                <a:ea typeface="Ebrima" panose="02000000000000000000" pitchFamily="2" charset="0"/>
                <a:cs typeface="Ebrima" panose="02000000000000000000" pitchFamily="2" charset="0"/>
              </a:rPr>
            </a:br>
            <a:endParaRPr lang="en-US" sz="48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5" name="Subtitle 2"/>
          <p:cNvSpPr txBox="1">
            <a:spLocks/>
          </p:cNvSpPr>
          <p:nvPr/>
        </p:nvSpPr>
        <p:spPr>
          <a:xfrm>
            <a:off x="1524000" y="4038600"/>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dirty="0" smtClean="0">
                <a:solidFill>
                  <a:schemeClr val="bg1"/>
                </a:solidFill>
                <a:latin typeface="Ebrima" panose="02000000000000000000" pitchFamily="2" charset="0"/>
                <a:ea typeface="Ebrima" panose="02000000000000000000" pitchFamily="2" charset="0"/>
                <a:cs typeface="Ebrima" panose="02000000000000000000" pitchFamily="2" charset="0"/>
              </a:rPr>
              <a:t>Michael Miller</a:t>
            </a:r>
          </a:p>
          <a:p>
            <a:r>
              <a:rPr lang="en-US" b="1" dirty="0" smtClean="0">
                <a:solidFill>
                  <a:schemeClr val="bg1"/>
                </a:solidFill>
                <a:latin typeface="Ebrima" panose="02000000000000000000" pitchFamily="2" charset="0"/>
                <a:ea typeface="Ebrima" panose="02000000000000000000" pitchFamily="2" charset="0"/>
                <a:cs typeface="Ebrima" panose="02000000000000000000" pitchFamily="2" charset="0"/>
              </a:rPr>
              <a:t>University of Central Florida</a:t>
            </a:r>
            <a:endParaRPr lang="en-US"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71520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State Department</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marL="0" indent="0">
              <a:buNone/>
            </a:pPr>
            <a:r>
              <a:rPr lang="en-US" sz="2000" b="1" dirty="0" smtClean="0">
                <a:latin typeface="Ebrima" panose="02000000000000000000" pitchFamily="2" charset="0"/>
                <a:ea typeface="Ebrima" panose="02000000000000000000" pitchFamily="2" charset="0"/>
                <a:cs typeface="Ebrima" panose="02000000000000000000" pitchFamily="2" charset="0"/>
              </a:rPr>
              <a:t>Arms Export Control Act</a:t>
            </a:r>
          </a:p>
          <a:p>
            <a:r>
              <a:rPr lang="en-US" sz="2000" b="1" dirty="0" smtClean="0">
                <a:latin typeface="Ebrima" panose="02000000000000000000" pitchFamily="2" charset="0"/>
                <a:ea typeface="Ebrima" panose="02000000000000000000" pitchFamily="2" charset="0"/>
                <a:cs typeface="Ebrima" panose="02000000000000000000" pitchFamily="2" charset="0"/>
              </a:rPr>
              <a:t>International Traffic in Arms Regulations (“ITAR”) , 22 CFR Parts 120 – 130</a:t>
            </a:r>
          </a:p>
          <a:p>
            <a:pPr lvl="1"/>
            <a:endParaRPr lang="en-US" sz="1000" b="1" dirty="0" smtClean="0">
              <a:latin typeface="Ebrima" panose="02000000000000000000" pitchFamily="2" charset="0"/>
              <a:ea typeface="Ebrima" panose="02000000000000000000" pitchFamily="2" charset="0"/>
              <a:cs typeface="Ebrima" panose="02000000000000000000" pitchFamily="2" charset="0"/>
            </a:endParaRPr>
          </a:p>
          <a:p>
            <a:r>
              <a:rPr lang="en-US" sz="2000" b="1" dirty="0" smtClean="0">
                <a:latin typeface="Ebrima" panose="02000000000000000000" pitchFamily="2" charset="0"/>
                <a:ea typeface="Ebrima" panose="02000000000000000000" pitchFamily="2" charset="0"/>
                <a:cs typeface="Ebrima" panose="02000000000000000000" pitchFamily="2" charset="0"/>
              </a:rPr>
              <a:t>Part 126 “General Policies and Provisions”</a:t>
            </a:r>
          </a:p>
          <a:p>
            <a:pPr lvl="1"/>
            <a:r>
              <a:rPr lang="en-US" sz="2000" u="sng" dirty="0" smtClean="0">
                <a:latin typeface="Ebrima" panose="02000000000000000000" pitchFamily="2" charset="0"/>
                <a:ea typeface="Ebrima" panose="02000000000000000000" pitchFamily="2" charset="0"/>
                <a:cs typeface="Ebrima" panose="02000000000000000000" pitchFamily="2" charset="0"/>
              </a:rPr>
              <a:t>126.13(c) License applications for foreign person employees</a:t>
            </a:r>
            <a:r>
              <a:rPr lang="en-US" sz="2000" dirty="0" smtClean="0">
                <a:latin typeface="Ebrima" panose="02000000000000000000" pitchFamily="2" charset="0"/>
                <a:ea typeface="Ebrima" panose="02000000000000000000" pitchFamily="2" charset="0"/>
                <a:cs typeface="Ebrima" panose="02000000000000000000" pitchFamily="2" charset="0"/>
              </a:rPr>
              <a:t>:  </a:t>
            </a:r>
            <a:r>
              <a:rPr lang="en-US" sz="2000" dirty="0">
                <a:latin typeface="Ebrima" panose="02000000000000000000" pitchFamily="2" charset="0"/>
                <a:ea typeface="Ebrima" panose="02000000000000000000" pitchFamily="2" charset="0"/>
                <a:cs typeface="Ebrima" panose="02000000000000000000" pitchFamily="2" charset="0"/>
              </a:rPr>
              <a:t>TCP required when foreign </a:t>
            </a:r>
            <a:r>
              <a:rPr lang="en-US" sz="2000" dirty="0" smtClean="0">
                <a:latin typeface="Ebrima" panose="02000000000000000000" pitchFamily="2" charset="0"/>
                <a:ea typeface="Ebrima" panose="02000000000000000000" pitchFamily="2" charset="0"/>
                <a:cs typeface="Ebrima" panose="02000000000000000000" pitchFamily="2" charset="0"/>
              </a:rPr>
              <a:t>persons </a:t>
            </a:r>
            <a:r>
              <a:rPr lang="en-US" sz="2000" dirty="0">
                <a:latin typeface="Ebrima" panose="02000000000000000000" pitchFamily="2" charset="0"/>
                <a:ea typeface="Ebrima" panose="02000000000000000000" pitchFamily="2" charset="0"/>
                <a:cs typeface="Ebrima" panose="02000000000000000000" pitchFamily="2" charset="0"/>
              </a:rPr>
              <a:t>are employed at or assigned to security-cleared </a:t>
            </a:r>
            <a:r>
              <a:rPr lang="en-US" sz="2000" dirty="0" smtClean="0">
                <a:latin typeface="Ebrima" panose="02000000000000000000" pitchFamily="2" charset="0"/>
                <a:ea typeface="Ebrima" panose="02000000000000000000" pitchFamily="2" charset="0"/>
                <a:cs typeface="Ebrima" panose="02000000000000000000" pitchFamily="2" charset="0"/>
              </a:rPr>
              <a:t>facilities.</a:t>
            </a:r>
          </a:p>
          <a:p>
            <a:pPr lvl="1"/>
            <a:endParaRPr lang="en-US" sz="1000" dirty="0" smtClean="0">
              <a:latin typeface="Ebrima" panose="02000000000000000000" pitchFamily="2" charset="0"/>
              <a:ea typeface="Ebrima" panose="02000000000000000000" pitchFamily="2" charset="0"/>
              <a:cs typeface="Ebrima" panose="02000000000000000000" pitchFamily="2" charset="0"/>
            </a:endParaRPr>
          </a:p>
          <a:p>
            <a:pPr lvl="1">
              <a:spcBef>
                <a:spcPts val="0"/>
              </a:spcBef>
            </a:pPr>
            <a:r>
              <a:rPr lang="en-US" sz="2000" u="sng" dirty="0" smtClean="0">
                <a:latin typeface="Ebrima" panose="02000000000000000000" pitchFamily="2" charset="0"/>
                <a:ea typeface="Ebrima" panose="02000000000000000000" pitchFamily="2" charset="0"/>
                <a:cs typeface="Ebrima" panose="02000000000000000000" pitchFamily="2" charset="0"/>
              </a:rPr>
              <a:t>126.18(c)(2) Exemptions for Intra-company transfer of unclassified defense articles to foreign person employees:</a:t>
            </a:r>
            <a:r>
              <a:rPr lang="en-US" sz="2000" dirty="0" smtClean="0">
                <a:latin typeface="Ebrima" panose="02000000000000000000" pitchFamily="2" charset="0"/>
                <a:ea typeface="Ebrima" panose="02000000000000000000" pitchFamily="2" charset="0"/>
                <a:cs typeface="Ebrima" panose="02000000000000000000" pitchFamily="2" charset="0"/>
              </a:rPr>
              <a:t> TCP required as a condition to use exemption, in addition to complying with other ITAR requirement (126.1 country prohibition, NDA, screening </a:t>
            </a:r>
          </a:p>
          <a:p>
            <a:pPr marL="457200" lvl="1" indent="0">
              <a:spcBef>
                <a:spcPts val="0"/>
              </a:spcBef>
              <a:buNone/>
            </a:pPr>
            <a:r>
              <a:rPr lang="en-US" sz="2000" dirty="0">
                <a:latin typeface="Ebrima" panose="02000000000000000000" pitchFamily="2" charset="0"/>
                <a:ea typeface="Ebrima" panose="02000000000000000000" pitchFamily="2" charset="0"/>
                <a:cs typeface="Ebrima" panose="02000000000000000000" pitchFamily="2" charset="0"/>
              </a:rPr>
              <a:t> </a:t>
            </a:r>
            <a:r>
              <a:rPr lang="en-US" sz="2000" dirty="0" smtClean="0">
                <a:latin typeface="Ebrima" panose="02000000000000000000" pitchFamily="2" charset="0"/>
                <a:ea typeface="Ebrima" panose="02000000000000000000" pitchFamily="2" charset="0"/>
                <a:cs typeface="Ebrima" panose="02000000000000000000" pitchFamily="2" charset="0"/>
              </a:rPr>
              <a:t>   for substantive contacts, travel, allegiance, business </a:t>
            </a:r>
          </a:p>
          <a:p>
            <a:pPr marL="457200" lvl="1" indent="0">
              <a:spcBef>
                <a:spcPts val="0"/>
              </a:spcBef>
              <a:buNone/>
            </a:pPr>
            <a:r>
              <a:rPr lang="en-US" sz="2000" dirty="0" smtClean="0">
                <a:latin typeface="Ebrima" panose="02000000000000000000" pitchFamily="2" charset="0"/>
                <a:ea typeface="Ebrima" panose="02000000000000000000" pitchFamily="2" charset="0"/>
                <a:cs typeface="Ebrima" panose="02000000000000000000" pitchFamily="2" charset="0"/>
              </a:rPr>
              <a:t>    relationships, etc.</a:t>
            </a:r>
          </a:p>
          <a:p>
            <a:pPr lvl="1"/>
            <a:endParaRPr lang="en-US" sz="1000" dirty="0">
              <a:latin typeface="Ebrima" panose="02000000000000000000" pitchFamily="2" charset="0"/>
              <a:ea typeface="Ebrima" panose="02000000000000000000" pitchFamily="2" charset="0"/>
              <a:cs typeface="Ebrima" panose="02000000000000000000" pitchFamily="2" charset="0"/>
            </a:endParaRPr>
          </a:p>
          <a:p>
            <a:pPr lvl="1">
              <a:spcBef>
                <a:spcPts val="0"/>
              </a:spcBef>
            </a:pPr>
            <a:r>
              <a:rPr lang="en-US" sz="2000" u="sng" dirty="0" smtClean="0">
                <a:latin typeface="Ebrima" panose="02000000000000000000" pitchFamily="2" charset="0"/>
                <a:ea typeface="Ebrima" panose="02000000000000000000" pitchFamily="2" charset="0"/>
                <a:cs typeface="Ebrima" panose="02000000000000000000" pitchFamily="2" charset="0"/>
              </a:rPr>
              <a:t>126.5, Supplement 1, Note 14. </a:t>
            </a:r>
            <a:r>
              <a:rPr lang="en-US" sz="2000" dirty="0" smtClean="0">
                <a:latin typeface="Ebrima" panose="02000000000000000000" pitchFamily="2" charset="0"/>
                <a:ea typeface="Ebrima" panose="02000000000000000000" pitchFamily="2" charset="0"/>
                <a:cs typeface="Ebrima" panose="02000000000000000000" pitchFamily="2" charset="0"/>
              </a:rPr>
              <a:t>Canadian Exemptions: </a:t>
            </a:r>
          </a:p>
          <a:p>
            <a:pPr marL="457200" lvl="1" indent="0">
              <a:spcBef>
                <a:spcPts val="0"/>
              </a:spcBef>
              <a:buNone/>
            </a:pPr>
            <a:r>
              <a:rPr lang="en-US" sz="2000" dirty="0" smtClean="0">
                <a:latin typeface="Ebrima" panose="02000000000000000000" pitchFamily="2" charset="0"/>
                <a:ea typeface="Ebrima" panose="02000000000000000000" pitchFamily="2" charset="0"/>
                <a:cs typeface="Ebrima" panose="02000000000000000000" pitchFamily="2" charset="0"/>
              </a:rPr>
              <a:t>(Revision to Prior TCP Requirement No specific TCP but </a:t>
            </a:r>
          </a:p>
          <a:p>
            <a:pPr marL="457200" lvl="1" indent="0">
              <a:spcBef>
                <a:spcPts val="0"/>
              </a:spcBef>
              <a:buNone/>
            </a:pPr>
            <a:r>
              <a:rPr lang="en-US" sz="2000" dirty="0" smtClean="0">
                <a:latin typeface="Ebrima" panose="02000000000000000000" pitchFamily="2" charset="0"/>
                <a:ea typeface="Ebrima" panose="02000000000000000000" pitchFamily="2" charset="0"/>
                <a:cs typeface="Ebrima" panose="02000000000000000000" pitchFamily="2" charset="0"/>
              </a:rPr>
              <a:t>rather a semi-annual report  to state. </a:t>
            </a:r>
            <a:endParaRPr lang="en-US" sz="2000" dirty="0">
              <a:latin typeface="Ebrima" panose="02000000000000000000" pitchFamily="2" charset="0"/>
              <a:ea typeface="Ebrima" panose="02000000000000000000" pitchFamily="2" charset="0"/>
              <a:cs typeface="Ebrima" panose="02000000000000000000" pitchFamily="2" charset="0"/>
            </a:endParaRPr>
          </a:p>
          <a:p>
            <a:pPr lvl="1"/>
            <a:endParaRPr lang="en-US" sz="2000" b="1" dirty="0" smtClean="0">
              <a:latin typeface="Ebrima" panose="02000000000000000000" pitchFamily="2" charset="0"/>
              <a:ea typeface="Ebrima" panose="02000000000000000000" pitchFamily="2" charset="0"/>
              <a:cs typeface="Ebrima" panose="02000000000000000000" pitchFamily="2" charset="0"/>
            </a:endParaRPr>
          </a:p>
          <a:p>
            <a:endParaRPr lang="en-US" sz="2000" b="1"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563" y="5029200"/>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361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Commerce Department</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marL="0" indent="0">
              <a:buNone/>
            </a:pPr>
            <a:r>
              <a:rPr lang="en-US" sz="2000" b="1" dirty="0">
                <a:latin typeface="Ebrima" panose="02000000000000000000" pitchFamily="2" charset="0"/>
                <a:ea typeface="Ebrima" panose="02000000000000000000" pitchFamily="2" charset="0"/>
                <a:cs typeface="Ebrima" panose="02000000000000000000" pitchFamily="2" charset="0"/>
              </a:rPr>
              <a:t>Export Administration Act</a:t>
            </a:r>
          </a:p>
          <a:p>
            <a:r>
              <a:rPr lang="en-US" sz="2000" b="1" dirty="0">
                <a:latin typeface="Ebrima" panose="02000000000000000000" pitchFamily="2" charset="0"/>
                <a:ea typeface="Ebrima" panose="02000000000000000000" pitchFamily="2" charset="0"/>
                <a:cs typeface="Ebrima" panose="02000000000000000000" pitchFamily="2" charset="0"/>
              </a:rPr>
              <a:t>Export Administration Regulations </a:t>
            </a:r>
            <a:r>
              <a:rPr lang="en-US" sz="2000" b="1" dirty="0" smtClean="0">
                <a:latin typeface="Ebrima" panose="02000000000000000000" pitchFamily="2" charset="0"/>
                <a:ea typeface="Ebrima" panose="02000000000000000000" pitchFamily="2" charset="0"/>
                <a:cs typeface="Ebrima" panose="02000000000000000000" pitchFamily="2" charset="0"/>
              </a:rPr>
              <a:t>(“EAR”) , 15 </a:t>
            </a:r>
            <a:r>
              <a:rPr lang="en-US" sz="2000" b="1" dirty="0">
                <a:latin typeface="Ebrima" panose="02000000000000000000" pitchFamily="2" charset="0"/>
                <a:ea typeface="Ebrima" panose="02000000000000000000" pitchFamily="2" charset="0"/>
                <a:cs typeface="Ebrima" panose="02000000000000000000" pitchFamily="2" charset="0"/>
              </a:rPr>
              <a:t>CFR Parts 730 - 744</a:t>
            </a:r>
          </a:p>
          <a:p>
            <a:pPr>
              <a:spcBef>
                <a:spcPts val="0"/>
              </a:spcBef>
            </a:pPr>
            <a:endParaRPr lang="en-US" sz="2000" b="1" dirty="0" smtClean="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b="1" dirty="0" smtClean="0">
                <a:latin typeface="Ebrima" panose="02000000000000000000" pitchFamily="2" charset="0"/>
                <a:ea typeface="Ebrima" panose="02000000000000000000" pitchFamily="2" charset="0"/>
                <a:cs typeface="Ebrima" panose="02000000000000000000" pitchFamily="2" charset="0"/>
              </a:rPr>
              <a:t>Part 752.11</a:t>
            </a:r>
            <a:r>
              <a:rPr lang="en-US" sz="2000" b="1" dirty="0">
                <a:latin typeface="Ebrima" panose="02000000000000000000" pitchFamily="2" charset="0"/>
                <a:ea typeface="Ebrima" panose="02000000000000000000" pitchFamily="2" charset="0"/>
                <a:cs typeface="Ebrima" panose="02000000000000000000" pitchFamily="2" charset="0"/>
              </a:rPr>
              <a:t>, Internal Control </a:t>
            </a:r>
            <a:r>
              <a:rPr lang="en-US" sz="2000" b="1" dirty="0" smtClean="0">
                <a:latin typeface="Ebrima" panose="02000000000000000000" pitchFamily="2" charset="0"/>
                <a:ea typeface="Ebrima" panose="02000000000000000000" pitchFamily="2" charset="0"/>
                <a:cs typeface="Ebrima" panose="02000000000000000000" pitchFamily="2" charset="0"/>
              </a:rPr>
              <a:t>Program Requirements</a:t>
            </a:r>
          </a:p>
          <a:p>
            <a:pPr>
              <a:spcBef>
                <a:spcPts val="0"/>
              </a:spcBef>
            </a:pPr>
            <a:endParaRPr lang="en-US" sz="1100" b="1" dirty="0">
              <a:latin typeface="Ebrima" panose="02000000000000000000" pitchFamily="2" charset="0"/>
              <a:ea typeface="Ebrima" panose="02000000000000000000" pitchFamily="2" charset="0"/>
              <a:cs typeface="Ebrima" panose="02000000000000000000" pitchFamily="2" charset="0"/>
            </a:endParaRP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ICP </a:t>
            </a:r>
            <a:r>
              <a:rPr lang="en-US" sz="2000" dirty="0">
                <a:latin typeface="Ebrima" panose="02000000000000000000" pitchFamily="2" charset="0"/>
                <a:ea typeface="Ebrima" panose="02000000000000000000" pitchFamily="2" charset="0"/>
                <a:cs typeface="Ebrima" panose="02000000000000000000" pitchFamily="2" charset="0"/>
              </a:rPr>
              <a:t>is the </a:t>
            </a:r>
            <a:r>
              <a:rPr lang="en-US" sz="2000" dirty="0" smtClean="0">
                <a:latin typeface="Ebrima" panose="02000000000000000000" pitchFamily="2" charset="0"/>
                <a:ea typeface="Ebrima" panose="02000000000000000000" pitchFamily="2" charset="0"/>
                <a:cs typeface="Ebrima" panose="02000000000000000000" pitchFamily="2" charset="0"/>
              </a:rPr>
              <a:t>basis </a:t>
            </a:r>
            <a:r>
              <a:rPr lang="en-US" sz="2000" dirty="0">
                <a:latin typeface="Ebrima" panose="02000000000000000000" pitchFamily="2" charset="0"/>
                <a:ea typeface="Ebrima" panose="02000000000000000000" pitchFamily="2" charset="0"/>
                <a:cs typeface="Ebrima" panose="02000000000000000000" pitchFamily="2" charset="0"/>
              </a:rPr>
              <a:t>for a TCP under the </a:t>
            </a:r>
            <a:r>
              <a:rPr lang="en-US" sz="2000" dirty="0" smtClean="0">
                <a:latin typeface="Ebrima" panose="02000000000000000000" pitchFamily="2" charset="0"/>
                <a:ea typeface="Ebrima" panose="02000000000000000000" pitchFamily="2" charset="0"/>
                <a:cs typeface="Ebrima" panose="02000000000000000000" pitchFamily="2" charset="0"/>
              </a:rPr>
              <a:t>EAR, required for </a:t>
            </a:r>
            <a:r>
              <a:rPr lang="en-US" sz="2000" dirty="0">
                <a:latin typeface="Ebrima" panose="02000000000000000000" pitchFamily="2" charset="0"/>
                <a:ea typeface="Ebrima" panose="02000000000000000000" pitchFamily="2" charset="0"/>
                <a:cs typeface="Ebrima" panose="02000000000000000000" pitchFamily="2" charset="0"/>
              </a:rPr>
              <a:t>deemed export </a:t>
            </a:r>
            <a:r>
              <a:rPr lang="en-US" sz="2000" dirty="0" smtClean="0">
                <a:latin typeface="Ebrima" panose="02000000000000000000" pitchFamily="2" charset="0"/>
                <a:ea typeface="Ebrima" panose="02000000000000000000" pitchFamily="2" charset="0"/>
                <a:cs typeface="Ebrima" panose="02000000000000000000" pitchFamily="2" charset="0"/>
              </a:rPr>
              <a:t>and technology </a:t>
            </a:r>
            <a:r>
              <a:rPr lang="en-US" sz="2000" dirty="0">
                <a:latin typeface="Ebrima" panose="02000000000000000000" pitchFamily="2" charset="0"/>
                <a:ea typeface="Ebrima" panose="02000000000000000000" pitchFamily="2" charset="0"/>
                <a:cs typeface="Ebrima" panose="02000000000000000000" pitchFamily="2" charset="0"/>
              </a:rPr>
              <a:t>exports </a:t>
            </a:r>
            <a:r>
              <a:rPr lang="en-US" sz="2000" dirty="0" smtClean="0">
                <a:latin typeface="Ebrima" panose="02000000000000000000" pitchFamily="2" charset="0"/>
                <a:ea typeface="Ebrima" panose="02000000000000000000" pitchFamily="2" charset="0"/>
                <a:cs typeface="Ebrima" panose="02000000000000000000" pitchFamily="2" charset="0"/>
              </a:rPr>
              <a:t>licenses.</a:t>
            </a: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Essential </a:t>
            </a:r>
            <a:r>
              <a:rPr lang="en-US" sz="2000" dirty="0">
                <a:latin typeface="Ebrima" panose="02000000000000000000" pitchFamily="2" charset="0"/>
                <a:ea typeface="Ebrima" panose="02000000000000000000" pitchFamily="2" charset="0"/>
                <a:cs typeface="Ebrima" panose="02000000000000000000" pitchFamily="2" charset="0"/>
              </a:rPr>
              <a:t>elements:</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Corporate </a:t>
            </a:r>
            <a:r>
              <a:rPr lang="en-US" sz="2000" dirty="0">
                <a:latin typeface="Ebrima" panose="02000000000000000000" pitchFamily="2" charset="0"/>
                <a:ea typeface="Ebrima" panose="02000000000000000000" pitchFamily="2" charset="0"/>
                <a:cs typeface="Ebrima" panose="02000000000000000000" pitchFamily="2" charset="0"/>
              </a:rPr>
              <a:t>commitment to export compliance</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Physical </a:t>
            </a:r>
            <a:r>
              <a:rPr lang="en-US" sz="2000" dirty="0">
                <a:latin typeface="Ebrima" panose="02000000000000000000" pitchFamily="2" charset="0"/>
                <a:ea typeface="Ebrima" panose="02000000000000000000" pitchFamily="2" charset="0"/>
                <a:cs typeface="Ebrima" panose="02000000000000000000" pitchFamily="2" charset="0"/>
              </a:rPr>
              <a:t>security plan</a:t>
            </a:r>
          </a:p>
          <a:p>
            <a:pPr lvl="2">
              <a:spcBef>
                <a:spcPts val="0"/>
              </a:spcBef>
            </a:pPr>
            <a:r>
              <a:rPr lang="en-US" sz="2000" dirty="0">
                <a:latin typeface="Ebrima" panose="02000000000000000000" pitchFamily="2" charset="0"/>
                <a:ea typeface="Ebrima" panose="02000000000000000000" pitchFamily="2" charset="0"/>
                <a:cs typeface="Ebrima" panose="02000000000000000000" pitchFamily="2" charset="0"/>
              </a:rPr>
              <a:t>I</a:t>
            </a:r>
            <a:r>
              <a:rPr lang="en-US" sz="2000" dirty="0" smtClean="0">
                <a:latin typeface="Ebrima" panose="02000000000000000000" pitchFamily="2" charset="0"/>
                <a:ea typeface="Ebrima" panose="02000000000000000000" pitchFamily="2" charset="0"/>
                <a:cs typeface="Ebrima" panose="02000000000000000000" pitchFamily="2" charset="0"/>
              </a:rPr>
              <a:t>nformation </a:t>
            </a:r>
            <a:r>
              <a:rPr lang="en-US" sz="2000" dirty="0">
                <a:latin typeface="Ebrima" panose="02000000000000000000" pitchFamily="2" charset="0"/>
                <a:ea typeface="Ebrima" panose="02000000000000000000" pitchFamily="2" charset="0"/>
                <a:cs typeface="Ebrima" panose="02000000000000000000" pitchFamily="2" charset="0"/>
              </a:rPr>
              <a:t>security plan</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Personnel </a:t>
            </a:r>
            <a:r>
              <a:rPr lang="en-US" sz="2000" dirty="0">
                <a:latin typeface="Ebrima" panose="02000000000000000000" pitchFamily="2" charset="0"/>
                <a:ea typeface="Ebrima" panose="02000000000000000000" pitchFamily="2" charset="0"/>
                <a:cs typeface="Ebrima" panose="02000000000000000000" pitchFamily="2" charset="0"/>
              </a:rPr>
              <a:t>screening procedures</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Training </a:t>
            </a:r>
            <a:r>
              <a:rPr lang="en-US" sz="2000" dirty="0">
                <a:latin typeface="Ebrima" panose="02000000000000000000" pitchFamily="2" charset="0"/>
                <a:ea typeface="Ebrima" panose="02000000000000000000" pitchFamily="2" charset="0"/>
                <a:cs typeface="Ebrima" panose="02000000000000000000" pitchFamily="2" charset="0"/>
              </a:rPr>
              <a:t>and awareness program</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Self </a:t>
            </a:r>
            <a:r>
              <a:rPr lang="en-US" sz="2000" dirty="0">
                <a:latin typeface="Ebrima" panose="02000000000000000000" pitchFamily="2" charset="0"/>
                <a:ea typeface="Ebrima" panose="02000000000000000000" pitchFamily="2" charset="0"/>
                <a:cs typeface="Ebrima" panose="02000000000000000000" pitchFamily="2" charset="0"/>
              </a:rPr>
              <a:t>evaluation </a:t>
            </a:r>
            <a:r>
              <a:rPr lang="en-US" sz="2000" dirty="0" smtClean="0">
                <a:latin typeface="Ebrima" panose="02000000000000000000" pitchFamily="2" charset="0"/>
                <a:ea typeface="Ebrima" panose="02000000000000000000" pitchFamily="2" charset="0"/>
                <a:cs typeface="Ebrima" panose="02000000000000000000" pitchFamily="2" charset="0"/>
              </a:rPr>
              <a:t>program</a:t>
            </a:r>
          </a:p>
          <a:p>
            <a:endParaRPr lang="en-US" sz="1100"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References:</a:t>
            </a:r>
            <a:endParaRPr lang="en-US" sz="2000" dirty="0" smtClean="0">
              <a:latin typeface="Ebrima" panose="02000000000000000000" pitchFamily="2" charset="0"/>
              <a:ea typeface="Ebrima" panose="02000000000000000000" pitchFamily="2" charset="0"/>
              <a:cs typeface="Ebrima" panose="02000000000000000000" pitchFamily="2" charset="0"/>
              <a:hlinkClick r:id="rId2"/>
            </a:endParaRPr>
          </a:p>
          <a:p>
            <a:pPr lvl="1"/>
            <a:r>
              <a:rPr lang="en-US" sz="1200" dirty="0" smtClean="0">
                <a:latin typeface="Ebrima" panose="02000000000000000000" pitchFamily="2" charset="0"/>
                <a:ea typeface="Ebrima" panose="02000000000000000000" pitchFamily="2" charset="0"/>
                <a:cs typeface="Ebrima" panose="02000000000000000000" pitchFamily="2" charset="0"/>
                <a:hlinkClick r:id="rId2"/>
              </a:rPr>
              <a:t>http</a:t>
            </a:r>
            <a:r>
              <a:rPr lang="en-US" sz="1200" dirty="0">
                <a:latin typeface="Ebrima" panose="02000000000000000000" pitchFamily="2" charset="0"/>
                <a:ea typeface="Ebrima" panose="02000000000000000000" pitchFamily="2" charset="0"/>
                <a:cs typeface="Ebrima" panose="02000000000000000000" pitchFamily="2" charset="0"/>
                <a:hlinkClick r:id="rId2"/>
              </a:rPr>
              <a:t>://</a:t>
            </a:r>
            <a:r>
              <a:rPr lang="en-US" sz="1200" dirty="0" smtClean="0">
                <a:latin typeface="Ebrima" panose="02000000000000000000" pitchFamily="2" charset="0"/>
                <a:ea typeface="Ebrima" panose="02000000000000000000" pitchFamily="2" charset="0"/>
                <a:cs typeface="Ebrima" panose="02000000000000000000" pitchFamily="2" charset="0"/>
                <a:hlinkClick r:id="rId2"/>
              </a:rPr>
              <a:t>www.bis.doc.gov/index.php/forms-documents/doc_download/387-intermediate-deemed-exports-pdf</a:t>
            </a:r>
            <a:endParaRPr lang="en-US" sz="1200" dirty="0" smtClean="0">
              <a:latin typeface="Ebrima" panose="02000000000000000000" pitchFamily="2" charset="0"/>
              <a:ea typeface="Ebrima" panose="02000000000000000000" pitchFamily="2" charset="0"/>
              <a:cs typeface="Ebrima" panose="02000000000000000000" pitchFamily="2" charset="0"/>
            </a:endParaRPr>
          </a:p>
          <a:p>
            <a:pPr lvl="1"/>
            <a:r>
              <a:rPr lang="en-US" sz="1200" dirty="0" smtClean="0">
                <a:latin typeface="Ebrima" panose="02000000000000000000" pitchFamily="2" charset="0"/>
                <a:ea typeface="Ebrima" panose="02000000000000000000" pitchFamily="2" charset="0"/>
                <a:cs typeface="Ebrima" panose="02000000000000000000" pitchFamily="2" charset="0"/>
                <a:hlinkClick r:id="rId3"/>
              </a:rPr>
              <a:t>http</a:t>
            </a:r>
            <a:r>
              <a:rPr lang="en-US" sz="1200" dirty="0">
                <a:latin typeface="Ebrima" panose="02000000000000000000" pitchFamily="2" charset="0"/>
                <a:ea typeface="Ebrima" panose="02000000000000000000" pitchFamily="2" charset="0"/>
                <a:cs typeface="Ebrima" panose="02000000000000000000" pitchFamily="2" charset="0"/>
                <a:hlinkClick r:id="rId3"/>
              </a:rPr>
              <a:t>://</a:t>
            </a:r>
            <a:r>
              <a:rPr lang="en-US" sz="1200" dirty="0" smtClean="0">
                <a:latin typeface="Ebrima" panose="02000000000000000000" pitchFamily="2" charset="0"/>
                <a:ea typeface="Ebrima" panose="02000000000000000000" pitchFamily="2" charset="0"/>
                <a:cs typeface="Ebrima" panose="02000000000000000000" pitchFamily="2" charset="0"/>
                <a:hlinkClick r:id="rId3"/>
              </a:rPr>
              <a:t>www.bis.doc.gov/images/pdfs/deemedexports/foreignationals.pdf</a:t>
            </a:r>
            <a:endParaRPr lang="en-US" sz="1200" dirty="0" smtClean="0">
              <a:latin typeface="Ebrima" panose="02000000000000000000" pitchFamily="2" charset="0"/>
              <a:ea typeface="Ebrima" panose="02000000000000000000" pitchFamily="2" charset="0"/>
              <a:cs typeface="Ebrima" panose="02000000000000000000" pitchFamily="2" charset="0"/>
            </a:endParaRPr>
          </a:p>
          <a:p>
            <a:endParaRPr lang="en-US" sz="2000" b="1"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799" y="4267200"/>
            <a:ext cx="1493837"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081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Commerce Department</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000" b="1" dirty="0" smtClean="0">
                <a:latin typeface="Ebrima" panose="02000000000000000000" pitchFamily="2" charset="0"/>
                <a:ea typeface="Ebrima" panose="02000000000000000000" pitchFamily="2" charset="0"/>
                <a:cs typeface="Ebrima" panose="02000000000000000000" pitchFamily="2" charset="0"/>
              </a:rPr>
              <a:t>Part 734.2(b)(2)(ii) Deemed Exports </a:t>
            </a:r>
          </a:p>
          <a:p>
            <a:pPr lvl="1"/>
            <a:r>
              <a:rPr lang="en-US" sz="2000" u="sng" dirty="0" smtClean="0">
                <a:latin typeface="Ebrima" panose="02000000000000000000" pitchFamily="2" charset="0"/>
                <a:ea typeface="Ebrima" panose="02000000000000000000" pitchFamily="2" charset="0"/>
                <a:cs typeface="Ebrima" panose="02000000000000000000" pitchFamily="2" charset="0"/>
              </a:rPr>
              <a:t>734.2(b</a:t>
            </a:r>
            <a:r>
              <a:rPr lang="en-US" sz="2000" u="sng" dirty="0">
                <a:latin typeface="Ebrima" panose="02000000000000000000" pitchFamily="2" charset="0"/>
                <a:ea typeface="Ebrima" panose="02000000000000000000" pitchFamily="2" charset="0"/>
                <a:cs typeface="Ebrima" panose="02000000000000000000" pitchFamily="2" charset="0"/>
              </a:rPr>
              <a:t>)(2)(ii) </a:t>
            </a:r>
            <a:r>
              <a:rPr lang="en-US" sz="2000" u="sng" dirty="0" smtClean="0">
                <a:latin typeface="Ebrima" panose="02000000000000000000" pitchFamily="2" charset="0"/>
                <a:ea typeface="Ebrima" panose="02000000000000000000" pitchFamily="2" charset="0"/>
                <a:cs typeface="Ebrima" panose="02000000000000000000" pitchFamily="2" charset="0"/>
              </a:rPr>
              <a:t>Deemed Export:</a:t>
            </a:r>
            <a:r>
              <a:rPr lang="en-US" sz="2000" dirty="0">
                <a:latin typeface="Ebrima" panose="02000000000000000000" pitchFamily="2" charset="0"/>
                <a:ea typeface="Ebrima" panose="02000000000000000000" pitchFamily="2" charset="0"/>
                <a:cs typeface="Ebrima" panose="02000000000000000000" pitchFamily="2" charset="0"/>
              </a:rPr>
              <a:t> </a:t>
            </a:r>
            <a:r>
              <a:rPr lang="en-US" sz="2000" dirty="0" smtClean="0">
                <a:latin typeface="Ebrima" panose="02000000000000000000" pitchFamily="2" charset="0"/>
                <a:ea typeface="Ebrima" panose="02000000000000000000" pitchFamily="2" charset="0"/>
                <a:cs typeface="Ebrima" panose="02000000000000000000" pitchFamily="2" charset="0"/>
              </a:rPr>
              <a:t>Release of technology is </a:t>
            </a:r>
            <a:r>
              <a:rPr lang="en-US" sz="2000" dirty="0">
                <a:latin typeface="Ebrima" panose="02000000000000000000" pitchFamily="2" charset="0"/>
                <a:ea typeface="Ebrima" panose="02000000000000000000" pitchFamily="2" charset="0"/>
                <a:cs typeface="Ebrima" panose="02000000000000000000" pitchFamily="2" charset="0"/>
              </a:rPr>
              <a:t>deemed to be to the home country of </a:t>
            </a:r>
            <a:r>
              <a:rPr lang="en-US" sz="2000" dirty="0" smtClean="0">
                <a:latin typeface="Ebrima" panose="02000000000000000000" pitchFamily="2" charset="0"/>
                <a:ea typeface="Ebrima" panose="02000000000000000000" pitchFamily="2" charset="0"/>
                <a:cs typeface="Ebrima" panose="02000000000000000000" pitchFamily="2" charset="0"/>
              </a:rPr>
              <a:t>the </a:t>
            </a:r>
            <a:r>
              <a:rPr lang="en-US" sz="2000" dirty="0">
                <a:latin typeface="Ebrima" panose="02000000000000000000" pitchFamily="2" charset="0"/>
                <a:ea typeface="Ebrima" panose="02000000000000000000" pitchFamily="2" charset="0"/>
                <a:cs typeface="Ebrima" panose="02000000000000000000" pitchFamily="2" charset="0"/>
              </a:rPr>
              <a:t>foreign </a:t>
            </a:r>
            <a:r>
              <a:rPr lang="en-US" sz="2000" dirty="0" smtClean="0">
                <a:latin typeface="Ebrima" panose="02000000000000000000" pitchFamily="2" charset="0"/>
                <a:ea typeface="Ebrima" panose="02000000000000000000" pitchFamily="2" charset="0"/>
                <a:cs typeface="Ebrima" panose="02000000000000000000" pitchFamily="2" charset="0"/>
              </a:rPr>
              <a:t>national, e.g. tours</a:t>
            </a:r>
            <a:r>
              <a:rPr lang="en-US" sz="2000" dirty="0">
                <a:latin typeface="Ebrima" panose="02000000000000000000" pitchFamily="2" charset="0"/>
                <a:ea typeface="Ebrima" panose="02000000000000000000" pitchFamily="2" charset="0"/>
                <a:cs typeface="Ebrima" panose="02000000000000000000" pitchFamily="2" charset="0"/>
              </a:rPr>
              <a:t>, </a:t>
            </a:r>
            <a:r>
              <a:rPr lang="en-US" sz="2000" dirty="0" smtClean="0">
                <a:latin typeface="Ebrima" panose="02000000000000000000" pitchFamily="2" charset="0"/>
                <a:ea typeface="Ebrima" panose="02000000000000000000" pitchFamily="2" charset="0"/>
                <a:cs typeface="Ebrima" panose="02000000000000000000" pitchFamily="2" charset="0"/>
              </a:rPr>
              <a:t>foreign </a:t>
            </a:r>
            <a:r>
              <a:rPr lang="en-US" sz="2000" dirty="0">
                <a:latin typeface="Ebrima" panose="02000000000000000000" pitchFamily="2" charset="0"/>
                <a:ea typeface="Ebrima" panose="02000000000000000000" pitchFamily="2" charset="0"/>
                <a:cs typeface="Ebrima" panose="02000000000000000000" pitchFamily="2" charset="0"/>
              </a:rPr>
              <a:t>national employees involved in certain R&amp;D and </a:t>
            </a:r>
            <a:r>
              <a:rPr lang="en-US" sz="2000" dirty="0" smtClean="0">
                <a:latin typeface="Ebrima" panose="02000000000000000000" pitchFamily="2" charset="0"/>
                <a:ea typeface="Ebrima" panose="02000000000000000000" pitchFamily="2" charset="0"/>
                <a:cs typeface="Ebrima" panose="02000000000000000000" pitchFamily="2" charset="0"/>
              </a:rPr>
              <a:t>manufacturing activities, </a:t>
            </a:r>
            <a:r>
              <a:rPr lang="en-US" sz="2000" dirty="0">
                <a:latin typeface="Ebrima" panose="02000000000000000000" pitchFamily="2" charset="0"/>
                <a:ea typeface="Ebrima" panose="02000000000000000000" pitchFamily="2" charset="0"/>
                <a:cs typeface="Ebrima" panose="02000000000000000000" pitchFamily="2" charset="0"/>
              </a:rPr>
              <a:t>foreign students/scholars, hosting foreign nationals at your facility.</a:t>
            </a:r>
          </a:p>
          <a:p>
            <a:pPr marL="457200" lvl="1" indent="0">
              <a:buNone/>
            </a:pPr>
            <a:endParaRPr lang="en-US" sz="1000" dirty="0">
              <a:latin typeface="Ebrima" panose="02000000000000000000" pitchFamily="2" charset="0"/>
              <a:ea typeface="Ebrima" panose="02000000000000000000" pitchFamily="2" charset="0"/>
              <a:cs typeface="Ebrima" panose="02000000000000000000" pitchFamily="2" charset="0"/>
            </a:endParaRPr>
          </a:p>
          <a:p>
            <a:r>
              <a:rPr lang="en-US" sz="2000" b="1" dirty="0" smtClean="0">
                <a:latin typeface="Ebrima" panose="02000000000000000000" pitchFamily="2" charset="0"/>
                <a:ea typeface="Ebrima" panose="02000000000000000000" pitchFamily="2" charset="0"/>
                <a:cs typeface="Ebrima" panose="02000000000000000000" pitchFamily="2" charset="0"/>
              </a:rPr>
              <a:t>Licensing of Deemed Exports:  </a:t>
            </a:r>
            <a:r>
              <a:rPr lang="en-US" sz="2000" dirty="0" smtClean="0">
                <a:latin typeface="Ebrima" panose="02000000000000000000" pitchFamily="2" charset="0"/>
                <a:ea typeface="Ebrima" panose="02000000000000000000" pitchFamily="2" charset="0"/>
                <a:cs typeface="Ebrima" panose="02000000000000000000" pitchFamily="2" charset="0"/>
              </a:rPr>
              <a:t>No specific EAR reference </a:t>
            </a:r>
            <a:r>
              <a:rPr lang="en-US" sz="2000" dirty="0">
                <a:latin typeface="Ebrima" panose="02000000000000000000" pitchFamily="2" charset="0"/>
                <a:ea typeface="Ebrima" panose="02000000000000000000" pitchFamily="2" charset="0"/>
                <a:cs typeface="Ebrima" panose="02000000000000000000" pitchFamily="2" charset="0"/>
              </a:rPr>
              <a:t>to </a:t>
            </a:r>
            <a:r>
              <a:rPr lang="en-US" sz="2000" dirty="0" smtClean="0">
                <a:latin typeface="Ebrima" panose="02000000000000000000" pitchFamily="2" charset="0"/>
                <a:ea typeface="Ebrima" panose="02000000000000000000" pitchFamily="2" charset="0"/>
                <a:cs typeface="Ebrima" panose="02000000000000000000" pitchFamily="2" charset="0"/>
              </a:rPr>
              <a:t>TCP; however</a:t>
            </a:r>
            <a:r>
              <a:rPr lang="en-US" sz="2000" dirty="0">
                <a:latin typeface="Ebrima" panose="02000000000000000000" pitchFamily="2" charset="0"/>
                <a:ea typeface="Ebrima" panose="02000000000000000000" pitchFamily="2" charset="0"/>
                <a:cs typeface="Ebrima" panose="02000000000000000000" pitchFamily="2" charset="0"/>
              </a:rPr>
              <a:t>, </a:t>
            </a:r>
            <a:r>
              <a:rPr lang="en-US" sz="2000" dirty="0" smtClean="0">
                <a:latin typeface="Ebrima" panose="02000000000000000000" pitchFamily="2" charset="0"/>
                <a:ea typeface="Ebrima" panose="02000000000000000000" pitchFamily="2" charset="0"/>
                <a:cs typeface="Ebrima" panose="02000000000000000000" pitchFamily="2" charset="0"/>
              </a:rPr>
              <a:t>license requires “safeguards </a:t>
            </a:r>
            <a:r>
              <a:rPr lang="en-US" sz="2000" dirty="0">
                <a:latin typeface="Ebrima" panose="02000000000000000000" pitchFamily="2" charset="0"/>
                <a:ea typeface="Ebrima" panose="02000000000000000000" pitchFamily="2" charset="0"/>
                <a:cs typeface="Ebrima" panose="02000000000000000000" pitchFamily="2" charset="0"/>
              </a:rPr>
              <a:t>to restrict access” i.e. </a:t>
            </a:r>
            <a:r>
              <a:rPr lang="en-US" sz="2000" dirty="0" smtClean="0">
                <a:latin typeface="Ebrima" panose="02000000000000000000" pitchFamily="2" charset="0"/>
                <a:ea typeface="Ebrima" panose="02000000000000000000" pitchFamily="2" charset="0"/>
                <a:cs typeface="Ebrima" panose="02000000000000000000" pitchFamily="2" charset="0"/>
              </a:rPr>
              <a:t>TCP. </a:t>
            </a:r>
          </a:p>
          <a:p>
            <a:pPr lvl="1"/>
            <a:endParaRPr lang="en-US" sz="1000" dirty="0">
              <a:latin typeface="Ebrima" panose="02000000000000000000" pitchFamily="2" charset="0"/>
              <a:ea typeface="Ebrima" panose="02000000000000000000" pitchFamily="2" charset="0"/>
              <a:cs typeface="Ebrima" panose="02000000000000000000" pitchFamily="2" charset="0"/>
            </a:endParaRPr>
          </a:p>
          <a:p>
            <a:pPr lvl="1"/>
            <a:r>
              <a:rPr lang="en-US" sz="2000" dirty="0" smtClean="0">
                <a:latin typeface="Ebrima" panose="02000000000000000000" pitchFamily="2" charset="0"/>
                <a:ea typeface="Ebrima" panose="02000000000000000000" pitchFamily="2" charset="0"/>
                <a:cs typeface="Ebrima" panose="02000000000000000000" pitchFamily="2" charset="0"/>
              </a:rPr>
              <a:t>Required when </a:t>
            </a:r>
            <a:r>
              <a:rPr lang="en-US" sz="2000" dirty="0">
                <a:latin typeface="Ebrima" panose="02000000000000000000" pitchFamily="2" charset="0"/>
                <a:ea typeface="Ebrima" panose="02000000000000000000" pitchFamily="2" charset="0"/>
                <a:cs typeface="Ebrima" panose="02000000000000000000" pitchFamily="2" charset="0"/>
              </a:rPr>
              <a:t>foreign nationals are employed at or assigned to </a:t>
            </a:r>
            <a:r>
              <a:rPr lang="en-US" sz="2000" dirty="0" smtClean="0">
                <a:latin typeface="Ebrima" panose="02000000000000000000" pitchFamily="2" charset="0"/>
                <a:ea typeface="Ebrima" panose="02000000000000000000" pitchFamily="2" charset="0"/>
                <a:cs typeface="Ebrima" panose="02000000000000000000" pitchFamily="2" charset="0"/>
              </a:rPr>
              <a:t>facilities </a:t>
            </a:r>
            <a:r>
              <a:rPr lang="en-US" sz="2000" dirty="0">
                <a:latin typeface="Ebrima" panose="02000000000000000000" pitchFamily="2" charset="0"/>
                <a:ea typeface="Ebrima" panose="02000000000000000000" pitchFamily="2" charset="0"/>
                <a:cs typeface="Ebrima" panose="02000000000000000000" pitchFamily="2" charset="0"/>
              </a:rPr>
              <a:t>that handle export-controlled items or </a:t>
            </a:r>
            <a:r>
              <a:rPr lang="en-US" sz="2000" dirty="0" smtClean="0">
                <a:latin typeface="Ebrima" panose="02000000000000000000" pitchFamily="2" charset="0"/>
                <a:ea typeface="Ebrima" panose="02000000000000000000" pitchFamily="2" charset="0"/>
                <a:cs typeface="Ebrima" panose="02000000000000000000" pitchFamily="2" charset="0"/>
              </a:rPr>
              <a:t>information</a:t>
            </a:r>
          </a:p>
          <a:p>
            <a:pPr lvl="1"/>
            <a:endParaRPr lang="en-US" sz="1000" dirty="0">
              <a:latin typeface="Ebrima" panose="02000000000000000000" pitchFamily="2" charset="0"/>
              <a:ea typeface="Ebrima" panose="02000000000000000000" pitchFamily="2" charset="0"/>
              <a:cs typeface="Ebrima" panose="02000000000000000000" pitchFamily="2" charset="0"/>
            </a:endParaRPr>
          </a:p>
          <a:p>
            <a:pPr lvl="1"/>
            <a:r>
              <a:rPr lang="en-US" sz="2000" u="sng" dirty="0" smtClean="0">
                <a:latin typeface="Ebrima" panose="02000000000000000000" pitchFamily="2" charset="0"/>
                <a:ea typeface="Ebrima" panose="02000000000000000000" pitchFamily="2" charset="0"/>
                <a:cs typeface="Ebrima" panose="02000000000000000000" pitchFamily="2" charset="0"/>
              </a:rPr>
              <a:t>BIS Licensing Guidance </a:t>
            </a:r>
            <a:r>
              <a:rPr lang="en-US" sz="2000" dirty="0" smtClean="0">
                <a:latin typeface="Ebrima" panose="02000000000000000000" pitchFamily="2" charset="0"/>
                <a:ea typeface="Ebrima" panose="02000000000000000000" pitchFamily="2" charset="0"/>
                <a:cs typeface="Ebrima" panose="02000000000000000000" pitchFamily="2" charset="0"/>
              </a:rPr>
              <a:t>- Internal </a:t>
            </a:r>
            <a:r>
              <a:rPr lang="en-US" sz="2000" dirty="0">
                <a:latin typeface="Ebrima" panose="02000000000000000000" pitchFamily="2" charset="0"/>
                <a:ea typeface="Ebrima" panose="02000000000000000000" pitchFamily="2" charset="0"/>
                <a:cs typeface="Ebrima" panose="02000000000000000000" pitchFamily="2" charset="0"/>
              </a:rPr>
              <a:t>Technology Control </a:t>
            </a:r>
            <a:r>
              <a:rPr lang="en-US" sz="2000" dirty="0" smtClean="0">
                <a:latin typeface="Ebrima" panose="02000000000000000000" pitchFamily="2" charset="0"/>
                <a:ea typeface="Ebrima" panose="02000000000000000000" pitchFamily="2" charset="0"/>
                <a:cs typeface="Ebrima" panose="02000000000000000000" pitchFamily="2" charset="0"/>
              </a:rPr>
              <a:t>Plan -  Applicant </a:t>
            </a:r>
            <a:r>
              <a:rPr lang="en-US" sz="2000" dirty="0">
                <a:latin typeface="Ebrima" panose="02000000000000000000" pitchFamily="2" charset="0"/>
                <a:ea typeface="Ebrima" panose="02000000000000000000" pitchFamily="2" charset="0"/>
                <a:cs typeface="Ebrima" panose="02000000000000000000" pitchFamily="2" charset="0"/>
              </a:rPr>
              <a:t>should describe </a:t>
            </a:r>
            <a:r>
              <a:rPr lang="en-US" sz="2000" dirty="0" smtClean="0">
                <a:latin typeface="Ebrima" panose="02000000000000000000" pitchFamily="2" charset="0"/>
                <a:ea typeface="Ebrima" panose="02000000000000000000" pitchFamily="2" charset="0"/>
                <a:cs typeface="Ebrima" panose="02000000000000000000" pitchFamily="2" charset="0"/>
              </a:rPr>
              <a:t>measures to </a:t>
            </a:r>
            <a:r>
              <a:rPr lang="en-US" sz="2000" dirty="0">
                <a:latin typeface="Ebrima" panose="02000000000000000000" pitchFamily="2" charset="0"/>
                <a:ea typeface="Ebrima" panose="02000000000000000000" pitchFamily="2" charset="0"/>
                <a:cs typeface="Ebrima" panose="02000000000000000000" pitchFamily="2" charset="0"/>
              </a:rPr>
              <a:t>prevent unauthorized access by foreign nationals to controlled technology or software. The measures may include the applicant’s </a:t>
            </a:r>
            <a:r>
              <a:rPr lang="en-US" sz="2000" u="sng" dirty="0">
                <a:latin typeface="Ebrima" panose="02000000000000000000" pitchFamily="2" charset="0"/>
                <a:ea typeface="Ebrima" panose="02000000000000000000" pitchFamily="2" charset="0"/>
                <a:cs typeface="Ebrima" panose="02000000000000000000" pitchFamily="2" charset="0"/>
              </a:rPr>
              <a:t>internal control program </a:t>
            </a:r>
            <a:r>
              <a:rPr lang="en-US" sz="2000" dirty="0">
                <a:latin typeface="Ebrima" panose="02000000000000000000" pitchFamily="2" charset="0"/>
                <a:ea typeface="Ebrima" panose="02000000000000000000" pitchFamily="2" charset="0"/>
                <a:cs typeface="Ebrima" panose="02000000000000000000" pitchFamily="2" charset="0"/>
              </a:rPr>
              <a:t>to prevent unauthorized access to controlled technologies or software.</a:t>
            </a:r>
          </a:p>
          <a:p>
            <a:pPr lvl="1"/>
            <a:endParaRPr lang="en-US" sz="1600" b="1" dirty="0" smtClean="0">
              <a:latin typeface="Ebrima" panose="02000000000000000000" pitchFamily="2" charset="0"/>
              <a:ea typeface="Ebrima" panose="02000000000000000000" pitchFamily="2" charset="0"/>
              <a:cs typeface="Ebrima" panose="02000000000000000000" pitchFamily="2" charset="0"/>
            </a:endParaRPr>
          </a:p>
          <a:p>
            <a:endParaRPr lang="en-US" sz="2000" b="1"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642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Commerce Department</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000" b="1" dirty="0" smtClean="0">
                <a:latin typeface="Ebrima" panose="02000000000000000000" pitchFamily="2" charset="0"/>
                <a:ea typeface="Ebrima" panose="02000000000000000000" pitchFamily="2" charset="0"/>
                <a:cs typeface="Ebrima" panose="02000000000000000000" pitchFamily="2" charset="0"/>
              </a:rPr>
              <a:t>License Conditions</a:t>
            </a:r>
            <a:endParaRPr lang="en-US" sz="1600" b="1" dirty="0">
              <a:latin typeface="Ebrima" panose="02000000000000000000" pitchFamily="2" charset="0"/>
              <a:ea typeface="Ebrima" panose="02000000000000000000" pitchFamily="2" charset="0"/>
              <a:cs typeface="Ebrima" panose="02000000000000000000" pitchFamily="2" charset="0"/>
            </a:endParaRPr>
          </a:p>
          <a:p>
            <a:pPr lvl="1"/>
            <a:r>
              <a:rPr lang="en-US" sz="2000" dirty="0" smtClean="0">
                <a:latin typeface="Ebrima" panose="02000000000000000000" pitchFamily="2" charset="0"/>
                <a:ea typeface="Ebrima" panose="02000000000000000000" pitchFamily="2" charset="0"/>
                <a:cs typeface="Ebrima" panose="02000000000000000000" pitchFamily="2" charset="0"/>
              </a:rPr>
              <a:t>The </a:t>
            </a:r>
            <a:r>
              <a:rPr lang="en-US" sz="2000" dirty="0">
                <a:latin typeface="Ebrima" panose="02000000000000000000" pitchFamily="2" charset="0"/>
                <a:ea typeface="Ebrima" panose="02000000000000000000" pitchFamily="2" charset="0"/>
                <a:cs typeface="Ebrima" panose="02000000000000000000" pitchFamily="2" charset="0"/>
              </a:rPr>
              <a:t>applicant will establish procedures to ensure compliance with the conditions of this license, particularly those regarding limitations on access to technology by foreign nationals. The applicant's key export control management officials will ensure that the foreign national complies with conditions 1- 5. A copy of such procedures will be provided to </a:t>
            </a:r>
            <a:r>
              <a:rPr lang="en-US" sz="2000" dirty="0" smtClean="0">
                <a:latin typeface="Ebrima" panose="02000000000000000000" pitchFamily="2" charset="0"/>
                <a:ea typeface="Ebrima" panose="02000000000000000000" pitchFamily="2" charset="0"/>
                <a:cs typeface="Ebrima" panose="02000000000000000000" pitchFamily="2" charset="0"/>
              </a:rPr>
              <a:t>DoC/BIS.</a:t>
            </a:r>
          </a:p>
          <a:p>
            <a:pPr lvl="1"/>
            <a:endParaRPr lang="en-US" sz="1000" dirty="0" smtClean="0">
              <a:latin typeface="Ebrima" panose="02000000000000000000" pitchFamily="2" charset="0"/>
              <a:ea typeface="Ebrima" panose="02000000000000000000" pitchFamily="2" charset="0"/>
              <a:cs typeface="Ebrima" panose="02000000000000000000" pitchFamily="2" charset="0"/>
            </a:endParaRPr>
          </a:p>
          <a:p>
            <a:pPr lvl="1"/>
            <a:r>
              <a:rPr lang="en-US" sz="2000" dirty="0">
                <a:latin typeface="Ebrima" panose="02000000000000000000" pitchFamily="2" charset="0"/>
                <a:ea typeface="Ebrima" panose="02000000000000000000" pitchFamily="2" charset="0"/>
                <a:cs typeface="Ebrima" panose="02000000000000000000" pitchFamily="2" charset="0"/>
              </a:rPr>
              <a:t>The applicant will ensure that the foreign national does not have access to </a:t>
            </a:r>
            <a:r>
              <a:rPr lang="en-US" sz="2000" dirty="0" smtClean="0">
                <a:latin typeface="Ebrima" panose="02000000000000000000" pitchFamily="2" charset="0"/>
                <a:ea typeface="Ebrima" panose="02000000000000000000" pitchFamily="2" charset="0"/>
                <a:cs typeface="Ebrima" panose="02000000000000000000" pitchFamily="2" charset="0"/>
              </a:rPr>
              <a:t>any unlicensed controlled technology.</a:t>
            </a:r>
          </a:p>
          <a:p>
            <a:pPr lvl="1"/>
            <a:endParaRPr lang="en-US" sz="1000" dirty="0" smtClean="0">
              <a:latin typeface="Ebrima" panose="02000000000000000000" pitchFamily="2" charset="0"/>
              <a:ea typeface="Ebrima" panose="02000000000000000000" pitchFamily="2" charset="0"/>
              <a:cs typeface="Ebrima" panose="02000000000000000000" pitchFamily="2" charset="0"/>
            </a:endParaRPr>
          </a:p>
          <a:p>
            <a:pPr lvl="1"/>
            <a:r>
              <a:rPr lang="en-US" sz="2000" dirty="0">
                <a:latin typeface="Ebrima" panose="02000000000000000000" pitchFamily="2" charset="0"/>
                <a:ea typeface="Ebrima" panose="02000000000000000000" pitchFamily="2" charset="0"/>
                <a:cs typeface="Ebrima" panose="02000000000000000000" pitchFamily="2" charset="0"/>
              </a:rPr>
              <a:t>The transfer of controlled technology and software shall be limited to the minimum needed by the foreign national in his/her role as described in the license application</a:t>
            </a:r>
            <a:r>
              <a:rPr lang="en-US" sz="2000" dirty="0" smtClean="0">
                <a:latin typeface="Ebrima" panose="02000000000000000000" pitchFamily="2" charset="0"/>
                <a:ea typeface="Ebrima" panose="02000000000000000000" pitchFamily="2" charset="0"/>
                <a:cs typeface="Ebrima" panose="02000000000000000000" pitchFamily="2" charset="0"/>
              </a:rPr>
              <a:t>.</a:t>
            </a:r>
          </a:p>
          <a:p>
            <a:pPr lvl="1"/>
            <a:endParaRPr lang="en-US" sz="1000" dirty="0">
              <a:latin typeface="Ebrima" panose="02000000000000000000" pitchFamily="2" charset="0"/>
              <a:ea typeface="Ebrima" panose="02000000000000000000" pitchFamily="2" charset="0"/>
              <a:cs typeface="Ebrima" panose="02000000000000000000" pitchFamily="2" charset="0"/>
            </a:endParaRPr>
          </a:p>
          <a:p>
            <a:pPr lvl="1"/>
            <a:r>
              <a:rPr lang="en-US" sz="2000" dirty="0">
                <a:latin typeface="Ebrima" panose="02000000000000000000" pitchFamily="2" charset="0"/>
                <a:ea typeface="Ebrima" panose="02000000000000000000" pitchFamily="2" charset="0"/>
                <a:cs typeface="Ebrima" panose="02000000000000000000" pitchFamily="2" charset="0"/>
                <a:hlinkClick r:id="rId2"/>
              </a:rPr>
              <a:t>http://www.bis.doc.gov/images/pdfs/deemedexports/foreignationals.pdf</a:t>
            </a:r>
            <a:endParaRPr lang="en-US" sz="2000" dirty="0">
              <a:latin typeface="Ebrima" panose="02000000000000000000" pitchFamily="2" charset="0"/>
              <a:ea typeface="Ebrima" panose="02000000000000000000" pitchFamily="2" charset="0"/>
              <a:cs typeface="Ebrima" panose="02000000000000000000" pitchFamily="2" charset="0"/>
            </a:endParaRPr>
          </a:p>
          <a:p>
            <a:pPr lvl="1"/>
            <a:endParaRPr lang="en-US" sz="16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6127" y="5181600"/>
            <a:ext cx="1493837"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92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pPr algn="l"/>
            <a:r>
              <a:rPr lang="en-US" sz="3200" b="1" spc="-200" dirty="0" smtClean="0">
                <a:latin typeface="Ebrima" panose="02000000000000000000" pitchFamily="2" charset="0"/>
                <a:ea typeface="Ebrima" panose="02000000000000000000" pitchFamily="2" charset="0"/>
                <a:cs typeface="Ebrima" panose="02000000000000000000" pitchFamily="2" charset="0"/>
              </a:rPr>
              <a:t>    Defense Technology Security Administration</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marL="0" indent="0">
              <a:buNone/>
            </a:pPr>
            <a:r>
              <a:rPr lang="en-US" sz="2000" b="1" dirty="0" smtClean="0">
                <a:latin typeface="Ebrima" panose="02000000000000000000" pitchFamily="2" charset="0"/>
                <a:ea typeface="Ebrima" panose="02000000000000000000" pitchFamily="2" charset="0"/>
                <a:cs typeface="Ebrima" panose="02000000000000000000" pitchFamily="2" charset="0"/>
              </a:rPr>
              <a:t>Arms Export Control Act</a:t>
            </a:r>
          </a:p>
          <a:p>
            <a:r>
              <a:rPr lang="en-US" sz="2000" b="1" dirty="0">
                <a:latin typeface="Ebrima" panose="02000000000000000000" pitchFamily="2" charset="0"/>
                <a:ea typeface="Ebrima" panose="02000000000000000000" pitchFamily="2" charset="0"/>
                <a:cs typeface="Ebrima" panose="02000000000000000000" pitchFamily="2" charset="0"/>
              </a:rPr>
              <a:t>International Traffic in Arms Regulations (“ITAR”) , 22 CFR Parts 120 – 130</a:t>
            </a:r>
          </a:p>
          <a:p>
            <a:endParaRPr lang="en-US" sz="2000" b="1" dirty="0" smtClean="0">
              <a:latin typeface="Ebrima" panose="02000000000000000000" pitchFamily="2" charset="0"/>
              <a:ea typeface="Ebrima" panose="02000000000000000000" pitchFamily="2" charset="0"/>
              <a:cs typeface="Ebrima" panose="02000000000000000000" pitchFamily="2" charset="0"/>
            </a:endParaRPr>
          </a:p>
          <a:p>
            <a:r>
              <a:rPr lang="en-US" sz="2000" b="1" dirty="0" smtClean="0">
                <a:latin typeface="Ebrima" panose="02000000000000000000" pitchFamily="2" charset="0"/>
                <a:ea typeface="Ebrima" panose="02000000000000000000" pitchFamily="2" charset="0"/>
                <a:cs typeface="Ebrima" panose="02000000000000000000" pitchFamily="2" charset="0"/>
              </a:rPr>
              <a:t>Part 124 “Agreements, Off-Shore Procurement, and Other Defense Services”</a:t>
            </a:r>
          </a:p>
          <a:p>
            <a:pPr lvl="1"/>
            <a:r>
              <a:rPr lang="en-US" sz="1600" u="sng" dirty="0" smtClean="0">
                <a:latin typeface="Ebrima" panose="02000000000000000000" pitchFamily="2" charset="0"/>
                <a:ea typeface="Ebrima" panose="02000000000000000000" pitchFamily="2" charset="0"/>
                <a:cs typeface="Ebrima" panose="02000000000000000000" pitchFamily="2" charset="0"/>
              </a:rPr>
              <a:t>124.15(a)(1) Special Export Controls for Defense Articles and Services Controlled Under Cat. XV “Space Systems and Space Launches”:</a:t>
            </a:r>
            <a:r>
              <a:rPr lang="en-US" sz="1600" dirty="0" smtClean="0">
                <a:latin typeface="Ebrima" panose="02000000000000000000" pitchFamily="2" charset="0"/>
                <a:ea typeface="Ebrima" panose="02000000000000000000" pitchFamily="2" charset="0"/>
                <a:cs typeface="Ebrima" panose="02000000000000000000" pitchFamily="2" charset="0"/>
              </a:rPr>
              <a:t> Technology Transfer Control Plan (TTCP) and Encryption Technology Control Plan (ETCP) required for use of any exemption, government approval  or for any export license related to Category XV. </a:t>
            </a:r>
          </a:p>
          <a:p>
            <a:pPr lvl="1"/>
            <a:r>
              <a:rPr lang="en-US" sz="1600" dirty="0" smtClean="0">
                <a:latin typeface="Ebrima" panose="02000000000000000000" pitchFamily="2" charset="0"/>
                <a:ea typeface="Ebrima" panose="02000000000000000000" pitchFamily="2" charset="0"/>
                <a:cs typeface="Ebrima" panose="02000000000000000000" pitchFamily="2" charset="0"/>
              </a:rPr>
              <a:t>Special processing procedure &amp; rules. DTSA must monitor compliance for proliferation. </a:t>
            </a:r>
          </a:p>
          <a:p>
            <a:pPr lvl="1"/>
            <a:r>
              <a:rPr lang="en-US" sz="1600" dirty="0" smtClean="0">
                <a:latin typeface="Ebrima" panose="02000000000000000000" pitchFamily="2" charset="0"/>
                <a:ea typeface="Ebrima" panose="02000000000000000000" pitchFamily="2" charset="0"/>
                <a:cs typeface="Ebrima" panose="02000000000000000000" pitchFamily="2" charset="0"/>
              </a:rPr>
              <a:t>DTSA has a TTCP Development Guideline manual</a:t>
            </a:r>
          </a:p>
          <a:p>
            <a:pPr lvl="1"/>
            <a:r>
              <a:rPr lang="en-US" sz="1600" dirty="0" smtClean="0">
                <a:latin typeface="Ebrima" panose="02000000000000000000" pitchFamily="2" charset="0"/>
                <a:ea typeface="Ebrima" panose="02000000000000000000" pitchFamily="2" charset="0"/>
                <a:cs typeface="Ebrima" panose="02000000000000000000" pitchFamily="2" charset="0"/>
              </a:rPr>
              <a:t>Approved by DoD, DOS, DTSA, and NSA. </a:t>
            </a:r>
            <a:endParaRPr lang="en-US" sz="1600" dirty="0">
              <a:latin typeface="Ebrima" panose="02000000000000000000" pitchFamily="2" charset="0"/>
              <a:ea typeface="Ebrima" panose="02000000000000000000" pitchFamily="2" charset="0"/>
              <a:cs typeface="Ebrima" panose="02000000000000000000" pitchFamily="2" charset="0"/>
            </a:endParaRPr>
          </a:p>
          <a:p>
            <a:pPr marL="457200" lvl="1" indent="0">
              <a:buNone/>
            </a:pPr>
            <a:endParaRPr lang="en-US" sz="1600" b="1" dirty="0" smtClean="0">
              <a:latin typeface="Ebrima" panose="02000000000000000000" pitchFamily="2" charset="0"/>
              <a:ea typeface="Ebrima" panose="02000000000000000000" pitchFamily="2" charset="0"/>
              <a:cs typeface="Ebrima" panose="02000000000000000000" pitchFamily="2" charset="0"/>
            </a:endParaRPr>
          </a:p>
          <a:p>
            <a:pPr marL="457200" lvl="1" indent="0">
              <a:buNone/>
            </a:pPr>
            <a:r>
              <a:rPr lang="en-US" sz="1600" b="1" dirty="0" smtClean="0">
                <a:latin typeface="Ebrima" panose="02000000000000000000" pitchFamily="2" charset="0"/>
                <a:ea typeface="Ebrima" panose="02000000000000000000" pitchFamily="2" charset="0"/>
                <a:cs typeface="Ebrima" panose="02000000000000000000" pitchFamily="2" charset="0"/>
              </a:rPr>
              <a:t>Note</a:t>
            </a:r>
            <a:r>
              <a:rPr lang="en-US" sz="1600" dirty="0" smtClean="0">
                <a:latin typeface="Ebrima" panose="02000000000000000000" pitchFamily="2" charset="0"/>
                <a:ea typeface="Ebrima" panose="02000000000000000000" pitchFamily="2" charset="0"/>
                <a:cs typeface="Ebrima" panose="02000000000000000000" pitchFamily="2" charset="0"/>
              </a:rPr>
              <a:t> </a:t>
            </a:r>
            <a:r>
              <a:rPr lang="en-US" sz="1600" u="sng" dirty="0" smtClean="0">
                <a:latin typeface="Ebrima" panose="02000000000000000000" pitchFamily="2" charset="0"/>
                <a:ea typeface="Ebrima" panose="02000000000000000000" pitchFamily="2" charset="0"/>
                <a:cs typeface="Ebrima" panose="02000000000000000000" pitchFamily="2" charset="0"/>
              </a:rPr>
              <a:t>Export Control Reform: </a:t>
            </a:r>
            <a:r>
              <a:rPr lang="en-US" sz="1600" dirty="0" smtClean="0">
                <a:latin typeface="Ebrima" panose="02000000000000000000" pitchFamily="2" charset="0"/>
                <a:ea typeface="Ebrima" panose="02000000000000000000" pitchFamily="2" charset="0"/>
                <a:cs typeface="Ebrima" panose="02000000000000000000" pitchFamily="2" charset="0"/>
              </a:rPr>
              <a:t>Commercial satellites &amp; related items transferring from the ITAR to the EAR. ITAR </a:t>
            </a:r>
            <a:r>
              <a:rPr lang="en-US" sz="1600" dirty="0">
                <a:latin typeface="Ebrima" panose="02000000000000000000" pitchFamily="2" charset="0"/>
                <a:ea typeface="Ebrima" panose="02000000000000000000" pitchFamily="2" charset="0"/>
                <a:cs typeface="Ebrima" panose="02000000000000000000" pitchFamily="2" charset="0"/>
              </a:rPr>
              <a:t>will retain primarily military, intelligence, and certain remote sensing satellites) and related ground systems, components, parts, software, and technical </a:t>
            </a:r>
            <a:r>
              <a:rPr lang="en-US" sz="1600" dirty="0" smtClean="0">
                <a:latin typeface="Ebrima" panose="02000000000000000000" pitchFamily="2" charset="0"/>
                <a:ea typeface="Ebrima" panose="02000000000000000000" pitchFamily="2" charset="0"/>
                <a:cs typeface="Ebrima" panose="02000000000000000000" pitchFamily="2" charset="0"/>
              </a:rPr>
              <a:t>data and defense services. </a:t>
            </a:r>
            <a:r>
              <a:rPr lang="en-US" sz="1600" dirty="0">
                <a:latin typeface="Ebrima" panose="02000000000000000000" pitchFamily="2" charset="0"/>
                <a:ea typeface="Ebrima" panose="02000000000000000000" pitchFamily="2" charset="0"/>
                <a:cs typeface="Ebrima" panose="02000000000000000000" pitchFamily="2" charset="0"/>
              </a:rPr>
              <a:t>Services include </a:t>
            </a:r>
            <a:r>
              <a:rPr lang="en-US" sz="1600" dirty="0" smtClean="0">
                <a:latin typeface="Ebrima" panose="02000000000000000000" pitchFamily="2" charset="0"/>
                <a:ea typeface="Ebrima" panose="02000000000000000000" pitchFamily="2" charset="0"/>
                <a:cs typeface="Ebrima" panose="02000000000000000000" pitchFamily="2" charset="0"/>
              </a:rPr>
              <a:t>assistance </a:t>
            </a:r>
            <a:r>
              <a:rPr lang="en-US" sz="1600" dirty="0">
                <a:latin typeface="Ebrima" panose="02000000000000000000" pitchFamily="2" charset="0"/>
                <a:ea typeface="Ebrima" panose="02000000000000000000" pitchFamily="2" charset="0"/>
                <a:cs typeface="Ebrima" panose="02000000000000000000" pitchFamily="2" charset="0"/>
              </a:rPr>
              <a:t>related to </a:t>
            </a:r>
            <a:r>
              <a:rPr lang="en-US" sz="1600" dirty="0" smtClean="0">
                <a:latin typeface="Ebrima" panose="02000000000000000000" pitchFamily="2" charset="0"/>
                <a:ea typeface="Ebrima" panose="02000000000000000000" pitchFamily="2" charset="0"/>
                <a:cs typeface="Ebrima" panose="02000000000000000000" pitchFamily="2" charset="0"/>
              </a:rPr>
              <a:t>ANY satellite launch, </a:t>
            </a:r>
            <a:r>
              <a:rPr lang="en-US" sz="1600" dirty="0">
                <a:latin typeface="Ebrima" panose="02000000000000000000" pitchFamily="2" charset="0"/>
                <a:ea typeface="Ebrima" panose="02000000000000000000" pitchFamily="2" charset="0"/>
                <a:cs typeface="Ebrima" panose="02000000000000000000" pitchFamily="2" charset="0"/>
              </a:rPr>
              <a:t>satellite/launch vehicle integration, and satellite launch failure </a:t>
            </a:r>
            <a:r>
              <a:rPr lang="en-US" sz="1600" dirty="0" smtClean="0">
                <a:latin typeface="Ebrima" panose="02000000000000000000" pitchFamily="2" charset="0"/>
                <a:ea typeface="Ebrima" panose="02000000000000000000" pitchFamily="2" charset="0"/>
                <a:cs typeface="Ebrima" panose="02000000000000000000" pitchFamily="2" charset="0"/>
              </a:rPr>
              <a:t>analysis.  </a:t>
            </a:r>
          </a:p>
          <a:p>
            <a:endParaRPr lang="en-US" sz="2000" b="1"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16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Defense Security Service</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altLang="en-US" sz="2000" b="1" dirty="0" smtClean="0">
                <a:latin typeface="Ebrima" panose="02000000000000000000" pitchFamily="2" charset="0"/>
                <a:ea typeface="Ebrima" panose="02000000000000000000" pitchFamily="2" charset="0"/>
                <a:cs typeface="Ebrima" panose="02000000000000000000" pitchFamily="2" charset="0"/>
              </a:rPr>
              <a:t>NISPOM 2-307 – Foreign Ownership, Control or Influence (FOCI)</a:t>
            </a:r>
            <a:endParaRPr lang="en-US" altLang="en-US" sz="2000" b="1" dirty="0">
              <a:latin typeface="Ebrima" panose="02000000000000000000" pitchFamily="2" charset="0"/>
              <a:ea typeface="Ebrima" panose="02000000000000000000" pitchFamily="2" charset="0"/>
              <a:cs typeface="Ebrima" panose="02000000000000000000" pitchFamily="2" charset="0"/>
            </a:endParaRPr>
          </a:p>
          <a:p>
            <a:pPr lvl="1">
              <a:buClr>
                <a:schemeClr val="tx1"/>
              </a:buClr>
            </a:pPr>
            <a:r>
              <a:rPr lang="en-US" altLang="en-US" sz="2000" dirty="0">
                <a:latin typeface="Ebrima" panose="02000000000000000000" pitchFamily="2" charset="0"/>
                <a:ea typeface="Ebrima" panose="02000000000000000000" pitchFamily="2" charset="0"/>
                <a:cs typeface="Ebrima" panose="02000000000000000000" pitchFamily="2" charset="0"/>
              </a:rPr>
              <a:t>A TCP shall be implemented by companies cleared under FOCI </a:t>
            </a:r>
            <a:r>
              <a:rPr lang="en-US" altLang="en-US" sz="2000" dirty="0" smtClean="0">
                <a:latin typeface="Ebrima" panose="02000000000000000000" pitchFamily="2" charset="0"/>
                <a:ea typeface="Ebrima" panose="02000000000000000000" pitchFamily="2" charset="0"/>
                <a:cs typeface="Ebrima" panose="02000000000000000000" pitchFamily="2" charset="0"/>
              </a:rPr>
              <a:t>action plans that prescribes </a:t>
            </a:r>
            <a:r>
              <a:rPr lang="en-US" altLang="en-US" sz="2000" dirty="0">
                <a:latin typeface="Ebrima" panose="02000000000000000000" pitchFamily="2" charset="0"/>
                <a:ea typeface="Ebrima" panose="02000000000000000000" pitchFamily="2" charset="0"/>
                <a:cs typeface="Ebrima" panose="02000000000000000000" pitchFamily="2" charset="0"/>
              </a:rPr>
              <a:t>all security measures </a:t>
            </a:r>
            <a:r>
              <a:rPr lang="en-US" altLang="en-US" sz="2000" dirty="0" smtClean="0">
                <a:latin typeface="Ebrima" panose="02000000000000000000" pitchFamily="2" charset="0"/>
                <a:ea typeface="Ebrima" panose="02000000000000000000" pitchFamily="2" charset="0"/>
                <a:cs typeface="Ebrima" panose="02000000000000000000" pitchFamily="2" charset="0"/>
              </a:rPr>
              <a:t>to </a:t>
            </a:r>
            <a:r>
              <a:rPr lang="en-US" altLang="en-US" sz="2000" dirty="0">
                <a:latin typeface="Ebrima" panose="02000000000000000000" pitchFamily="2" charset="0"/>
                <a:ea typeface="Ebrima" panose="02000000000000000000" pitchFamily="2" charset="0"/>
                <a:cs typeface="Ebrima" panose="02000000000000000000" pitchFamily="2" charset="0"/>
              </a:rPr>
              <a:t>reasonably foreclose the possibility of inadvertent access by non-U.S. citizen employees and visitors to information for which they are not authorized. </a:t>
            </a:r>
            <a:r>
              <a:rPr lang="en-US" altLang="en-US" sz="2000" dirty="0" smtClean="0">
                <a:latin typeface="Ebrima" panose="02000000000000000000" pitchFamily="2" charset="0"/>
                <a:ea typeface="Ebrima" panose="02000000000000000000" pitchFamily="2" charset="0"/>
                <a:cs typeface="Ebrima" panose="02000000000000000000" pitchFamily="2" charset="0"/>
              </a:rPr>
              <a:t> </a:t>
            </a:r>
          </a:p>
          <a:p>
            <a:pPr lvl="1">
              <a:buClr>
                <a:schemeClr val="tx1"/>
              </a:buClr>
            </a:pPr>
            <a:r>
              <a:rPr lang="en-US" altLang="en-US" sz="2000" dirty="0" smtClean="0">
                <a:latin typeface="Ebrima" panose="02000000000000000000" pitchFamily="2" charset="0"/>
                <a:ea typeface="Ebrima" panose="02000000000000000000" pitchFamily="2" charset="0"/>
                <a:cs typeface="Ebrima" panose="02000000000000000000" pitchFamily="2" charset="0"/>
              </a:rPr>
              <a:t>Referenced in 22 CFR 126.13(c) (ITAR)</a:t>
            </a:r>
          </a:p>
          <a:p>
            <a:pPr lvl="1">
              <a:buClr>
                <a:schemeClr val="tx1"/>
              </a:buClr>
            </a:pPr>
            <a:endParaRPr lang="en-US" altLang="en-US" sz="2000" dirty="0">
              <a:latin typeface="Ebrima" panose="02000000000000000000" pitchFamily="2" charset="0"/>
              <a:ea typeface="Ebrima" panose="02000000000000000000" pitchFamily="2" charset="0"/>
              <a:cs typeface="Ebrima" panose="02000000000000000000" pitchFamily="2" charset="0"/>
            </a:endParaRPr>
          </a:p>
          <a:p>
            <a:r>
              <a:rPr lang="en-US" altLang="en-US" sz="2000" b="1" dirty="0" smtClean="0">
                <a:latin typeface="Ebrima" panose="02000000000000000000" pitchFamily="2" charset="0"/>
                <a:ea typeface="Ebrima" panose="02000000000000000000" pitchFamily="2" charset="0"/>
                <a:cs typeface="Ebrima" panose="02000000000000000000" pitchFamily="2" charset="0"/>
              </a:rPr>
              <a:t>NISPOM 10-509 – International Visits &amp; Control of Foreign Nationals</a:t>
            </a:r>
            <a:endParaRPr lang="en-US" altLang="en-US" sz="2000" b="1" dirty="0">
              <a:latin typeface="Ebrima" panose="02000000000000000000" pitchFamily="2" charset="0"/>
              <a:ea typeface="Ebrima" panose="02000000000000000000" pitchFamily="2" charset="0"/>
              <a:cs typeface="Ebrima" panose="02000000000000000000" pitchFamily="2" charset="0"/>
            </a:endParaRPr>
          </a:p>
          <a:p>
            <a:pPr lvl="1">
              <a:buClr>
                <a:schemeClr val="tx1"/>
              </a:buClr>
            </a:pPr>
            <a:r>
              <a:rPr lang="en-US" altLang="en-US" sz="2000" dirty="0">
                <a:latin typeface="Ebrima" panose="02000000000000000000" pitchFamily="2" charset="0"/>
                <a:ea typeface="Ebrima" panose="02000000000000000000" pitchFamily="2" charset="0"/>
                <a:cs typeface="Ebrima" panose="02000000000000000000" pitchFamily="2" charset="0"/>
              </a:rPr>
              <a:t>A TCP is required to control access by foreign nationals assigned to, or employed by, cleared contractor </a:t>
            </a:r>
            <a:r>
              <a:rPr lang="en-US" altLang="en-US" sz="2000" dirty="0" smtClean="0">
                <a:latin typeface="Ebrima" panose="02000000000000000000" pitchFamily="2" charset="0"/>
                <a:ea typeface="Ebrima" panose="02000000000000000000" pitchFamily="2" charset="0"/>
                <a:cs typeface="Ebrima" panose="02000000000000000000" pitchFamily="2" charset="0"/>
              </a:rPr>
              <a:t>facilities… </a:t>
            </a:r>
            <a:r>
              <a:rPr lang="en-US" altLang="en-US" sz="2000" b="1" dirty="0" smtClean="0">
                <a:latin typeface="Ebrima" panose="02000000000000000000" pitchFamily="2" charset="0"/>
                <a:ea typeface="Ebrima" panose="02000000000000000000" pitchFamily="2" charset="0"/>
                <a:cs typeface="Ebrima" panose="02000000000000000000" pitchFamily="2" charset="0"/>
              </a:rPr>
              <a:t>The </a:t>
            </a:r>
            <a:r>
              <a:rPr lang="en-US" altLang="en-US" sz="2000" b="1" dirty="0">
                <a:latin typeface="Ebrima" panose="02000000000000000000" pitchFamily="2" charset="0"/>
                <a:ea typeface="Ebrima" panose="02000000000000000000" pitchFamily="2" charset="0"/>
                <a:cs typeface="Ebrima" panose="02000000000000000000" pitchFamily="2" charset="0"/>
              </a:rPr>
              <a:t>TCP shall contain procedures to control access for all export-controlled </a:t>
            </a:r>
            <a:r>
              <a:rPr lang="en-US" altLang="en-US" sz="2000" b="1" dirty="0" smtClean="0">
                <a:latin typeface="Ebrima" panose="02000000000000000000" pitchFamily="2" charset="0"/>
                <a:ea typeface="Ebrima" panose="02000000000000000000" pitchFamily="2" charset="0"/>
                <a:cs typeface="Ebrima" panose="02000000000000000000" pitchFamily="2" charset="0"/>
              </a:rPr>
              <a:t>information</a:t>
            </a:r>
            <a:r>
              <a:rPr lang="en-US" altLang="en-US" sz="2000" dirty="0" smtClean="0">
                <a:latin typeface="Ebrima" panose="02000000000000000000" pitchFamily="2" charset="0"/>
                <a:ea typeface="Ebrima" panose="02000000000000000000" pitchFamily="2" charset="0"/>
                <a:cs typeface="Ebrima" panose="02000000000000000000" pitchFamily="2" charset="0"/>
              </a:rPr>
              <a:t>. </a:t>
            </a:r>
          </a:p>
          <a:p>
            <a:pPr lvl="1">
              <a:buClr>
                <a:schemeClr val="tx1"/>
              </a:buClr>
            </a:pPr>
            <a:endParaRPr lang="en-US" sz="2000" b="1" dirty="0" smtClean="0">
              <a:latin typeface="Ebrima" panose="02000000000000000000" pitchFamily="2" charset="0"/>
              <a:ea typeface="Ebrima" panose="02000000000000000000" pitchFamily="2" charset="0"/>
              <a:cs typeface="Ebrima" panose="02000000000000000000" pitchFamily="2" charset="0"/>
            </a:endParaRPr>
          </a:p>
          <a:p>
            <a:r>
              <a:rPr lang="en-US" sz="2000" b="1" dirty="0" smtClean="0">
                <a:solidFill>
                  <a:srgbClr val="FF0000"/>
                </a:solidFill>
                <a:latin typeface="Ebrima" panose="02000000000000000000" pitchFamily="2" charset="0"/>
                <a:ea typeface="Ebrima" panose="02000000000000000000" pitchFamily="2" charset="0"/>
                <a:cs typeface="Ebrima" panose="02000000000000000000" pitchFamily="2" charset="0"/>
              </a:rPr>
              <a:t>DSS CDSE Webinar on Technology Control Plan under the NISPOM</a:t>
            </a:r>
          </a:p>
          <a:p>
            <a:pPr lvl="1"/>
            <a:r>
              <a:rPr lang="en-US" sz="1600" dirty="0" smtClean="0">
                <a:latin typeface="Ebrima" panose="02000000000000000000" pitchFamily="2" charset="0"/>
                <a:ea typeface="Ebrima" panose="02000000000000000000" pitchFamily="2" charset="0"/>
                <a:cs typeface="Ebrima" panose="02000000000000000000" pitchFamily="2" charset="0"/>
                <a:hlinkClick r:id="rId2"/>
              </a:rPr>
              <a:t>http://www.cdse.edu/catalog/webinars/industrial-security/technology-control-plan.html</a:t>
            </a:r>
            <a:endParaRPr lang="en-US" sz="1600" dirty="0" smtClean="0">
              <a:latin typeface="Ebrima" panose="02000000000000000000" pitchFamily="2" charset="0"/>
              <a:ea typeface="Ebrima" panose="02000000000000000000" pitchFamily="2" charset="0"/>
              <a:cs typeface="Ebrima" panose="02000000000000000000" pitchFamily="2" charset="0"/>
            </a:endParaRPr>
          </a:p>
          <a:p>
            <a:endParaRPr lang="en-US" sz="2000" b="1"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5826392"/>
            <a:ext cx="981075" cy="97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570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FOCI Required Plans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000" b="1" dirty="0" smtClean="0">
                <a:latin typeface="Ebrima" panose="02000000000000000000" pitchFamily="2" charset="0"/>
                <a:ea typeface="Ebrima" panose="02000000000000000000" pitchFamily="2" charset="0"/>
                <a:cs typeface="Ebrima" panose="02000000000000000000" pitchFamily="2" charset="0"/>
              </a:rPr>
              <a:t>Technology </a:t>
            </a:r>
            <a:r>
              <a:rPr lang="en-US" sz="2000" b="1" dirty="0">
                <a:latin typeface="Ebrima" panose="02000000000000000000" pitchFamily="2" charset="0"/>
                <a:ea typeface="Ebrima" panose="02000000000000000000" pitchFamily="2" charset="0"/>
                <a:cs typeface="Ebrima" panose="02000000000000000000" pitchFamily="2" charset="0"/>
              </a:rPr>
              <a:t>Control </a:t>
            </a:r>
            <a:r>
              <a:rPr lang="en-US" sz="2000" b="1" dirty="0" smtClean="0">
                <a:latin typeface="Ebrima" panose="02000000000000000000" pitchFamily="2" charset="0"/>
                <a:ea typeface="Ebrima" panose="02000000000000000000" pitchFamily="2" charset="0"/>
                <a:cs typeface="Ebrima" panose="02000000000000000000" pitchFamily="2" charset="0"/>
              </a:rPr>
              <a:t>Plan</a:t>
            </a:r>
          </a:p>
          <a:p>
            <a:endParaRPr lang="en-US" sz="2000" dirty="0">
              <a:latin typeface="Ebrima" panose="02000000000000000000" pitchFamily="2" charset="0"/>
              <a:ea typeface="Ebrima" panose="02000000000000000000" pitchFamily="2" charset="0"/>
              <a:cs typeface="Ebrima" panose="02000000000000000000" pitchFamily="2" charset="0"/>
            </a:endParaRPr>
          </a:p>
          <a:p>
            <a:r>
              <a:rPr lang="en-US" sz="2000" b="1" dirty="0" smtClean="0">
                <a:latin typeface="Ebrima" panose="02000000000000000000" pitchFamily="2" charset="0"/>
                <a:ea typeface="Ebrima" panose="02000000000000000000" pitchFamily="2" charset="0"/>
                <a:cs typeface="Ebrima" panose="02000000000000000000" pitchFamily="2" charset="0"/>
              </a:rPr>
              <a:t>Affiliated Operations Plan</a:t>
            </a:r>
          </a:p>
          <a:p>
            <a:pPr lvl="1"/>
            <a:r>
              <a:rPr lang="en-US" sz="2000" dirty="0" smtClean="0">
                <a:latin typeface="Ebrima" panose="02000000000000000000" pitchFamily="2" charset="0"/>
                <a:ea typeface="Ebrima" panose="02000000000000000000" pitchFamily="2" charset="0"/>
                <a:cs typeface="Ebrima" panose="02000000000000000000" pitchFamily="2" charset="0"/>
              </a:rPr>
              <a:t>Shared Services, e.g. IT, banking, etc. </a:t>
            </a:r>
          </a:p>
          <a:p>
            <a:pPr lvl="1"/>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b="1" dirty="0" smtClean="0">
                <a:latin typeface="Ebrima" panose="02000000000000000000" pitchFamily="2" charset="0"/>
                <a:ea typeface="Ebrima" panose="02000000000000000000" pitchFamily="2" charset="0"/>
                <a:cs typeface="Ebrima" panose="02000000000000000000" pitchFamily="2" charset="0"/>
              </a:rPr>
              <a:t>Electronic Communications Plan</a:t>
            </a:r>
          </a:p>
          <a:p>
            <a:pPr lvl="1"/>
            <a:r>
              <a:rPr lang="en-US" sz="2000" dirty="0" smtClean="0">
                <a:latin typeface="Ebrima" panose="02000000000000000000" pitchFamily="2" charset="0"/>
                <a:ea typeface="Ebrima" panose="02000000000000000000" pitchFamily="2" charset="0"/>
                <a:cs typeface="Ebrima" panose="02000000000000000000" pitchFamily="2" charset="0"/>
              </a:rPr>
              <a:t>IT Systems, Tele/video conferencing</a:t>
            </a:r>
          </a:p>
          <a:p>
            <a:pPr lvl="1"/>
            <a:r>
              <a:rPr lang="en-US" sz="2000" dirty="0" smtClean="0">
                <a:latin typeface="Ebrima" panose="02000000000000000000" pitchFamily="2" charset="0"/>
                <a:ea typeface="Ebrima" panose="02000000000000000000" pitchFamily="2" charset="0"/>
                <a:cs typeface="Ebrima" panose="02000000000000000000" pitchFamily="2" charset="0"/>
              </a:rPr>
              <a:t>Ensures no unallowable Technology Transfer </a:t>
            </a:r>
          </a:p>
          <a:p>
            <a:pPr lvl="1"/>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b="1" dirty="0" smtClean="0">
                <a:latin typeface="Ebrima" panose="02000000000000000000" pitchFamily="2" charset="0"/>
                <a:ea typeface="Ebrima" panose="02000000000000000000" pitchFamily="2" charset="0"/>
                <a:cs typeface="Ebrima" panose="02000000000000000000" pitchFamily="2" charset="0"/>
              </a:rPr>
              <a:t>Visitations Plan</a:t>
            </a:r>
          </a:p>
          <a:p>
            <a:pPr lvl="1"/>
            <a:r>
              <a:rPr lang="en-US" sz="2000" dirty="0" smtClean="0">
                <a:latin typeface="Ebrima" panose="02000000000000000000" pitchFamily="2" charset="0"/>
                <a:ea typeface="Ebrima" panose="02000000000000000000" pitchFamily="2" charset="0"/>
                <a:cs typeface="Ebrima" panose="02000000000000000000" pitchFamily="2" charset="0"/>
              </a:rPr>
              <a:t>Foreign / U.S. company meetings</a:t>
            </a:r>
          </a:p>
          <a:p>
            <a:pPr lvl="1"/>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b="1" dirty="0" smtClean="0">
                <a:latin typeface="Ebrima" panose="02000000000000000000" pitchFamily="2" charset="0"/>
                <a:ea typeface="Ebrima" panose="02000000000000000000" pitchFamily="2" charset="0"/>
                <a:cs typeface="Ebrima" panose="02000000000000000000" pitchFamily="2" charset="0"/>
              </a:rPr>
              <a:t>Facility Location Plan</a:t>
            </a:r>
          </a:p>
          <a:p>
            <a:pPr lvl="1"/>
            <a:r>
              <a:rPr lang="en-US" sz="2000" dirty="0" smtClean="0">
                <a:latin typeface="Ebrima" panose="02000000000000000000" pitchFamily="2" charset="0"/>
                <a:ea typeface="Ebrima" panose="02000000000000000000" pitchFamily="2" charset="0"/>
                <a:cs typeface="Ebrima" panose="02000000000000000000" pitchFamily="2" charset="0"/>
              </a:rPr>
              <a:t>Close proximity, shared, and co-located </a:t>
            </a:r>
          </a:p>
          <a:p>
            <a:pPr marL="0" indent="0">
              <a:buNone/>
            </a:pPr>
            <a:endParaRPr lang="en-US" sz="1600" dirty="0" smtClean="0">
              <a:latin typeface="Ebrima" panose="02000000000000000000" pitchFamily="2" charset="0"/>
              <a:ea typeface="Ebrima" panose="02000000000000000000" pitchFamily="2" charset="0"/>
              <a:cs typeface="Ebrima" panose="02000000000000000000" pitchFamily="2" charset="0"/>
              <a:hlinkClick r:id="rId2"/>
            </a:endParaRPr>
          </a:p>
          <a:p>
            <a:pPr marL="0" indent="0">
              <a:buNone/>
            </a:pPr>
            <a:r>
              <a:rPr lang="en-US" sz="1600" dirty="0" smtClean="0">
                <a:latin typeface="Ebrima" panose="02000000000000000000" pitchFamily="2" charset="0"/>
                <a:ea typeface="Ebrima" panose="02000000000000000000" pitchFamily="2" charset="0"/>
                <a:cs typeface="Ebrima" panose="02000000000000000000" pitchFamily="2" charset="0"/>
                <a:hlinkClick r:id="rId2"/>
              </a:rPr>
              <a:t>http</a:t>
            </a:r>
            <a:r>
              <a:rPr lang="en-US" sz="1600" dirty="0">
                <a:latin typeface="Ebrima" panose="02000000000000000000" pitchFamily="2" charset="0"/>
                <a:ea typeface="Ebrima" panose="02000000000000000000" pitchFamily="2" charset="0"/>
                <a:cs typeface="Ebrima" panose="02000000000000000000" pitchFamily="2" charset="0"/>
                <a:hlinkClick r:id="rId2"/>
              </a:rPr>
              <a:t>://</a:t>
            </a:r>
            <a:r>
              <a:rPr lang="en-US" sz="1600" dirty="0" smtClean="0">
                <a:latin typeface="Ebrima" panose="02000000000000000000" pitchFamily="2" charset="0"/>
                <a:ea typeface="Ebrima" panose="02000000000000000000" pitchFamily="2" charset="0"/>
                <a:cs typeface="Ebrima" panose="02000000000000000000" pitchFamily="2" charset="0"/>
                <a:hlinkClick r:id="rId2"/>
              </a:rPr>
              <a:t>www.dss.mil/isp/foci/foci_info.html</a:t>
            </a:r>
            <a:endParaRPr lang="en-US" sz="1600" dirty="0" smtClean="0">
              <a:latin typeface="Ebrima" panose="02000000000000000000" pitchFamily="2" charset="0"/>
              <a:ea typeface="Ebrima" panose="02000000000000000000" pitchFamily="2" charset="0"/>
              <a:cs typeface="Ebrima" panose="02000000000000000000" pitchFamily="2" charset="0"/>
            </a:endParaRPr>
          </a:p>
          <a:p>
            <a:endParaRPr lang="en-US" sz="2000" dirty="0">
              <a:latin typeface="Ebrima" panose="02000000000000000000" pitchFamily="2" charset="0"/>
              <a:ea typeface="Ebrima" panose="02000000000000000000" pitchFamily="2" charset="0"/>
              <a:cs typeface="Ebrima" panose="02000000000000000000" pitchFamily="2" charset="0"/>
            </a:endParaRPr>
          </a:p>
          <a:p>
            <a:pPr marL="0" indent="0">
              <a:buNone/>
            </a:pPr>
            <a:r>
              <a:rPr lang="en-US" sz="2000" dirty="0">
                <a:latin typeface="Ebrima" panose="02000000000000000000" pitchFamily="2" charset="0"/>
                <a:ea typeface="Ebrima" panose="02000000000000000000" pitchFamily="2" charset="0"/>
                <a:cs typeface="Ebrima" panose="02000000000000000000" pitchFamily="2" charset="0"/>
              </a:rPr>
              <a:t> </a:t>
            </a:r>
          </a:p>
          <a:p>
            <a:pPr marL="0" indent="0">
              <a:buNone/>
            </a:pPr>
            <a:r>
              <a:rPr lang="en-US" sz="2000" dirty="0" smtClean="0">
                <a:latin typeface="Ebrima" panose="02000000000000000000" pitchFamily="2" charset="0"/>
                <a:ea typeface="Ebrima" panose="02000000000000000000" pitchFamily="2" charset="0"/>
                <a:cs typeface="Ebrima" panose="02000000000000000000" pitchFamily="2" charset="0"/>
              </a:rPr>
              <a:t>	</a:t>
            </a:r>
            <a:endParaRPr lang="en-US" sz="20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057400"/>
            <a:ext cx="2580197"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268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Developing a TCP – Agency Expectations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000" b="1" u="sng" dirty="0" smtClean="0">
                <a:latin typeface="Ebrima" panose="02000000000000000000" pitchFamily="2" charset="0"/>
                <a:ea typeface="Ebrima" panose="02000000000000000000" pitchFamily="2" charset="0"/>
                <a:cs typeface="Ebrima" panose="02000000000000000000" pitchFamily="2" charset="0"/>
              </a:rPr>
              <a:t>Write your own plan</a:t>
            </a:r>
            <a:r>
              <a:rPr lang="en-US" sz="2000" b="1" dirty="0" smtClean="0">
                <a:latin typeface="Ebrima" panose="02000000000000000000" pitchFamily="2" charset="0"/>
                <a:ea typeface="Ebrima" panose="02000000000000000000" pitchFamily="2" charset="0"/>
                <a:cs typeface="Ebrima" panose="02000000000000000000" pitchFamily="2" charset="0"/>
              </a:rPr>
              <a:t> and tailor it to your specific situation</a:t>
            </a:r>
          </a:p>
          <a:p>
            <a:endParaRPr lang="en-US" sz="1400" b="1" dirty="0" smtClean="0">
              <a:latin typeface="Ebrima" panose="02000000000000000000" pitchFamily="2" charset="0"/>
              <a:ea typeface="Ebrima" panose="02000000000000000000" pitchFamily="2" charset="0"/>
              <a:cs typeface="Ebrima" panose="02000000000000000000" pitchFamily="2" charset="0"/>
            </a:endParaRPr>
          </a:p>
          <a:p>
            <a:r>
              <a:rPr lang="en-US" altLang="en-US" sz="2000" dirty="0" smtClean="0">
                <a:latin typeface="Ebrima" panose="02000000000000000000" pitchFamily="2" charset="0"/>
                <a:ea typeface="Ebrima" panose="02000000000000000000" pitchFamily="2" charset="0"/>
                <a:cs typeface="Ebrima" panose="02000000000000000000" pitchFamily="2" charset="0"/>
              </a:rPr>
              <a:t>Know what needs to be protected and describe the things that are subject to agency controls</a:t>
            </a:r>
          </a:p>
          <a:p>
            <a:pPr lvl="1"/>
            <a:r>
              <a:rPr lang="en-US" altLang="en-US" sz="2000" dirty="0" smtClean="0">
                <a:latin typeface="Ebrima" panose="02000000000000000000" pitchFamily="2" charset="0"/>
                <a:ea typeface="Ebrima" panose="02000000000000000000" pitchFamily="2" charset="0"/>
                <a:cs typeface="Ebrima" panose="02000000000000000000" pitchFamily="2" charset="0"/>
              </a:rPr>
              <a:t>Ex. Information, articles, USML, CCL, Classification</a:t>
            </a:r>
          </a:p>
          <a:p>
            <a:pPr lvl="1"/>
            <a:endParaRPr lang="en-US" altLang="en-US" sz="1400" dirty="0">
              <a:latin typeface="Ebrima" panose="02000000000000000000" pitchFamily="2" charset="0"/>
              <a:ea typeface="Ebrima" panose="02000000000000000000" pitchFamily="2" charset="0"/>
              <a:cs typeface="Ebrima" panose="02000000000000000000" pitchFamily="2" charset="0"/>
            </a:endParaRPr>
          </a:p>
          <a:p>
            <a:r>
              <a:rPr lang="en-US" altLang="en-US" sz="2000" dirty="0" smtClean="0">
                <a:latin typeface="Ebrima" panose="02000000000000000000" pitchFamily="2" charset="0"/>
                <a:ea typeface="Ebrima" panose="02000000000000000000" pitchFamily="2" charset="0"/>
                <a:cs typeface="Ebrima" panose="02000000000000000000" pitchFamily="2" charset="0"/>
              </a:rPr>
              <a:t>Describe procedures for protection and controls</a:t>
            </a:r>
          </a:p>
          <a:p>
            <a:pPr lvl="1"/>
            <a:r>
              <a:rPr lang="en-US" altLang="en-US" sz="2000" dirty="0" smtClean="0">
                <a:latin typeface="Ebrima" panose="02000000000000000000" pitchFamily="2" charset="0"/>
                <a:ea typeface="Ebrima" panose="02000000000000000000" pitchFamily="2" charset="0"/>
                <a:cs typeface="Ebrima" panose="02000000000000000000" pitchFamily="2" charset="0"/>
              </a:rPr>
              <a:t>Controls should make sense</a:t>
            </a:r>
          </a:p>
          <a:p>
            <a:pPr lvl="1"/>
            <a:r>
              <a:rPr lang="en-US" sz="2000" dirty="0" smtClean="0">
                <a:latin typeface="Ebrima" panose="02000000000000000000" pitchFamily="2" charset="0"/>
                <a:ea typeface="Ebrima" panose="02000000000000000000" pitchFamily="2" charset="0"/>
                <a:cs typeface="Ebrima" panose="02000000000000000000" pitchFamily="2" charset="0"/>
              </a:rPr>
              <a:t>If it is in your plan, do it</a:t>
            </a:r>
          </a:p>
          <a:p>
            <a:pPr lvl="1"/>
            <a:r>
              <a:rPr lang="en-US" sz="2000" dirty="0" smtClean="0">
                <a:latin typeface="Ebrima" panose="02000000000000000000" pitchFamily="2" charset="0"/>
                <a:ea typeface="Ebrima" panose="02000000000000000000" pitchFamily="2" charset="0"/>
                <a:cs typeface="Ebrima" panose="02000000000000000000" pitchFamily="2" charset="0"/>
              </a:rPr>
              <a:t>Agency specific requirements (e.g. FOCI)</a:t>
            </a:r>
          </a:p>
          <a:p>
            <a:pPr lvl="1"/>
            <a:endParaRPr lang="en-US" sz="1400" dirty="0" smtClean="0">
              <a:latin typeface="Ebrima" panose="02000000000000000000" pitchFamily="2" charset="0"/>
              <a:ea typeface="Ebrima" panose="02000000000000000000" pitchFamily="2" charset="0"/>
              <a:cs typeface="Ebrima" panose="02000000000000000000" pitchFamily="2" charset="0"/>
            </a:endParaRPr>
          </a:p>
          <a:p>
            <a:r>
              <a:rPr lang="en-US" altLang="en-US" sz="2000" dirty="0">
                <a:latin typeface="Ebrima" panose="02000000000000000000" pitchFamily="2" charset="0"/>
                <a:ea typeface="Ebrima" panose="02000000000000000000" pitchFamily="2" charset="0"/>
                <a:cs typeface="Ebrima" panose="02000000000000000000" pitchFamily="2" charset="0"/>
              </a:rPr>
              <a:t>Designate &amp; empower company officials </a:t>
            </a:r>
            <a:endParaRPr lang="en-US" altLang="en-US" sz="2000" dirty="0" smtClean="0">
              <a:latin typeface="Ebrima" panose="02000000000000000000" pitchFamily="2" charset="0"/>
              <a:ea typeface="Ebrima" panose="02000000000000000000" pitchFamily="2" charset="0"/>
              <a:cs typeface="Ebrima" panose="02000000000000000000" pitchFamily="2" charset="0"/>
            </a:endParaRPr>
          </a:p>
          <a:p>
            <a:pPr lvl="1"/>
            <a:r>
              <a:rPr lang="en-US" altLang="en-US" sz="2000" dirty="0" smtClean="0">
                <a:latin typeface="Ebrima" panose="02000000000000000000" pitchFamily="2" charset="0"/>
                <a:ea typeface="Ebrima" panose="02000000000000000000" pitchFamily="2" charset="0"/>
                <a:cs typeface="Ebrima" panose="02000000000000000000" pitchFamily="2" charset="0"/>
              </a:rPr>
              <a:t>Technology </a:t>
            </a:r>
            <a:r>
              <a:rPr lang="en-US" altLang="en-US" sz="2000" dirty="0">
                <a:latin typeface="Ebrima" panose="02000000000000000000" pitchFamily="2" charset="0"/>
                <a:ea typeface="Ebrima" panose="02000000000000000000" pitchFamily="2" charset="0"/>
                <a:cs typeface="Ebrima" panose="02000000000000000000" pitchFamily="2" charset="0"/>
              </a:rPr>
              <a:t>Control Officer / Export Control Officer</a:t>
            </a:r>
          </a:p>
          <a:p>
            <a:pPr lvl="1"/>
            <a:r>
              <a:rPr lang="en-US" altLang="en-US" sz="2000" dirty="0">
                <a:latin typeface="Ebrima" panose="02000000000000000000" pitchFamily="2" charset="0"/>
                <a:ea typeface="Ebrima" panose="02000000000000000000" pitchFamily="2" charset="0"/>
                <a:cs typeface="Ebrima" panose="02000000000000000000" pitchFamily="2" charset="0"/>
              </a:rPr>
              <a:t>Facility Security Officer</a:t>
            </a:r>
          </a:p>
          <a:p>
            <a:pPr lvl="1"/>
            <a:endParaRPr lang="en-US" sz="1400" dirty="0" smtClean="0">
              <a:latin typeface="Ebrima" panose="02000000000000000000" pitchFamily="2" charset="0"/>
              <a:ea typeface="Ebrima" panose="02000000000000000000" pitchFamily="2" charset="0"/>
              <a:cs typeface="Ebrima" panose="02000000000000000000" pitchFamily="2" charset="0"/>
            </a:endParaRPr>
          </a:p>
          <a:p>
            <a:r>
              <a:rPr lang="en-US" sz="2000" b="1" dirty="0" smtClean="0">
                <a:solidFill>
                  <a:srgbClr val="FF0000"/>
                </a:solidFill>
                <a:latin typeface="Ebrima" panose="02000000000000000000" pitchFamily="2" charset="0"/>
                <a:ea typeface="Ebrima" panose="02000000000000000000" pitchFamily="2" charset="0"/>
                <a:cs typeface="Ebrima" panose="02000000000000000000" pitchFamily="2" charset="0"/>
              </a:rPr>
              <a:t>Educate personnel – critical.</a:t>
            </a:r>
          </a:p>
          <a:p>
            <a:pPr marL="0" indent="0">
              <a:buNone/>
            </a:pPr>
            <a:r>
              <a:rPr lang="en-US" sz="2000" b="1" dirty="0" smtClean="0">
                <a:latin typeface="Ebrima" panose="02000000000000000000" pitchFamily="2" charset="0"/>
                <a:ea typeface="Ebrima" panose="02000000000000000000" pitchFamily="2" charset="0"/>
                <a:cs typeface="Ebrima" panose="02000000000000000000" pitchFamily="2" charset="0"/>
              </a:rPr>
              <a:t>	</a:t>
            </a:r>
            <a:endParaRPr lang="en-US" sz="2000" b="1"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361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Standard Sections of the Plan</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000" dirty="0" smtClean="0">
                <a:latin typeface="Ebrima" panose="02000000000000000000" pitchFamily="2" charset="0"/>
                <a:ea typeface="Ebrima" panose="02000000000000000000" pitchFamily="2" charset="0"/>
                <a:cs typeface="Ebrima" panose="02000000000000000000" pitchFamily="2" charset="0"/>
              </a:rPr>
              <a:t>Introduction (scope, purpose, background, definitions)</a:t>
            </a:r>
          </a:p>
          <a:p>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Corporate policy </a:t>
            </a:r>
          </a:p>
          <a:p>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Identification of restricted technology </a:t>
            </a:r>
          </a:p>
          <a:p>
            <a:pPr lvl="1"/>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dirty="0">
                <a:latin typeface="Ebrima" panose="02000000000000000000" pitchFamily="2" charset="0"/>
                <a:ea typeface="Ebrima" panose="02000000000000000000" pitchFamily="2" charset="0"/>
                <a:cs typeface="Ebrima" panose="02000000000000000000" pitchFamily="2" charset="0"/>
              </a:rPr>
              <a:t>Protection </a:t>
            </a:r>
            <a:r>
              <a:rPr lang="en-US" sz="2000" dirty="0" smtClean="0">
                <a:latin typeface="Ebrima" panose="02000000000000000000" pitchFamily="2" charset="0"/>
                <a:ea typeface="Ebrima" panose="02000000000000000000" pitchFamily="2" charset="0"/>
                <a:cs typeface="Ebrima" panose="02000000000000000000" pitchFamily="2" charset="0"/>
              </a:rPr>
              <a:t>guidelines </a:t>
            </a:r>
          </a:p>
          <a:p>
            <a:pPr lvl="1"/>
            <a:r>
              <a:rPr lang="en-US" sz="2000" dirty="0" smtClean="0">
                <a:latin typeface="Ebrima" panose="02000000000000000000" pitchFamily="2" charset="0"/>
                <a:ea typeface="Ebrima" panose="02000000000000000000" pitchFamily="2" charset="0"/>
                <a:cs typeface="Ebrima" panose="02000000000000000000" pitchFamily="2" charset="0"/>
              </a:rPr>
              <a:t>Physical security </a:t>
            </a:r>
          </a:p>
          <a:p>
            <a:pPr lvl="1"/>
            <a:r>
              <a:rPr lang="en-US" sz="2000" dirty="0" smtClean="0">
                <a:latin typeface="Ebrima" panose="02000000000000000000" pitchFamily="2" charset="0"/>
                <a:ea typeface="Ebrima" panose="02000000000000000000" pitchFamily="2" charset="0"/>
                <a:cs typeface="Ebrima" panose="02000000000000000000" pitchFamily="2" charset="0"/>
              </a:rPr>
              <a:t>Personnel security</a:t>
            </a:r>
          </a:p>
          <a:p>
            <a:pPr lvl="1"/>
            <a:r>
              <a:rPr lang="en-US" sz="2000" dirty="0" smtClean="0">
                <a:latin typeface="Ebrima" panose="02000000000000000000" pitchFamily="2" charset="0"/>
                <a:ea typeface="Ebrima" panose="02000000000000000000" pitchFamily="2" charset="0"/>
                <a:cs typeface="Ebrima" panose="02000000000000000000" pitchFamily="2" charset="0"/>
              </a:rPr>
              <a:t>Operational security** NSDD-298 </a:t>
            </a:r>
          </a:p>
          <a:p>
            <a:pPr lvl="1"/>
            <a:r>
              <a:rPr lang="en-US" sz="2000" dirty="0" smtClean="0">
                <a:latin typeface="Ebrima" panose="02000000000000000000" pitchFamily="2" charset="0"/>
                <a:ea typeface="Ebrima" panose="02000000000000000000" pitchFamily="2" charset="0"/>
                <a:cs typeface="Ebrima" panose="02000000000000000000" pitchFamily="2" charset="0"/>
              </a:rPr>
              <a:t>Signal security (if applicable)</a:t>
            </a:r>
          </a:p>
          <a:p>
            <a:pPr lvl="1"/>
            <a:r>
              <a:rPr lang="en-US" sz="2000" dirty="0" smtClean="0">
                <a:latin typeface="Ebrima" panose="02000000000000000000" pitchFamily="2" charset="0"/>
                <a:ea typeface="Ebrima" panose="02000000000000000000" pitchFamily="2" charset="0"/>
                <a:cs typeface="Ebrima" panose="02000000000000000000" pitchFamily="2" charset="0"/>
              </a:rPr>
              <a:t>Computer security</a:t>
            </a:r>
          </a:p>
          <a:p>
            <a:pPr lvl="1"/>
            <a:r>
              <a:rPr lang="en-US" sz="2000" dirty="0" smtClean="0">
                <a:latin typeface="Ebrima" panose="02000000000000000000" pitchFamily="2" charset="0"/>
                <a:ea typeface="Ebrima" panose="02000000000000000000" pitchFamily="2" charset="0"/>
                <a:cs typeface="Ebrima" panose="02000000000000000000" pitchFamily="2" charset="0"/>
              </a:rPr>
              <a:t>IT Network security</a:t>
            </a:r>
          </a:p>
          <a:p>
            <a:pPr marL="0" indent="0">
              <a:buNone/>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marL="0" indent="0">
              <a:buNone/>
            </a:pPr>
            <a:r>
              <a:rPr lang="en-US" sz="2000" dirty="0" smtClean="0">
                <a:latin typeface="Ebrima" panose="02000000000000000000" pitchFamily="2" charset="0"/>
                <a:ea typeface="Ebrima" panose="02000000000000000000" pitchFamily="2" charset="0"/>
                <a:cs typeface="Ebrima" panose="02000000000000000000" pitchFamily="2" charset="0"/>
              </a:rPr>
              <a:t>**Deny adversaries export controlled or public info that are unclassified</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522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Standard Sections Cont.</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000" dirty="0">
                <a:latin typeface="Ebrima" panose="02000000000000000000" pitchFamily="2" charset="0"/>
                <a:ea typeface="Ebrima" panose="02000000000000000000" pitchFamily="2" charset="0"/>
                <a:cs typeface="Ebrima" panose="02000000000000000000" pitchFamily="2" charset="0"/>
              </a:rPr>
              <a:t>Licensing </a:t>
            </a:r>
            <a:r>
              <a:rPr lang="en-US" sz="2000" dirty="0" smtClean="0">
                <a:latin typeface="Ebrima" panose="02000000000000000000" pitchFamily="2" charset="0"/>
                <a:ea typeface="Ebrima" panose="02000000000000000000" pitchFamily="2" charset="0"/>
                <a:cs typeface="Ebrima" panose="02000000000000000000" pitchFamily="2" charset="0"/>
              </a:rPr>
              <a:t>Procedures (TAA</a:t>
            </a:r>
            <a:r>
              <a:rPr lang="en-US" sz="2000" dirty="0">
                <a:latin typeface="Ebrima" panose="02000000000000000000" pitchFamily="2" charset="0"/>
                <a:ea typeface="Ebrima" panose="02000000000000000000" pitchFamily="2" charset="0"/>
                <a:cs typeface="Ebrima" panose="02000000000000000000" pitchFamily="2" charset="0"/>
              </a:rPr>
              <a:t>, MLA, Foreign Person Employees) </a:t>
            </a:r>
          </a:p>
          <a:p>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Plant </a:t>
            </a:r>
            <a:r>
              <a:rPr lang="en-US" sz="2000" dirty="0">
                <a:latin typeface="Ebrima" panose="02000000000000000000" pitchFamily="2" charset="0"/>
                <a:ea typeface="Ebrima" panose="02000000000000000000" pitchFamily="2" charset="0"/>
                <a:cs typeface="Ebrima" panose="02000000000000000000" pitchFamily="2" charset="0"/>
              </a:rPr>
              <a:t>/ Site visit </a:t>
            </a:r>
          </a:p>
          <a:p>
            <a:pPr lvl="1"/>
            <a:endParaRPr lang="en-US" sz="2000" dirty="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Foreign </a:t>
            </a:r>
            <a:r>
              <a:rPr lang="en-US" sz="2000" dirty="0">
                <a:latin typeface="Ebrima" panose="02000000000000000000" pitchFamily="2" charset="0"/>
                <a:ea typeface="Ebrima" panose="02000000000000000000" pitchFamily="2" charset="0"/>
                <a:cs typeface="Ebrima" panose="02000000000000000000" pitchFamily="2" charset="0"/>
              </a:rPr>
              <a:t>travel </a:t>
            </a:r>
            <a:endParaRPr lang="en-US" sz="2000" dirty="0" smtClean="0">
              <a:latin typeface="Ebrima" panose="02000000000000000000" pitchFamily="2" charset="0"/>
              <a:ea typeface="Ebrima" panose="02000000000000000000" pitchFamily="2" charset="0"/>
              <a:cs typeface="Ebrima" panose="02000000000000000000" pitchFamily="2" charset="0"/>
            </a:endParaRPr>
          </a:p>
          <a:p>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International shipping</a:t>
            </a:r>
          </a:p>
          <a:p>
            <a:endParaRPr lang="en-US" sz="2000" dirty="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Training </a:t>
            </a:r>
            <a:r>
              <a:rPr lang="en-US" sz="2000" dirty="0">
                <a:latin typeface="Ebrima" panose="02000000000000000000" pitchFamily="2" charset="0"/>
                <a:ea typeface="Ebrima" panose="02000000000000000000" pitchFamily="2" charset="0"/>
                <a:cs typeface="Ebrima" panose="02000000000000000000" pitchFamily="2" charset="0"/>
              </a:rPr>
              <a:t>requirements</a:t>
            </a:r>
          </a:p>
          <a:p>
            <a:endParaRPr lang="en-US" sz="2000" dirty="0">
              <a:latin typeface="Ebrima" panose="02000000000000000000" pitchFamily="2" charset="0"/>
              <a:ea typeface="Ebrima" panose="02000000000000000000" pitchFamily="2" charset="0"/>
              <a:cs typeface="Ebrima" panose="02000000000000000000" pitchFamily="2" charset="0"/>
            </a:endParaRPr>
          </a:p>
          <a:p>
            <a:r>
              <a:rPr lang="en-US" sz="2000" dirty="0">
                <a:latin typeface="Ebrima" panose="02000000000000000000" pitchFamily="2" charset="0"/>
                <a:ea typeface="Ebrima" panose="02000000000000000000" pitchFamily="2" charset="0"/>
                <a:cs typeface="Ebrima" panose="02000000000000000000" pitchFamily="2" charset="0"/>
              </a:rPr>
              <a:t>Recordkeeping </a:t>
            </a:r>
          </a:p>
          <a:p>
            <a:pPr marL="0" indent="0">
              <a:buNone/>
            </a:pPr>
            <a:endParaRPr lang="en-US" sz="2000" dirty="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Accountability </a:t>
            </a:r>
            <a:r>
              <a:rPr lang="en-US" sz="2000" dirty="0">
                <a:latin typeface="Ebrima" panose="02000000000000000000" pitchFamily="2" charset="0"/>
                <a:ea typeface="Ebrima" panose="02000000000000000000" pitchFamily="2" charset="0"/>
                <a:cs typeface="Ebrima" panose="02000000000000000000" pitchFamily="2" charset="0"/>
              </a:rPr>
              <a:t>and </a:t>
            </a:r>
            <a:r>
              <a:rPr lang="en-US" sz="2000" dirty="0" smtClean="0">
                <a:latin typeface="Ebrima" panose="02000000000000000000" pitchFamily="2" charset="0"/>
                <a:ea typeface="Ebrima" panose="02000000000000000000" pitchFamily="2" charset="0"/>
                <a:cs typeface="Ebrima" panose="02000000000000000000" pitchFamily="2" charset="0"/>
              </a:rPr>
              <a:t>violation </a:t>
            </a:r>
            <a:r>
              <a:rPr lang="en-US" sz="2000" dirty="0">
                <a:latin typeface="Ebrima" panose="02000000000000000000" pitchFamily="2" charset="0"/>
                <a:ea typeface="Ebrima" panose="02000000000000000000" pitchFamily="2" charset="0"/>
                <a:cs typeface="Ebrima" panose="02000000000000000000" pitchFamily="2" charset="0"/>
              </a:rPr>
              <a:t>penalties</a:t>
            </a:r>
          </a:p>
          <a:p>
            <a:pPr lvl="1"/>
            <a:endParaRPr lang="en-US" sz="2000" dirty="0">
              <a:latin typeface="Ebrima" panose="02000000000000000000" pitchFamily="2" charset="0"/>
              <a:ea typeface="Ebrima" panose="02000000000000000000" pitchFamily="2" charset="0"/>
              <a:cs typeface="Ebrima" panose="02000000000000000000" pitchFamily="2" charset="0"/>
            </a:endParaRPr>
          </a:p>
          <a:p>
            <a:pPr lvl="1"/>
            <a:endParaRPr lang="en-US" sz="1600" dirty="0" smtClean="0">
              <a:latin typeface="Ebrima" panose="02000000000000000000" pitchFamily="2" charset="0"/>
              <a:ea typeface="Ebrima" panose="02000000000000000000" pitchFamily="2" charset="0"/>
              <a:cs typeface="Ebrima" panose="02000000000000000000" pitchFamily="2" charset="0"/>
            </a:endParaRPr>
          </a:p>
          <a:p>
            <a:pPr lvl="1"/>
            <a:endParaRPr lang="en-US" sz="800"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302" y="3962400"/>
            <a:ext cx="2908195" cy="2198054"/>
          </a:xfrm>
          <a:prstGeom prst="rect">
            <a:avLst/>
          </a:prstGeom>
        </p:spPr>
      </p:pic>
    </p:spTree>
    <p:extLst>
      <p:ext uri="{BB962C8B-B14F-4D97-AF65-F5344CB8AC3E}">
        <p14:creationId xmlns:p14="http://schemas.microsoft.com/office/powerpoint/2010/main" val="3979060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Agenda</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1200"/>
              </a:spcBef>
            </a:pPr>
            <a:r>
              <a:rPr lang="en-US" sz="2000" dirty="0" smtClean="0">
                <a:latin typeface="Ebrima" panose="02000000000000000000" pitchFamily="2" charset="0"/>
                <a:ea typeface="Ebrima" panose="02000000000000000000" pitchFamily="2" charset="0"/>
                <a:cs typeface="Ebrima" panose="02000000000000000000" pitchFamily="2" charset="0"/>
              </a:rPr>
              <a:t>TCP Essentials  </a:t>
            </a:r>
          </a:p>
          <a:p>
            <a:pPr lvl="1">
              <a:spcBef>
                <a:spcPts val="1200"/>
              </a:spcBef>
            </a:pPr>
            <a:r>
              <a:rPr lang="en-US" sz="2000" dirty="0" smtClean="0">
                <a:latin typeface="Ebrima" panose="02000000000000000000" pitchFamily="2" charset="0"/>
                <a:ea typeface="Ebrima" panose="02000000000000000000" pitchFamily="2" charset="0"/>
                <a:cs typeface="Ebrima" panose="02000000000000000000" pitchFamily="2" charset="0"/>
              </a:rPr>
              <a:t>What is a TCP? </a:t>
            </a:r>
          </a:p>
          <a:p>
            <a:pPr lvl="1">
              <a:spcBef>
                <a:spcPts val="1200"/>
              </a:spcBef>
            </a:pPr>
            <a:r>
              <a:rPr lang="en-US" sz="2000" dirty="0" smtClean="0">
                <a:latin typeface="Ebrima" panose="02000000000000000000" pitchFamily="2" charset="0"/>
                <a:ea typeface="Ebrima" panose="02000000000000000000" pitchFamily="2" charset="0"/>
                <a:cs typeface="Ebrima" panose="02000000000000000000" pitchFamily="2" charset="0"/>
              </a:rPr>
              <a:t>Who needs to implement a TCP and when?</a:t>
            </a:r>
          </a:p>
          <a:p>
            <a:pPr lvl="1">
              <a:spcBef>
                <a:spcPts val="1200"/>
              </a:spcBef>
            </a:pPr>
            <a:r>
              <a:rPr lang="en-US" sz="2000" dirty="0" smtClean="0">
                <a:latin typeface="Ebrima" panose="02000000000000000000" pitchFamily="2" charset="0"/>
                <a:ea typeface="Ebrima" panose="02000000000000000000" pitchFamily="2" charset="0"/>
                <a:cs typeface="Ebrima" panose="02000000000000000000" pitchFamily="2" charset="0"/>
              </a:rPr>
              <a:t>What are the critical elements of a TCP?</a:t>
            </a:r>
          </a:p>
          <a:p>
            <a:pPr>
              <a:spcBef>
                <a:spcPts val="1200"/>
              </a:spcBef>
            </a:pPr>
            <a:r>
              <a:rPr lang="en-US" sz="2000" dirty="0" smtClean="0">
                <a:latin typeface="Ebrima" panose="02000000000000000000" pitchFamily="2" charset="0"/>
                <a:ea typeface="Ebrima" panose="02000000000000000000" pitchFamily="2" charset="0"/>
                <a:cs typeface="Ebrima" panose="02000000000000000000" pitchFamily="2" charset="0"/>
              </a:rPr>
              <a:t>Regulatory Authorities and Agencies</a:t>
            </a:r>
          </a:p>
          <a:p>
            <a:pPr>
              <a:spcBef>
                <a:spcPts val="1200"/>
              </a:spcBef>
            </a:pPr>
            <a:r>
              <a:rPr lang="en-US" sz="2000" dirty="0" smtClean="0">
                <a:latin typeface="Ebrima" panose="02000000000000000000" pitchFamily="2" charset="0"/>
                <a:ea typeface="Ebrima" panose="02000000000000000000" pitchFamily="2" charset="0"/>
                <a:cs typeface="Ebrima" panose="02000000000000000000" pitchFamily="2" charset="0"/>
              </a:rPr>
              <a:t>Developing a TCP - Agency Expectations </a:t>
            </a:r>
          </a:p>
          <a:p>
            <a:pPr>
              <a:spcBef>
                <a:spcPts val="1200"/>
              </a:spcBef>
            </a:pPr>
            <a:r>
              <a:rPr lang="en-US" sz="2000" dirty="0" smtClean="0">
                <a:latin typeface="Ebrima" panose="02000000000000000000" pitchFamily="2" charset="0"/>
                <a:ea typeface="Ebrima" panose="02000000000000000000" pitchFamily="2" charset="0"/>
                <a:cs typeface="Ebrima" panose="02000000000000000000" pitchFamily="2" charset="0"/>
              </a:rPr>
              <a:t>Monitoring Effectiveness</a:t>
            </a:r>
          </a:p>
          <a:p>
            <a:pPr>
              <a:spcBef>
                <a:spcPts val="1200"/>
              </a:spcBef>
            </a:pPr>
            <a:r>
              <a:rPr lang="en-US" sz="2000" dirty="0" smtClean="0">
                <a:latin typeface="Ebrima" panose="02000000000000000000" pitchFamily="2" charset="0"/>
                <a:ea typeface="Ebrima" panose="02000000000000000000" pitchFamily="2" charset="0"/>
                <a:cs typeface="Ebrima" panose="02000000000000000000" pitchFamily="2" charset="0"/>
              </a:rPr>
              <a:t>Training</a:t>
            </a:r>
          </a:p>
          <a:p>
            <a:pPr>
              <a:spcBef>
                <a:spcPts val="1200"/>
              </a:spcBef>
            </a:pPr>
            <a:r>
              <a:rPr lang="en-US" sz="2000" dirty="0" smtClean="0">
                <a:latin typeface="Ebrima" panose="02000000000000000000" pitchFamily="2" charset="0"/>
                <a:ea typeface="Ebrima" panose="02000000000000000000" pitchFamily="2" charset="0"/>
                <a:cs typeface="Ebrima" panose="02000000000000000000" pitchFamily="2" charset="0"/>
              </a:rPr>
              <a:t>Violations</a:t>
            </a:r>
          </a:p>
          <a:p>
            <a:pPr marL="0" indent="0">
              <a:spcBef>
                <a:spcPts val="0"/>
              </a:spcBef>
              <a:buNone/>
            </a:pPr>
            <a:endParaRPr lang="en-US" sz="1600" dirty="0">
              <a:latin typeface="Ebrima" panose="02000000000000000000" pitchFamily="2" charset="0"/>
              <a:ea typeface="Ebrima" panose="02000000000000000000" pitchFamily="2" charset="0"/>
              <a:cs typeface="Ebrima" panose="02000000000000000000" pitchFamily="2" charset="0"/>
            </a:endParaRPr>
          </a:p>
          <a:p>
            <a:pPr marL="0" indent="0">
              <a:spcBef>
                <a:spcPts val="0"/>
              </a:spcBef>
              <a:buNone/>
            </a:pPr>
            <a:endParaRPr lang="en-US" sz="1600" b="1"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34321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2409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Optional Customized Sections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Unique facility elements </a:t>
            </a:r>
          </a:p>
          <a:p>
            <a:pPr lvl="1"/>
            <a:r>
              <a:rPr lang="en-US" sz="2000" dirty="0" smtClean="0">
                <a:latin typeface="Ebrima" panose="02000000000000000000" pitchFamily="2" charset="0"/>
                <a:ea typeface="Ebrima" panose="02000000000000000000" pitchFamily="2" charset="0"/>
                <a:cs typeface="Ebrima" panose="02000000000000000000" pitchFamily="2" charset="0"/>
              </a:rPr>
              <a:t>Identification of escorted areas </a:t>
            </a:r>
          </a:p>
          <a:p>
            <a:pPr lvl="1"/>
            <a:r>
              <a:rPr lang="en-US" sz="2000" dirty="0" smtClean="0">
                <a:latin typeface="Ebrima" panose="02000000000000000000" pitchFamily="2" charset="0"/>
                <a:ea typeface="Ebrima" panose="02000000000000000000" pitchFamily="2" charset="0"/>
                <a:cs typeface="Ebrima" panose="02000000000000000000" pitchFamily="2" charset="0"/>
              </a:rPr>
              <a:t>Unescorted areas </a:t>
            </a:r>
          </a:p>
          <a:p>
            <a:pPr lvl="1"/>
            <a:r>
              <a:rPr lang="en-US" sz="2000" dirty="0" smtClean="0">
                <a:latin typeface="Ebrima" panose="02000000000000000000" pitchFamily="2" charset="0"/>
                <a:ea typeface="Ebrima" panose="02000000000000000000" pitchFamily="2" charset="0"/>
                <a:cs typeface="Ebrima" panose="02000000000000000000" pitchFamily="2" charset="0"/>
              </a:rPr>
              <a:t>Segregated work areas</a:t>
            </a:r>
          </a:p>
          <a:p>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Identification of team </a:t>
            </a:r>
            <a:r>
              <a:rPr lang="en-US" sz="2000" dirty="0">
                <a:latin typeface="Ebrima" panose="02000000000000000000" pitchFamily="2" charset="0"/>
                <a:ea typeface="Ebrima" panose="02000000000000000000" pitchFamily="2" charset="0"/>
                <a:cs typeface="Ebrima" panose="02000000000000000000" pitchFamily="2" charset="0"/>
              </a:rPr>
              <a:t>m</a:t>
            </a:r>
            <a:r>
              <a:rPr lang="en-US" sz="2000" dirty="0" smtClean="0">
                <a:latin typeface="Ebrima" panose="02000000000000000000" pitchFamily="2" charset="0"/>
                <a:ea typeface="Ebrima" panose="02000000000000000000" pitchFamily="2" charset="0"/>
                <a:cs typeface="Ebrima" panose="02000000000000000000" pitchFamily="2" charset="0"/>
              </a:rPr>
              <a:t>embers &amp; responsibilities</a:t>
            </a:r>
          </a:p>
          <a:p>
            <a:pPr lvl="1"/>
            <a:r>
              <a:rPr lang="en-US" sz="2000" dirty="0" smtClean="0">
                <a:latin typeface="Ebrima" panose="02000000000000000000" pitchFamily="2" charset="0"/>
                <a:ea typeface="Ebrima" panose="02000000000000000000" pitchFamily="2" charset="0"/>
                <a:cs typeface="Ebrima" panose="02000000000000000000" pitchFamily="2" charset="0"/>
              </a:rPr>
              <a:t>Responsible Company Officials</a:t>
            </a:r>
          </a:p>
          <a:p>
            <a:pPr marL="0" indent="0">
              <a:buNone/>
            </a:pPr>
            <a:endParaRPr lang="en-US" sz="2000" dirty="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Investigation procedures</a:t>
            </a:r>
          </a:p>
          <a:p>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Employee Separation </a:t>
            </a:r>
          </a:p>
          <a:p>
            <a:endParaRPr lang="en-US" sz="2000" dirty="0">
              <a:latin typeface="Ebrima" panose="02000000000000000000" pitchFamily="2" charset="0"/>
              <a:ea typeface="Ebrima" panose="02000000000000000000" pitchFamily="2" charset="0"/>
              <a:cs typeface="Ebrima" panose="02000000000000000000" pitchFamily="2" charset="0"/>
            </a:endParaRPr>
          </a:p>
          <a:p>
            <a:pPr marL="0" indent="0">
              <a:buNone/>
            </a:pPr>
            <a:r>
              <a:rPr lang="en-US" sz="2000" dirty="0">
                <a:latin typeface="Ebrima" panose="02000000000000000000" pitchFamily="2" charset="0"/>
                <a:ea typeface="Ebrima" panose="02000000000000000000" pitchFamily="2" charset="0"/>
                <a:cs typeface="Ebrima" panose="02000000000000000000" pitchFamily="2" charset="0"/>
              </a:rPr>
              <a:t> </a:t>
            </a:r>
          </a:p>
          <a:p>
            <a:pPr marL="0" indent="0">
              <a:buNone/>
            </a:pPr>
            <a:r>
              <a:rPr lang="en-US" sz="2000" dirty="0" smtClean="0">
                <a:latin typeface="Ebrima" panose="02000000000000000000" pitchFamily="2" charset="0"/>
                <a:ea typeface="Ebrima" panose="02000000000000000000" pitchFamily="2" charset="0"/>
                <a:cs typeface="Ebrima" panose="02000000000000000000" pitchFamily="2" charset="0"/>
              </a:rPr>
              <a:t>	</a:t>
            </a:r>
            <a:endParaRPr lang="en-US" sz="20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564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Best Practice Examples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590800"/>
            <a:ext cx="3255963"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193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Introductory information</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r>
              <a:rPr lang="en-US" sz="2000" b="1" dirty="0" smtClean="0">
                <a:latin typeface="Ebrima" panose="02000000000000000000" pitchFamily="2" charset="0"/>
                <a:ea typeface="Ebrima" panose="02000000000000000000" pitchFamily="2" charset="0"/>
                <a:cs typeface="Ebrima" panose="02000000000000000000" pitchFamily="2" charset="0"/>
              </a:rPr>
              <a:t>Introduction, </a:t>
            </a:r>
            <a:r>
              <a:rPr lang="en-US" sz="2000" b="1" dirty="0">
                <a:latin typeface="Ebrima" panose="02000000000000000000" pitchFamily="2" charset="0"/>
                <a:ea typeface="Ebrima" panose="02000000000000000000" pitchFamily="2" charset="0"/>
                <a:cs typeface="Ebrima" panose="02000000000000000000" pitchFamily="2" charset="0"/>
              </a:rPr>
              <a:t>scope, purpose, background, </a:t>
            </a:r>
            <a:r>
              <a:rPr lang="en-US" sz="2000" b="1" dirty="0" smtClean="0">
                <a:latin typeface="Ebrima" panose="02000000000000000000" pitchFamily="2" charset="0"/>
                <a:ea typeface="Ebrima" panose="02000000000000000000" pitchFamily="2" charset="0"/>
                <a:cs typeface="Ebrima" panose="02000000000000000000" pitchFamily="2" charset="0"/>
              </a:rPr>
              <a:t>definitions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Delineates and informs employees and visitors:  </a:t>
            </a:r>
          </a:p>
          <a:p>
            <a:pPr lvl="2">
              <a:spcBef>
                <a:spcPts val="0"/>
              </a:spcBef>
            </a:pPr>
            <a:r>
              <a:rPr lang="en-US" sz="2000" dirty="0">
                <a:latin typeface="Ebrima" panose="02000000000000000000" pitchFamily="2" charset="0"/>
                <a:ea typeface="Ebrima" panose="02000000000000000000" pitchFamily="2" charset="0"/>
                <a:cs typeface="Ebrima" panose="02000000000000000000" pitchFamily="2" charset="0"/>
              </a:rPr>
              <a:t>T</a:t>
            </a:r>
            <a:r>
              <a:rPr lang="en-US" sz="2000" dirty="0" smtClean="0">
                <a:latin typeface="Ebrima" panose="02000000000000000000" pitchFamily="2" charset="0"/>
                <a:ea typeface="Ebrima" panose="02000000000000000000" pitchFamily="2" charset="0"/>
                <a:cs typeface="Ebrima" panose="02000000000000000000" pitchFamily="2" charset="0"/>
              </a:rPr>
              <a:t>he existence and description of technology controls, </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What areas of the company controls apply, i.e. “territories, divisions, units” etc. </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Why they are necessary, i.e. “purpose”</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Specific provisions applicable to your company’s defense trade function or facility clearance, i.e. “DTRADE Registration No.”</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Definition of Terms as they relate to the TCP, i.e. “foreign persons”</a:t>
            </a:r>
          </a:p>
          <a:p>
            <a:pPr lvl="2">
              <a:spcBef>
                <a:spcPts val="0"/>
              </a:spcBef>
            </a:pPr>
            <a:endParaRPr lang="en-US" sz="1200" dirty="0" smtClean="0">
              <a:latin typeface="Ebrima" panose="02000000000000000000" pitchFamily="2" charset="0"/>
              <a:ea typeface="Ebrima" panose="02000000000000000000" pitchFamily="2" charset="0"/>
              <a:cs typeface="Ebrima" panose="02000000000000000000" pitchFamily="2" charset="0"/>
            </a:endParaRPr>
          </a:p>
          <a:p>
            <a:pPr lvl="2">
              <a:spcBef>
                <a:spcPts val="0"/>
              </a:spcBef>
            </a:pPr>
            <a:endParaRPr lang="en-US" sz="20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1108257" y="4021494"/>
            <a:ext cx="6860086" cy="26628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502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Introductory information</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06" y="1600200"/>
            <a:ext cx="8077200" cy="3978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132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Statement of Commitment</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r>
              <a:rPr lang="en-US" sz="2000" b="1" dirty="0" smtClean="0">
                <a:latin typeface="Ebrima" panose="02000000000000000000" pitchFamily="2" charset="0"/>
                <a:ea typeface="Ebrima" panose="02000000000000000000" pitchFamily="2" charset="0"/>
                <a:cs typeface="Ebrima" panose="02000000000000000000" pitchFamily="2" charset="0"/>
              </a:rPr>
              <a:t>Corporate Directive or policy </a:t>
            </a:r>
            <a:endParaRPr lang="en-US" sz="2000" b="1" dirty="0">
              <a:latin typeface="Ebrima" panose="02000000000000000000" pitchFamily="2" charset="0"/>
              <a:ea typeface="Ebrima" panose="02000000000000000000" pitchFamily="2" charset="0"/>
              <a:cs typeface="Ebrima" panose="02000000000000000000" pitchFamily="2" charset="0"/>
            </a:endParaRPr>
          </a:p>
          <a:p>
            <a:pPr lvl="1"/>
            <a:r>
              <a:rPr lang="en-US" sz="2000" dirty="0">
                <a:latin typeface="Ebrima" panose="02000000000000000000" pitchFamily="2" charset="0"/>
                <a:ea typeface="Ebrima" panose="02000000000000000000" pitchFamily="2" charset="0"/>
                <a:cs typeface="Ebrima" panose="02000000000000000000" pitchFamily="2" charset="0"/>
              </a:rPr>
              <a:t>Reference to FCL, NISPOM, federal regulations and other commitments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Required by the ITAR – </a:t>
            </a:r>
            <a:r>
              <a:rPr lang="en-US" sz="2000" dirty="0">
                <a:latin typeface="Ebrima" panose="02000000000000000000" pitchFamily="2" charset="0"/>
                <a:ea typeface="Ebrima" panose="02000000000000000000" pitchFamily="2" charset="0"/>
                <a:cs typeface="Ebrima" panose="02000000000000000000" pitchFamily="2" charset="0"/>
              </a:rPr>
              <a:t>corporate commitment </a:t>
            </a:r>
            <a:r>
              <a:rPr lang="en-US" sz="1600" dirty="0">
                <a:latin typeface="Ebrima" panose="02000000000000000000" pitchFamily="2" charset="0"/>
                <a:ea typeface="Ebrima" panose="02000000000000000000" pitchFamily="2" charset="0"/>
                <a:cs typeface="Ebrima" panose="02000000000000000000" pitchFamily="2" charset="0"/>
                <a:hlinkClick r:id="rId2"/>
              </a:rPr>
              <a:t>http://</a:t>
            </a:r>
            <a:r>
              <a:rPr lang="en-US" sz="1600" dirty="0" smtClean="0">
                <a:latin typeface="Ebrima" panose="02000000000000000000" pitchFamily="2" charset="0"/>
                <a:ea typeface="Ebrima" panose="02000000000000000000" pitchFamily="2" charset="0"/>
                <a:cs typeface="Ebrima" panose="02000000000000000000" pitchFamily="2" charset="0"/>
                <a:hlinkClick r:id="rId2"/>
              </a:rPr>
              <a:t>www.pmddtc.state.gov/compliance/documents/compliance_programs.pdf</a:t>
            </a:r>
            <a:endParaRPr lang="en-US" sz="1600" dirty="0" smtClean="0">
              <a:latin typeface="Ebrima" panose="02000000000000000000" pitchFamily="2" charset="0"/>
              <a:ea typeface="Ebrima" panose="02000000000000000000" pitchFamily="2" charset="0"/>
              <a:cs typeface="Ebrima" panose="02000000000000000000" pitchFamily="2" charset="0"/>
            </a:endParaRP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TCP should reference the corporate directive</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May include specific “foreign person” policy</a:t>
            </a:r>
          </a:p>
          <a:p>
            <a:pPr>
              <a:spcBef>
                <a:spcPts val="0"/>
              </a:spcBef>
            </a:pPr>
            <a:endParaRPr lang="en-US" sz="2400" dirty="0">
              <a:latin typeface="Ebrima" panose="02000000000000000000" pitchFamily="2" charset="0"/>
              <a:ea typeface="Ebrima" panose="02000000000000000000" pitchFamily="2" charset="0"/>
              <a:cs typeface="Ebrima" panose="02000000000000000000" pitchFamily="2" charset="0"/>
            </a:endParaRPr>
          </a:p>
          <a:p>
            <a:pPr lvl="1">
              <a:spcBef>
                <a:spcPts val="0"/>
              </a:spcBef>
            </a:pPr>
            <a:endParaRPr lang="en-US" sz="1600" dirty="0" smtClean="0">
              <a:latin typeface="Ebrima" panose="02000000000000000000" pitchFamily="2" charset="0"/>
              <a:ea typeface="Ebrima" panose="02000000000000000000" pitchFamily="2" charset="0"/>
              <a:cs typeface="Ebrima" panose="02000000000000000000" pitchFamily="2" charset="0"/>
            </a:endParaRPr>
          </a:p>
          <a:p>
            <a:pPr lvl="2">
              <a:spcBef>
                <a:spcPts val="0"/>
              </a:spcBef>
            </a:pPr>
            <a:endParaRPr lang="en-US" sz="20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971731"/>
            <a:ext cx="8766321" cy="18077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462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Identification of Technology</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r>
              <a:rPr lang="en-US" sz="2000" b="1" dirty="0">
                <a:latin typeface="Ebrima" panose="02000000000000000000" pitchFamily="2" charset="0"/>
                <a:ea typeface="Ebrima" panose="02000000000000000000" pitchFamily="2" charset="0"/>
                <a:cs typeface="Ebrima" panose="02000000000000000000" pitchFamily="2" charset="0"/>
              </a:rPr>
              <a:t>Identification </a:t>
            </a:r>
            <a:r>
              <a:rPr lang="en-US" sz="2000" b="1" dirty="0" smtClean="0">
                <a:latin typeface="Ebrima" panose="02000000000000000000" pitchFamily="2" charset="0"/>
                <a:ea typeface="Ebrima" panose="02000000000000000000" pitchFamily="2" charset="0"/>
                <a:cs typeface="Ebrima" panose="02000000000000000000" pitchFamily="2" charset="0"/>
              </a:rPr>
              <a:t>and enumeration of </a:t>
            </a:r>
            <a:r>
              <a:rPr lang="en-US" sz="2000" b="1" dirty="0">
                <a:latin typeface="Ebrima" panose="02000000000000000000" pitchFamily="2" charset="0"/>
                <a:ea typeface="Ebrima" panose="02000000000000000000" pitchFamily="2" charset="0"/>
                <a:cs typeface="Ebrima" panose="02000000000000000000" pitchFamily="2" charset="0"/>
              </a:rPr>
              <a:t>restricted </a:t>
            </a:r>
            <a:r>
              <a:rPr lang="en-US" sz="2000" b="1" dirty="0" smtClean="0">
                <a:latin typeface="Ebrima" panose="02000000000000000000" pitchFamily="2" charset="0"/>
                <a:ea typeface="Ebrima" panose="02000000000000000000" pitchFamily="2" charset="0"/>
                <a:cs typeface="Ebrima" panose="02000000000000000000" pitchFamily="2" charset="0"/>
              </a:rPr>
              <a:t>technology </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Commodity Jurisdiction determines which regulatory regime and procedures will govern the activity.</a:t>
            </a: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Security Classification(s)</a:t>
            </a:r>
          </a:p>
          <a:p>
            <a:pPr lvl="2">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U.S. Munitions List Category and Subcategory </a:t>
            </a:r>
          </a:p>
          <a:p>
            <a:pPr lvl="2">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Export Control Classification Number (“ECCN”)</a:t>
            </a:r>
          </a:p>
          <a:p>
            <a:pPr lvl="2">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lvl="2">
              <a:spcBef>
                <a:spcPts val="0"/>
              </a:spcBef>
            </a:pPr>
            <a:endParaRPr lang="en-US" sz="20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533400" y="4267200"/>
            <a:ext cx="7686676" cy="22830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468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Identification of Technology</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r>
              <a:rPr lang="en-US" sz="2000" b="1" dirty="0" smtClean="0">
                <a:latin typeface="Ebrima" panose="02000000000000000000" pitchFamily="2" charset="0"/>
                <a:ea typeface="Ebrima" panose="02000000000000000000" pitchFamily="2" charset="0"/>
                <a:cs typeface="Ebrima" panose="02000000000000000000" pitchFamily="2" charset="0"/>
              </a:rPr>
              <a:t>U.S. Munitions List Category and Subcategory </a:t>
            </a:r>
          </a:p>
          <a:p>
            <a:pPr lvl="2">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lvl="2">
              <a:spcBef>
                <a:spcPts val="0"/>
              </a:spcBef>
            </a:pPr>
            <a:endParaRPr lang="en-US" sz="20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597090"/>
            <a:ext cx="8090042" cy="50688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827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Physical Security</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r>
              <a:rPr lang="en-US" sz="2000" b="1" dirty="0" smtClean="0">
                <a:latin typeface="Ebrima" panose="02000000000000000000" pitchFamily="2" charset="0"/>
                <a:ea typeface="Ebrima" panose="02000000000000000000" pitchFamily="2" charset="0"/>
                <a:cs typeface="Ebrima" panose="02000000000000000000" pitchFamily="2" charset="0"/>
              </a:rPr>
              <a:t>Cross-reference with SPP if necessary</a:t>
            </a:r>
          </a:p>
          <a:p>
            <a:pPr>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Facility layout with diagram</a:t>
            </a:r>
          </a:p>
          <a:p>
            <a:pPr>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Physical barriers and separators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Building access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Locking requirements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Offices, doors, file cabinets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Production, lab,  manufacturing areas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Visual access inhibitors</a:t>
            </a: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Badges and badging</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Employee</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Visitor</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Foreign person</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Contractor </a:t>
            </a:r>
            <a:r>
              <a:rPr lang="en-US" sz="2000" b="1" dirty="0" smtClean="0">
                <a:latin typeface="Ebrima" panose="02000000000000000000" pitchFamily="2" charset="0"/>
                <a:ea typeface="Ebrima" panose="02000000000000000000" pitchFamily="2" charset="0"/>
                <a:cs typeface="Ebrima" panose="02000000000000000000" pitchFamily="2" charset="0"/>
              </a:rPr>
              <a:t>		</a:t>
            </a:r>
          </a:p>
          <a:p>
            <a:pPr marL="57150" indent="0">
              <a:spcBef>
                <a:spcPts val="0"/>
              </a:spcBef>
              <a:buNone/>
            </a:pPr>
            <a:r>
              <a:rPr lang="en-US" sz="2000" b="1" dirty="0" smtClean="0">
                <a:latin typeface="Ebrima" panose="02000000000000000000" pitchFamily="2" charset="0"/>
                <a:ea typeface="Ebrima" panose="02000000000000000000" pitchFamily="2" charset="0"/>
                <a:cs typeface="Ebrima" panose="02000000000000000000" pitchFamily="2" charset="0"/>
              </a:rPr>
              <a:t>	</a:t>
            </a: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Key control – log of who has what keys / electronic combinations</a:t>
            </a:r>
            <a:endParaRPr lang="en-US" sz="2000" dirty="0">
              <a:latin typeface="Ebrima" panose="02000000000000000000" pitchFamily="2" charset="0"/>
              <a:ea typeface="Ebrima" panose="02000000000000000000" pitchFamily="2" charset="0"/>
              <a:cs typeface="Ebrima" panose="02000000000000000000" pitchFamily="2" charset="0"/>
            </a:endParaRP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612" y="1447800"/>
            <a:ext cx="3701716" cy="25421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753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Badges &amp; Badging</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r>
              <a:rPr lang="en-US" sz="2000" b="1" dirty="0" smtClean="0">
                <a:latin typeface="Ebrima" panose="02000000000000000000" pitchFamily="2" charset="0"/>
                <a:ea typeface="Ebrima" panose="02000000000000000000" pitchFamily="2" charset="0"/>
                <a:cs typeface="Ebrima" panose="02000000000000000000" pitchFamily="2" charset="0"/>
              </a:rPr>
              <a:t>Example</a:t>
            </a:r>
            <a:endParaRPr lang="en-US" sz="2000" b="1" dirty="0">
              <a:latin typeface="Ebrima" panose="02000000000000000000" pitchFamily="2" charset="0"/>
              <a:ea typeface="Ebrima" panose="02000000000000000000" pitchFamily="2" charset="0"/>
              <a:cs typeface="Ebrima" panose="02000000000000000000" pitchFamily="2" charset="0"/>
            </a:endParaRP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lum bright="-20000" contrast="40000"/>
            <a:extLst>
              <a:ext uri="{28A0092B-C50C-407E-A947-70E740481C1C}">
                <a14:useLocalDpi xmlns:a14="http://schemas.microsoft.com/office/drawing/2010/main" val="0"/>
              </a:ext>
            </a:extLst>
          </a:blip>
          <a:srcRect/>
          <a:stretch>
            <a:fillRect/>
          </a:stretch>
        </p:blipFill>
        <p:spPr bwMode="auto">
          <a:xfrm>
            <a:off x="3070119" y="1447800"/>
            <a:ext cx="5857876" cy="52156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81200"/>
            <a:ext cx="2236787" cy="288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589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Personnel Security</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Written employee responsibilities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Can be broken down by function or division (general employee, supervisor, engineer, business development, security, HR, etc.)</a:t>
            </a:r>
          </a:p>
          <a:p>
            <a:pPr lvl="1">
              <a:spcBef>
                <a:spcPts val="0"/>
              </a:spcBef>
            </a:pPr>
            <a:endParaRPr lang="en-US" sz="2000" dirty="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dirty="0">
                <a:latin typeface="Ebrima" panose="02000000000000000000" pitchFamily="2" charset="0"/>
                <a:ea typeface="Ebrima" panose="02000000000000000000" pitchFamily="2" charset="0"/>
                <a:cs typeface="Ebrima" panose="02000000000000000000" pitchFamily="2" charset="0"/>
              </a:rPr>
              <a:t>Foreign </a:t>
            </a:r>
            <a:r>
              <a:rPr lang="en-US" sz="2000" dirty="0" smtClean="0">
                <a:latin typeface="Ebrima" panose="02000000000000000000" pitchFamily="2" charset="0"/>
                <a:ea typeface="Ebrima" panose="02000000000000000000" pitchFamily="2" charset="0"/>
                <a:cs typeface="Ebrima" panose="02000000000000000000" pitchFamily="2" charset="0"/>
              </a:rPr>
              <a:t>person in-residence </a:t>
            </a:r>
            <a:r>
              <a:rPr lang="en-US" sz="2000" dirty="0">
                <a:latin typeface="Ebrima" panose="02000000000000000000" pitchFamily="2" charset="0"/>
                <a:ea typeface="Ebrima" panose="02000000000000000000" pitchFamily="2" charset="0"/>
                <a:cs typeface="Ebrima" panose="02000000000000000000" pitchFamily="2" charset="0"/>
              </a:rPr>
              <a:t>responsibilities</a:t>
            </a:r>
          </a:p>
          <a:p>
            <a:pPr lvl="1">
              <a:spcBef>
                <a:spcPts val="0"/>
              </a:spcBef>
            </a:pPr>
            <a:r>
              <a:rPr lang="en-US" sz="2000" dirty="0">
                <a:latin typeface="Ebrima" panose="02000000000000000000" pitchFamily="2" charset="0"/>
                <a:ea typeface="Ebrima" panose="02000000000000000000" pitchFamily="2" charset="0"/>
                <a:cs typeface="Ebrima" panose="02000000000000000000" pitchFamily="2" charset="0"/>
              </a:rPr>
              <a:t>Licensing procedures</a:t>
            </a:r>
          </a:p>
          <a:p>
            <a:pPr lvl="1">
              <a:spcBef>
                <a:spcPts val="0"/>
              </a:spcBef>
            </a:pPr>
            <a:r>
              <a:rPr lang="en-US" sz="2000" dirty="0">
                <a:latin typeface="Ebrima" panose="02000000000000000000" pitchFamily="2" charset="0"/>
                <a:ea typeface="Ebrima" panose="02000000000000000000" pitchFamily="2" charset="0"/>
                <a:cs typeface="Ebrima" panose="02000000000000000000" pitchFamily="2" charset="0"/>
              </a:rPr>
              <a:t>Indoctrination procedure</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Monitoring</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Separation</a:t>
            </a:r>
          </a:p>
          <a:p>
            <a:pPr>
              <a:spcBef>
                <a:spcPts val="0"/>
              </a:spcBef>
            </a:pPr>
            <a:endParaRPr lang="en-US" sz="2000" dirty="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Third party responsibilities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Custodian, maintenance, delivery, building management</a:t>
            </a:r>
          </a:p>
          <a:p>
            <a:pPr>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Random personnel inspections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Entering and exiting the facility</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Bags, parcels, media, electronic devices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Notification posted on premises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953000"/>
            <a:ext cx="2216394"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9253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What is a Technology Control Plan?</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A Roadmap of how a company will control its technology. “How to do it” document that explains how the ITAR, EAR and NISPOM will be carried out.</a:t>
            </a:r>
          </a:p>
          <a:p>
            <a:pPr>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marL="342900" lvl="1" indent="-342900">
              <a:spcBef>
                <a:spcPts val="0"/>
              </a:spcBef>
              <a:buFont typeface="Arial" panose="020B0604020202020204" pitchFamily="34" charset="0"/>
              <a:buChar char="•"/>
            </a:pPr>
            <a:r>
              <a:rPr lang="en-US" sz="2000" dirty="0" smtClean="0">
                <a:latin typeface="Ebrima" panose="02000000000000000000" pitchFamily="2" charset="0"/>
                <a:ea typeface="Ebrima" panose="02000000000000000000" pitchFamily="2" charset="0"/>
                <a:cs typeface="Ebrima" panose="02000000000000000000" pitchFamily="2" charset="0"/>
              </a:rPr>
              <a:t>Ensures classified defense information (“CI”) or controlled unclassified information (“CUI”) is not provided to a foreign person (</a:t>
            </a:r>
            <a:r>
              <a:rPr lang="en-US" sz="2000" dirty="0">
                <a:latin typeface="Ebrima" panose="02000000000000000000" pitchFamily="2" charset="0"/>
                <a:ea typeface="Ebrima" panose="02000000000000000000" pitchFamily="2" charset="0"/>
                <a:cs typeface="Ebrima" panose="02000000000000000000" pitchFamily="2" charset="0"/>
              </a:rPr>
              <a:t>employees, visitors, affiliates).</a:t>
            </a:r>
          </a:p>
          <a:p>
            <a:pPr>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A </a:t>
            </a:r>
            <a:r>
              <a:rPr lang="en-US" sz="2000" b="1" u="sng" dirty="0" smtClean="0">
                <a:latin typeface="Ebrima" panose="02000000000000000000" pitchFamily="2" charset="0"/>
                <a:ea typeface="Ebrima" panose="02000000000000000000" pitchFamily="2" charset="0"/>
                <a:cs typeface="Ebrima" panose="02000000000000000000" pitchFamily="2" charset="0"/>
              </a:rPr>
              <a:t>protection</a:t>
            </a:r>
            <a:r>
              <a:rPr lang="en-US" sz="2000" dirty="0" smtClean="0">
                <a:latin typeface="Ebrima" panose="02000000000000000000" pitchFamily="2" charset="0"/>
                <a:ea typeface="Ebrima" panose="02000000000000000000" pitchFamily="2" charset="0"/>
                <a:cs typeface="Ebrima" panose="02000000000000000000" pitchFamily="2" charset="0"/>
              </a:rPr>
              <a:t> plan to control </a:t>
            </a:r>
            <a:r>
              <a:rPr lang="en-US" sz="2000" b="1" u="sng" dirty="0" smtClean="0">
                <a:latin typeface="Ebrima" panose="02000000000000000000" pitchFamily="2" charset="0"/>
                <a:ea typeface="Ebrima" panose="02000000000000000000" pitchFamily="2" charset="0"/>
                <a:cs typeface="Ebrima" panose="02000000000000000000" pitchFamily="2" charset="0"/>
              </a:rPr>
              <a:t>access</a:t>
            </a:r>
            <a:r>
              <a:rPr lang="en-US" sz="2000" dirty="0" smtClean="0">
                <a:latin typeface="Ebrima" panose="02000000000000000000" pitchFamily="2" charset="0"/>
                <a:ea typeface="Ebrima" panose="02000000000000000000" pitchFamily="2" charset="0"/>
                <a:cs typeface="Ebrima" panose="02000000000000000000" pitchFamily="2" charset="0"/>
              </a:rPr>
              <a:t> to and </a:t>
            </a:r>
            <a:r>
              <a:rPr lang="en-US" sz="2000" b="1" u="sng" dirty="0" smtClean="0">
                <a:latin typeface="Ebrima" panose="02000000000000000000" pitchFamily="2" charset="0"/>
                <a:ea typeface="Ebrima" panose="02000000000000000000" pitchFamily="2" charset="0"/>
                <a:cs typeface="Ebrima" panose="02000000000000000000" pitchFamily="2" charset="0"/>
              </a:rPr>
              <a:t>dissemination</a:t>
            </a:r>
            <a:r>
              <a:rPr lang="en-US" sz="2000" dirty="0" smtClean="0">
                <a:latin typeface="Ebrima" panose="02000000000000000000" pitchFamily="2" charset="0"/>
                <a:ea typeface="Ebrima" panose="02000000000000000000" pitchFamily="2" charset="0"/>
                <a:cs typeface="Ebrima" panose="02000000000000000000" pitchFamily="2" charset="0"/>
              </a:rPr>
              <a:t> of CI and CUI</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Includes information, items, articles and technical data</a:t>
            </a: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Ensures </a:t>
            </a:r>
            <a:r>
              <a:rPr lang="en-US" sz="2000" dirty="0">
                <a:latin typeface="Ebrima" panose="02000000000000000000" pitchFamily="2" charset="0"/>
                <a:ea typeface="Ebrima" panose="02000000000000000000" pitchFamily="2" charset="0"/>
                <a:cs typeface="Ebrima" panose="02000000000000000000" pitchFamily="2" charset="0"/>
              </a:rPr>
              <a:t>program team </a:t>
            </a:r>
            <a:r>
              <a:rPr lang="en-US" sz="2000" dirty="0" smtClean="0">
                <a:latin typeface="Ebrima" panose="02000000000000000000" pitchFamily="2" charset="0"/>
                <a:ea typeface="Ebrima" panose="02000000000000000000" pitchFamily="2" charset="0"/>
                <a:cs typeface="Ebrima" panose="02000000000000000000" pitchFamily="2" charset="0"/>
              </a:rPr>
              <a:t>are </a:t>
            </a:r>
            <a:r>
              <a:rPr lang="en-US" sz="2000" dirty="0">
                <a:latin typeface="Ebrima" panose="02000000000000000000" pitchFamily="2" charset="0"/>
                <a:ea typeface="Ebrima" panose="02000000000000000000" pitchFamily="2" charset="0"/>
                <a:cs typeface="Ebrima" panose="02000000000000000000" pitchFamily="2" charset="0"/>
              </a:rPr>
              <a:t>informed, aware, and </a:t>
            </a:r>
            <a:endParaRPr lang="en-US" sz="2000" dirty="0" smtClean="0">
              <a:latin typeface="Ebrima" panose="02000000000000000000" pitchFamily="2" charset="0"/>
              <a:ea typeface="Ebrima" panose="02000000000000000000" pitchFamily="2" charset="0"/>
              <a:cs typeface="Ebrima" panose="02000000000000000000" pitchFamily="2" charset="0"/>
            </a:endParaRPr>
          </a:p>
          <a:p>
            <a:pPr marL="0" indent="0">
              <a:spcBef>
                <a:spcPts val="0"/>
              </a:spcBef>
              <a:buNone/>
            </a:pPr>
            <a:r>
              <a:rPr lang="en-US" sz="2000" dirty="0" smtClean="0">
                <a:latin typeface="Ebrima" panose="02000000000000000000" pitchFamily="2" charset="0"/>
                <a:ea typeface="Ebrima" panose="02000000000000000000" pitchFamily="2" charset="0"/>
                <a:cs typeface="Ebrima" panose="02000000000000000000" pitchFamily="2" charset="0"/>
              </a:rPr>
              <a:t>     understand </a:t>
            </a:r>
            <a:r>
              <a:rPr lang="en-US" sz="2000" dirty="0">
                <a:latin typeface="Ebrima" panose="02000000000000000000" pitchFamily="2" charset="0"/>
                <a:ea typeface="Ebrima" panose="02000000000000000000" pitchFamily="2" charset="0"/>
                <a:cs typeface="Ebrima" panose="02000000000000000000" pitchFamily="2" charset="0"/>
              </a:rPr>
              <a:t>their </a:t>
            </a:r>
            <a:r>
              <a:rPr lang="en-US" sz="2000" dirty="0" smtClean="0">
                <a:latin typeface="Ebrima" panose="02000000000000000000" pitchFamily="2" charset="0"/>
                <a:ea typeface="Ebrima" panose="02000000000000000000" pitchFamily="2" charset="0"/>
                <a:cs typeface="Ebrima" panose="02000000000000000000" pitchFamily="2" charset="0"/>
              </a:rPr>
              <a:t>obligations and responsibilities.</a:t>
            </a:r>
            <a:endParaRPr lang="en-US" sz="2000" dirty="0">
              <a:latin typeface="Ebrima" panose="02000000000000000000" pitchFamily="2" charset="0"/>
              <a:ea typeface="Ebrima" panose="02000000000000000000" pitchFamily="2" charset="0"/>
              <a:cs typeface="Ebrima" panose="02000000000000000000" pitchFamily="2" charset="0"/>
            </a:endParaRPr>
          </a:p>
          <a:p>
            <a:pPr>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Not </a:t>
            </a:r>
            <a:r>
              <a:rPr lang="en-US" sz="2000" dirty="0">
                <a:latin typeface="Ebrima" panose="02000000000000000000" pitchFamily="2" charset="0"/>
                <a:ea typeface="Ebrima" panose="02000000000000000000" pitchFamily="2" charset="0"/>
                <a:cs typeface="Ebrima" panose="02000000000000000000" pitchFamily="2" charset="0"/>
              </a:rPr>
              <a:t>a replacement for traditional security </a:t>
            </a:r>
            <a:r>
              <a:rPr lang="en-US" sz="2000" dirty="0" smtClean="0">
                <a:latin typeface="Ebrima" panose="02000000000000000000" pitchFamily="2" charset="0"/>
                <a:ea typeface="Ebrima" panose="02000000000000000000" pitchFamily="2" charset="0"/>
                <a:cs typeface="Ebrima" panose="02000000000000000000" pitchFamily="2" charset="0"/>
              </a:rPr>
              <a:t>programs </a:t>
            </a:r>
          </a:p>
          <a:p>
            <a:pPr marL="0" indent="0">
              <a:spcBef>
                <a:spcPts val="0"/>
              </a:spcBef>
              <a:buNone/>
            </a:pPr>
            <a:r>
              <a:rPr lang="en-US" sz="2000" dirty="0" smtClean="0">
                <a:latin typeface="Ebrima" panose="02000000000000000000" pitchFamily="2" charset="0"/>
                <a:ea typeface="Ebrima" panose="02000000000000000000" pitchFamily="2" charset="0"/>
                <a:cs typeface="Ebrima" panose="02000000000000000000" pitchFamily="2" charset="0"/>
              </a:rPr>
              <a:t>     (SPP), </a:t>
            </a:r>
            <a:r>
              <a:rPr lang="en-US" sz="2000" dirty="0">
                <a:latin typeface="Ebrima" panose="02000000000000000000" pitchFamily="2" charset="0"/>
                <a:ea typeface="Ebrima" panose="02000000000000000000" pitchFamily="2" charset="0"/>
                <a:cs typeface="Ebrima" panose="02000000000000000000" pitchFamily="2" charset="0"/>
              </a:rPr>
              <a:t>but an enhancement to existing </a:t>
            </a:r>
            <a:r>
              <a:rPr lang="en-US" sz="2000" dirty="0" smtClean="0">
                <a:latin typeface="Ebrima" panose="02000000000000000000" pitchFamily="2" charset="0"/>
                <a:ea typeface="Ebrima" panose="02000000000000000000" pitchFamily="2" charset="0"/>
                <a:cs typeface="Ebrima" panose="02000000000000000000" pitchFamily="2" charset="0"/>
              </a:rPr>
              <a:t>practices.</a:t>
            </a:r>
            <a:endParaRPr lang="en-US" sz="2000" dirty="0">
              <a:latin typeface="Ebrima" panose="02000000000000000000" pitchFamily="2" charset="0"/>
              <a:ea typeface="Ebrima" panose="02000000000000000000" pitchFamily="2" charset="0"/>
              <a:cs typeface="Ebrima" panose="02000000000000000000" pitchFamily="2" charset="0"/>
            </a:endParaRPr>
          </a:p>
          <a:p>
            <a:pPr lvl="1"/>
            <a:endParaRPr lang="en-US" sz="2000" dirty="0">
              <a:latin typeface="Ebrima" panose="02000000000000000000" pitchFamily="2" charset="0"/>
              <a:ea typeface="Ebrima" panose="02000000000000000000" pitchFamily="2" charset="0"/>
              <a:cs typeface="Ebrima" panose="02000000000000000000" pitchFamily="2" charset="0"/>
            </a:endParaRPr>
          </a:p>
          <a:p>
            <a:pPr marL="457200" lvl="1" indent="0">
              <a:buNone/>
            </a:pPr>
            <a:endParaRPr lang="en-US" sz="800" b="1"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432" y="4724400"/>
            <a:ext cx="246856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305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Example – Foreign Person Disclosure</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endParaRPr lang="en-US" sz="2000" b="1" dirty="0">
              <a:latin typeface="Ebrima" panose="02000000000000000000" pitchFamily="2" charset="0"/>
              <a:ea typeface="Ebrima" panose="02000000000000000000" pitchFamily="2" charset="0"/>
              <a:cs typeface="Ebrima" panose="02000000000000000000" pitchFamily="2" charset="0"/>
            </a:endParaRPr>
          </a:p>
          <a:p>
            <a:pPr>
              <a:spcBef>
                <a:spcPts val="0"/>
              </a:spcBef>
            </a:pPr>
            <a:endParaRPr lang="en-US" sz="2000" b="1"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1145727" y="1071797"/>
            <a:ext cx="7049441" cy="52528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226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Example - Indoctrination</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endParaRPr lang="en-US" sz="2000" b="1" dirty="0">
              <a:latin typeface="Ebrima" panose="02000000000000000000" pitchFamily="2" charset="0"/>
              <a:ea typeface="Ebrima" panose="02000000000000000000" pitchFamily="2" charset="0"/>
              <a:cs typeface="Ebrima" panose="02000000000000000000" pitchFamily="2" charset="0"/>
            </a:endParaRPr>
          </a:p>
          <a:p>
            <a:pPr>
              <a:spcBef>
                <a:spcPts val="0"/>
              </a:spcBef>
            </a:pPr>
            <a:endParaRPr lang="en-US" sz="2000" b="1"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1323662" y="1219200"/>
            <a:ext cx="7153276" cy="53199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2285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Example - Responsibilities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endParaRPr lang="en-US" sz="2000" b="1" dirty="0">
              <a:latin typeface="Ebrima" panose="02000000000000000000" pitchFamily="2" charset="0"/>
              <a:ea typeface="Ebrima" panose="02000000000000000000" pitchFamily="2" charset="0"/>
              <a:cs typeface="Ebrima" panose="02000000000000000000" pitchFamily="2" charset="0"/>
            </a:endParaRPr>
          </a:p>
          <a:p>
            <a:pPr>
              <a:spcBef>
                <a:spcPts val="0"/>
              </a:spcBef>
            </a:pPr>
            <a:endParaRPr lang="en-US" sz="2000" b="1"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271588" y="1119715"/>
            <a:ext cx="7049084" cy="5701310"/>
            <a:chOff x="1271588" y="1119715"/>
            <a:chExt cx="7049084" cy="570131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3733800"/>
              <a:ext cx="6505576" cy="179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371600" y="1119715"/>
              <a:ext cx="6019800" cy="2411094"/>
              <a:chOff x="1371600" y="1119715"/>
              <a:chExt cx="6019800" cy="2411094"/>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410571"/>
                <a:ext cx="5486400" cy="212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119715"/>
                <a:ext cx="2638301" cy="29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9796" y="5526212"/>
              <a:ext cx="7000876" cy="129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71750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Access Control</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Procedures for controlling and restricting access to:</a:t>
            </a:r>
          </a:p>
          <a:p>
            <a:pPr>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Work areas</a:t>
            </a: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Information</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Uncontrolled and public</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Controlled </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Classified </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Proprietary</a:t>
            </a:r>
          </a:p>
          <a:p>
            <a:pPr lvl="2">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Derived information</a:t>
            </a:r>
          </a:p>
          <a:p>
            <a:pPr lvl="2">
              <a:spcBef>
                <a:spcPts val="0"/>
              </a:spcBef>
            </a:pPr>
            <a:r>
              <a:rPr lang="en-US" sz="2000" dirty="0">
                <a:latin typeface="Ebrima" panose="02000000000000000000" pitchFamily="2" charset="0"/>
                <a:ea typeface="Ebrima" panose="02000000000000000000" pitchFamily="2" charset="0"/>
                <a:cs typeface="Ebrima" panose="02000000000000000000" pitchFamily="2" charset="0"/>
              </a:rPr>
              <a:t>Storage, destruction, transmission, </a:t>
            </a:r>
            <a:r>
              <a:rPr lang="en-US" sz="2000" dirty="0" smtClean="0">
                <a:latin typeface="Ebrima" panose="02000000000000000000" pitchFamily="2" charset="0"/>
                <a:ea typeface="Ebrima" panose="02000000000000000000" pitchFamily="2" charset="0"/>
                <a:cs typeface="Ebrima" panose="02000000000000000000" pitchFamily="2" charset="0"/>
              </a:rPr>
              <a:t>dissemination</a:t>
            </a:r>
          </a:p>
          <a:p>
            <a:pPr marL="914400" lvl="2" indent="0">
              <a:spcBef>
                <a:spcPts val="0"/>
              </a:spcBef>
              <a:buNone/>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marL="914400" lvl="2" indent="0">
              <a:spcBef>
                <a:spcPts val="0"/>
              </a:spcBef>
              <a:buNone/>
            </a:pPr>
            <a:r>
              <a:rPr lang="en-US" sz="2000" dirty="0" smtClean="0">
                <a:latin typeface="Ebrima" panose="02000000000000000000" pitchFamily="2" charset="0"/>
                <a:ea typeface="Ebrima" panose="02000000000000000000" pitchFamily="2" charset="0"/>
                <a:cs typeface="Ebrima" panose="02000000000000000000" pitchFamily="2" charset="0"/>
              </a:rPr>
              <a:t>“</a:t>
            </a:r>
            <a:r>
              <a:rPr lang="en-US" sz="2000" dirty="0">
                <a:latin typeface="Ebrima" panose="02000000000000000000" pitchFamily="2" charset="0"/>
                <a:ea typeface="Ebrima" panose="02000000000000000000" pitchFamily="2" charset="0"/>
                <a:cs typeface="Ebrima" panose="02000000000000000000" pitchFamily="2" charset="0"/>
              </a:rPr>
              <a:t>All information that needs to be protected must be appropriately marked or otherwise identifiable to all </a:t>
            </a:r>
            <a:r>
              <a:rPr lang="en-US" sz="2000" dirty="0" smtClean="0">
                <a:latin typeface="Ebrima" panose="02000000000000000000" pitchFamily="2" charset="0"/>
                <a:ea typeface="Ebrima" panose="02000000000000000000" pitchFamily="2" charset="0"/>
                <a:cs typeface="Ebrima" panose="02000000000000000000" pitchFamily="2" charset="0"/>
              </a:rPr>
              <a:t>personnel”</a:t>
            </a:r>
          </a:p>
          <a:p>
            <a:pPr lvl="2">
              <a:spcBef>
                <a:spcPts val="0"/>
              </a:spcBef>
            </a:pPr>
            <a:endParaRPr lang="en-US" sz="2000" dirty="0">
              <a:latin typeface="Ebrima" panose="02000000000000000000" pitchFamily="2" charset="0"/>
              <a:ea typeface="Ebrima" panose="02000000000000000000" pitchFamily="2" charset="0"/>
              <a:cs typeface="Ebrima" panose="02000000000000000000" pitchFamily="2" charset="0"/>
            </a:endParaRP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Equipment, hardware, production facilities, etc.</a:t>
            </a:r>
          </a:p>
          <a:p>
            <a:pPr lvl="1">
              <a:spcBef>
                <a:spcPts val="0"/>
              </a:spcBef>
            </a:pPr>
            <a:endParaRPr lang="en-US" sz="2000" dirty="0">
              <a:latin typeface="Ebrima" panose="02000000000000000000" pitchFamily="2" charset="0"/>
              <a:ea typeface="Ebrima" panose="02000000000000000000" pitchFamily="2" charset="0"/>
              <a:cs typeface="Ebrima" panose="02000000000000000000" pitchFamily="2" charset="0"/>
            </a:endParaRP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marL="457200" lvl="1" indent="0">
              <a:spcBef>
                <a:spcPts val="0"/>
              </a:spcBef>
              <a:buNone/>
            </a:pPr>
            <a:endParaRPr lang="en-US" sz="16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208" y="1676400"/>
            <a:ext cx="340042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159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Example – Identification of Information</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Grp="1" noChangeAspect="1" noChangeArrowheads="1"/>
          </p:cNvPicPr>
          <p:nvPr>
            <p:ph idx="1"/>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1348306" y="838200"/>
            <a:ext cx="6652694"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118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Example - Hardware</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1000" y="1371600"/>
            <a:ext cx="8199850" cy="22098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733799"/>
            <a:ext cx="8199850" cy="25808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13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Access Controls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lum/>
            <a:extLst>
              <a:ext uri="{28A0092B-C50C-407E-A947-70E740481C1C}">
                <a14:useLocalDpi xmlns:a14="http://schemas.microsoft.com/office/drawing/2010/main" val="0"/>
              </a:ext>
            </a:extLst>
          </a:blip>
          <a:srcRect/>
          <a:stretch>
            <a:fillRect/>
          </a:stretch>
        </p:blipFill>
        <p:spPr bwMode="auto">
          <a:xfrm>
            <a:off x="685801" y="1371600"/>
            <a:ext cx="8133352" cy="51745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0913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Site Visits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914400"/>
            <a:ext cx="9144000" cy="5943600"/>
          </a:xfrm>
        </p:spPr>
        <p:txBody>
          <a:bodyPr>
            <a:noAutofit/>
          </a:bodyPr>
          <a:lstStyle/>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Plant and site visit procedures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Pre-visit screening</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In-processing, log, facility notification, badging &amp; briefing</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Host escort and acknowledgement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35034"/>
            <a:ext cx="5168900" cy="4347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253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Escorts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71796"/>
            <a:ext cx="9144000" cy="5786203"/>
          </a:xfrm>
        </p:spPr>
        <p:txBody>
          <a:bodyPr>
            <a:noAutofit/>
          </a:bodyPr>
          <a:lstStyle/>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Escorts are responsible and must be trained</a:t>
            </a: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Must be able to control visitors at all times</a:t>
            </a:r>
          </a:p>
          <a:p>
            <a:pPr>
              <a:spcBef>
                <a:spcPts val="0"/>
              </a:spcBef>
            </a:pPr>
            <a:r>
              <a:rPr lang="en-US" sz="2000" dirty="0">
                <a:latin typeface="Ebrima" panose="02000000000000000000" pitchFamily="2" charset="0"/>
                <a:ea typeface="Ebrima" panose="02000000000000000000" pitchFamily="2" charset="0"/>
                <a:cs typeface="Ebrima" panose="02000000000000000000" pitchFamily="2" charset="0"/>
              </a:rPr>
              <a:t>Do not allow </a:t>
            </a:r>
            <a:r>
              <a:rPr lang="en-US" sz="2000" dirty="0" smtClean="0">
                <a:latin typeface="Ebrima" panose="02000000000000000000" pitchFamily="2" charset="0"/>
                <a:ea typeface="Ebrima" panose="02000000000000000000" pitchFamily="2" charset="0"/>
                <a:cs typeface="Ebrima" panose="02000000000000000000" pitchFamily="2" charset="0"/>
              </a:rPr>
              <a:t>wandering, pictures, embarrassing incidents, unannounced changes, unannounced visitors, video crews, misinterpretations,  multiple requests, etc. </a:t>
            </a:r>
            <a:endParaRPr lang="en-US" sz="2000" dirty="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Waiting room areas can be designated “safe harbor”</a:t>
            </a: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Lock-up restricted information / articles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8120" y="4953000"/>
            <a:ext cx="8623195" cy="1754326"/>
          </a:xfrm>
          <a:prstGeom prst="rect">
            <a:avLst/>
          </a:prstGeom>
          <a:ln>
            <a:solidFill>
              <a:schemeClr val="tx1"/>
            </a:solidFill>
          </a:ln>
        </p:spPr>
        <p:txBody>
          <a:bodyPr wrap="square">
            <a:spAutoFit/>
          </a:bodyPr>
          <a:lstStyle/>
          <a:p>
            <a:r>
              <a:rPr lang="en-US" dirty="0"/>
              <a:t>Escorts   </a:t>
            </a:r>
          </a:p>
          <a:p>
            <a:r>
              <a:rPr lang="en-US" dirty="0"/>
              <a:t>The PI and approved project personnel  will ensure that foreign nationals are not present when </a:t>
            </a:r>
            <a:r>
              <a:rPr lang="en-US" dirty="0" smtClean="0"/>
              <a:t>measurement </a:t>
            </a:r>
            <a:r>
              <a:rPr lang="en-US" dirty="0"/>
              <a:t>is taking place.  All foreign persons must be are escorted within the lab </a:t>
            </a:r>
            <a:r>
              <a:rPr lang="en-US" dirty="0" smtClean="0"/>
              <a:t>area. Foreign </a:t>
            </a:r>
            <a:r>
              <a:rPr lang="en-US" dirty="0"/>
              <a:t>nationals are not permitted independent, unescorted 24 hour access to a work area until such time as all export controlled activity has ceased. </a:t>
            </a:r>
          </a:p>
          <a:p>
            <a:r>
              <a:rPr lang="en-US" dirty="0"/>
              <a:t>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321099"/>
            <a:ext cx="4267200" cy="163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6526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Computer &amp; Network Security</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a:spcBef>
                <a:spcPts val="0"/>
              </a:spcBef>
            </a:pPr>
            <a:r>
              <a:rPr lang="en-US" sz="2400" b="1" dirty="0" smtClean="0">
                <a:latin typeface="Ebrima" panose="02000000000000000000" pitchFamily="2" charset="0"/>
                <a:ea typeface="Ebrima" panose="02000000000000000000" pitchFamily="2" charset="0"/>
                <a:cs typeface="Ebrima" panose="02000000000000000000" pitchFamily="2" charset="0"/>
              </a:rPr>
              <a:t>Computer security</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Use NIST standard as a baseline </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User IDs, login, passwords, encryption, etc.</a:t>
            </a:r>
          </a:p>
          <a:p>
            <a:pPr lvl="1">
              <a:spcBef>
                <a:spcPts val="0"/>
              </a:spcBef>
            </a:pPr>
            <a:r>
              <a:rPr lang="en-US" sz="2000" b="1" dirty="0" smtClean="0">
                <a:solidFill>
                  <a:srgbClr val="FF0000"/>
                </a:solidFill>
                <a:latin typeface="Ebrima" panose="02000000000000000000" pitchFamily="2" charset="0"/>
                <a:ea typeface="Ebrima" panose="02000000000000000000" pitchFamily="2" charset="0"/>
                <a:cs typeface="Ebrima" panose="02000000000000000000" pitchFamily="2" charset="0"/>
              </a:rPr>
              <a:t>Company email only, no clouds</a:t>
            </a:r>
          </a:p>
          <a:p>
            <a:pPr lvl="1">
              <a:spcBef>
                <a:spcPts val="0"/>
              </a:spcBef>
            </a:pPr>
            <a:endParaRPr lang="en-US" sz="2000" b="1" dirty="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400" b="1" dirty="0">
                <a:latin typeface="Ebrima" panose="02000000000000000000" pitchFamily="2" charset="0"/>
                <a:ea typeface="Ebrima" panose="02000000000000000000" pitchFamily="2" charset="0"/>
                <a:cs typeface="Ebrima" panose="02000000000000000000" pitchFamily="2" charset="0"/>
              </a:rPr>
              <a:t>IT Network </a:t>
            </a:r>
            <a:r>
              <a:rPr lang="en-US" sz="2400" b="1" dirty="0" smtClean="0">
                <a:latin typeface="Ebrima" panose="02000000000000000000" pitchFamily="2" charset="0"/>
                <a:ea typeface="Ebrima" panose="02000000000000000000" pitchFamily="2" charset="0"/>
                <a:cs typeface="Ebrima" panose="02000000000000000000" pitchFamily="2" charset="0"/>
              </a:rPr>
              <a:t>security</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Procedures to maintain control of networked systems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Domain access restrictions</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Repository (fileserver) for restricted CUI, proprietary, trade secret</a:t>
            </a:r>
          </a:p>
          <a:p>
            <a:pPr lvl="1">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Drawings, configuration management</a:t>
            </a:r>
            <a:endParaRPr lang="en-US" sz="2000" dirty="0">
              <a:latin typeface="Ebrima" panose="02000000000000000000" pitchFamily="2" charset="0"/>
              <a:ea typeface="Ebrima" panose="02000000000000000000" pitchFamily="2" charset="0"/>
              <a:cs typeface="Ebrima" panose="02000000000000000000" pitchFamily="2" charset="0"/>
            </a:endParaRPr>
          </a:p>
          <a:p>
            <a:pPr lvl="2"/>
            <a:endParaRPr lang="en-US" sz="1600" dirty="0">
              <a:latin typeface="Ebrima" panose="02000000000000000000" pitchFamily="2" charset="0"/>
              <a:ea typeface="Ebrima" panose="02000000000000000000" pitchFamily="2" charset="0"/>
              <a:cs typeface="Ebrima" panose="02000000000000000000" pitchFamily="2" charset="0"/>
            </a:endParaRP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087" y="1371600"/>
            <a:ext cx="190182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707650"/>
            <a:ext cx="7762876" cy="18908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99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Core Principles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000" dirty="0" smtClean="0">
                <a:latin typeface="Ebrima" panose="02000000000000000000" pitchFamily="2" charset="0"/>
                <a:ea typeface="Ebrima" panose="02000000000000000000" pitchFamily="2" charset="0"/>
                <a:cs typeface="Ebrima" panose="02000000000000000000" pitchFamily="2" charset="0"/>
              </a:rPr>
              <a:t>Multiple variations of the title “TCP”, content and layout</a:t>
            </a:r>
          </a:p>
          <a:p>
            <a:endParaRPr lang="en-US" sz="2000" dirty="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Based on corporate policy, federal laws and regulations and </a:t>
            </a:r>
            <a:r>
              <a:rPr lang="en-US" sz="2000" dirty="0">
                <a:latin typeface="Ebrima" panose="02000000000000000000" pitchFamily="2" charset="0"/>
                <a:ea typeface="Ebrima" panose="02000000000000000000" pitchFamily="2" charset="0"/>
                <a:cs typeface="Ebrima" panose="02000000000000000000" pitchFamily="2" charset="0"/>
              </a:rPr>
              <a:t>f</a:t>
            </a:r>
            <a:r>
              <a:rPr lang="en-US" sz="2000" dirty="0" smtClean="0">
                <a:latin typeface="Ebrima" panose="02000000000000000000" pitchFamily="2" charset="0"/>
                <a:ea typeface="Ebrima" panose="02000000000000000000" pitchFamily="2" charset="0"/>
                <a:cs typeface="Ebrima" panose="02000000000000000000" pitchFamily="2" charset="0"/>
              </a:rPr>
              <a:t>acility clearance requirements</a:t>
            </a:r>
          </a:p>
          <a:p>
            <a:pPr lvl="1"/>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Identifies the controlled “things” (e.g. CI, CUI, EAR, ITAR, materials</a:t>
            </a:r>
            <a:r>
              <a:rPr lang="en-US" sz="2000" dirty="0">
                <a:latin typeface="Ebrima" panose="02000000000000000000" pitchFamily="2" charset="0"/>
                <a:ea typeface="Ebrima" panose="02000000000000000000" pitchFamily="2" charset="0"/>
                <a:cs typeface="Ebrima" panose="02000000000000000000" pitchFamily="2" charset="0"/>
              </a:rPr>
              <a:t>, technical data, and </a:t>
            </a:r>
            <a:r>
              <a:rPr lang="en-US" sz="2000" dirty="0" smtClean="0">
                <a:latin typeface="Ebrima" panose="02000000000000000000" pitchFamily="2" charset="0"/>
                <a:ea typeface="Ebrima" panose="02000000000000000000" pitchFamily="2" charset="0"/>
                <a:cs typeface="Ebrima" panose="02000000000000000000" pitchFamily="2" charset="0"/>
              </a:rPr>
              <a:t>services)</a:t>
            </a:r>
          </a:p>
          <a:p>
            <a:pPr marL="0" indent="0">
              <a:buNone/>
            </a:pPr>
            <a:r>
              <a:rPr lang="en-US" sz="2000" dirty="0" smtClean="0">
                <a:latin typeface="Ebrima" panose="02000000000000000000" pitchFamily="2" charset="0"/>
                <a:ea typeface="Ebrima" panose="02000000000000000000" pitchFamily="2" charset="0"/>
                <a:cs typeface="Ebrima" panose="02000000000000000000" pitchFamily="2" charset="0"/>
              </a:rPr>
              <a:t> </a:t>
            </a:r>
          </a:p>
          <a:p>
            <a:r>
              <a:rPr lang="en-US" sz="2000" dirty="0" smtClean="0">
                <a:latin typeface="Ebrima" panose="02000000000000000000" pitchFamily="2" charset="0"/>
                <a:ea typeface="Ebrima" panose="02000000000000000000" pitchFamily="2" charset="0"/>
                <a:cs typeface="Ebrima" panose="02000000000000000000" pitchFamily="2" charset="0"/>
              </a:rPr>
              <a:t>Proscribes access and dissemination controls of the “things”</a:t>
            </a:r>
          </a:p>
          <a:p>
            <a:endParaRPr lang="en-US" sz="2000" dirty="0" smtClean="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dirty="0" smtClean="0">
                <a:latin typeface="Ebrima" panose="02000000000000000000" pitchFamily="2" charset="0"/>
                <a:ea typeface="Ebrima" panose="02000000000000000000" pitchFamily="2" charset="0"/>
                <a:cs typeface="Ebrima" panose="02000000000000000000" pitchFamily="2" charset="0"/>
              </a:rPr>
              <a:t>Defines duties </a:t>
            </a:r>
            <a:r>
              <a:rPr lang="en-US" sz="2000" dirty="0">
                <a:latin typeface="Ebrima" panose="02000000000000000000" pitchFamily="2" charset="0"/>
                <a:ea typeface="Ebrima" panose="02000000000000000000" pitchFamily="2" charset="0"/>
                <a:cs typeface="Ebrima" panose="02000000000000000000" pitchFamily="2" charset="0"/>
              </a:rPr>
              <a:t>and responsibilities </a:t>
            </a:r>
            <a:endParaRPr lang="en-US" sz="2000" dirty="0" smtClean="0">
              <a:latin typeface="Ebrima" panose="02000000000000000000" pitchFamily="2" charset="0"/>
              <a:ea typeface="Ebrima" panose="02000000000000000000" pitchFamily="2" charset="0"/>
              <a:cs typeface="Ebrima" panose="02000000000000000000" pitchFamily="2" charset="0"/>
            </a:endParaRPr>
          </a:p>
          <a:p>
            <a:pPr>
              <a:spcBef>
                <a:spcPts val="0"/>
              </a:spcBef>
            </a:pPr>
            <a:endParaRPr lang="en-US" sz="2000" dirty="0">
              <a:latin typeface="Ebrima" panose="02000000000000000000" pitchFamily="2" charset="0"/>
              <a:ea typeface="Ebrima" panose="02000000000000000000" pitchFamily="2" charset="0"/>
              <a:cs typeface="Ebrima" panose="02000000000000000000" pitchFamily="2" charset="0"/>
            </a:endParaRPr>
          </a:p>
          <a:p>
            <a:pPr>
              <a:spcBef>
                <a:spcPts val="0"/>
              </a:spcBef>
            </a:pPr>
            <a:r>
              <a:rPr lang="en-US" sz="2000" b="1" dirty="0" smtClean="0">
                <a:solidFill>
                  <a:srgbClr val="FF0000"/>
                </a:solidFill>
                <a:latin typeface="Ebrima" panose="02000000000000000000" pitchFamily="2" charset="0"/>
                <a:ea typeface="Ebrima" panose="02000000000000000000" pitchFamily="2" charset="0"/>
                <a:cs typeface="Ebrima" panose="02000000000000000000" pitchFamily="2" charset="0"/>
              </a:rPr>
              <a:t>A TCP is only as strong as the training you provide to the staff who must execute the plan.</a:t>
            </a:r>
            <a:endParaRPr lang="en-US" sz="2000" b="1" dirty="0">
              <a:solidFill>
                <a:srgbClr val="FF0000"/>
              </a:solidFill>
              <a:latin typeface="Ebrima" panose="02000000000000000000" pitchFamily="2" charset="0"/>
              <a:ea typeface="Ebrima" panose="02000000000000000000" pitchFamily="2" charset="0"/>
              <a:cs typeface="Ebrima" panose="02000000000000000000" pitchFamily="2" charset="0"/>
            </a:endParaRPr>
          </a:p>
          <a:p>
            <a:endParaRPr lang="en-US" sz="1600" b="1"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201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NDA</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lvl="1"/>
            <a:endParaRPr lang="en-US" sz="2000" b="1" dirty="0">
              <a:latin typeface="Ebrima" panose="02000000000000000000" pitchFamily="2" charset="0"/>
              <a:ea typeface="Ebrima" panose="02000000000000000000" pitchFamily="2" charset="0"/>
              <a:cs typeface="Ebrima" panose="02000000000000000000" pitchFamily="2" charset="0"/>
            </a:endParaRPr>
          </a:p>
          <a:p>
            <a:pPr lvl="2"/>
            <a:endParaRPr lang="en-US" sz="1600" dirty="0">
              <a:latin typeface="Ebrima" panose="02000000000000000000" pitchFamily="2" charset="0"/>
              <a:ea typeface="Ebrima" panose="02000000000000000000" pitchFamily="2" charset="0"/>
              <a:cs typeface="Ebrima" panose="02000000000000000000" pitchFamily="2" charset="0"/>
            </a:endParaRP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914400" y="1371600"/>
            <a:ext cx="7438653" cy="48376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979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TCP Acknowledgement</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lvl="1"/>
            <a:endParaRPr lang="en-US" sz="2000" b="1" dirty="0">
              <a:latin typeface="Ebrima" panose="02000000000000000000" pitchFamily="2" charset="0"/>
              <a:ea typeface="Ebrima" panose="02000000000000000000" pitchFamily="2" charset="0"/>
              <a:cs typeface="Ebrima" panose="02000000000000000000" pitchFamily="2" charset="0"/>
            </a:endParaRPr>
          </a:p>
          <a:p>
            <a:pPr lvl="2"/>
            <a:endParaRPr lang="en-US" sz="1600" dirty="0">
              <a:latin typeface="Ebrima" panose="02000000000000000000" pitchFamily="2" charset="0"/>
              <a:ea typeface="Ebrima" panose="02000000000000000000" pitchFamily="2" charset="0"/>
              <a:cs typeface="Ebrima" panose="02000000000000000000" pitchFamily="2" charset="0"/>
            </a:endParaRP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72231" y="1524000"/>
            <a:ext cx="8689976" cy="42275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265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TCP Acknowledgement</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lvl="1"/>
            <a:endParaRPr lang="en-US" sz="2000" b="1" dirty="0">
              <a:latin typeface="Ebrima" panose="02000000000000000000" pitchFamily="2" charset="0"/>
              <a:ea typeface="Ebrima" panose="02000000000000000000" pitchFamily="2" charset="0"/>
              <a:cs typeface="Ebrima" panose="02000000000000000000" pitchFamily="2" charset="0"/>
            </a:endParaRPr>
          </a:p>
          <a:p>
            <a:pPr lvl="2"/>
            <a:endParaRPr lang="en-US" sz="1600" dirty="0">
              <a:latin typeface="Ebrima" panose="02000000000000000000" pitchFamily="2" charset="0"/>
              <a:ea typeface="Ebrima" panose="02000000000000000000" pitchFamily="2" charset="0"/>
              <a:cs typeface="Ebrima" panose="02000000000000000000" pitchFamily="2" charset="0"/>
            </a:endParaRPr>
          </a:p>
          <a:p>
            <a:pPr lvl="1">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143000"/>
            <a:ext cx="6797675" cy="5400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359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Monitoring</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000" b="1" dirty="0" smtClean="0">
                <a:latin typeface="Ebrima" panose="02000000000000000000" pitchFamily="2" charset="0"/>
                <a:ea typeface="Ebrima" panose="02000000000000000000" pitchFamily="2" charset="0"/>
                <a:cs typeface="Ebrima" panose="02000000000000000000" pitchFamily="2" charset="0"/>
              </a:rPr>
              <a:t>Internal Self Assessment</a:t>
            </a:r>
          </a:p>
          <a:p>
            <a:pPr lvl="1"/>
            <a:r>
              <a:rPr lang="en-US" sz="2000" dirty="0" smtClean="0">
                <a:latin typeface="Ebrima" panose="02000000000000000000" pitchFamily="2" charset="0"/>
                <a:ea typeface="Ebrima" panose="02000000000000000000" pitchFamily="2" charset="0"/>
                <a:cs typeface="Ebrima" panose="02000000000000000000" pitchFamily="2" charset="0"/>
              </a:rPr>
              <a:t>Annual review of TCPs should be conducted</a:t>
            </a:r>
          </a:p>
          <a:p>
            <a:pPr lvl="1"/>
            <a:r>
              <a:rPr lang="en-US" sz="2000" dirty="0" smtClean="0">
                <a:latin typeface="Ebrima" panose="02000000000000000000" pitchFamily="2" charset="0"/>
                <a:ea typeface="Ebrima" panose="02000000000000000000" pitchFamily="2" charset="0"/>
                <a:cs typeface="Ebrima" panose="02000000000000000000" pitchFamily="2" charset="0"/>
              </a:rPr>
              <a:t>Checklist of items, measures and benchmarks that should be reviewed</a:t>
            </a:r>
          </a:p>
          <a:p>
            <a:pPr lvl="2"/>
            <a:r>
              <a:rPr lang="en-US" sz="2000" dirty="0" smtClean="0">
                <a:latin typeface="Ebrima" panose="02000000000000000000" pitchFamily="2" charset="0"/>
                <a:ea typeface="Ebrima" panose="02000000000000000000" pitchFamily="2" charset="0"/>
                <a:cs typeface="Ebrima" panose="02000000000000000000" pitchFamily="2" charset="0"/>
              </a:rPr>
              <a:t>Employee knowledge</a:t>
            </a:r>
          </a:p>
          <a:p>
            <a:pPr lvl="2"/>
            <a:r>
              <a:rPr lang="en-US" sz="2000" dirty="0" smtClean="0">
                <a:latin typeface="Ebrima" panose="02000000000000000000" pitchFamily="2" charset="0"/>
                <a:ea typeface="Ebrima" panose="02000000000000000000" pitchFamily="2" charset="0"/>
                <a:cs typeface="Ebrima" panose="02000000000000000000" pitchFamily="2" charset="0"/>
              </a:rPr>
              <a:t>Adherence to access procedures</a:t>
            </a:r>
          </a:p>
          <a:p>
            <a:pPr lvl="2"/>
            <a:r>
              <a:rPr lang="en-US" sz="2000" dirty="0" smtClean="0">
                <a:latin typeface="Ebrima" panose="02000000000000000000" pitchFamily="2" charset="0"/>
                <a:ea typeface="Ebrima" panose="02000000000000000000" pitchFamily="2" charset="0"/>
                <a:cs typeface="Ebrima" panose="02000000000000000000" pitchFamily="2" charset="0"/>
              </a:rPr>
              <a:t>Corrective action plan for findings uncovered</a:t>
            </a:r>
          </a:p>
          <a:p>
            <a:pPr lvl="2"/>
            <a:r>
              <a:rPr lang="en-US" sz="2000" dirty="0" smtClean="0">
                <a:latin typeface="Ebrima" panose="02000000000000000000" pitchFamily="2" charset="0"/>
                <a:ea typeface="Ebrima" panose="02000000000000000000" pitchFamily="2" charset="0"/>
                <a:cs typeface="Ebrima" panose="02000000000000000000" pitchFamily="2" charset="0"/>
              </a:rPr>
              <a:t>Penalties for violations must be enforced</a:t>
            </a:r>
          </a:p>
          <a:p>
            <a:pPr lvl="1"/>
            <a:endParaRPr lang="en-US" sz="1600" dirty="0" smtClean="0">
              <a:latin typeface="Ebrima" panose="02000000000000000000" pitchFamily="2" charset="0"/>
              <a:ea typeface="Ebrima" panose="02000000000000000000" pitchFamily="2" charset="0"/>
              <a:cs typeface="Ebrima" panose="02000000000000000000" pitchFamily="2" charset="0"/>
            </a:endParaRPr>
          </a:p>
          <a:p>
            <a:r>
              <a:rPr lang="en-US" sz="2000" b="1" dirty="0" smtClean="0">
                <a:latin typeface="Ebrima" panose="02000000000000000000" pitchFamily="2" charset="0"/>
                <a:ea typeface="Ebrima" panose="02000000000000000000" pitchFamily="2" charset="0"/>
                <a:cs typeface="Ebrima" panose="02000000000000000000" pitchFamily="2" charset="0"/>
              </a:rPr>
              <a:t>Recurring Training</a:t>
            </a:r>
          </a:p>
          <a:p>
            <a:pPr lvl="1"/>
            <a:r>
              <a:rPr lang="en-US" sz="2000" dirty="0" smtClean="0">
                <a:latin typeface="Ebrima" panose="02000000000000000000" pitchFamily="2" charset="0"/>
                <a:ea typeface="Ebrima" panose="02000000000000000000" pitchFamily="2" charset="0"/>
                <a:cs typeface="Ebrima" panose="02000000000000000000" pitchFamily="2" charset="0"/>
              </a:rPr>
              <a:t>Personnel subject to TCP should be trained annually</a:t>
            </a:r>
          </a:p>
          <a:p>
            <a:pPr lvl="1"/>
            <a:r>
              <a:rPr lang="en-US" sz="2000" dirty="0" smtClean="0">
                <a:latin typeface="Ebrima" panose="02000000000000000000" pitchFamily="2" charset="0"/>
                <a:ea typeface="Ebrima" panose="02000000000000000000" pitchFamily="2" charset="0"/>
                <a:cs typeface="Ebrima" panose="02000000000000000000" pitchFamily="2" charset="0"/>
              </a:rPr>
              <a:t>Training should review policy, procedure, legal requirements and TCP protocols</a:t>
            </a:r>
          </a:p>
          <a:p>
            <a:pPr marL="0" indent="0">
              <a:buNone/>
            </a:pPr>
            <a:r>
              <a:rPr lang="en-US" sz="2000" b="1" dirty="0" smtClean="0">
                <a:latin typeface="Ebrima" panose="02000000000000000000" pitchFamily="2" charset="0"/>
                <a:ea typeface="Ebrima" panose="02000000000000000000" pitchFamily="2" charset="0"/>
                <a:cs typeface="Ebrima" panose="02000000000000000000" pitchFamily="2" charset="0"/>
              </a:rPr>
              <a:t>	</a:t>
            </a:r>
            <a:endParaRPr lang="en-US" sz="2000" b="1"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209800"/>
            <a:ext cx="1838325" cy="2514600"/>
          </a:xfrm>
          <a:prstGeom prst="rect">
            <a:avLst/>
          </a:prstGeom>
        </p:spPr>
      </p:pic>
    </p:spTree>
    <p:extLst>
      <p:ext uri="{BB962C8B-B14F-4D97-AF65-F5344CB8AC3E}">
        <p14:creationId xmlns:p14="http://schemas.microsoft.com/office/powerpoint/2010/main" val="4265932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TCP Violations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000" b="1" dirty="0" smtClean="0">
                <a:latin typeface="Ebrima" panose="02000000000000000000" pitchFamily="2" charset="0"/>
                <a:ea typeface="Ebrima" panose="02000000000000000000" pitchFamily="2" charset="0"/>
                <a:cs typeface="Ebrima" panose="02000000000000000000" pitchFamily="2" charset="0"/>
              </a:rPr>
              <a:t>Procedure for handling violations</a:t>
            </a:r>
          </a:p>
          <a:p>
            <a:pPr marL="0" indent="0">
              <a:buNone/>
            </a:pPr>
            <a:r>
              <a:rPr lang="en-US" sz="2000" b="1" dirty="0" smtClean="0">
                <a:latin typeface="Ebrima" panose="02000000000000000000" pitchFamily="2" charset="0"/>
                <a:ea typeface="Ebrima" panose="02000000000000000000" pitchFamily="2" charset="0"/>
                <a:cs typeface="Ebrima" panose="02000000000000000000" pitchFamily="2" charset="0"/>
              </a:rPr>
              <a:t>	</a:t>
            </a:r>
            <a:endParaRPr lang="en-US" sz="2000" b="1"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984" y="1524000"/>
            <a:ext cx="5956300" cy="49704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820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Self-Disclosure</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000" b="1" dirty="0" smtClean="0">
                <a:latin typeface="Ebrima" panose="02000000000000000000" pitchFamily="2" charset="0"/>
                <a:ea typeface="Ebrima" panose="02000000000000000000" pitchFamily="2" charset="0"/>
                <a:cs typeface="Ebrima" panose="02000000000000000000" pitchFamily="2" charset="0"/>
              </a:rPr>
              <a:t>Regulatory Requirements 127.12(c)(2) </a:t>
            </a:r>
          </a:p>
          <a:p>
            <a:pPr lvl="1"/>
            <a:endParaRPr lang="en-US" sz="2000" b="1"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329910"/>
            <a:ext cx="7696200" cy="522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336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876800"/>
            <a:ext cx="22479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Contact Information</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7" name="Content Placeholder 2"/>
          <p:cNvSpPr>
            <a:spLocks noGrp="1"/>
          </p:cNvSpPr>
          <p:nvPr>
            <p:ph idx="1"/>
          </p:nvPr>
        </p:nvSpPr>
        <p:spPr>
          <a:xfrm>
            <a:off x="0" y="1066800"/>
            <a:ext cx="9144000" cy="5791200"/>
          </a:xfrm>
        </p:spPr>
        <p:txBody>
          <a:bodyPr>
            <a:noAutofit/>
          </a:bodyPr>
          <a:lstStyle/>
          <a:p>
            <a:pPr marL="0" indent="0" algn="ctr">
              <a:spcBef>
                <a:spcPts val="0"/>
              </a:spcBef>
              <a:buNone/>
            </a:pPr>
            <a:r>
              <a:rPr lang="en-US" sz="2000" dirty="0" smtClean="0">
                <a:latin typeface="Ebrima" panose="02000000000000000000" pitchFamily="2" charset="0"/>
                <a:ea typeface="Ebrima" panose="02000000000000000000" pitchFamily="2" charset="0"/>
                <a:cs typeface="Ebrima" panose="02000000000000000000" pitchFamily="2" charset="0"/>
              </a:rPr>
              <a:t>Mike Miller</a:t>
            </a:r>
          </a:p>
          <a:p>
            <a:pPr marL="0" indent="0" algn="ctr">
              <a:spcBef>
                <a:spcPts val="0"/>
              </a:spcBef>
              <a:buNone/>
            </a:pPr>
            <a:r>
              <a:rPr lang="en-US" sz="2000" dirty="0" smtClean="0">
                <a:latin typeface="Ebrima" panose="02000000000000000000" pitchFamily="2" charset="0"/>
                <a:ea typeface="Ebrima" panose="02000000000000000000" pitchFamily="2" charset="0"/>
                <a:cs typeface="Ebrima" panose="02000000000000000000" pitchFamily="2" charset="0"/>
              </a:rPr>
              <a:t>Assistant Director for Export Controls</a:t>
            </a:r>
          </a:p>
          <a:p>
            <a:pPr marL="0" indent="0" algn="ctr">
              <a:spcBef>
                <a:spcPts val="0"/>
              </a:spcBef>
              <a:buNone/>
            </a:pPr>
            <a:r>
              <a:rPr lang="en-US" sz="2000" dirty="0" smtClean="0">
                <a:latin typeface="Ebrima" panose="02000000000000000000" pitchFamily="2" charset="0"/>
                <a:ea typeface="Ebrima" panose="02000000000000000000" pitchFamily="2" charset="0"/>
                <a:cs typeface="Ebrima" panose="02000000000000000000" pitchFamily="2" charset="0"/>
              </a:rPr>
              <a:t>University of Central Florida</a:t>
            </a:r>
          </a:p>
          <a:p>
            <a:pPr marL="0" indent="0" algn="ctr">
              <a:spcBef>
                <a:spcPts val="0"/>
              </a:spcBef>
              <a:buNone/>
            </a:pPr>
            <a:r>
              <a:rPr lang="en-US" sz="2000" dirty="0" smtClean="0">
                <a:latin typeface="Ebrima" panose="02000000000000000000" pitchFamily="2" charset="0"/>
                <a:ea typeface="Ebrima" panose="02000000000000000000" pitchFamily="2" charset="0"/>
                <a:cs typeface="Ebrima" panose="02000000000000000000" pitchFamily="2" charset="0"/>
              </a:rPr>
              <a:t>EM: Michael.Miller@ucf.edu</a:t>
            </a:r>
          </a:p>
          <a:p>
            <a:pPr marL="0" indent="0" algn="ctr">
              <a:spcBef>
                <a:spcPts val="0"/>
              </a:spcBef>
              <a:buNone/>
            </a:pPr>
            <a:r>
              <a:rPr lang="en-US" sz="2000" dirty="0" smtClean="0">
                <a:latin typeface="Ebrima" panose="02000000000000000000" pitchFamily="2" charset="0"/>
                <a:ea typeface="Ebrima" panose="02000000000000000000" pitchFamily="2" charset="0"/>
                <a:cs typeface="Ebrima" panose="02000000000000000000" pitchFamily="2" charset="0"/>
              </a:rPr>
              <a:t>PH: 407-882-0660</a:t>
            </a:r>
          </a:p>
          <a:p>
            <a:pPr>
              <a:spcBef>
                <a:spcPts val="0"/>
              </a:spcBef>
            </a:pPr>
            <a:endParaRPr lang="en-US" sz="2000" dirty="0" smtClean="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418823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Three Main Parts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marL="457200" indent="-457200">
              <a:buFont typeface="+mj-lt"/>
              <a:buAutoNum type="arabicPeriod"/>
            </a:pPr>
            <a:r>
              <a:rPr lang="en-US" sz="2400" b="1" dirty="0" smtClean="0">
                <a:latin typeface="Ebrima" panose="02000000000000000000" pitchFamily="2" charset="0"/>
                <a:ea typeface="Ebrima" panose="02000000000000000000" pitchFamily="2" charset="0"/>
                <a:cs typeface="Ebrima" panose="02000000000000000000" pitchFamily="2" charset="0"/>
              </a:rPr>
              <a:t>The Plan</a:t>
            </a:r>
          </a:p>
          <a:p>
            <a:pPr marL="457200" indent="-457200">
              <a:buFont typeface="+mj-lt"/>
              <a:buAutoNum type="arabicPeriod"/>
            </a:pPr>
            <a:endParaRPr lang="en-US" sz="2400" b="1" dirty="0">
              <a:latin typeface="Ebrima" panose="02000000000000000000" pitchFamily="2" charset="0"/>
              <a:ea typeface="Ebrima" panose="02000000000000000000" pitchFamily="2" charset="0"/>
              <a:cs typeface="Ebrima" panose="02000000000000000000" pitchFamily="2" charset="0"/>
            </a:endParaRPr>
          </a:p>
          <a:p>
            <a:pPr marL="457200" indent="-457200">
              <a:buFont typeface="+mj-lt"/>
              <a:buAutoNum type="arabicPeriod"/>
            </a:pPr>
            <a:r>
              <a:rPr lang="en-US" sz="2400" b="1" dirty="0" smtClean="0">
                <a:latin typeface="Ebrima" panose="02000000000000000000" pitchFamily="2" charset="0"/>
                <a:ea typeface="Ebrima" panose="02000000000000000000" pitchFamily="2" charset="0"/>
                <a:cs typeface="Ebrima" panose="02000000000000000000" pitchFamily="2" charset="0"/>
              </a:rPr>
              <a:t>Non-Disclosure Statement</a:t>
            </a:r>
          </a:p>
          <a:p>
            <a:pPr marL="457200" indent="-457200">
              <a:buFont typeface="+mj-lt"/>
              <a:buAutoNum type="arabicPeriod"/>
            </a:pPr>
            <a:endParaRPr lang="en-US" sz="2400" b="1" dirty="0" smtClean="0">
              <a:latin typeface="Ebrima" panose="02000000000000000000" pitchFamily="2" charset="0"/>
              <a:ea typeface="Ebrima" panose="02000000000000000000" pitchFamily="2" charset="0"/>
              <a:cs typeface="Ebrima" panose="02000000000000000000" pitchFamily="2" charset="0"/>
            </a:endParaRPr>
          </a:p>
          <a:p>
            <a:pPr marL="457200" indent="-457200">
              <a:buFont typeface="+mj-lt"/>
              <a:buAutoNum type="arabicPeriod"/>
            </a:pPr>
            <a:r>
              <a:rPr lang="en-US" sz="2400" b="1" dirty="0" smtClean="0">
                <a:latin typeface="Ebrima" panose="02000000000000000000" pitchFamily="2" charset="0"/>
                <a:ea typeface="Ebrima" panose="02000000000000000000" pitchFamily="2" charset="0"/>
                <a:cs typeface="Ebrima" panose="02000000000000000000" pitchFamily="2" charset="0"/>
              </a:rPr>
              <a:t>Acknowledgement</a:t>
            </a:r>
          </a:p>
          <a:p>
            <a:endParaRPr lang="en-US" sz="2000" dirty="0" smtClean="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marL="0" indent="0" algn="ctr">
              <a:buNone/>
            </a:pPr>
            <a:r>
              <a:rPr lang="en-US" sz="2000" dirty="0" smtClean="0">
                <a:latin typeface="Ebrima" panose="02000000000000000000" pitchFamily="2" charset="0"/>
                <a:ea typeface="Ebrima" panose="02000000000000000000" pitchFamily="2" charset="0"/>
                <a:cs typeface="Ebrima" panose="02000000000000000000" pitchFamily="2" charset="0"/>
              </a:rPr>
              <a:t>We will get into specific elements found in each section of the plan later.</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135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Types of TCPs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000" b="1" dirty="0" smtClean="0">
                <a:latin typeface="Ebrima" panose="02000000000000000000" pitchFamily="2" charset="0"/>
                <a:ea typeface="Ebrima" panose="02000000000000000000" pitchFamily="2" charset="0"/>
                <a:cs typeface="Ebrima" panose="02000000000000000000" pitchFamily="2" charset="0"/>
              </a:rPr>
              <a:t>Facility type plan</a:t>
            </a:r>
          </a:p>
          <a:p>
            <a:pPr lvl="1"/>
            <a:r>
              <a:rPr lang="en-US" sz="2000" dirty="0" smtClean="0">
                <a:latin typeface="Ebrima" panose="02000000000000000000" pitchFamily="2" charset="0"/>
                <a:ea typeface="Ebrima" panose="02000000000000000000" pitchFamily="2" charset="0"/>
                <a:cs typeface="Ebrima" panose="02000000000000000000" pitchFamily="2" charset="0"/>
              </a:rPr>
              <a:t>Plan to possess export-controlled or other restricted information</a:t>
            </a:r>
          </a:p>
          <a:p>
            <a:pPr lvl="1"/>
            <a:r>
              <a:rPr lang="en-US" sz="2000" dirty="0" smtClean="0">
                <a:latin typeface="Ebrima" panose="02000000000000000000" pitchFamily="2" charset="0"/>
                <a:ea typeface="Ebrima" panose="02000000000000000000" pitchFamily="2" charset="0"/>
                <a:cs typeface="Ebrima" panose="02000000000000000000" pitchFamily="2" charset="0"/>
              </a:rPr>
              <a:t>Your personalized controls not specified in the NISPOM</a:t>
            </a:r>
          </a:p>
          <a:p>
            <a:endParaRPr lang="en-US" sz="1000" b="1" dirty="0">
              <a:latin typeface="Ebrima" panose="02000000000000000000" pitchFamily="2" charset="0"/>
              <a:ea typeface="Ebrima" panose="02000000000000000000" pitchFamily="2" charset="0"/>
              <a:cs typeface="Ebrima" panose="02000000000000000000" pitchFamily="2" charset="0"/>
            </a:endParaRPr>
          </a:p>
          <a:p>
            <a:r>
              <a:rPr lang="en-US" sz="2000" b="1" dirty="0" smtClean="0">
                <a:latin typeface="Ebrima" panose="02000000000000000000" pitchFamily="2" charset="0"/>
                <a:ea typeface="Ebrima" panose="02000000000000000000" pitchFamily="2" charset="0"/>
                <a:cs typeface="Ebrima" panose="02000000000000000000" pitchFamily="2" charset="0"/>
              </a:rPr>
              <a:t>Project specific plan</a:t>
            </a:r>
          </a:p>
          <a:p>
            <a:pPr lvl="1"/>
            <a:r>
              <a:rPr lang="en-US" sz="2000" dirty="0" smtClean="0">
                <a:latin typeface="Ebrima" panose="02000000000000000000" pitchFamily="2" charset="0"/>
                <a:ea typeface="Ebrima" panose="02000000000000000000" pitchFamily="2" charset="0"/>
                <a:cs typeface="Ebrima" panose="02000000000000000000" pitchFamily="2" charset="0"/>
              </a:rPr>
              <a:t>Implement a security bubble around elements of a program, i.e. access to various parts of a facility, or compartmentalization methods: 	</a:t>
            </a:r>
          </a:p>
          <a:p>
            <a:pPr lvl="2"/>
            <a:r>
              <a:rPr lang="en-US" sz="1600" dirty="0" smtClean="0">
                <a:latin typeface="Ebrima" panose="02000000000000000000" pitchFamily="2" charset="0"/>
                <a:ea typeface="Ebrima" panose="02000000000000000000" pitchFamily="2" charset="0"/>
                <a:cs typeface="Ebrima" panose="02000000000000000000" pitchFamily="2" charset="0"/>
              </a:rPr>
              <a:t>Area quarantine</a:t>
            </a:r>
          </a:p>
          <a:p>
            <a:pPr lvl="2"/>
            <a:r>
              <a:rPr lang="en-US" sz="1600" dirty="0" smtClean="0">
                <a:latin typeface="Ebrima" panose="02000000000000000000" pitchFamily="2" charset="0"/>
                <a:ea typeface="Ebrima" panose="02000000000000000000" pitchFamily="2" charset="0"/>
                <a:cs typeface="Ebrima" panose="02000000000000000000" pitchFamily="2" charset="0"/>
              </a:rPr>
              <a:t>Time blocking</a:t>
            </a:r>
          </a:p>
          <a:p>
            <a:pPr lvl="2"/>
            <a:r>
              <a:rPr lang="en-US" sz="1600" dirty="0" smtClean="0">
                <a:latin typeface="Ebrima" panose="02000000000000000000" pitchFamily="2" charset="0"/>
                <a:ea typeface="Ebrima" panose="02000000000000000000" pitchFamily="2" charset="0"/>
                <a:cs typeface="Ebrima" panose="02000000000000000000" pitchFamily="2" charset="0"/>
              </a:rPr>
              <a:t>Locked storage and electronic security</a:t>
            </a:r>
          </a:p>
          <a:p>
            <a:pPr lvl="2"/>
            <a:r>
              <a:rPr lang="en-US" sz="1600" dirty="0" smtClean="0">
                <a:latin typeface="Ebrima" panose="02000000000000000000" pitchFamily="2" charset="0"/>
                <a:ea typeface="Ebrima" panose="02000000000000000000" pitchFamily="2" charset="0"/>
                <a:cs typeface="Ebrima" panose="02000000000000000000" pitchFamily="2" charset="0"/>
              </a:rPr>
              <a:t>Communication security</a:t>
            </a:r>
          </a:p>
          <a:p>
            <a:pPr lvl="1"/>
            <a:endParaRPr lang="en-US" sz="1000" b="1" dirty="0">
              <a:latin typeface="Ebrima" panose="02000000000000000000" pitchFamily="2" charset="0"/>
              <a:ea typeface="Ebrima" panose="02000000000000000000" pitchFamily="2" charset="0"/>
              <a:cs typeface="Ebrima" panose="02000000000000000000" pitchFamily="2" charset="0"/>
            </a:endParaRPr>
          </a:p>
          <a:p>
            <a:r>
              <a:rPr lang="en-US" sz="2000" b="1" dirty="0" smtClean="0">
                <a:latin typeface="Ebrima" panose="02000000000000000000" pitchFamily="2" charset="0"/>
                <a:ea typeface="Ebrima" panose="02000000000000000000" pitchFamily="2" charset="0"/>
                <a:cs typeface="Ebrima" panose="02000000000000000000" pitchFamily="2" charset="0"/>
              </a:rPr>
              <a:t>Activity-related plan</a:t>
            </a:r>
          </a:p>
          <a:p>
            <a:pPr lvl="1"/>
            <a:r>
              <a:rPr lang="en-US" sz="2000" dirty="0" smtClean="0">
                <a:latin typeface="Ebrima" panose="02000000000000000000" pitchFamily="2" charset="0"/>
                <a:ea typeface="Ebrima" panose="02000000000000000000" pitchFamily="2" charset="0"/>
                <a:cs typeface="Ebrima" panose="02000000000000000000" pitchFamily="2" charset="0"/>
              </a:rPr>
              <a:t>Visits, IT systems, launch activities, shared services, etc. </a:t>
            </a:r>
          </a:p>
          <a:p>
            <a:endParaRPr lang="en-US" sz="1000" b="1" dirty="0" smtClean="0">
              <a:latin typeface="Ebrima" panose="02000000000000000000" pitchFamily="2" charset="0"/>
              <a:ea typeface="Ebrima" panose="02000000000000000000" pitchFamily="2" charset="0"/>
              <a:cs typeface="Ebrima" panose="02000000000000000000" pitchFamily="2" charset="0"/>
            </a:endParaRPr>
          </a:p>
          <a:p>
            <a:r>
              <a:rPr lang="en-US" sz="2000" b="1" dirty="0" smtClean="0">
                <a:latin typeface="Ebrima" panose="02000000000000000000" pitchFamily="2" charset="0"/>
                <a:ea typeface="Ebrima" panose="02000000000000000000" pitchFamily="2" charset="0"/>
                <a:cs typeface="Ebrima" panose="02000000000000000000" pitchFamily="2" charset="0"/>
              </a:rPr>
              <a:t>Person specific plan </a:t>
            </a:r>
          </a:p>
          <a:p>
            <a:pPr lvl="1"/>
            <a:r>
              <a:rPr lang="en-US" sz="2000" dirty="0" smtClean="0">
                <a:latin typeface="Ebrima" panose="02000000000000000000" pitchFamily="2" charset="0"/>
                <a:ea typeface="Ebrima" panose="02000000000000000000" pitchFamily="2" charset="0"/>
                <a:cs typeface="Ebrima" panose="02000000000000000000" pitchFamily="2" charset="0"/>
              </a:rPr>
              <a:t>Foreign person employees – a plan for the work activities.</a:t>
            </a:r>
          </a:p>
          <a:p>
            <a:endParaRPr lang="en-US" sz="1000" b="1" dirty="0">
              <a:latin typeface="Ebrima" panose="02000000000000000000" pitchFamily="2" charset="0"/>
              <a:ea typeface="Ebrima" panose="02000000000000000000" pitchFamily="2" charset="0"/>
              <a:cs typeface="Ebrima" panose="02000000000000000000" pitchFamily="2" charset="0"/>
            </a:endParaRPr>
          </a:p>
          <a:p>
            <a:endParaRPr lang="en-US" sz="2400" b="1" dirty="0" smtClean="0">
              <a:latin typeface="Ebrima" panose="02000000000000000000" pitchFamily="2" charset="0"/>
              <a:ea typeface="Ebrima" panose="02000000000000000000" pitchFamily="2" charset="0"/>
              <a:cs typeface="Ebrima" panose="02000000000000000000" pitchFamily="2" charset="0"/>
            </a:endParaRPr>
          </a:p>
          <a:p>
            <a:endParaRPr lang="en-US" sz="2000" dirty="0" smtClean="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2000"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15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Who Needs a TCP?</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400" b="1" dirty="0" smtClean="0">
                <a:latin typeface="Ebrima" panose="02000000000000000000" pitchFamily="2" charset="0"/>
                <a:ea typeface="Ebrima" panose="02000000000000000000" pitchFamily="2" charset="0"/>
                <a:cs typeface="Ebrima" panose="02000000000000000000" pitchFamily="2" charset="0"/>
              </a:rPr>
              <a:t>Cleared defense </a:t>
            </a:r>
            <a:r>
              <a:rPr lang="en-US" sz="2400" b="1" dirty="0">
                <a:latin typeface="Ebrima" panose="02000000000000000000" pitchFamily="2" charset="0"/>
                <a:ea typeface="Ebrima" panose="02000000000000000000" pitchFamily="2" charset="0"/>
                <a:cs typeface="Ebrima" panose="02000000000000000000" pitchFamily="2" charset="0"/>
              </a:rPr>
              <a:t>c</a:t>
            </a:r>
            <a:r>
              <a:rPr lang="en-US" sz="2400" b="1" dirty="0" smtClean="0">
                <a:latin typeface="Ebrima" panose="02000000000000000000" pitchFamily="2" charset="0"/>
                <a:ea typeface="Ebrima" panose="02000000000000000000" pitchFamily="2" charset="0"/>
                <a:cs typeface="Ebrima" panose="02000000000000000000" pitchFamily="2" charset="0"/>
              </a:rPr>
              <a:t>ontractors</a:t>
            </a:r>
          </a:p>
          <a:p>
            <a:pPr lvl="1"/>
            <a:r>
              <a:rPr lang="en-US" sz="2000" dirty="0" smtClean="0">
                <a:latin typeface="Ebrima" panose="02000000000000000000" pitchFamily="2" charset="0"/>
                <a:ea typeface="Ebrima" panose="02000000000000000000" pitchFamily="2" charset="0"/>
                <a:cs typeface="Ebrima" panose="02000000000000000000" pitchFamily="2" charset="0"/>
              </a:rPr>
              <a:t>FOCI arrangements (in addition to SPP)</a:t>
            </a:r>
          </a:p>
          <a:p>
            <a:pPr lvl="1"/>
            <a:r>
              <a:rPr lang="en-US" sz="2000" dirty="0" smtClean="0">
                <a:latin typeface="Ebrima" panose="02000000000000000000" pitchFamily="2" charset="0"/>
                <a:ea typeface="Ebrima" panose="02000000000000000000" pitchFamily="2" charset="0"/>
                <a:cs typeface="Ebrima" panose="02000000000000000000" pitchFamily="2" charset="0"/>
              </a:rPr>
              <a:t>Cleared facilities with foreign persons on-site</a:t>
            </a:r>
          </a:p>
          <a:p>
            <a:pPr lvl="2"/>
            <a:r>
              <a:rPr lang="en-US" sz="2000" dirty="0" smtClean="0">
                <a:latin typeface="Ebrima" panose="02000000000000000000" pitchFamily="2" charset="0"/>
                <a:ea typeface="Ebrima" panose="02000000000000000000" pitchFamily="2" charset="0"/>
                <a:cs typeface="Ebrima" panose="02000000000000000000" pitchFamily="2" charset="0"/>
              </a:rPr>
              <a:t>Foreign employees</a:t>
            </a:r>
          </a:p>
          <a:p>
            <a:pPr lvl="2"/>
            <a:r>
              <a:rPr lang="en-US" sz="2000" dirty="0" smtClean="0">
                <a:latin typeface="Ebrima" panose="02000000000000000000" pitchFamily="2" charset="0"/>
                <a:ea typeface="Ebrima" panose="02000000000000000000" pitchFamily="2" charset="0"/>
                <a:cs typeface="Ebrima" panose="02000000000000000000" pitchFamily="2" charset="0"/>
              </a:rPr>
              <a:t>Short-term and </a:t>
            </a:r>
            <a:r>
              <a:rPr lang="en-US" sz="2000" dirty="0">
                <a:latin typeface="Ebrima" panose="02000000000000000000" pitchFamily="2" charset="0"/>
                <a:ea typeface="Ebrima" panose="02000000000000000000" pitchFamily="2" charset="0"/>
                <a:cs typeface="Ebrima" panose="02000000000000000000" pitchFamily="2" charset="0"/>
              </a:rPr>
              <a:t>long-term visitors</a:t>
            </a:r>
          </a:p>
          <a:p>
            <a:pPr lvl="1"/>
            <a:r>
              <a:rPr lang="en-US" sz="2000" dirty="0" smtClean="0">
                <a:latin typeface="Ebrima" panose="02000000000000000000" pitchFamily="2" charset="0"/>
                <a:ea typeface="Ebrima" panose="02000000000000000000" pitchFamily="2" charset="0"/>
                <a:cs typeface="Ebrima" panose="02000000000000000000" pitchFamily="2" charset="0"/>
              </a:rPr>
              <a:t>Foreign person export licenses - before transfer of hardware, software, tech data or defense services </a:t>
            </a:r>
          </a:p>
          <a:p>
            <a:pPr lvl="1"/>
            <a:endParaRPr lang="en-US" sz="2000" dirty="0" smtClean="0">
              <a:latin typeface="Ebrima" panose="02000000000000000000" pitchFamily="2" charset="0"/>
              <a:ea typeface="Ebrima" panose="02000000000000000000" pitchFamily="2" charset="0"/>
              <a:cs typeface="Ebrima" panose="02000000000000000000" pitchFamily="2" charset="0"/>
            </a:endParaRPr>
          </a:p>
          <a:p>
            <a:r>
              <a:rPr lang="en-US" sz="2400" b="1" dirty="0" err="1" smtClean="0">
                <a:latin typeface="Ebrima" panose="02000000000000000000" pitchFamily="2" charset="0"/>
                <a:ea typeface="Ebrima" panose="02000000000000000000" pitchFamily="2" charset="0"/>
                <a:cs typeface="Ebrima" panose="02000000000000000000" pitchFamily="2" charset="0"/>
              </a:rPr>
              <a:t>Uncleared</a:t>
            </a:r>
            <a:r>
              <a:rPr lang="en-US" sz="2400" b="1" dirty="0" smtClean="0">
                <a:latin typeface="Ebrima" panose="02000000000000000000" pitchFamily="2" charset="0"/>
                <a:ea typeface="Ebrima" panose="02000000000000000000" pitchFamily="2" charset="0"/>
                <a:cs typeface="Ebrima" panose="02000000000000000000" pitchFamily="2" charset="0"/>
              </a:rPr>
              <a:t> Defense Contractors, Manufacturers, Distributors, Brokers subject to ITAR/EAR </a:t>
            </a:r>
          </a:p>
          <a:p>
            <a:pPr lvl="1"/>
            <a:r>
              <a:rPr lang="en-US" sz="2000" dirty="0" smtClean="0">
                <a:latin typeface="Ebrima" panose="02000000000000000000" pitchFamily="2" charset="0"/>
                <a:ea typeface="Ebrima" panose="02000000000000000000" pitchFamily="2" charset="0"/>
                <a:cs typeface="Ebrima" panose="02000000000000000000" pitchFamily="2" charset="0"/>
              </a:rPr>
              <a:t>Registration Requirement w/ DDTC</a:t>
            </a:r>
          </a:p>
          <a:p>
            <a:pPr lvl="1"/>
            <a:r>
              <a:rPr lang="en-US" sz="2000" dirty="0" smtClean="0">
                <a:latin typeface="Ebrima" panose="02000000000000000000" pitchFamily="2" charset="0"/>
                <a:ea typeface="Ebrima" panose="02000000000000000000" pitchFamily="2" charset="0"/>
                <a:cs typeface="Ebrima" panose="02000000000000000000" pitchFamily="2" charset="0"/>
              </a:rPr>
              <a:t>ITAR facilities w/ FN employees</a:t>
            </a:r>
            <a:r>
              <a:rPr lang="en-US" sz="2000" dirty="0">
                <a:latin typeface="Ebrima" panose="02000000000000000000" pitchFamily="2" charset="0"/>
                <a:ea typeface="Ebrima" panose="02000000000000000000" pitchFamily="2" charset="0"/>
                <a:cs typeface="Ebrima" panose="02000000000000000000" pitchFamily="2" charset="0"/>
              </a:rPr>
              <a:t>, visitors,  plant visits, shared facilities</a:t>
            </a:r>
          </a:p>
          <a:p>
            <a:pPr lvl="1"/>
            <a:r>
              <a:rPr lang="en-US" sz="2000" dirty="0" smtClean="0">
                <a:latin typeface="Ebrima" panose="02000000000000000000" pitchFamily="2" charset="0"/>
                <a:ea typeface="Ebrima" panose="02000000000000000000" pitchFamily="2" charset="0"/>
                <a:cs typeface="Ebrima" panose="02000000000000000000" pitchFamily="2" charset="0"/>
              </a:rPr>
              <a:t>Needed even for unlicensed foreign persons w/o access to anything</a:t>
            </a:r>
          </a:p>
          <a:p>
            <a:pPr lvl="1"/>
            <a:r>
              <a:rPr lang="en-US" sz="2000" dirty="0" smtClean="0">
                <a:latin typeface="Ebrima" panose="02000000000000000000" pitchFamily="2" charset="0"/>
                <a:ea typeface="Ebrima" panose="02000000000000000000" pitchFamily="2" charset="0"/>
                <a:cs typeface="Ebrima" panose="02000000000000000000" pitchFamily="2" charset="0"/>
              </a:rPr>
              <a:t>Required for licensed foreign persons or other </a:t>
            </a:r>
            <a:r>
              <a:rPr lang="en-US" sz="2000" dirty="0">
                <a:latin typeface="Ebrima" panose="02000000000000000000" pitchFamily="2" charset="0"/>
                <a:ea typeface="Ebrima" panose="02000000000000000000" pitchFamily="2" charset="0"/>
                <a:cs typeface="Ebrima" panose="02000000000000000000" pitchFamily="2" charset="0"/>
              </a:rPr>
              <a:t>G</a:t>
            </a:r>
            <a:r>
              <a:rPr lang="en-US" sz="2000" dirty="0" smtClean="0">
                <a:latin typeface="Ebrima" panose="02000000000000000000" pitchFamily="2" charset="0"/>
                <a:ea typeface="Ebrima" panose="02000000000000000000" pitchFamily="2" charset="0"/>
                <a:cs typeface="Ebrima" panose="02000000000000000000" pitchFamily="2" charset="0"/>
              </a:rPr>
              <a:t>overnment Approval</a:t>
            </a:r>
          </a:p>
          <a:p>
            <a:pPr lvl="1"/>
            <a:r>
              <a:rPr lang="en-US" sz="2000" dirty="0" smtClean="0">
                <a:latin typeface="Ebrima" panose="02000000000000000000" pitchFamily="2" charset="0"/>
                <a:ea typeface="Ebrima" panose="02000000000000000000" pitchFamily="2" charset="0"/>
                <a:cs typeface="Ebrima" panose="02000000000000000000" pitchFamily="2" charset="0"/>
              </a:rPr>
              <a:t>Mandated by Proviso / license condition</a:t>
            </a:r>
          </a:p>
          <a:p>
            <a:pPr lvl="2"/>
            <a:endParaRPr lang="en-US" sz="2000" dirty="0" smtClean="0">
              <a:latin typeface="Ebrima" panose="02000000000000000000" pitchFamily="2" charset="0"/>
              <a:ea typeface="Ebrima" panose="02000000000000000000" pitchFamily="2" charset="0"/>
              <a:cs typeface="Ebrima" panose="02000000000000000000" pitchFamily="2" charset="0"/>
            </a:endParaRPr>
          </a:p>
          <a:p>
            <a:pPr lvl="1"/>
            <a:endParaRPr lang="en-US" sz="800" b="1"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128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Who Needs a TCP? </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r>
              <a:rPr lang="en-US" sz="2400" b="1" dirty="0">
                <a:latin typeface="Ebrima" panose="02000000000000000000" pitchFamily="2" charset="0"/>
                <a:ea typeface="Ebrima" panose="02000000000000000000" pitchFamily="2" charset="0"/>
                <a:cs typeface="Ebrima" panose="02000000000000000000" pitchFamily="2" charset="0"/>
              </a:rPr>
              <a:t>Service Providers</a:t>
            </a:r>
          </a:p>
          <a:p>
            <a:pPr lvl="1"/>
            <a:r>
              <a:rPr lang="en-US" sz="2000" dirty="0">
                <a:latin typeface="Ebrima" panose="02000000000000000000" pitchFamily="2" charset="0"/>
                <a:ea typeface="Ebrima" panose="02000000000000000000" pitchFamily="2" charset="0"/>
                <a:cs typeface="Ebrima" panose="02000000000000000000" pitchFamily="2" charset="0"/>
              </a:rPr>
              <a:t>Researchers, </a:t>
            </a:r>
            <a:r>
              <a:rPr lang="en-US" sz="2000" dirty="0" smtClean="0">
                <a:latin typeface="Ebrima" panose="02000000000000000000" pitchFamily="2" charset="0"/>
                <a:ea typeface="Ebrima" panose="02000000000000000000" pitchFamily="2" charset="0"/>
                <a:cs typeface="Ebrima" panose="02000000000000000000" pitchFamily="2" charset="0"/>
              </a:rPr>
              <a:t>institutes</a:t>
            </a:r>
            <a:r>
              <a:rPr lang="en-US" sz="2000" dirty="0">
                <a:latin typeface="Ebrima" panose="02000000000000000000" pitchFamily="2" charset="0"/>
                <a:ea typeface="Ebrima" panose="02000000000000000000" pitchFamily="2" charset="0"/>
                <a:cs typeface="Ebrima" panose="02000000000000000000" pitchFamily="2" charset="0"/>
              </a:rPr>
              <a:t>, </a:t>
            </a:r>
            <a:r>
              <a:rPr lang="en-US" sz="2000" dirty="0" smtClean="0">
                <a:latin typeface="Ebrima" panose="02000000000000000000" pitchFamily="2" charset="0"/>
                <a:ea typeface="Ebrima" panose="02000000000000000000" pitchFamily="2" charset="0"/>
                <a:cs typeface="Ebrima" panose="02000000000000000000" pitchFamily="2" charset="0"/>
              </a:rPr>
              <a:t>universities for unclassified export controlled information</a:t>
            </a:r>
            <a:endParaRPr lang="en-US" sz="2000" dirty="0">
              <a:latin typeface="Ebrima" panose="02000000000000000000" pitchFamily="2" charset="0"/>
              <a:ea typeface="Ebrima" panose="02000000000000000000" pitchFamily="2" charset="0"/>
              <a:cs typeface="Ebrima" panose="02000000000000000000" pitchFamily="2" charset="0"/>
            </a:endParaRPr>
          </a:p>
          <a:p>
            <a:pPr lvl="1"/>
            <a:r>
              <a:rPr lang="en-US" sz="2000" dirty="0">
                <a:latin typeface="Ebrima" panose="02000000000000000000" pitchFamily="2" charset="0"/>
                <a:ea typeface="Ebrima" panose="02000000000000000000" pitchFamily="2" charset="0"/>
                <a:cs typeface="Ebrima" panose="02000000000000000000" pitchFamily="2" charset="0"/>
              </a:rPr>
              <a:t>Certain exports of Cat XV </a:t>
            </a:r>
            <a:r>
              <a:rPr lang="en-US" sz="2000" dirty="0" smtClean="0">
                <a:latin typeface="Ebrima" panose="02000000000000000000" pitchFamily="2" charset="0"/>
                <a:ea typeface="Ebrima" panose="02000000000000000000" pitchFamily="2" charset="0"/>
                <a:cs typeface="Ebrima" panose="02000000000000000000" pitchFamily="2" charset="0"/>
              </a:rPr>
              <a:t>USML space projects </a:t>
            </a:r>
            <a:r>
              <a:rPr lang="en-US" sz="2000" dirty="0">
                <a:latin typeface="Ebrima" panose="02000000000000000000" pitchFamily="2" charset="0"/>
                <a:ea typeface="Ebrima" panose="02000000000000000000" pitchFamily="2" charset="0"/>
                <a:cs typeface="Ebrima" panose="02000000000000000000" pitchFamily="2" charset="0"/>
              </a:rPr>
              <a:t>and launch </a:t>
            </a:r>
            <a:r>
              <a:rPr lang="en-US" sz="2000" dirty="0" smtClean="0">
                <a:latin typeface="Ebrima" panose="02000000000000000000" pitchFamily="2" charset="0"/>
                <a:ea typeface="Ebrima" panose="02000000000000000000" pitchFamily="2" charset="0"/>
                <a:cs typeface="Ebrima" panose="02000000000000000000" pitchFamily="2" charset="0"/>
              </a:rPr>
              <a:t>activity </a:t>
            </a:r>
            <a:r>
              <a:rPr lang="en-US" sz="2000" dirty="0">
                <a:latin typeface="Ebrima" panose="02000000000000000000" pitchFamily="2" charset="0"/>
                <a:ea typeface="Ebrima" panose="02000000000000000000" pitchFamily="2" charset="0"/>
                <a:cs typeface="Ebrima" panose="02000000000000000000" pitchFamily="2" charset="0"/>
              </a:rPr>
              <a:t>providers</a:t>
            </a:r>
          </a:p>
          <a:p>
            <a:pPr lvl="1"/>
            <a:r>
              <a:rPr lang="en-US" sz="2000" dirty="0">
                <a:latin typeface="Ebrima" panose="02000000000000000000" pitchFamily="2" charset="0"/>
                <a:ea typeface="Ebrima" panose="02000000000000000000" pitchFamily="2" charset="0"/>
                <a:cs typeface="Ebrima" panose="02000000000000000000" pitchFamily="2" charset="0"/>
              </a:rPr>
              <a:t>Certain </a:t>
            </a:r>
            <a:r>
              <a:rPr lang="en-US" sz="2000" dirty="0" smtClean="0">
                <a:latin typeface="Ebrima" panose="02000000000000000000" pitchFamily="2" charset="0"/>
                <a:ea typeface="Ebrima" panose="02000000000000000000" pitchFamily="2" charset="0"/>
                <a:cs typeface="Ebrima" panose="02000000000000000000" pitchFamily="2" charset="0"/>
              </a:rPr>
              <a:t>encryption </a:t>
            </a:r>
            <a:r>
              <a:rPr lang="en-US" sz="2000" dirty="0">
                <a:latin typeface="Ebrima" panose="02000000000000000000" pitchFamily="2" charset="0"/>
                <a:ea typeface="Ebrima" panose="02000000000000000000" pitchFamily="2" charset="0"/>
                <a:cs typeface="Ebrima" panose="02000000000000000000" pitchFamily="2" charset="0"/>
              </a:rPr>
              <a:t>technology </a:t>
            </a:r>
            <a:r>
              <a:rPr lang="en-US" sz="2000" dirty="0" smtClean="0">
                <a:latin typeface="Ebrima" panose="02000000000000000000" pitchFamily="2" charset="0"/>
                <a:ea typeface="Ebrima" panose="02000000000000000000" pitchFamily="2" charset="0"/>
                <a:cs typeface="Ebrima" panose="02000000000000000000" pitchFamily="2" charset="0"/>
              </a:rPr>
              <a:t>providers</a:t>
            </a:r>
          </a:p>
          <a:p>
            <a:pPr lvl="1"/>
            <a:r>
              <a:rPr lang="en-US" sz="2000" dirty="0" smtClean="0">
                <a:latin typeface="Ebrima" panose="02000000000000000000" pitchFamily="2" charset="0"/>
                <a:ea typeface="Ebrima" panose="02000000000000000000" pitchFamily="2" charset="0"/>
                <a:cs typeface="Ebrima" panose="02000000000000000000" pitchFamily="2" charset="0"/>
              </a:rPr>
              <a:t>FMS Freight Forwarders</a:t>
            </a:r>
          </a:p>
          <a:p>
            <a:pPr marL="457200" lvl="1" indent="0">
              <a:buNone/>
            </a:pPr>
            <a:endParaRPr lang="en-US" sz="2000" dirty="0" smtClean="0">
              <a:latin typeface="Ebrima" panose="02000000000000000000" pitchFamily="2" charset="0"/>
              <a:ea typeface="Ebrima" panose="02000000000000000000" pitchFamily="2" charset="0"/>
              <a:cs typeface="Ebrima" panose="02000000000000000000" pitchFamily="2" charset="0"/>
            </a:endParaRPr>
          </a:p>
          <a:p>
            <a:pPr marL="457200" lvl="1" indent="0">
              <a:buNone/>
            </a:pPr>
            <a:r>
              <a:rPr lang="en-US" sz="2000" b="1" dirty="0" smtClean="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EAR: “TCPs </a:t>
            </a:r>
            <a:r>
              <a:rPr lang="en-US" sz="20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are a good practice for all holders of export controlled </a:t>
            </a:r>
            <a:r>
              <a:rPr lang="en-US" sz="2000" b="1" dirty="0" smtClean="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technology”</a:t>
            </a:r>
            <a:endParaRPr lang="en-US" sz="20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a:p>
            <a:pPr marL="457200" lvl="1" indent="0">
              <a:buNone/>
            </a:pPr>
            <a:endParaRPr lang="en-US" sz="2000" dirty="0">
              <a:latin typeface="Ebrima" panose="02000000000000000000" pitchFamily="2" charset="0"/>
              <a:ea typeface="Ebrima" panose="02000000000000000000" pitchFamily="2" charset="0"/>
              <a:cs typeface="Ebrima" panose="02000000000000000000" pitchFamily="2" charset="0"/>
            </a:endParaRPr>
          </a:p>
          <a:p>
            <a:pPr lvl="2"/>
            <a:endParaRPr lang="en-US" sz="2000" dirty="0" smtClean="0">
              <a:latin typeface="Ebrima" panose="02000000000000000000" pitchFamily="2" charset="0"/>
              <a:ea typeface="Ebrima" panose="02000000000000000000" pitchFamily="2" charset="0"/>
              <a:cs typeface="Ebrima" panose="02000000000000000000" pitchFamily="2" charset="0"/>
            </a:endParaRPr>
          </a:p>
          <a:p>
            <a:pPr lvl="1"/>
            <a:endParaRPr lang="en-US" sz="800" b="1" dirty="0" smtClean="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648200"/>
            <a:ext cx="3810000"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489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rmAutofit/>
          </a:bodyPr>
          <a:lstStyle/>
          <a:p>
            <a:r>
              <a:rPr lang="en-US" sz="3200" b="1" spc="-200" dirty="0" smtClean="0">
                <a:latin typeface="Ebrima" panose="02000000000000000000" pitchFamily="2" charset="0"/>
                <a:ea typeface="Ebrima" panose="02000000000000000000" pitchFamily="2" charset="0"/>
                <a:cs typeface="Ebrima" panose="02000000000000000000" pitchFamily="2" charset="0"/>
              </a:rPr>
              <a:t>Regulatory Authorities</a:t>
            </a:r>
            <a:endParaRPr lang="en-US" sz="3200" b="1" spc="-200" dirty="0">
              <a:latin typeface="Ebrima" panose="02000000000000000000" pitchFamily="2" charset="0"/>
              <a:ea typeface="Ebrima" panose="02000000000000000000" pitchFamily="2" charset="0"/>
              <a:cs typeface="Ebrima" panose="02000000000000000000" pitchFamily="2" charset="0"/>
            </a:endParaRPr>
          </a:p>
        </p:txBody>
      </p:sp>
      <p:sp>
        <p:nvSpPr>
          <p:cNvPr id="5" name="Content Placeholder 2"/>
          <p:cNvSpPr>
            <a:spLocks noGrp="1"/>
          </p:cNvSpPr>
          <p:nvPr>
            <p:ph idx="1"/>
          </p:nvPr>
        </p:nvSpPr>
        <p:spPr>
          <a:xfrm>
            <a:off x="0" y="1066800"/>
            <a:ext cx="9144000" cy="5791200"/>
          </a:xfrm>
        </p:spPr>
        <p:txBody>
          <a:bodyPr>
            <a:noAutofit/>
          </a:bodyPr>
          <a:lstStyle/>
          <a:p>
            <a:pPr marL="0" indent="0">
              <a:buNone/>
            </a:pPr>
            <a:r>
              <a:rPr lang="en-US" sz="2000" b="1" dirty="0" smtClean="0">
                <a:latin typeface="Ebrima" panose="02000000000000000000" pitchFamily="2" charset="0"/>
                <a:ea typeface="Ebrima" panose="02000000000000000000" pitchFamily="2" charset="0"/>
                <a:cs typeface="Ebrima" panose="02000000000000000000" pitchFamily="2" charset="0"/>
              </a:rPr>
              <a:t>Export Controls Agencies</a:t>
            </a:r>
          </a:p>
          <a:p>
            <a:pPr marL="0" indent="0">
              <a:buNone/>
            </a:pPr>
            <a:endParaRPr lang="en-US" sz="2000" b="1"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U.S. Department of State, Directorate of Defense Trade Controls</a:t>
            </a:r>
          </a:p>
          <a:p>
            <a:pPr lvl="1"/>
            <a:r>
              <a:rPr lang="en-US" sz="1600" dirty="0" smtClean="0">
                <a:latin typeface="Ebrima" panose="02000000000000000000" pitchFamily="2" charset="0"/>
                <a:ea typeface="Ebrima" panose="02000000000000000000" pitchFamily="2" charset="0"/>
                <a:cs typeface="Ebrima" panose="02000000000000000000" pitchFamily="2" charset="0"/>
              </a:rPr>
              <a:t>International Traffic in Arms Regulations</a:t>
            </a:r>
          </a:p>
          <a:p>
            <a:pPr lvl="1"/>
            <a:endParaRPr lang="en-US" sz="1600"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Department of Commerce, Bureau of Industry &amp; Security</a:t>
            </a:r>
          </a:p>
          <a:p>
            <a:pPr lvl="1"/>
            <a:r>
              <a:rPr lang="en-US" sz="1600" dirty="0" smtClean="0">
                <a:latin typeface="Ebrima" panose="02000000000000000000" pitchFamily="2" charset="0"/>
                <a:ea typeface="Ebrima" panose="02000000000000000000" pitchFamily="2" charset="0"/>
                <a:cs typeface="Ebrima" panose="02000000000000000000" pitchFamily="2" charset="0"/>
              </a:rPr>
              <a:t>Export Administration Regulations</a:t>
            </a:r>
          </a:p>
          <a:p>
            <a:endParaRPr lang="en-US" sz="2000" b="1" dirty="0" smtClean="0">
              <a:latin typeface="Ebrima" panose="02000000000000000000" pitchFamily="2" charset="0"/>
              <a:ea typeface="Ebrima" panose="02000000000000000000" pitchFamily="2" charset="0"/>
              <a:cs typeface="Ebrima" panose="02000000000000000000" pitchFamily="2" charset="0"/>
            </a:endParaRPr>
          </a:p>
          <a:p>
            <a:pPr marL="0" indent="0">
              <a:buNone/>
            </a:pPr>
            <a:r>
              <a:rPr lang="en-US" sz="2000" b="1" dirty="0" smtClean="0">
                <a:latin typeface="Ebrima" panose="02000000000000000000" pitchFamily="2" charset="0"/>
                <a:ea typeface="Ebrima" panose="02000000000000000000" pitchFamily="2" charset="0"/>
                <a:cs typeface="Ebrima" panose="02000000000000000000" pitchFamily="2" charset="0"/>
              </a:rPr>
              <a:t>Department of Defense Agencies</a:t>
            </a:r>
          </a:p>
          <a:p>
            <a:pPr marL="0" indent="0">
              <a:buNone/>
            </a:pPr>
            <a:endParaRPr lang="en-US" sz="2000" b="1"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Department of Defense, Defense Security Service</a:t>
            </a:r>
          </a:p>
          <a:p>
            <a:pPr lvl="1"/>
            <a:r>
              <a:rPr lang="en-US" sz="1600" dirty="0" smtClean="0">
                <a:latin typeface="Ebrima" panose="02000000000000000000" pitchFamily="2" charset="0"/>
                <a:ea typeface="Ebrima" panose="02000000000000000000" pitchFamily="2" charset="0"/>
                <a:cs typeface="Ebrima" panose="02000000000000000000" pitchFamily="2" charset="0"/>
              </a:rPr>
              <a:t>National Industrial Security Program</a:t>
            </a:r>
          </a:p>
          <a:p>
            <a:pPr lvl="1"/>
            <a:endParaRPr lang="en-US" sz="1600" dirty="0" smtClean="0">
              <a:latin typeface="Ebrima" panose="02000000000000000000" pitchFamily="2" charset="0"/>
              <a:ea typeface="Ebrima" panose="02000000000000000000" pitchFamily="2" charset="0"/>
              <a:cs typeface="Ebrima" panose="02000000000000000000" pitchFamily="2" charset="0"/>
            </a:endParaRPr>
          </a:p>
          <a:p>
            <a:r>
              <a:rPr lang="en-US" sz="2000" dirty="0" smtClean="0">
                <a:latin typeface="Ebrima" panose="02000000000000000000" pitchFamily="2" charset="0"/>
                <a:ea typeface="Ebrima" panose="02000000000000000000" pitchFamily="2" charset="0"/>
                <a:cs typeface="Ebrima" panose="02000000000000000000" pitchFamily="2" charset="0"/>
              </a:rPr>
              <a:t>Department of Defense, Defense Technology Security Administration</a:t>
            </a:r>
          </a:p>
          <a:p>
            <a:pPr lvl="1"/>
            <a:r>
              <a:rPr lang="en-US" sz="1600" dirty="0" smtClean="0">
                <a:latin typeface="Ebrima" panose="02000000000000000000" pitchFamily="2" charset="0"/>
                <a:ea typeface="Ebrima" panose="02000000000000000000" pitchFamily="2" charset="0"/>
                <a:cs typeface="Ebrima" panose="02000000000000000000" pitchFamily="2" charset="0"/>
              </a:rPr>
              <a:t>National Defense Authorization Act</a:t>
            </a:r>
          </a:p>
          <a:p>
            <a:pPr lvl="2"/>
            <a:r>
              <a:rPr lang="en-US" sz="1200" dirty="0" smtClean="0">
                <a:latin typeface="Ebrima" panose="02000000000000000000" pitchFamily="2" charset="0"/>
                <a:ea typeface="Ebrima" panose="02000000000000000000" pitchFamily="2" charset="0"/>
                <a:cs typeface="Ebrima" panose="02000000000000000000" pitchFamily="2" charset="0"/>
              </a:rPr>
              <a:t>Public Law 105-261, Title XV</a:t>
            </a:r>
          </a:p>
          <a:p>
            <a:pPr lvl="1"/>
            <a:endParaRPr lang="en-US" sz="1600" b="1" dirty="0" smtClean="0">
              <a:latin typeface="Ebrima" panose="02000000000000000000" pitchFamily="2" charset="0"/>
              <a:ea typeface="Ebrima" panose="02000000000000000000" pitchFamily="2" charset="0"/>
              <a:cs typeface="Ebrima" panose="02000000000000000000" pitchFamily="2" charset="0"/>
            </a:endParaRPr>
          </a:p>
          <a:p>
            <a:endParaRPr lang="en-US" sz="2000" b="1" dirty="0">
              <a:latin typeface="Ebrima" panose="02000000000000000000" pitchFamily="2" charset="0"/>
              <a:ea typeface="Ebrima" panose="02000000000000000000" pitchFamily="2" charset="0"/>
              <a:cs typeface="Ebrima"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400"/>
            <a:ext cx="926995" cy="9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664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12398</TotalTime>
  <Words>2276</Words>
  <Application>Microsoft Office PowerPoint</Application>
  <PresentationFormat>On-screen Show (4:3)</PresentationFormat>
  <Paragraphs>406</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Agenda</vt:lpstr>
      <vt:lpstr>What is a Technology Control Plan?</vt:lpstr>
      <vt:lpstr>Core Principles</vt:lpstr>
      <vt:lpstr>Three Main Parts</vt:lpstr>
      <vt:lpstr>Types of TCPs</vt:lpstr>
      <vt:lpstr>Who Needs a TCP?</vt:lpstr>
      <vt:lpstr>Who Needs a TCP? </vt:lpstr>
      <vt:lpstr>Regulatory Authorities</vt:lpstr>
      <vt:lpstr>State Department</vt:lpstr>
      <vt:lpstr>Commerce Department</vt:lpstr>
      <vt:lpstr>Commerce Department</vt:lpstr>
      <vt:lpstr>Commerce Department</vt:lpstr>
      <vt:lpstr>    Defense Technology Security Administration</vt:lpstr>
      <vt:lpstr>Defense Security Service</vt:lpstr>
      <vt:lpstr>FOCI Required Plans</vt:lpstr>
      <vt:lpstr>Developing a TCP – Agency Expectations</vt:lpstr>
      <vt:lpstr>Standard Sections of the Plan</vt:lpstr>
      <vt:lpstr>Standard Sections Cont.</vt:lpstr>
      <vt:lpstr>Optional Customized Sections</vt:lpstr>
      <vt:lpstr>Best Practice Examples</vt:lpstr>
      <vt:lpstr>Introductory information</vt:lpstr>
      <vt:lpstr>Introductory information</vt:lpstr>
      <vt:lpstr>Statement of Commitment</vt:lpstr>
      <vt:lpstr>Identification of Technology</vt:lpstr>
      <vt:lpstr>Identification of Technology</vt:lpstr>
      <vt:lpstr>Physical Security</vt:lpstr>
      <vt:lpstr>Badges &amp; Badging</vt:lpstr>
      <vt:lpstr>Personnel Security</vt:lpstr>
      <vt:lpstr>Example – Foreign Person Disclosure</vt:lpstr>
      <vt:lpstr>Example - Indoctrination</vt:lpstr>
      <vt:lpstr>Example - Responsibilities</vt:lpstr>
      <vt:lpstr>Access Control</vt:lpstr>
      <vt:lpstr>Example – Identification of Information</vt:lpstr>
      <vt:lpstr>Example - Hardware</vt:lpstr>
      <vt:lpstr>Access Controls</vt:lpstr>
      <vt:lpstr>Site Visits</vt:lpstr>
      <vt:lpstr>Escorts</vt:lpstr>
      <vt:lpstr>Computer &amp; Network Security</vt:lpstr>
      <vt:lpstr>NDA</vt:lpstr>
      <vt:lpstr>TCP Acknowledgement</vt:lpstr>
      <vt:lpstr>TCP Acknowledgement</vt:lpstr>
      <vt:lpstr>Monitoring</vt:lpstr>
      <vt:lpstr>TCP Violations</vt:lpstr>
      <vt:lpstr>Self-Disclosure</vt:lpstr>
      <vt:lpstr>Contact Information</vt:lpstr>
    </vt:vector>
  </TitlesOfParts>
  <Company>University of Central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Miller</dc:creator>
  <cp:lastModifiedBy>Office of Research</cp:lastModifiedBy>
  <cp:revision>107</cp:revision>
  <cp:lastPrinted>2014-06-12T14:00:12Z</cp:lastPrinted>
  <dcterms:created xsi:type="dcterms:W3CDTF">2014-05-22T14:19:02Z</dcterms:created>
  <dcterms:modified xsi:type="dcterms:W3CDTF">2014-07-25T19:16:36Z</dcterms:modified>
</cp:coreProperties>
</file>