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1" autoAdjust="0"/>
    <p:restoredTop sz="94660"/>
  </p:normalViewPr>
  <p:slideViewPr>
    <p:cSldViewPr snapToGrid="0">
      <p:cViewPr>
        <p:scale>
          <a:sx n="120" d="100"/>
          <a:sy n="120" d="100"/>
        </p:scale>
        <p:origin x="-1470"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99614" cy="449826"/>
          </a:xfrm>
          <a:prstGeom prst="rect">
            <a:avLst/>
          </a:prstGeom>
          <a:noFill/>
          <a:ln w="9525">
            <a:noFill/>
            <a:miter lim="800000"/>
            <a:headEnd/>
            <a:tailEnd/>
          </a:ln>
          <a:effectLst/>
        </p:spPr>
        <p:txBody>
          <a:bodyPr vert="horz" wrap="square" lIns="89104" tIns="44551" rIns="89104" bIns="44551" numCol="1" anchor="t" anchorCtr="0" compatLnSpc="1">
            <a:prstTxWarp prst="textNoShape">
              <a:avLst/>
            </a:prstTxWarp>
          </a:bodyPr>
          <a:lstStyle>
            <a:lvl1pPr defTabSz="891383">
              <a:defRPr sz="1100"/>
            </a:lvl1pPr>
          </a:lstStyle>
          <a:p>
            <a:endParaRPr lang="en-US"/>
          </a:p>
        </p:txBody>
      </p:sp>
      <p:sp>
        <p:nvSpPr>
          <p:cNvPr id="119811" name="Rectangle 3"/>
          <p:cNvSpPr>
            <a:spLocks noGrp="1" noChangeArrowheads="1"/>
          </p:cNvSpPr>
          <p:nvPr>
            <p:ph type="dt" sz="quarter" idx="1"/>
          </p:nvPr>
        </p:nvSpPr>
        <p:spPr bwMode="auto">
          <a:xfrm>
            <a:off x="3881227" y="0"/>
            <a:ext cx="3001136" cy="449826"/>
          </a:xfrm>
          <a:prstGeom prst="rect">
            <a:avLst/>
          </a:prstGeom>
          <a:noFill/>
          <a:ln w="9525">
            <a:noFill/>
            <a:miter lim="800000"/>
            <a:headEnd/>
            <a:tailEnd/>
          </a:ln>
          <a:effectLst/>
        </p:spPr>
        <p:txBody>
          <a:bodyPr vert="horz" wrap="square" lIns="89104" tIns="44551" rIns="89104" bIns="44551" numCol="1" anchor="t" anchorCtr="0" compatLnSpc="1">
            <a:prstTxWarp prst="textNoShape">
              <a:avLst/>
            </a:prstTxWarp>
          </a:bodyPr>
          <a:lstStyle>
            <a:lvl1pPr algn="r" defTabSz="891383">
              <a:defRPr sz="1100"/>
            </a:lvl1pPr>
          </a:lstStyle>
          <a:p>
            <a:endParaRPr lang="en-US"/>
          </a:p>
        </p:txBody>
      </p:sp>
      <p:sp>
        <p:nvSpPr>
          <p:cNvPr id="119812" name="Rectangle 4"/>
          <p:cNvSpPr>
            <a:spLocks noGrp="1" noChangeArrowheads="1"/>
          </p:cNvSpPr>
          <p:nvPr>
            <p:ph type="ftr" sz="quarter" idx="2"/>
          </p:nvPr>
        </p:nvSpPr>
        <p:spPr bwMode="auto">
          <a:xfrm>
            <a:off x="0" y="8859070"/>
            <a:ext cx="2999614" cy="449826"/>
          </a:xfrm>
          <a:prstGeom prst="rect">
            <a:avLst/>
          </a:prstGeom>
          <a:noFill/>
          <a:ln w="9525">
            <a:noFill/>
            <a:miter lim="800000"/>
            <a:headEnd/>
            <a:tailEnd/>
          </a:ln>
          <a:effectLst/>
        </p:spPr>
        <p:txBody>
          <a:bodyPr vert="horz" wrap="square" lIns="89104" tIns="44551" rIns="89104" bIns="44551" numCol="1" anchor="b" anchorCtr="0" compatLnSpc="1">
            <a:prstTxWarp prst="textNoShape">
              <a:avLst/>
            </a:prstTxWarp>
          </a:bodyPr>
          <a:lstStyle>
            <a:lvl1pPr defTabSz="891383">
              <a:defRPr sz="1100"/>
            </a:lvl1pPr>
          </a:lstStyle>
          <a:p>
            <a:endParaRPr lang="en-US"/>
          </a:p>
        </p:txBody>
      </p:sp>
      <p:sp>
        <p:nvSpPr>
          <p:cNvPr id="119813" name="Rectangle 5"/>
          <p:cNvSpPr>
            <a:spLocks noGrp="1" noChangeArrowheads="1"/>
          </p:cNvSpPr>
          <p:nvPr>
            <p:ph type="sldNum" sz="quarter" idx="3"/>
          </p:nvPr>
        </p:nvSpPr>
        <p:spPr bwMode="auto">
          <a:xfrm>
            <a:off x="3881227" y="8859070"/>
            <a:ext cx="3001136" cy="449826"/>
          </a:xfrm>
          <a:prstGeom prst="rect">
            <a:avLst/>
          </a:prstGeom>
          <a:noFill/>
          <a:ln w="9525">
            <a:noFill/>
            <a:miter lim="800000"/>
            <a:headEnd/>
            <a:tailEnd/>
          </a:ln>
          <a:effectLst/>
        </p:spPr>
        <p:txBody>
          <a:bodyPr vert="horz" wrap="square" lIns="89104" tIns="44551" rIns="89104" bIns="44551" numCol="1" anchor="b" anchorCtr="0" compatLnSpc="1">
            <a:prstTxWarp prst="textNoShape">
              <a:avLst/>
            </a:prstTxWarp>
          </a:bodyPr>
          <a:lstStyle>
            <a:lvl1pPr algn="r" defTabSz="891383">
              <a:defRPr sz="1100"/>
            </a:lvl1pPr>
          </a:lstStyle>
          <a:p>
            <a:fld id="{0314402D-D312-417C-8149-ADF397B2FD13}" type="slidenum">
              <a:rPr lang="en-US"/>
              <a:pPr/>
              <a:t>‹#›</a:t>
            </a:fld>
            <a:endParaRPr lang="en-US"/>
          </a:p>
        </p:txBody>
      </p:sp>
    </p:spTree>
    <p:extLst>
      <p:ext uri="{BB962C8B-B14F-4D97-AF65-F5344CB8AC3E}">
        <p14:creationId xmlns:p14="http://schemas.microsoft.com/office/powerpoint/2010/main" val="4054006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69161" cy="463884"/>
          </a:xfrm>
          <a:prstGeom prst="rect">
            <a:avLst/>
          </a:prstGeom>
          <a:noFill/>
          <a:ln w="9525">
            <a:noFill/>
            <a:miter lim="800000"/>
            <a:headEnd/>
            <a:tailEnd/>
          </a:ln>
          <a:effectLst/>
        </p:spPr>
        <p:txBody>
          <a:bodyPr vert="horz" wrap="square" lIns="92275" tIns="46138" rIns="92275" bIns="46138" numCol="1" anchor="t" anchorCtr="0" compatLnSpc="1">
            <a:prstTxWarp prst="textNoShape">
              <a:avLst/>
            </a:prstTxWarp>
          </a:bodyPr>
          <a:lstStyle>
            <a:lvl1pPr defTabSz="923825">
              <a:defRPr sz="1100"/>
            </a:lvl1pPr>
          </a:lstStyle>
          <a:p>
            <a:endParaRPr lang="en-US"/>
          </a:p>
        </p:txBody>
      </p:sp>
      <p:sp>
        <p:nvSpPr>
          <p:cNvPr id="5123" name="Rectangle 3"/>
          <p:cNvSpPr>
            <a:spLocks noGrp="1" noChangeArrowheads="1"/>
          </p:cNvSpPr>
          <p:nvPr>
            <p:ph type="dt" idx="1"/>
          </p:nvPr>
        </p:nvSpPr>
        <p:spPr bwMode="auto">
          <a:xfrm>
            <a:off x="3888840" y="0"/>
            <a:ext cx="2969161" cy="463884"/>
          </a:xfrm>
          <a:prstGeom prst="rect">
            <a:avLst/>
          </a:prstGeom>
          <a:noFill/>
          <a:ln w="9525">
            <a:noFill/>
            <a:miter lim="800000"/>
            <a:headEnd/>
            <a:tailEnd/>
          </a:ln>
          <a:effectLst/>
        </p:spPr>
        <p:txBody>
          <a:bodyPr vert="horz" wrap="square" lIns="92275" tIns="46138" rIns="92275" bIns="46138" numCol="1" anchor="t" anchorCtr="0" compatLnSpc="1">
            <a:prstTxWarp prst="textNoShape">
              <a:avLst/>
            </a:prstTxWarp>
          </a:bodyPr>
          <a:lstStyle>
            <a:lvl1pPr algn="r" defTabSz="923825">
              <a:defRPr sz="1100"/>
            </a:lvl1pPr>
          </a:lstStyle>
          <a:p>
            <a:endParaRPr lang="en-US"/>
          </a:p>
        </p:txBody>
      </p:sp>
      <p:sp>
        <p:nvSpPr>
          <p:cNvPr id="5124"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2067" y="4415479"/>
            <a:ext cx="5033870" cy="4182755"/>
          </a:xfrm>
          <a:prstGeom prst="rect">
            <a:avLst/>
          </a:prstGeom>
          <a:noFill/>
          <a:ln w="9525">
            <a:noFill/>
            <a:miter lim="800000"/>
            <a:headEnd/>
            <a:tailEnd/>
          </a:ln>
          <a:effectLst/>
        </p:spPr>
        <p:txBody>
          <a:bodyPr vert="horz" wrap="square" lIns="92275" tIns="46138" rIns="92275" bIns="461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2518"/>
            <a:ext cx="2969161" cy="463883"/>
          </a:xfrm>
          <a:prstGeom prst="rect">
            <a:avLst/>
          </a:prstGeom>
          <a:noFill/>
          <a:ln w="9525">
            <a:noFill/>
            <a:miter lim="800000"/>
            <a:headEnd/>
            <a:tailEnd/>
          </a:ln>
          <a:effectLst/>
        </p:spPr>
        <p:txBody>
          <a:bodyPr vert="horz" wrap="square" lIns="92275" tIns="46138" rIns="92275" bIns="46138" numCol="1" anchor="b" anchorCtr="0" compatLnSpc="1">
            <a:prstTxWarp prst="textNoShape">
              <a:avLst/>
            </a:prstTxWarp>
          </a:bodyPr>
          <a:lstStyle>
            <a:lvl1pPr defTabSz="923825">
              <a:defRPr sz="1100"/>
            </a:lvl1pPr>
          </a:lstStyle>
          <a:p>
            <a:endParaRPr lang="en-US"/>
          </a:p>
        </p:txBody>
      </p:sp>
      <p:sp>
        <p:nvSpPr>
          <p:cNvPr id="5127" name="Rectangle 7"/>
          <p:cNvSpPr>
            <a:spLocks noGrp="1" noChangeArrowheads="1"/>
          </p:cNvSpPr>
          <p:nvPr>
            <p:ph type="sldNum" sz="quarter" idx="5"/>
          </p:nvPr>
        </p:nvSpPr>
        <p:spPr bwMode="auto">
          <a:xfrm>
            <a:off x="3888840" y="8832518"/>
            <a:ext cx="2969161" cy="463883"/>
          </a:xfrm>
          <a:prstGeom prst="rect">
            <a:avLst/>
          </a:prstGeom>
          <a:noFill/>
          <a:ln w="9525">
            <a:noFill/>
            <a:miter lim="800000"/>
            <a:headEnd/>
            <a:tailEnd/>
          </a:ln>
          <a:effectLst/>
        </p:spPr>
        <p:txBody>
          <a:bodyPr vert="horz" wrap="square" lIns="92275" tIns="46138" rIns="92275" bIns="46138" numCol="1" anchor="b" anchorCtr="0" compatLnSpc="1">
            <a:prstTxWarp prst="textNoShape">
              <a:avLst/>
            </a:prstTxWarp>
          </a:bodyPr>
          <a:lstStyle>
            <a:lvl1pPr algn="r" defTabSz="923825">
              <a:defRPr sz="1100"/>
            </a:lvl1pPr>
          </a:lstStyle>
          <a:p>
            <a:fld id="{6D7D045F-3722-42B4-A1C6-34B56D1601C7}" type="slidenum">
              <a:rPr lang="en-US"/>
              <a:pPr/>
              <a:t>‹#›</a:t>
            </a:fld>
            <a:endParaRPr lang="en-US"/>
          </a:p>
        </p:txBody>
      </p:sp>
    </p:spTree>
    <p:extLst>
      <p:ext uri="{BB962C8B-B14F-4D97-AF65-F5344CB8AC3E}">
        <p14:creationId xmlns:p14="http://schemas.microsoft.com/office/powerpoint/2010/main" val="1304964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7" name="Picture 6" descr="red_line.png"/>
          <p:cNvPicPr>
            <a:picLocks noChangeAspect="1"/>
          </p:cNvPicPr>
          <p:nvPr userDrawn="1"/>
        </p:nvPicPr>
        <p:blipFill>
          <a:blip r:embed="rId2" cstate="print"/>
          <a:stretch>
            <a:fillRect/>
          </a:stretch>
        </p:blipFill>
        <p:spPr>
          <a:xfrm>
            <a:off x="0" y="770915"/>
            <a:ext cx="9144000" cy="36503"/>
          </a:xfrm>
          <a:prstGeom prst="rect">
            <a:avLst/>
          </a:prstGeom>
        </p:spPr>
      </p:pic>
      <p:sp>
        <p:nvSpPr>
          <p:cNvPr id="8" name="Freeform 7"/>
          <p:cNvSpPr/>
          <p:nvPr userDrawn="1"/>
        </p:nvSpPr>
        <p:spPr bwMode="auto">
          <a:xfrm>
            <a:off x="-7675" y="-1"/>
            <a:ext cx="702365" cy="803719"/>
          </a:xfrm>
          <a:custGeom>
            <a:avLst/>
            <a:gdLst>
              <a:gd name="connsiteX0" fmla="*/ 429371 w 707666"/>
              <a:gd name="connsiteY0" fmla="*/ 0 h 811033"/>
              <a:gd name="connsiteX1" fmla="*/ 707666 w 707666"/>
              <a:gd name="connsiteY1" fmla="*/ 811033 h 811033"/>
              <a:gd name="connsiteX2" fmla="*/ 0 w 707666"/>
              <a:gd name="connsiteY2" fmla="*/ 811033 h 811033"/>
              <a:gd name="connsiteX3" fmla="*/ 0 w 707666"/>
              <a:gd name="connsiteY3" fmla="*/ 7951 h 811033"/>
              <a:gd name="connsiteX4" fmla="*/ 429371 w 707666"/>
              <a:gd name="connsiteY4" fmla="*/ 0 h 811033"/>
              <a:gd name="connsiteX0" fmla="*/ 429371 w 707666"/>
              <a:gd name="connsiteY0" fmla="*/ 0 h 811033"/>
              <a:gd name="connsiteX1" fmla="*/ 707666 w 707666"/>
              <a:gd name="connsiteY1" fmla="*/ 811033 h 811033"/>
              <a:gd name="connsiteX2" fmla="*/ 0 w 707666"/>
              <a:gd name="connsiteY2" fmla="*/ 811033 h 811033"/>
              <a:gd name="connsiteX3" fmla="*/ 160934 w 707666"/>
              <a:gd name="connsiteY3" fmla="*/ 278613 h 811033"/>
              <a:gd name="connsiteX4" fmla="*/ 429371 w 707666"/>
              <a:gd name="connsiteY4" fmla="*/ 0 h 811033"/>
              <a:gd name="connsiteX0" fmla="*/ 429371 w 707666"/>
              <a:gd name="connsiteY0" fmla="*/ 0 h 811033"/>
              <a:gd name="connsiteX1" fmla="*/ 707666 w 707666"/>
              <a:gd name="connsiteY1" fmla="*/ 811033 h 811033"/>
              <a:gd name="connsiteX2" fmla="*/ 0 w 707666"/>
              <a:gd name="connsiteY2" fmla="*/ 811033 h 811033"/>
              <a:gd name="connsiteX3" fmla="*/ 7952 w 707666"/>
              <a:gd name="connsiteY3" fmla="*/ 7315 h 811033"/>
              <a:gd name="connsiteX4" fmla="*/ 429371 w 707666"/>
              <a:gd name="connsiteY4" fmla="*/ 0 h 811033"/>
              <a:gd name="connsiteX0" fmla="*/ 424070 w 702365"/>
              <a:gd name="connsiteY0" fmla="*/ 0 h 825664"/>
              <a:gd name="connsiteX1" fmla="*/ 702365 w 702365"/>
              <a:gd name="connsiteY1" fmla="*/ 811033 h 825664"/>
              <a:gd name="connsiteX2" fmla="*/ 206840 w 702365"/>
              <a:gd name="connsiteY2" fmla="*/ 825664 h 825664"/>
              <a:gd name="connsiteX3" fmla="*/ 2651 w 702365"/>
              <a:gd name="connsiteY3" fmla="*/ 7315 h 825664"/>
              <a:gd name="connsiteX4" fmla="*/ 424070 w 702365"/>
              <a:gd name="connsiteY4" fmla="*/ 0 h 825664"/>
              <a:gd name="connsiteX0" fmla="*/ 424070 w 702365"/>
              <a:gd name="connsiteY0" fmla="*/ 0 h 825664"/>
              <a:gd name="connsiteX1" fmla="*/ 702365 w 702365"/>
              <a:gd name="connsiteY1" fmla="*/ 811033 h 825664"/>
              <a:gd name="connsiteX2" fmla="*/ 2651 w 702365"/>
              <a:gd name="connsiteY2" fmla="*/ 825664 h 825664"/>
              <a:gd name="connsiteX3" fmla="*/ 2651 w 702365"/>
              <a:gd name="connsiteY3" fmla="*/ 7315 h 825664"/>
              <a:gd name="connsiteX4" fmla="*/ 424070 w 702365"/>
              <a:gd name="connsiteY4" fmla="*/ 0 h 825664"/>
              <a:gd name="connsiteX0" fmla="*/ 431385 w 702365"/>
              <a:gd name="connsiteY0" fmla="*/ 160935 h 818349"/>
              <a:gd name="connsiteX1" fmla="*/ 702365 w 702365"/>
              <a:gd name="connsiteY1" fmla="*/ 803718 h 818349"/>
              <a:gd name="connsiteX2" fmla="*/ 2651 w 702365"/>
              <a:gd name="connsiteY2" fmla="*/ 818349 h 818349"/>
              <a:gd name="connsiteX3" fmla="*/ 2651 w 702365"/>
              <a:gd name="connsiteY3" fmla="*/ 0 h 818349"/>
              <a:gd name="connsiteX4" fmla="*/ 431385 w 702365"/>
              <a:gd name="connsiteY4" fmla="*/ 160935 h 818349"/>
              <a:gd name="connsiteX0" fmla="*/ 380178 w 702365"/>
              <a:gd name="connsiteY0" fmla="*/ 0 h 818350"/>
              <a:gd name="connsiteX1" fmla="*/ 702365 w 702365"/>
              <a:gd name="connsiteY1" fmla="*/ 803719 h 818350"/>
              <a:gd name="connsiteX2" fmla="*/ 2651 w 702365"/>
              <a:gd name="connsiteY2" fmla="*/ 818350 h 818350"/>
              <a:gd name="connsiteX3" fmla="*/ 2651 w 702365"/>
              <a:gd name="connsiteY3" fmla="*/ 1 h 818350"/>
              <a:gd name="connsiteX4" fmla="*/ 380178 w 702365"/>
              <a:gd name="connsiteY4" fmla="*/ 0 h 818350"/>
              <a:gd name="connsiteX0" fmla="*/ 380178 w 702365"/>
              <a:gd name="connsiteY0" fmla="*/ 0 h 803719"/>
              <a:gd name="connsiteX1" fmla="*/ 702365 w 702365"/>
              <a:gd name="connsiteY1" fmla="*/ 803719 h 803719"/>
              <a:gd name="connsiteX2" fmla="*/ 2651 w 702365"/>
              <a:gd name="connsiteY2" fmla="*/ 796405 h 803719"/>
              <a:gd name="connsiteX3" fmla="*/ 2651 w 702365"/>
              <a:gd name="connsiteY3" fmla="*/ 1 h 803719"/>
              <a:gd name="connsiteX4" fmla="*/ 380178 w 702365"/>
              <a:gd name="connsiteY4" fmla="*/ 0 h 803719"/>
              <a:gd name="connsiteX0" fmla="*/ 380178 w 702365"/>
              <a:gd name="connsiteY0" fmla="*/ 0 h 901912"/>
              <a:gd name="connsiteX1" fmla="*/ 702365 w 702365"/>
              <a:gd name="connsiteY1" fmla="*/ 803719 h 901912"/>
              <a:gd name="connsiteX2" fmla="*/ 273956 w 702365"/>
              <a:gd name="connsiteY2" fmla="*/ 901912 h 901912"/>
              <a:gd name="connsiteX3" fmla="*/ 2651 w 702365"/>
              <a:gd name="connsiteY3" fmla="*/ 1 h 901912"/>
              <a:gd name="connsiteX4" fmla="*/ 380178 w 702365"/>
              <a:gd name="connsiteY4" fmla="*/ 0 h 901912"/>
              <a:gd name="connsiteX0" fmla="*/ 380178 w 702365"/>
              <a:gd name="connsiteY0" fmla="*/ 0 h 803719"/>
              <a:gd name="connsiteX1" fmla="*/ 702365 w 702365"/>
              <a:gd name="connsiteY1" fmla="*/ 803719 h 803719"/>
              <a:gd name="connsiteX2" fmla="*/ 148352 w 702365"/>
              <a:gd name="connsiteY2" fmla="*/ 801428 h 803719"/>
              <a:gd name="connsiteX3" fmla="*/ 2651 w 702365"/>
              <a:gd name="connsiteY3" fmla="*/ 1 h 803719"/>
              <a:gd name="connsiteX4" fmla="*/ 380178 w 702365"/>
              <a:gd name="connsiteY4" fmla="*/ 0 h 803719"/>
              <a:gd name="connsiteX0" fmla="*/ 380178 w 702365"/>
              <a:gd name="connsiteY0" fmla="*/ 0 h 803719"/>
              <a:gd name="connsiteX1" fmla="*/ 702365 w 702365"/>
              <a:gd name="connsiteY1" fmla="*/ 803719 h 803719"/>
              <a:gd name="connsiteX2" fmla="*/ 2651 w 702365"/>
              <a:gd name="connsiteY2" fmla="*/ 796404 h 803719"/>
              <a:gd name="connsiteX3" fmla="*/ 2651 w 702365"/>
              <a:gd name="connsiteY3" fmla="*/ 1 h 803719"/>
              <a:gd name="connsiteX4" fmla="*/ 380178 w 702365"/>
              <a:gd name="connsiteY4" fmla="*/ 0 h 80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365" h="803719">
                <a:moveTo>
                  <a:pt x="380178" y="0"/>
                </a:moveTo>
                <a:lnTo>
                  <a:pt x="702365" y="803719"/>
                </a:lnTo>
                <a:lnTo>
                  <a:pt x="2651" y="796404"/>
                </a:lnTo>
                <a:cubicBezTo>
                  <a:pt x="5302" y="528498"/>
                  <a:pt x="0" y="267907"/>
                  <a:pt x="2651" y="1"/>
                </a:cubicBezTo>
                <a:lnTo>
                  <a:pt x="380178" y="0"/>
                </a:lnTo>
                <a:close/>
              </a:path>
            </a:pathLst>
          </a:custGeom>
          <a:blipFill dpi="0" rotWithShape="1">
            <a:blip r:embed="rId3" cstate="print"/>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Date Placeholder 2"/>
          <p:cNvSpPr>
            <a:spLocks noGrp="1"/>
          </p:cNvSpPr>
          <p:nvPr>
            <p:ph type="dt" sz="half" idx="10"/>
          </p:nvPr>
        </p:nvSpPr>
        <p:spPr/>
        <p:txBody>
          <a:bodyPr/>
          <a:lstStyle/>
          <a:p>
            <a:fld id="{CEB3A75E-0FE6-4AEB-AFE6-F58827808CA5}" type="datetime1">
              <a:rPr lang="en-US" smtClean="0"/>
              <a:pPr/>
              <a:t>10/16/2012</a:t>
            </a:fld>
            <a:endParaRPr lang="en-US" dirty="0"/>
          </a:p>
        </p:txBody>
      </p:sp>
      <p:sp>
        <p:nvSpPr>
          <p:cNvPr id="4" name="Rectangle 25"/>
          <p:cNvSpPr>
            <a:spLocks noGrp="1" noChangeArrowheads="1"/>
          </p:cNvSpPr>
          <p:nvPr>
            <p:ph type="title" hasCustomPrompt="1"/>
          </p:nvPr>
        </p:nvSpPr>
        <p:spPr bwMode="auto">
          <a:xfrm>
            <a:off x="722312" y="171450"/>
            <a:ext cx="6059488" cy="53657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a:defRPr sz="2400" i="0">
                <a:latin typeface="Arial" pitchFamily="34" charset="0"/>
                <a:cs typeface="Arial" pitchFamily="34" charset="0"/>
              </a:defRPr>
            </a:lvl1pPr>
          </a:lstStyle>
          <a:p>
            <a:pPr lvl="0"/>
            <a:r>
              <a:rPr lang="en-US" dirty="0" smtClean="0"/>
              <a:t>Click to edit master title style</a:t>
            </a:r>
          </a:p>
        </p:txBody>
      </p:sp>
      <p:sp>
        <p:nvSpPr>
          <p:cNvPr id="5" name="Content Placeholder 10"/>
          <p:cNvSpPr>
            <a:spLocks noGrp="1"/>
          </p:cNvSpPr>
          <p:nvPr>
            <p:ph sz="quarter" idx="13"/>
          </p:nvPr>
        </p:nvSpPr>
        <p:spPr>
          <a:xfrm>
            <a:off x="762000" y="990600"/>
            <a:ext cx="3831265" cy="5029200"/>
          </a:xfrm>
          <a:prstGeom prst="rect">
            <a:avLst/>
          </a:prstGeom>
        </p:spPr>
        <p:txBody>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10"/>
          <p:cNvSpPr>
            <a:spLocks noGrp="1"/>
          </p:cNvSpPr>
          <p:nvPr>
            <p:ph sz="quarter" idx="14"/>
          </p:nvPr>
        </p:nvSpPr>
        <p:spPr>
          <a:xfrm>
            <a:off x="4706678" y="990600"/>
            <a:ext cx="4065181" cy="5029200"/>
          </a:xfrm>
          <a:prstGeom prst="rect">
            <a:avLst/>
          </a:prstGeom>
        </p:spPr>
        <p:txBody>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red_line.png"/>
          <p:cNvPicPr>
            <a:picLocks noChangeAspect="1"/>
          </p:cNvPicPr>
          <p:nvPr userDrawn="1"/>
        </p:nvPicPr>
        <p:blipFill>
          <a:blip r:embed="rId2" cstate="print"/>
          <a:stretch>
            <a:fillRect/>
          </a:stretch>
        </p:blipFill>
        <p:spPr>
          <a:xfrm>
            <a:off x="0" y="770915"/>
            <a:ext cx="9144000" cy="36503"/>
          </a:xfrm>
          <a:prstGeom prst="rect">
            <a:avLst/>
          </a:prstGeom>
        </p:spPr>
      </p:pic>
      <p:sp>
        <p:nvSpPr>
          <p:cNvPr id="8" name="Freeform 7"/>
          <p:cNvSpPr/>
          <p:nvPr userDrawn="1"/>
        </p:nvSpPr>
        <p:spPr bwMode="auto">
          <a:xfrm>
            <a:off x="-7675" y="-1"/>
            <a:ext cx="702365" cy="803719"/>
          </a:xfrm>
          <a:custGeom>
            <a:avLst/>
            <a:gdLst>
              <a:gd name="connsiteX0" fmla="*/ 429371 w 707666"/>
              <a:gd name="connsiteY0" fmla="*/ 0 h 811033"/>
              <a:gd name="connsiteX1" fmla="*/ 707666 w 707666"/>
              <a:gd name="connsiteY1" fmla="*/ 811033 h 811033"/>
              <a:gd name="connsiteX2" fmla="*/ 0 w 707666"/>
              <a:gd name="connsiteY2" fmla="*/ 811033 h 811033"/>
              <a:gd name="connsiteX3" fmla="*/ 0 w 707666"/>
              <a:gd name="connsiteY3" fmla="*/ 7951 h 811033"/>
              <a:gd name="connsiteX4" fmla="*/ 429371 w 707666"/>
              <a:gd name="connsiteY4" fmla="*/ 0 h 811033"/>
              <a:gd name="connsiteX0" fmla="*/ 429371 w 707666"/>
              <a:gd name="connsiteY0" fmla="*/ 0 h 811033"/>
              <a:gd name="connsiteX1" fmla="*/ 707666 w 707666"/>
              <a:gd name="connsiteY1" fmla="*/ 811033 h 811033"/>
              <a:gd name="connsiteX2" fmla="*/ 0 w 707666"/>
              <a:gd name="connsiteY2" fmla="*/ 811033 h 811033"/>
              <a:gd name="connsiteX3" fmla="*/ 160934 w 707666"/>
              <a:gd name="connsiteY3" fmla="*/ 278613 h 811033"/>
              <a:gd name="connsiteX4" fmla="*/ 429371 w 707666"/>
              <a:gd name="connsiteY4" fmla="*/ 0 h 811033"/>
              <a:gd name="connsiteX0" fmla="*/ 429371 w 707666"/>
              <a:gd name="connsiteY0" fmla="*/ 0 h 811033"/>
              <a:gd name="connsiteX1" fmla="*/ 707666 w 707666"/>
              <a:gd name="connsiteY1" fmla="*/ 811033 h 811033"/>
              <a:gd name="connsiteX2" fmla="*/ 0 w 707666"/>
              <a:gd name="connsiteY2" fmla="*/ 811033 h 811033"/>
              <a:gd name="connsiteX3" fmla="*/ 7952 w 707666"/>
              <a:gd name="connsiteY3" fmla="*/ 7315 h 811033"/>
              <a:gd name="connsiteX4" fmla="*/ 429371 w 707666"/>
              <a:gd name="connsiteY4" fmla="*/ 0 h 811033"/>
              <a:gd name="connsiteX0" fmla="*/ 424070 w 702365"/>
              <a:gd name="connsiteY0" fmla="*/ 0 h 825664"/>
              <a:gd name="connsiteX1" fmla="*/ 702365 w 702365"/>
              <a:gd name="connsiteY1" fmla="*/ 811033 h 825664"/>
              <a:gd name="connsiteX2" fmla="*/ 206840 w 702365"/>
              <a:gd name="connsiteY2" fmla="*/ 825664 h 825664"/>
              <a:gd name="connsiteX3" fmla="*/ 2651 w 702365"/>
              <a:gd name="connsiteY3" fmla="*/ 7315 h 825664"/>
              <a:gd name="connsiteX4" fmla="*/ 424070 w 702365"/>
              <a:gd name="connsiteY4" fmla="*/ 0 h 825664"/>
              <a:gd name="connsiteX0" fmla="*/ 424070 w 702365"/>
              <a:gd name="connsiteY0" fmla="*/ 0 h 825664"/>
              <a:gd name="connsiteX1" fmla="*/ 702365 w 702365"/>
              <a:gd name="connsiteY1" fmla="*/ 811033 h 825664"/>
              <a:gd name="connsiteX2" fmla="*/ 2651 w 702365"/>
              <a:gd name="connsiteY2" fmla="*/ 825664 h 825664"/>
              <a:gd name="connsiteX3" fmla="*/ 2651 w 702365"/>
              <a:gd name="connsiteY3" fmla="*/ 7315 h 825664"/>
              <a:gd name="connsiteX4" fmla="*/ 424070 w 702365"/>
              <a:gd name="connsiteY4" fmla="*/ 0 h 825664"/>
              <a:gd name="connsiteX0" fmla="*/ 431385 w 702365"/>
              <a:gd name="connsiteY0" fmla="*/ 160935 h 818349"/>
              <a:gd name="connsiteX1" fmla="*/ 702365 w 702365"/>
              <a:gd name="connsiteY1" fmla="*/ 803718 h 818349"/>
              <a:gd name="connsiteX2" fmla="*/ 2651 w 702365"/>
              <a:gd name="connsiteY2" fmla="*/ 818349 h 818349"/>
              <a:gd name="connsiteX3" fmla="*/ 2651 w 702365"/>
              <a:gd name="connsiteY3" fmla="*/ 0 h 818349"/>
              <a:gd name="connsiteX4" fmla="*/ 431385 w 702365"/>
              <a:gd name="connsiteY4" fmla="*/ 160935 h 818349"/>
              <a:gd name="connsiteX0" fmla="*/ 380178 w 702365"/>
              <a:gd name="connsiteY0" fmla="*/ 0 h 818350"/>
              <a:gd name="connsiteX1" fmla="*/ 702365 w 702365"/>
              <a:gd name="connsiteY1" fmla="*/ 803719 h 818350"/>
              <a:gd name="connsiteX2" fmla="*/ 2651 w 702365"/>
              <a:gd name="connsiteY2" fmla="*/ 818350 h 818350"/>
              <a:gd name="connsiteX3" fmla="*/ 2651 w 702365"/>
              <a:gd name="connsiteY3" fmla="*/ 1 h 818350"/>
              <a:gd name="connsiteX4" fmla="*/ 380178 w 702365"/>
              <a:gd name="connsiteY4" fmla="*/ 0 h 818350"/>
              <a:gd name="connsiteX0" fmla="*/ 380178 w 702365"/>
              <a:gd name="connsiteY0" fmla="*/ 0 h 803719"/>
              <a:gd name="connsiteX1" fmla="*/ 702365 w 702365"/>
              <a:gd name="connsiteY1" fmla="*/ 803719 h 803719"/>
              <a:gd name="connsiteX2" fmla="*/ 2651 w 702365"/>
              <a:gd name="connsiteY2" fmla="*/ 796405 h 803719"/>
              <a:gd name="connsiteX3" fmla="*/ 2651 w 702365"/>
              <a:gd name="connsiteY3" fmla="*/ 1 h 803719"/>
              <a:gd name="connsiteX4" fmla="*/ 380178 w 702365"/>
              <a:gd name="connsiteY4" fmla="*/ 0 h 803719"/>
              <a:gd name="connsiteX0" fmla="*/ 380178 w 702365"/>
              <a:gd name="connsiteY0" fmla="*/ 0 h 901912"/>
              <a:gd name="connsiteX1" fmla="*/ 702365 w 702365"/>
              <a:gd name="connsiteY1" fmla="*/ 803719 h 901912"/>
              <a:gd name="connsiteX2" fmla="*/ 273956 w 702365"/>
              <a:gd name="connsiteY2" fmla="*/ 901912 h 901912"/>
              <a:gd name="connsiteX3" fmla="*/ 2651 w 702365"/>
              <a:gd name="connsiteY3" fmla="*/ 1 h 901912"/>
              <a:gd name="connsiteX4" fmla="*/ 380178 w 702365"/>
              <a:gd name="connsiteY4" fmla="*/ 0 h 901912"/>
              <a:gd name="connsiteX0" fmla="*/ 380178 w 702365"/>
              <a:gd name="connsiteY0" fmla="*/ 0 h 803719"/>
              <a:gd name="connsiteX1" fmla="*/ 702365 w 702365"/>
              <a:gd name="connsiteY1" fmla="*/ 803719 h 803719"/>
              <a:gd name="connsiteX2" fmla="*/ 148352 w 702365"/>
              <a:gd name="connsiteY2" fmla="*/ 801428 h 803719"/>
              <a:gd name="connsiteX3" fmla="*/ 2651 w 702365"/>
              <a:gd name="connsiteY3" fmla="*/ 1 h 803719"/>
              <a:gd name="connsiteX4" fmla="*/ 380178 w 702365"/>
              <a:gd name="connsiteY4" fmla="*/ 0 h 803719"/>
              <a:gd name="connsiteX0" fmla="*/ 380178 w 702365"/>
              <a:gd name="connsiteY0" fmla="*/ 0 h 803719"/>
              <a:gd name="connsiteX1" fmla="*/ 702365 w 702365"/>
              <a:gd name="connsiteY1" fmla="*/ 803719 h 803719"/>
              <a:gd name="connsiteX2" fmla="*/ 2651 w 702365"/>
              <a:gd name="connsiteY2" fmla="*/ 796404 h 803719"/>
              <a:gd name="connsiteX3" fmla="*/ 2651 w 702365"/>
              <a:gd name="connsiteY3" fmla="*/ 1 h 803719"/>
              <a:gd name="connsiteX4" fmla="*/ 380178 w 702365"/>
              <a:gd name="connsiteY4" fmla="*/ 0 h 80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365" h="803719">
                <a:moveTo>
                  <a:pt x="380178" y="0"/>
                </a:moveTo>
                <a:lnTo>
                  <a:pt x="702365" y="803719"/>
                </a:lnTo>
                <a:lnTo>
                  <a:pt x="2651" y="796404"/>
                </a:lnTo>
                <a:cubicBezTo>
                  <a:pt x="5302" y="528498"/>
                  <a:pt x="0" y="267907"/>
                  <a:pt x="2651" y="1"/>
                </a:cubicBezTo>
                <a:lnTo>
                  <a:pt x="380178" y="0"/>
                </a:lnTo>
                <a:close/>
              </a:path>
            </a:pathLst>
          </a:custGeom>
          <a:blipFill dpi="0" rotWithShape="1">
            <a:blip r:embed="rId3" cstate="print"/>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lvl1pPr>
              <a:defRPr/>
            </a:lvl1pPr>
          </a:lstStyle>
          <a:p>
            <a:fld id="{CA8CCF7E-EF11-4EAE-9594-DF08AB0FF1B0}" type="datetime1">
              <a:rPr lang="en-US" smtClean="0"/>
              <a:pPr/>
              <a:t>10/16/2012</a:t>
            </a:fld>
            <a:endParaRPr lang="en-US"/>
          </a:p>
        </p:txBody>
      </p:sp>
      <p:sp>
        <p:nvSpPr>
          <p:cNvPr id="5" name="Rectangle 25"/>
          <p:cNvSpPr>
            <a:spLocks noGrp="1" noChangeArrowheads="1"/>
          </p:cNvSpPr>
          <p:nvPr>
            <p:ph type="title" hasCustomPrompt="1"/>
          </p:nvPr>
        </p:nvSpPr>
        <p:spPr bwMode="auto">
          <a:xfrm>
            <a:off x="722312" y="171450"/>
            <a:ext cx="6059488" cy="53657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a:defRPr sz="2400" i="0">
                <a:latin typeface="Arial" pitchFamily="34" charset="0"/>
                <a:cs typeface="Arial" pitchFamily="34" charset="0"/>
              </a:defRPr>
            </a:lvl1pPr>
          </a:lstStyle>
          <a:p>
            <a:pPr lvl="0"/>
            <a:r>
              <a:rPr lang="en-US" dirty="0" smtClean="0"/>
              <a:t>Click to edit master title style</a:t>
            </a:r>
          </a:p>
        </p:txBody>
      </p:sp>
      <p:sp>
        <p:nvSpPr>
          <p:cNvPr id="6" name="Content Placeholder 10"/>
          <p:cNvSpPr>
            <a:spLocks noGrp="1"/>
          </p:cNvSpPr>
          <p:nvPr>
            <p:ph sz="quarter" idx="13"/>
          </p:nvPr>
        </p:nvSpPr>
        <p:spPr>
          <a:xfrm>
            <a:off x="762000" y="990600"/>
            <a:ext cx="7620000" cy="5029200"/>
          </a:xfrm>
          <a:prstGeom prst="rect">
            <a:avLst/>
          </a:prstGeom>
        </p:spPr>
        <p:txBody>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grpSp>
        <p:nvGrpSpPr>
          <p:cNvPr id="29" name="Group 28"/>
          <p:cNvGrpSpPr/>
          <p:nvPr userDrawn="1"/>
        </p:nvGrpSpPr>
        <p:grpSpPr>
          <a:xfrm>
            <a:off x="-1" y="0"/>
            <a:ext cx="9144001" cy="6331424"/>
            <a:chOff x="-1" y="0"/>
            <a:chExt cx="9144001" cy="6331424"/>
          </a:xfrm>
        </p:grpSpPr>
        <p:sp>
          <p:nvSpPr>
            <p:cNvPr id="22" name="Rectangle 21"/>
            <p:cNvSpPr/>
            <p:nvPr userDrawn="1"/>
          </p:nvSpPr>
          <p:spPr bwMode="auto">
            <a:xfrm>
              <a:off x="0" y="0"/>
              <a:ext cx="9144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ectangle 22"/>
            <p:cNvSpPr/>
            <p:nvPr userDrawn="1"/>
          </p:nvSpPr>
          <p:spPr bwMode="auto">
            <a:xfrm>
              <a:off x="0" y="4309607"/>
              <a:ext cx="9144000" cy="20218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Freeform 24"/>
            <p:cNvSpPr/>
            <p:nvPr userDrawn="1"/>
          </p:nvSpPr>
          <p:spPr bwMode="auto">
            <a:xfrm>
              <a:off x="-1" y="725464"/>
              <a:ext cx="2133601" cy="3760811"/>
            </a:xfrm>
            <a:custGeom>
              <a:avLst/>
              <a:gdLst>
                <a:gd name="connsiteX0" fmla="*/ 809625 w 2143125"/>
                <a:gd name="connsiteY0" fmla="*/ 95250 h 3848100"/>
                <a:gd name="connsiteX1" fmla="*/ 2143125 w 2143125"/>
                <a:gd name="connsiteY1" fmla="*/ 3848100 h 3848100"/>
                <a:gd name="connsiteX2" fmla="*/ 0 w 2143125"/>
                <a:gd name="connsiteY2" fmla="*/ 3848100 h 3848100"/>
                <a:gd name="connsiteX3" fmla="*/ 9525 w 2143125"/>
                <a:gd name="connsiteY3" fmla="*/ 19050 h 3848100"/>
                <a:gd name="connsiteX4" fmla="*/ 762000 w 2143125"/>
                <a:gd name="connsiteY4" fmla="*/ 0 h 3848100"/>
                <a:gd name="connsiteX5" fmla="*/ 809625 w 2143125"/>
                <a:gd name="connsiteY5" fmla="*/ 95250 h 3848100"/>
                <a:gd name="connsiteX0" fmla="*/ 800100 w 2133600"/>
                <a:gd name="connsiteY0" fmla="*/ 95250 h 3848100"/>
                <a:gd name="connsiteX1" fmla="*/ 2133600 w 2133600"/>
                <a:gd name="connsiteY1" fmla="*/ 3848100 h 3848100"/>
                <a:gd name="connsiteX2" fmla="*/ 0 w 2133600"/>
                <a:gd name="connsiteY2" fmla="*/ 3841277 h 3848100"/>
                <a:gd name="connsiteX3" fmla="*/ 0 w 2133600"/>
                <a:gd name="connsiteY3" fmla="*/ 19050 h 3848100"/>
                <a:gd name="connsiteX4" fmla="*/ 752475 w 2133600"/>
                <a:gd name="connsiteY4" fmla="*/ 0 h 3848100"/>
                <a:gd name="connsiteX5" fmla="*/ 800100 w 2133600"/>
                <a:gd name="connsiteY5" fmla="*/ 95250 h 3848100"/>
                <a:gd name="connsiteX0" fmla="*/ 800100 w 2133600"/>
                <a:gd name="connsiteY0" fmla="*/ 76200 h 3829050"/>
                <a:gd name="connsiteX1" fmla="*/ 2133600 w 2133600"/>
                <a:gd name="connsiteY1" fmla="*/ 3829050 h 3829050"/>
                <a:gd name="connsiteX2" fmla="*/ 0 w 2133600"/>
                <a:gd name="connsiteY2" fmla="*/ 3822227 h 3829050"/>
                <a:gd name="connsiteX3" fmla="*/ 0 w 2133600"/>
                <a:gd name="connsiteY3" fmla="*/ 0 h 3829050"/>
                <a:gd name="connsiteX4" fmla="*/ 725179 w 2133600"/>
                <a:gd name="connsiteY4" fmla="*/ 76484 h 3829050"/>
                <a:gd name="connsiteX5" fmla="*/ 800100 w 2133600"/>
                <a:gd name="connsiteY5" fmla="*/ 76200 h 3829050"/>
                <a:gd name="connsiteX0" fmla="*/ 800101 w 2133601"/>
                <a:gd name="connsiteY0" fmla="*/ 7961 h 3760811"/>
                <a:gd name="connsiteX1" fmla="*/ 2133601 w 2133601"/>
                <a:gd name="connsiteY1" fmla="*/ 3760811 h 3760811"/>
                <a:gd name="connsiteX2" fmla="*/ 1 w 2133601"/>
                <a:gd name="connsiteY2" fmla="*/ 3753988 h 3760811"/>
                <a:gd name="connsiteX3" fmla="*/ 0 w 2133601"/>
                <a:gd name="connsiteY3" fmla="*/ 0 h 3760811"/>
                <a:gd name="connsiteX4" fmla="*/ 725180 w 2133601"/>
                <a:gd name="connsiteY4" fmla="*/ 8245 h 3760811"/>
                <a:gd name="connsiteX5" fmla="*/ 800101 w 2133601"/>
                <a:gd name="connsiteY5" fmla="*/ 7961 h 376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1" h="3760811">
                  <a:moveTo>
                    <a:pt x="800101" y="7961"/>
                  </a:moveTo>
                  <a:lnTo>
                    <a:pt x="2133601" y="3760811"/>
                  </a:lnTo>
                  <a:lnTo>
                    <a:pt x="1" y="3753988"/>
                  </a:lnTo>
                  <a:cubicBezTo>
                    <a:pt x="1" y="2502659"/>
                    <a:pt x="0" y="1251329"/>
                    <a:pt x="0" y="0"/>
                  </a:cubicBezTo>
                  <a:lnTo>
                    <a:pt x="725180" y="8245"/>
                  </a:lnTo>
                  <a:lnTo>
                    <a:pt x="800101" y="796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6" name="Picture 5" descr="Harris_wR_2color.png"/>
          <p:cNvPicPr>
            <a:picLocks noChangeAspect="1"/>
          </p:cNvPicPr>
          <p:nvPr userDrawn="1"/>
        </p:nvPicPr>
        <p:blipFill>
          <a:blip r:embed="rId2" cstate="print"/>
          <a:stretch>
            <a:fillRect/>
          </a:stretch>
        </p:blipFill>
        <p:spPr>
          <a:xfrm>
            <a:off x="1371600" y="5105400"/>
            <a:ext cx="2843790" cy="743714"/>
          </a:xfrm>
          <a:prstGeom prst="rect">
            <a:avLst/>
          </a:prstGeom>
        </p:spPr>
      </p:pic>
      <p:sp>
        <p:nvSpPr>
          <p:cNvPr id="7" name="Rectangle 37"/>
          <p:cNvSpPr>
            <a:spLocks noChangeArrowheads="1"/>
          </p:cNvSpPr>
          <p:nvPr userDrawn="1"/>
        </p:nvSpPr>
        <p:spPr bwMode="auto">
          <a:xfrm>
            <a:off x="1651005" y="6528849"/>
            <a:ext cx="787395" cy="230832"/>
          </a:xfrm>
          <a:prstGeom prst="rect">
            <a:avLst/>
          </a:prstGeom>
          <a:noFill/>
          <a:ln w="9525">
            <a:noFill/>
            <a:miter lim="800000"/>
            <a:headEnd/>
            <a:tailEnd/>
          </a:ln>
        </p:spPr>
        <p:txBody>
          <a:bodyPr wrap="none">
            <a:spAutoFit/>
          </a:bodyPr>
          <a:lstStyle/>
          <a:p>
            <a:pPr eaLnBrk="0" hangingPunct="0">
              <a:defRPr/>
            </a:pPr>
            <a:r>
              <a:rPr lang="en-US" sz="900" b="1" i="1" dirty="0" smtClean="0">
                <a:solidFill>
                  <a:schemeClr val="bg1"/>
                </a:solidFill>
                <a:latin typeface="Arial" pitchFamily="34" charset="0"/>
              </a:rPr>
              <a:t>harris.com</a:t>
            </a:r>
            <a:endParaRPr lang="en-US" sz="900" b="1" i="1" dirty="0">
              <a:solidFill>
                <a:schemeClr val="bg1"/>
              </a:solidFill>
              <a:latin typeface="Arial" pitchFamily="34" charset="0"/>
            </a:endParaRPr>
          </a:p>
        </p:txBody>
      </p:sp>
      <p:sp>
        <p:nvSpPr>
          <p:cNvPr id="10" name="Rectangle 9"/>
          <p:cNvSpPr/>
          <p:nvPr userDrawn="1"/>
        </p:nvSpPr>
        <p:spPr bwMode="auto">
          <a:xfrm>
            <a:off x="4614530" y="6464595"/>
            <a:ext cx="4529470" cy="3934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 Placeholder 6"/>
          <p:cNvSpPr>
            <a:spLocks noGrp="1"/>
          </p:cNvSpPr>
          <p:nvPr userDrawn="1">
            <p:ph type="body" idx="1" hasCustomPrompt="1"/>
          </p:nvPr>
        </p:nvSpPr>
        <p:spPr>
          <a:xfrm>
            <a:off x="4552667" y="5399597"/>
            <a:ext cx="4191000" cy="382588"/>
          </a:xfrm>
          <a:prstGeom prst="rect">
            <a:avLst/>
          </a:prstGeom>
        </p:spPr>
        <p:txBody>
          <a:bodyPr anchor="ctr"/>
          <a:lstStyle>
            <a:lvl1pPr algn="r">
              <a:buFontTx/>
              <a:buNone/>
              <a:defRPr lang="en-US" sz="2000" dirty="0">
                <a:solidFill>
                  <a:schemeClr val="bg1">
                    <a:lumMod val="50000"/>
                  </a:schemeClr>
                </a:solidFill>
              </a:defRPr>
            </a:lvl1pPr>
          </a:lstStyle>
          <a:p>
            <a:pPr algn="r"/>
            <a:r>
              <a:rPr lang="en-US" sz="2000" dirty="0" smtClean="0">
                <a:solidFill>
                  <a:schemeClr val="bg1">
                    <a:lumMod val="50000"/>
                  </a:schemeClr>
                </a:solidFill>
                <a:latin typeface="+mn-lt"/>
              </a:rPr>
              <a:t>(Presenter)</a:t>
            </a:r>
            <a:r>
              <a:rPr lang="en-US" sz="2000" baseline="0" dirty="0" smtClean="0">
                <a:solidFill>
                  <a:schemeClr val="bg1">
                    <a:lumMod val="50000"/>
                  </a:schemeClr>
                </a:solidFill>
                <a:latin typeface="+mn-lt"/>
              </a:rPr>
              <a:t> </a:t>
            </a:r>
            <a:r>
              <a:rPr lang="en-US" sz="2000" dirty="0" smtClean="0">
                <a:solidFill>
                  <a:schemeClr val="bg1">
                    <a:lumMod val="50000"/>
                  </a:schemeClr>
                </a:solidFill>
                <a:latin typeface="+mn-lt"/>
              </a:rPr>
              <a:t>Click to add text</a:t>
            </a:r>
            <a:endParaRPr lang="en-US" sz="2000" dirty="0">
              <a:solidFill>
                <a:schemeClr val="bg1">
                  <a:lumMod val="50000"/>
                </a:schemeClr>
              </a:solidFill>
              <a:latin typeface="+mn-lt"/>
            </a:endParaRPr>
          </a:p>
        </p:txBody>
      </p:sp>
      <p:sp>
        <p:nvSpPr>
          <p:cNvPr id="12" name="Text Placeholder 6"/>
          <p:cNvSpPr>
            <a:spLocks noGrp="1"/>
          </p:cNvSpPr>
          <p:nvPr userDrawn="1">
            <p:ph type="body" idx="10" hasCustomPrompt="1"/>
          </p:nvPr>
        </p:nvSpPr>
        <p:spPr>
          <a:xfrm>
            <a:off x="4781266" y="5780597"/>
            <a:ext cx="3962400" cy="382588"/>
          </a:xfrm>
          <a:prstGeom prst="rect">
            <a:avLst/>
          </a:prstGeom>
        </p:spPr>
        <p:txBody>
          <a:bodyPr/>
          <a:lstStyle>
            <a:lvl1pPr marL="342900" marR="0" indent="-342900" algn="r" defTabSz="914400" rtl="0" eaLnBrk="1" fontAlgn="base" latinLnBrk="0" hangingPunct="1">
              <a:lnSpc>
                <a:spcPct val="100000"/>
              </a:lnSpc>
              <a:spcBef>
                <a:spcPct val="20000"/>
              </a:spcBef>
              <a:spcAft>
                <a:spcPct val="0"/>
              </a:spcAft>
              <a:buClr>
                <a:srgbClr val="D4272E"/>
              </a:buClr>
              <a:buSzTx/>
              <a:buFontTx/>
              <a:buNone/>
              <a:tabLst/>
              <a:defRPr lang="en-US" sz="1200" smtClean="0">
                <a:solidFill>
                  <a:schemeClr val="bg1">
                    <a:lumMod val="50000"/>
                  </a:schemeClr>
                </a:solidFill>
              </a:defRPr>
            </a:lvl1pPr>
          </a:lstStyle>
          <a:p>
            <a:pPr algn="r"/>
            <a:r>
              <a:rPr lang="en-US" sz="1200" dirty="0" smtClean="0">
                <a:solidFill>
                  <a:schemeClr val="bg1">
                    <a:lumMod val="50000"/>
                  </a:schemeClr>
                </a:solidFill>
                <a:latin typeface="+mn-lt"/>
              </a:rPr>
              <a:t>(Presenter Business Title) Click to add text</a:t>
            </a:r>
          </a:p>
          <a:p>
            <a:endParaRPr lang="en-US" dirty="0"/>
          </a:p>
        </p:txBody>
      </p:sp>
      <p:sp>
        <p:nvSpPr>
          <p:cNvPr id="13" name="Text Placeholder 6"/>
          <p:cNvSpPr>
            <a:spLocks noGrp="1"/>
          </p:cNvSpPr>
          <p:nvPr userDrawn="1">
            <p:ph type="body" idx="11" hasCustomPrompt="1"/>
          </p:nvPr>
        </p:nvSpPr>
        <p:spPr>
          <a:xfrm>
            <a:off x="4247868" y="4779387"/>
            <a:ext cx="4495801" cy="621797"/>
          </a:xfrm>
          <a:prstGeom prst="rect">
            <a:avLst/>
          </a:prstGeom>
        </p:spPr>
        <p:txBody>
          <a:bodyPr anchor="b"/>
          <a:lstStyle>
            <a:lvl1pPr marL="0" indent="342900" algn="r">
              <a:spcBef>
                <a:spcPts val="0"/>
              </a:spcBef>
              <a:buFontTx/>
              <a:buNone/>
              <a:defRPr lang="en-US" sz="2800" dirty="0"/>
            </a:lvl1pPr>
          </a:lstStyle>
          <a:p>
            <a:pPr algn="r"/>
            <a:r>
              <a:rPr lang="en-US" sz="2800" dirty="0" smtClean="0">
                <a:latin typeface="+mn-lt"/>
              </a:rPr>
              <a:t>(Title) Click to add text</a:t>
            </a:r>
            <a:endParaRPr lang="en-US" sz="2800" dirty="0">
              <a:latin typeface="+mn-lt"/>
            </a:endParaRPr>
          </a:p>
        </p:txBody>
      </p:sp>
      <p:sp>
        <p:nvSpPr>
          <p:cNvPr id="15" name="Freeform 14"/>
          <p:cNvSpPr/>
          <p:nvPr userDrawn="1"/>
        </p:nvSpPr>
        <p:spPr bwMode="auto">
          <a:xfrm>
            <a:off x="-10601" y="763325"/>
            <a:ext cx="1918914" cy="3546282"/>
          </a:xfrm>
          <a:custGeom>
            <a:avLst/>
            <a:gdLst>
              <a:gd name="connsiteX0" fmla="*/ 0 w 1916264"/>
              <a:gd name="connsiteY0" fmla="*/ 0 h 3546282"/>
              <a:gd name="connsiteX1" fmla="*/ 683812 w 1916264"/>
              <a:gd name="connsiteY1" fmla="*/ 0 h 3546282"/>
              <a:gd name="connsiteX2" fmla="*/ 1916264 w 1916264"/>
              <a:gd name="connsiteY2" fmla="*/ 3546282 h 3546282"/>
              <a:gd name="connsiteX3" fmla="*/ 7951 w 1916264"/>
              <a:gd name="connsiteY3" fmla="*/ 3546282 h 3546282"/>
              <a:gd name="connsiteX4" fmla="*/ 0 w 1916264"/>
              <a:gd name="connsiteY4" fmla="*/ 0 h 3546282"/>
              <a:gd name="connsiteX0" fmla="*/ 2650 w 1918914"/>
              <a:gd name="connsiteY0" fmla="*/ 0 h 3546282"/>
              <a:gd name="connsiteX1" fmla="*/ 686462 w 1918914"/>
              <a:gd name="connsiteY1" fmla="*/ 0 h 3546282"/>
              <a:gd name="connsiteX2" fmla="*/ 1918914 w 1918914"/>
              <a:gd name="connsiteY2" fmla="*/ 3546282 h 3546282"/>
              <a:gd name="connsiteX3" fmla="*/ 2650 w 1918914"/>
              <a:gd name="connsiteY3" fmla="*/ 3546282 h 3546282"/>
              <a:gd name="connsiteX4" fmla="*/ 2650 w 1918914"/>
              <a:gd name="connsiteY4" fmla="*/ 0 h 3546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914" h="3546282">
                <a:moveTo>
                  <a:pt x="2650" y="0"/>
                </a:moveTo>
                <a:lnTo>
                  <a:pt x="686462" y="0"/>
                </a:lnTo>
                <a:lnTo>
                  <a:pt x="1918914" y="3546282"/>
                </a:lnTo>
                <a:lnTo>
                  <a:pt x="2650" y="3546282"/>
                </a:lnTo>
                <a:cubicBezTo>
                  <a:pt x="0" y="2361538"/>
                  <a:pt x="5300" y="1176793"/>
                  <a:pt x="2650" y="0"/>
                </a:cubicBezTo>
                <a:close/>
              </a:path>
            </a:pathLst>
          </a:custGeom>
          <a:blipFill>
            <a:blip r:embed="rId3"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ver Master">
    <p:spTree>
      <p:nvGrpSpPr>
        <p:cNvPr id="1" name=""/>
        <p:cNvGrpSpPr/>
        <p:nvPr/>
      </p:nvGrpSpPr>
      <p:grpSpPr>
        <a:xfrm>
          <a:off x="0" y="0"/>
          <a:ext cx="0" cy="0"/>
          <a:chOff x="0" y="0"/>
          <a:chExt cx="0" cy="0"/>
        </a:xfrm>
      </p:grpSpPr>
      <p:grpSp>
        <p:nvGrpSpPr>
          <p:cNvPr id="2" name="Group 28"/>
          <p:cNvGrpSpPr/>
          <p:nvPr userDrawn="1"/>
        </p:nvGrpSpPr>
        <p:grpSpPr>
          <a:xfrm>
            <a:off x="-1" y="0"/>
            <a:ext cx="9144001" cy="6331424"/>
            <a:chOff x="-1" y="0"/>
            <a:chExt cx="9144001" cy="6331424"/>
          </a:xfrm>
        </p:grpSpPr>
        <p:sp>
          <p:nvSpPr>
            <p:cNvPr id="22" name="Rectangle 21"/>
            <p:cNvSpPr/>
            <p:nvPr userDrawn="1"/>
          </p:nvSpPr>
          <p:spPr bwMode="auto">
            <a:xfrm>
              <a:off x="0" y="0"/>
              <a:ext cx="9144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ectangle 22"/>
            <p:cNvSpPr/>
            <p:nvPr userDrawn="1"/>
          </p:nvSpPr>
          <p:spPr bwMode="auto">
            <a:xfrm>
              <a:off x="0" y="4309607"/>
              <a:ext cx="9144000" cy="20218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Freeform 24"/>
            <p:cNvSpPr/>
            <p:nvPr userDrawn="1"/>
          </p:nvSpPr>
          <p:spPr bwMode="auto">
            <a:xfrm>
              <a:off x="-1" y="725464"/>
              <a:ext cx="2133601" cy="3760811"/>
            </a:xfrm>
            <a:custGeom>
              <a:avLst/>
              <a:gdLst>
                <a:gd name="connsiteX0" fmla="*/ 809625 w 2143125"/>
                <a:gd name="connsiteY0" fmla="*/ 95250 h 3848100"/>
                <a:gd name="connsiteX1" fmla="*/ 2143125 w 2143125"/>
                <a:gd name="connsiteY1" fmla="*/ 3848100 h 3848100"/>
                <a:gd name="connsiteX2" fmla="*/ 0 w 2143125"/>
                <a:gd name="connsiteY2" fmla="*/ 3848100 h 3848100"/>
                <a:gd name="connsiteX3" fmla="*/ 9525 w 2143125"/>
                <a:gd name="connsiteY3" fmla="*/ 19050 h 3848100"/>
                <a:gd name="connsiteX4" fmla="*/ 762000 w 2143125"/>
                <a:gd name="connsiteY4" fmla="*/ 0 h 3848100"/>
                <a:gd name="connsiteX5" fmla="*/ 809625 w 2143125"/>
                <a:gd name="connsiteY5" fmla="*/ 95250 h 3848100"/>
                <a:gd name="connsiteX0" fmla="*/ 800100 w 2133600"/>
                <a:gd name="connsiteY0" fmla="*/ 95250 h 3848100"/>
                <a:gd name="connsiteX1" fmla="*/ 2133600 w 2133600"/>
                <a:gd name="connsiteY1" fmla="*/ 3848100 h 3848100"/>
                <a:gd name="connsiteX2" fmla="*/ 0 w 2133600"/>
                <a:gd name="connsiteY2" fmla="*/ 3841277 h 3848100"/>
                <a:gd name="connsiteX3" fmla="*/ 0 w 2133600"/>
                <a:gd name="connsiteY3" fmla="*/ 19050 h 3848100"/>
                <a:gd name="connsiteX4" fmla="*/ 752475 w 2133600"/>
                <a:gd name="connsiteY4" fmla="*/ 0 h 3848100"/>
                <a:gd name="connsiteX5" fmla="*/ 800100 w 2133600"/>
                <a:gd name="connsiteY5" fmla="*/ 95250 h 3848100"/>
                <a:gd name="connsiteX0" fmla="*/ 800100 w 2133600"/>
                <a:gd name="connsiteY0" fmla="*/ 76200 h 3829050"/>
                <a:gd name="connsiteX1" fmla="*/ 2133600 w 2133600"/>
                <a:gd name="connsiteY1" fmla="*/ 3829050 h 3829050"/>
                <a:gd name="connsiteX2" fmla="*/ 0 w 2133600"/>
                <a:gd name="connsiteY2" fmla="*/ 3822227 h 3829050"/>
                <a:gd name="connsiteX3" fmla="*/ 0 w 2133600"/>
                <a:gd name="connsiteY3" fmla="*/ 0 h 3829050"/>
                <a:gd name="connsiteX4" fmla="*/ 725179 w 2133600"/>
                <a:gd name="connsiteY4" fmla="*/ 76484 h 3829050"/>
                <a:gd name="connsiteX5" fmla="*/ 800100 w 2133600"/>
                <a:gd name="connsiteY5" fmla="*/ 76200 h 3829050"/>
                <a:gd name="connsiteX0" fmla="*/ 800101 w 2133601"/>
                <a:gd name="connsiteY0" fmla="*/ 7961 h 3760811"/>
                <a:gd name="connsiteX1" fmla="*/ 2133601 w 2133601"/>
                <a:gd name="connsiteY1" fmla="*/ 3760811 h 3760811"/>
                <a:gd name="connsiteX2" fmla="*/ 1 w 2133601"/>
                <a:gd name="connsiteY2" fmla="*/ 3753988 h 3760811"/>
                <a:gd name="connsiteX3" fmla="*/ 0 w 2133601"/>
                <a:gd name="connsiteY3" fmla="*/ 0 h 3760811"/>
                <a:gd name="connsiteX4" fmla="*/ 725180 w 2133601"/>
                <a:gd name="connsiteY4" fmla="*/ 8245 h 3760811"/>
                <a:gd name="connsiteX5" fmla="*/ 800101 w 2133601"/>
                <a:gd name="connsiteY5" fmla="*/ 7961 h 376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1" h="3760811">
                  <a:moveTo>
                    <a:pt x="800101" y="7961"/>
                  </a:moveTo>
                  <a:lnTo>
                    <a:pt x="2133601" y="3760811"/>
                  </a:lnTo>
                  <a:lnTo>
                    <a:pt x="1" y="3753988"/>
                  </a:lnTo>
                  <a:cubicBezTo>
                    <a:pt x="1" y="2502659"/>
                    <a:pt x="0" y="1251329"/>
                    <a:pt x="0" y="0"/>
                  </a:cubicBezTo>
                  <a:lnTo>
                    <a:pt x="725180" y="8245"/>
                  </a:lnTo>
                  <a:lnTo>
                    <a:pt x="800101" y="796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6" name="Picture 5" descr="Harris_wR_2color.png"/>
          <p:cNvPicPr>
            <a:picLocks noChangeAspect="1"/>
          </p:cNvPicPr>
          <p:nvPr userDrawn="1"/>
        </p:nvPicPr>
        <p:blipFill>
          <a:blip r:embed="rId2" cstate="print"/>
          <a:stretch>
            <a:fillRect/>
          </a:stretch>
        </p:blipFill>
        <p:spPr>
          <a:xfrm>
            <a:off x="1371600" y="5105400"/>
            <a:ext cx="2843790" cy="743714"/>
          </a:xfrm>
          <a:prstGeom prst="rect">
            <a:avLst/>
          </a:prstGeom>
        </p:spPr>
      </p:pic>
      <p:sp>
        <p:nvSpPr>
          <p:cNvPr id="7" name="Rectangle 37"/>
          <p:cNvSpPr>
            <a:spLocks noChangeArrowheads="1"/>
          </p:cNvSpPr>
          <p:nvPr userDrawn="1"/>
        </p:nvSpPr>
        <p:spPr bwMode="auto">
          <a:xfrm>
            <a:off x="1651005" y="6528849"/>
            <a:ext cx="787395" cy="230832"/>
          </a:xfrm>
          <a:prstGeom prst="rect">
            <a:avLst/>
          </a:prstGeom>
          <a:noFill/>
          <a:ln w="9525">
            <a:noFill/>
            <a:miter lim="800000"/>
            <a:headEnd/>
            <a:tailEnd/>
          </a:ln>
        </p:spPr>
        <p:txBody>
          <a:bodyPr wrap="none">
            <a:spAutoFit/>
          </a:bodyPr>
          <a:lstStyle/>
          <a:p>
            <a:pPr eaLnBrk="0" hangingPunct="0">
              <a:defRPr/>
            </a:pPr>
            <a:r>
              <a:rPr lang="en-US" sz="900" b="1" i="1" dirty="0" smtClean="0">
                <a:solidFill>
                  <a:schemeClr val="bg1"/>
                </a:solidFill>
                <a:latin typeface="Arial" pitchFamily="34" charset="0"/>
              </a:rPr>
              <a:t>harris.com</a:t>
            </a:r>
            <a:endParaRPr lang="en-US" sz="900" b="1" i="1" dirty="0">
              <a:solidFill>
                <a:schemeClr val="bg1"/>
              </a:solidFill>
              <a:latin typeface="Arial" pitchFamily="34" charset="0"/>
            </a:endParaRPr>
          </a:p>
        </p:txBody>
      </p:sp>
      <p:sp>
        <p:nvSpPr>
          <p:cNvPr id="10" name="Rectangle 9"/>
          <p:cNvSpPr/>
          <p:nvPr userDrawn="1"/>
        </p:nvSpPr>
        <p:spPr bwMode="auto">
          <a:xfrm>
            <a:off x="4614530" y="6464595"/>
            <a:ext cx="4529470" cy="3934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 Placeholder 6"/>
          <p:cNvSpPr>
            <a:spLocks noGrp="1"/>
          </p:cNvSpPr>
          <p:nvPr userDrawn="1">
            <p:ph type="body" idx="1" hasCustomPrompt="1"/>
          </p:nvPr>
        </p:nvSpPr>
        <p:spPr>
          <a:xfrm>
            <a:off x="4552667" y="5399597"/>
            <a:ext cx="4191000" cy="382588"/>
          </a:xfrm>
          <a:prstGeom prst="rect">
            <a:avLst/>
          </a:prstGeom>
        </p:spPr>
        <p:txBody>
          <a:bodyPr anchor="ctr"/>
          <a:lstStyle>
            <a:lvl1pPr algn="r">
              <a:buFontTx/>
              <a:buNone/>
              <a:defRPr lang="en-US" sz="2000" dirty="0">
                <a:solidFill>
                  <a:schemeClr val="bg1">
                    <a:lumMod val="50000"/>
                  </a:schemeClr>
                </a:solidFill>
              </a:defRPr>
            </a:lvl1pPr>
          </a:lstStyle>
          <a:p>
            <a:pPr algn="r"/>
            <a:r>
              <a:rPr lang="en-US" sz="2000" dirty="0" smtClean="0">
                <a:solidFill>
                  <a:schemeClr val="bg1">
                    <a:lumMod val="50000"/>
                  </a:schemeClr>
                </a:solidFill>
                <a:latin typeface="+mn-lt"/>
              </a:rPr>
              <a:t>(Presenter)</a:t>
            </a:r>
            <a:r>
              <a:rPr lang="en-US" sz="2000" baseline="0" dirty="0" smtClean="0">
                <a:solidFill>
                  <a:schemeClr val="bg1">
                    <a:lumMod val="50000"/>
                  </a:schemeClr>
                </a:solidFill>
                <a:latin typeface="+mn-lt"/>
              </a:rPr>
              <a:t> </a:t>
            </a:r>
            <a:r>
              <a:rPr lang="en-US" sz="2000" dirty="0" smtClean="0">
                <a:solidFill>
                  <a:schemeClr val="bg1">
                    <a:lumMod val="50000"/>
                  </a:schemeClr>
                </a:solidFill>
                <a:latin typeface="+mn-lt"/>
              </a:rPr>
              <a:t>Click to add text</a:t>
            </a:r>
            <a:endParaRPr lang="en-US" sz="2000" dirty="0">
              <a:solidFill>
                <a:schemeClr val="bg1">
                  <a:lumMod val="50000"/>
                </a:schemeClr>
              </a:solidFill>
              <a:latin typeface="+mn-lt"/>
            </a:endParaRPr>
          </a:p>
        </p:txBody>
      </p:sp>
      <p:sp>
        <p:nvSpPr>
          <p:cNvPr id="12" name="Text Placeholder 6"/>
          <p:cNvSpPr>
            <a:spLocks noGrp="1"/>
          </p:cNvSpPr>
          <p:nvPr userDrawn="1">
            <p:ph type="body" idx="10" hasCustomPrompt="1"/>
          </p:nvPr>
        </p:nvSpPr>
        <p:spPr>
          <a:xfrm>
            <a:off x="4781266" y="5780597"/>
            <a:ext cx="3962400" cy="382588"/>
          </a:xfrm>
          <a:prstGeom prst="rect">
            <a:avLst/>
          </a:prstGeom>
        </p:spPr>
        <p:txBody>
          <a:bodyPr/>
          <a:lstStyle>
            <a:lvl1pPr marL="342900" marR="0" indent="-342900" algn="r" defTabSz="914400" rtl="0" eaLnBrk="1" fontAlgn="base" latinLnBrk="0" hangingPunct="1">
              <a:lnSpc>
                <a:spcPct val="100000"/>
              </a:lnSpc>
              <a:spcBef>
                <a:spcPct val="20000"/>
              </a:spcBef>
              <a:spcAft>
                <a:spcPct val="0"/>
              </a:spcAft>
              <a:buClr>
                <a:srgbClr val="D4272E"/>
              </a:buClr>
              <a:buSzTx/>
              <a:buFontTx/>
              <a:buNone/>
              <a:tabLst/>
              <a:defRPr lang="en-US" sz="1200" smtClean="0">
                <a:solidFill>
                  <a:schemeClr val="bg1">
                    <a:lumMod val="50000"/>
                  </a:schemeClr>
                </a:solidFill>
              </a:defRPr>
            </a:lvl1pPr>
          </a:lstStyle>
          <a:p>
            <a:pPr algn="r"/>
            <a:r>
              <a:rPr lang="en-US" sz="1200" dirty="0" smtClean="0">
                <a:solidFill>
                  <a:schemeClr val="bg1">
                    <a:lumMod val="50000"/>
                  </a:schemeClr>
                </a:solidFill>
                <a:latin typeface="+mn-lt"/>
              </a:rPr>
              <a:t>(Presenter Business Title) Click to add text</a:t>
            </a:r>
          </a:p>
          <a:p>
            <a:endParaRPr lang="en-US" dirty="0"/>
          </a:p>
        </p:txBody>
      </p:sp>
      <p:sp>
        <p:nvSpPr>
          <p:cNvPr id="13" name="Text Placeholder 6"/>
          <p:cNvSpPr>
            <a:spLocks noGrp="1"/>
          </p:cNvSpPr>
          <p:nvPr userDrawn="1">
            <p:ph type="body" idx="11" hasCustomPrompt="1"/>
          </p:nvPr>
        </p:nvSpPr>
        <p:spPr>
          <a:xfrm>
            <a:off x="4247868" y="4779387"/>
            <a:ext cx="4495801" cy="621797"/>
          </a:xfrm>
          <a:prstGeom prst="rect">
            <a:avLst/>
          </a:prstGeom>
        </p:spPr>
        <p:txBody>
          <a:bodyPr anchor="b"/>
          <a:lstStyle>
            <a:lvl1pPr marL="0" indent="342900" algn="r">
              <a:spcBef>
                <a:spcPts val="0"/>
              </a:spcBef>
              <a:buFontTx/>
              <a:buNone/>
              <a:defRPr lang="en-US" sz="2800" dirty="0"/>
            </a:lvl1pPr>
          </a:lstStyle>
          <a:p>
            <a:pPr algn="r"/>
            <a:r>
              <a:rPr lang="en-US" sz="2800" dirty="0" smtClean="0">
                <a:latin typeface="+mn-lt"/>
              </a:rPr>
              <a:t>(Title) Click to add text</a:t>
            </a:r>
            <a:endParaRPr lang="en-US" sz="2800" dirty="0">
              <a:latin typeface="+mn-lt"/>
            </a:endParaRPr>
          </a:p>
        </p:txBody>
      </p:sp>
      <p:sp>
        <p:nvSpPr>
          <p:cNvPr id="15" name="Freeform 14"/>
          <p:cNvSpPr/>
          <p:nvPr userDrawn="1"/>
        </p:nvSpPr>
        <p:spPr bwMode="auto">
          <a:xfrm>
            <a:off x="-10601" y="763325"/>
            <a:ext cx="1918914" cy="3546282"/>
          </a:xfrm>
          <a:custGeom>
            <a:avLst/>
            <a:gdLst>
              <a:gd name="connsiteX0" fmla="*/ 0 w 1916264"/>
              <a:gd name="connsiteY0" fmla="*/ 0 h 3546282"/>
              <a:gd name="connsiteX1" fmla="*/ 683812 w 1916264"/>
              <a:gd name="connsiteY1" fmla="*/ 0 h 3546282"/>
              <a:gd name="connsiteX2" fmla="*/ 1916264 w 1916264"/>
              <a:gd name="connsiteY2" fmla="*/ 3546282 h 3546282"/>
              <a:gd name="connsiteX3" fmla="*/ 7951 w 1916264"/>
              <a:gd name="connsiteY3" fmla="*/ 3546282 h 3546282"/>
              <a:gd name="connsiteX4" fmla="*/ 0 w 1916264"/>
              <a:gd name="connsiteY4" fmla="*/ 0 h 3546282"/>
              <a:gd name="connsiteX0" fmla="*/ 2650 w 1918914"/>
              <a:gd name="connsiteY0" fmla="*/ 0 h 3546282"/>
              <a:gd name="connsiteX1" fmla="*/ 686462 w 1918914"/>
              <a:gd name="connsiteY1" fmla="*/ 0 h 3546282"/>
              <a:gd name="connsiteX2" fmla="*/ 1918914 w 1918914"/>
              <a:gd name="connsiteY2" fmla="*/ 3546282 h 3546282"/>
              <a:gd name="connsiteX3" fmla="*/ 2650 w 1918914"/>
              <a:gd name="connsiteY3" fmla="*/ 3546282 h 3546282"/>
              <a:gd name="connsiteX4" fmla="*/ 2650 w 1918914"/>
              <a:gd name="connsiteY4" fmla="*/ 0 h 3546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914" h="3546282">
                <a:moveTo>
                  <a:pt x="2650" y="0"/>
                </a:moveTo>
                <a:lnTo>
                  <a:pt x="686462" y="0"/>
                </a:lnTo>
                <a:lnTo>
                  <a:pt x="1918914" y="3546282"/>
                </a:lnTo>
                <a:lnTo>
                  <a:pt x="2650" y="3546282"/>
                </a:lnTo>
                <a:cubicBezTo>
                  <a:pt x="0" y="2361538"/>
                  <a:pt x="5300" y="1176793"/>
                  <a:pt x="2650" y="0"/>
                </a:cubicBezTo>
                <a:close/>
              </a:path>
            </a:pathLst>
          </a:custGeom>
          <a:blipFill>
            <a:blip r:embed="rId3"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4" name="Rectangle 30"/>
          <p:cNvSpPr>
            <a:spLocks noGrp="1" noChangeArrowheads="1"/>
          </p:cNvSpPr>
          <p:nvPr>
            <p:ph type="dt" sz="half" idx="2"/>
          </p:nvPr>
        </p:nvSpPr>
        <p:spPr bwMode="auto">
          <a:xfrm>
            <a:off x="7875193" y="6510008"/>
            <a:ext cx="666750" cy="2667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800">
                <a:solidFill>
                  <a:schemeClr val="tx1">
                    <a:lumMod val="50000"/>
                    <a:lumOff val="50000"/>
                  </a:schemeClr>
                </a:solidFill>
                <a:latin typeface="+mn-lt"/>
              </a:defRPr>
            </a:lvl1pPr>
          </a:lstStyle>
          <a:p>
            <a:fld id="{EF4880E4-E4EC-4CD9-88F7-A468D9C2DF8D}" type="datetime1">
              <a:rPr lang="en-US" smtClean="0"/>
              <a:pPr/>
              <a:t>10/16/2012</a:t>
            </a:fld>
            <a:endParaRPr lang="en-US" dirty="0"/>
          </a:p>
        </p:txBody>
      </p:sp>
      <p:sp>
        <p:nvSpPr>
          <p:cNvPr id="11" name="Rectangle 30"/>
          <p:cNvSpPr txBox="1">
            <a:spLocks noChangeArrowheads="1"/>
          </p:cNvSpPr>
          <p:nvPr userDrawn="1"/>
        </p:nvSpPr>
        <p:spPr bwMode="auto">
          <a:xfrm>
            <a:off x="8448675" y="6503988"/>
            <a:ext cx="666750" cy="266700"/>
          </a:xfrm>
          <a:prstGeom prst="rect">
            <a:avLst/>
          </a:prstGeom>
          <a:noFill/>
          <a:ln w="9525">
            <a:noFill/>
            <a:miter lim="800000"/>
            <a:headEnd/>
            <a:tailEnd/>
          </a:ln>
          <a:effectLst/>
        </p:spPr>
        <p:txBody>
          <a:bodyPr wrap="none" lIns="92075" tIns="46038" rIns="92075" bIns="46038"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r>
              <a:rPr lang="en-US" sz="900" b="1" dirty="0" smtClean="0">
                <a:solidFill>
                  <a:schemeClr val="tx1"/>
                </a:solidFill>
                <a:latin typeface="Arial" pitchFamily="34" charset="0"/>
              </a:rPr>
              <a:t>|</a:t>
            </a:r>
            <a:r>
              <a:rPr lang="en-US" sz="800" dirty="0" smtClean="0">
                <a:latin typeface="Arial" pitchFamily="34" charset="0"/>
              </a:rPr>
              <a:t> </a:t>
            </a:r>
            <a:fld id="{5C639030-093B-4E7D-A320-B8A4D3F5EC3B}" type="slidenum">
              <a:rPr lang="en-US" sz="800" smtClean="0">
                <a:latin typeface="Arial" pitchFamily="34" charset="0"/>
              </a:rPr>
              <a:pPr>
                <a:defRPr/>
              </a:pPr>
              <a:t>‹#›</a:t>
            </a:fld>
            <a:endParaRPr lang="en-US" sz="800" dirty="0" smtClean="0">
              <a:latin typeface="Arial" pitchFamily="34" charset="0"/>
            </a:endParaRPr>
          </a:p>
        </p:txBody>
      </p:sp>
      <p:pic>
        <p:nvPicPr>
          <p:cNvPr id="16" name="Picture 15" descr="Harris_wR_2color.png"/>
          <p:cNvPicPr>
            <a:picLocks noChangeAspect="1"/>
          </p:cNvPicPr>
          <p:nvPr userDrawn="1"/>
        </p:nvPicPr>
        <p:blipFill>
          <a:blip r:embed="rId6" cstate="print"/>
          <a:stretch>
            <a:fillRect/>
          </a:stretch>
        </p:blipFill>
        <p:spPr>
          <a:xfrm>
            <a:off x="6858000" y="295275"/>
            <a:ext cx="1519627" cy="397416"/>
          </a:xfrm>
          <a:prstGeom prst="rect">
            <a:avLst/>
          </a:prstGeom>
        </p:spPr>
      </p:pic>
      <p:sp>
        <p:nvSpPr>
          <p:cNvPr id="8" name="Freeform 7"/>
          <p:cNvSpPr/>
          <p:nvPr userDrawn="1"/>
        </p:nvSpPr>
        <p:spPr bwMode="auto">
          <a:xfrm>
            <a:off x="-5024" y="6335486"/>
            <a:ext cx="2803490" cy="527538"/>
          </a:xfrm>
          <a:custGeom>
            <a:avLst/>
            <a:gdLst>
              <a:gd name="connsiteX0" fmla="*/ 2617595 w 2803490"/>
              <a:gd name="connsiteY0" fmla="*/ 0 h 527538"/>
              <a:gd name="connsiteX1" fmla="*/ 2803490 w 2803490"/>
              <a:gd name="connsiteY1" fmla="*/ 527538 h 527538"/>
              <a:gd name="connsiteX2" fmla="*/ 5024 w 2803490"/>
              <a:gd name="connsiteY2" fmla="*/ 527538 h 527538"/>
              <a:gd name="connsiteX3" fmla="*/ 0 w 2803490"/>
              <a:gd name="connsiteY3" fmla="*/ 0 h 527538"/>
              <a:gd name="connsiteX4" fmla="*/ 2617595 w 2803490"/>
              <a:gd name="connsiteY4" fmla="*/ 0 h 52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490" h="527538">
                <a:moveTo>
                  <a:pt x="2617595" y="0"/>
                </a:moveTo>
                <a:lnTo>
                  <a:pt x="2803490" y="527538"/>
                </a:lnTo>
                <a:lnTo>
                  <a:pt x="5024" y="527538"/>
                </a:lnTo>
                <a:cubicBezTo>
                  <a:pt x="3349" y="351692"/>
                  <a:pt x="1675" y="175846"/>
                  <a:pt x="0" y="0"/>
                </a:cubicBezTo>
                <a:lnTo>
                  <a:pt x="2617595" y="0"/>
                </a:lnTo>
                <a:close/>
              </a:path>
            </a:pathLst>
          </a:custGeom>
          <a:blipFill>
            <a:blip r:embed="rId7"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37"/>
          <p:cNvSpPr>
            <a:spLocks noChangeArrowheads="1"/>
          </p:cNvSpPr>
          <p:nvPr userDrawn="1"/>
        </p:nvSpPr>
        <p:spPr bwMode="auto">
          <a:xfrm>
            <a:off x="4572000" y="6516625"/>
            <a:ext cx="216726" cy="230832"/>
          </a:xfrm>
          <a:prstGeom prst="rect">
            <a:avLst/>
          </a:prstGeom>
          <a:noFill/>
          <a:ln w="9525">
            <a:noFill/>
            <a:miter lim="800000"/>
            <a:headEnd/>
            <a:tailEnd/>
          </a:ln>
        </p:spPr>
        <p:txBody>
          <a:bodyPr wrap="none">
            <a:spAutoFit/>
          </a:bodyPr>
          <a:lstStyle/>
          <a:p>
            <a:pPr eaLnBrk="0" hangingPunct="0">
              <a:defRPr/>
            </a:pPr>
            <a:r>
              <a:rPr lang="en-US" sz="900" b="1" dirty="0" smtClean="0">
                <a:solidFill>
                  <a:schemeClr val="tx1"/>
                </a:solidFill>
                <a:latin typeface="Arial" pitchFamily="34" charset="0"/>
              </a:rPr>
              <a:t>|</a:t>
            </a:r>
            <a:endParaRPr lang="en-US" sz="900" b="1" dirty="0">
              <a:solidFill>
                <a:schemeClr val="tx1"/>
              </a:solidFill>
              <a:latin typeface="Arial" pitchFamily="34" charset="0"/>
            </a:endParaRPr>
          </a:p>
        </p:txBody>
      </p:sp>
      <p:pic>
        <p:nvPicPr>
          <p:cNvPr id="12" name="Picture 37" descr="AC_2color_wR"/>
          <p:cNvPicPr>
            <a:picLocks noChangeAspect="1" noChangeArrowheads="1"/>
          </p:cNvPicPr>
          <p:nvPr userDrawn="1"/>
        </p:nvPicPr>
        <p:blipFill>
          <a:blip r:embed="rId8" cstate="print"/>
          <a:stretch>
            <a:fillRect/>
          </a:stretch>
        </p:blipFill>
        <p:spPr bwMode="auto">
          <a:xfrm>
            <a:off x="3081749" y="6581320"/>
            <a:ext cx="1435100" cy="91933"/>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55" r:id="rId3"/>
    <p:sldLayoutId id="2147483656" r:id="rId4"/>
  </p:sldLayoutIdLst>
  <p:hf sldNum="0" hdr="0" ftr="0"/>
  <p:txStyles>
    <p:titleStyle>
      <a:lvl1pPr algn="l" rtl="0" eaLnBrk="1" fontAlgn="base" hangingPunct="1">
        <a:spcBef>
          <a:spcPct val="0"/>
        </a:spcBef>
        <a:spcAft>
          <a:spcPct val="0"/>
        </a:spcAft>
        <a:defRPr sz="2600" i="1">
          <a:solidFill>
            <a:schemeClr val="tx1"/>
          </a:solidFill>
          <a:latin typeface="+mj-lt"/>
          <a:ea typeface="+mj-ea"/>
          <a:cs typeface="+mj-cs"/>
        </a:defRPr>
      </a:lvl1pPr>
      <a:lvl2pPr algn="l" rtl="0" eaLnBrk="1" fontAlgn="base" hangingPunct="1">
        <a:spcBef>
          <a:spcPct val="0"/>
        </a:spcBef>
        <a:spcAft>
          <a:spcPct val="0"/>
        </a:spcAft>
        <a:defRPr sz="2600" i="1">
          <a:solidFill>
            <a:schemeClr val="tx1"/>
          </a:solidFill>
          <a:latin typeface="Arial Black" pitchFamily="34" charset="0"/>
        </a:defRPr>
      </a:lvl2pPr>
      <a:lvl3pPr algn="l" rtl="0" eaLnBrk="1" fontAlgn="base" hangingPunct="1">
        <a:spcBef>
          <a:spcPct val="0"/>
        </a:spcBef>
        <a:spcAft>
          <a:spcPct val="0"/>
        </a:spcAft>
        <a:defRPr sz="2600" i="1">
          <a:solidFill>
            <a:schemeClr val="tx1"/>
          </a:solidFill>
          <a:latin typeface="Arial Black" pitchFamily="34" charset="0"/>
        </a:defRPr>
      </a:lvl3pPr>
      <a:lvl4pPr algn="l" rtl="0" eaLnBrk="1" fontAlgn="base" hangingPunct="1">
        <a:spcBef>
          <a:spcPct val="0"/>
        </a:spcBef>
        <a:spcAft>
          <a:spcPct val="0"/>
        </a:spcAft>
        <a:defRPr sz="2600" i="1">
          <a:solidFill>
            <a:schemeClr val="tx1"/>
          </a:solidFill>
          <a:latin typeface="Arial Black" pitchFamily="34" charset="0"/>
        </a:defRPr>
      </a:lvl4pPr>
      <a:lvl5pPr algn="l" rtl="0" eaLnBrk="1" fontAlgn="base" hangingPunct="1">
        <a:spcBef>
          <a:spcPct val="0"/>
        </a:spcBef>
        <a:spcAft>
          <a:spcPct val="0"/>
        </a:spcAft>
        <a:defRPr sz="2600" i="1">
          <a:solidFill>
            <a:schemeClr val="tx1"/>
          </a:solidFill>
          <a:latin typeface="Arial Black" pitchFamily="34" charset="0"/>
        </a:defRPr>
      </a:lvl5pPr>
      <a:lvl6pPr marL="457200" algn="l" rtl="0" eaLnBrk="1" fontAlgn="base" hangingPunct="1">
        <a:spcBef>
          <a:spcPct val="0"/>
        </a:spcBef>
        <a:spcAft>
          <a:spcPct val="0"/>
        </a:spcAft>
        <a:defRPr sz="2600" i="1">
          <a:solidFill>
            <a:schemeClr val="tx1"/>
          </a:solidFill>
          <a:latin typeface="Arial Black" pitchFamily="34" charset="0"/>
        </a:defRPr>
      </a:lvl6pPr>
      <a:lvl7pPr marL="914400" algn="l" rtl="0" eaLnBrk="1" fontAlgn="base" hangingPunct="1">
        <a:spcBef>
          <a:spcPct val="0"/>
        </a:spcBef>
        <a:spcAft>
          <a:spcPct val="0"/>
        </a:spcAft>
        <a:defRPr sz="2600" i="1">
          <a:solidFill>
            <a:schemeClr val="tx1"/>
          </a:solidFill>
          <a:latin typeface="Arial Black" pitchFamily="34" charset="0"/>
        </a:defRPr>
      </a:lvl7pPr>
      <a:lvl8pPr marL="1371600" algn="l" rtl="0" eaLnBrk="1" fontAlgn="base" hangingPunct="1">
        <a:spcBef>
          <a:spcPct val="0"/>
        </a:spcBef>
        <a:spcAft>
          <a:spcPct val="0"/>
        </a:spcAft>
        <a:defRPr sz="2600" i="1">
          <a:solidFill>
            <a:schemeClr val="tx1"/>
          </a:solidFill>
          <a:latin typeface="Arial Black" pitchFamily="34" charset="0"/>
        </a:defRPr>
      </a:lvl8pPr>
      <a:lvl9pPr marL="1828800" algn="l" rtl="0" eaLnBrk="1" fontAlgn="base" hangingPunct="1">
        <a:spcBef>
          <a:spcPct val="0"/>
        </a:spcBef>
        <a:spcAft>
          <a:spcPct val="0"/>
        </a:spcAft>
        <a:defRPr sz="2600" i="1">
          <a:solidFill>
            <a:schemeClr val="tx1"/>
          </a:solidFill>
          <a:latin typeface="Arial Black" pitchFamily="34" charset="0"/>
        </a:defRPr>
      </a:lvl9pPr>
    </p:titleStyle>
    <p:bodyStyle>
      <a:lvl1pPr marL="342900" indent="-342900" algn="l" rtl="0" eaLnBrk="1" fontAlgn="base" hangingPunct="1">
        <a:spcBef>
          <a:spcPct val="20000"/>
        </a:spcBef>
        <a:spcAft>
          <a:spcPct val="0"/>
        </a:spcAft>
        <a:buClr>
          <a:srgbClr val="D4272E"/>
        </a:buClr>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085850" indent="-228600" algn="l" rtl="0" eaLnBrk="1" fontAlgn="base" hangingPunct="1">
        <a:spcBef>
          <a:spcPct val="20000"/>
        </a:spcBef>
        <a:spcAft>
          <a:spcPct val="0"/>
        </a:spcAft>
        <a:buChar char="•"/>
        <a:defRPr sz="22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lr>
          <a:schemeClr val="tx1"/>
        </a:buClr>
        <a:buChar char="•"/>
        <a:defRPr>
          <a:solidFill>
            <a:schemeClr val="tx1"/>
          </a:solidFill>
          <a:latin typeface="+mn-lt"/>
        </a:defRPr>
      </a:lvl5pPr>
      <a:lvl6pPr marL="2228850" indent="-228600" algn="l" rtl="0" eaLnBrk="1" fontAlgn="base" hangingPunct="1">
        <a:spcBef>
          <a:spcPct val="20000"/>
        </a:spcBef>
        <a:spcAft>
          <a:spcPct val="0"/>
        </a:spcAft>
        <a:buClr>
          <a:schemeClr val="tx1"/>
        </a:buClr>
        <a:buChar char="•"/>
        <a:defRPr>
          <a:solidFill>
            <a:schemeClr val="tx1"/>
          </a:solidFill>
          <a:latin typeface="+mn-lt"/>
        </a:defRPr>
      </a:lvl6pPr>
      <a:lvl7pPr marL="2686050" indent="-228600" algn="l" rtl="0" eaLnBrk="1" fontAlgn="base" hangingPunct="1">
        <a:spcBef>
          <a:spcPct val="20000"/>
        </a:spcBef>
        <a:spcAft>
          <a:spcPct val="0"/>
        </a:spcAft>
        <a:buClr>
          <a:schemeClr val="tx1"/>
        </a:buClr>
        <a:buChar char="•"/>
        <a:defRPr>
          <a:solidFill>
            <a:schemeClr val="tx1"/>
          </a:solidFill>
          <a:latin typeface="+mn-lt"/>
        </a:defRPr>
      </a:lvl7pPr>
      <a:lvl8pPr marL="3143250" indent="-228600" algn="l" rtl="0" eaLnBrk="1" fontAlgn="base" hangingPunct="1">
        <a:spcBef>
          <a:spcPct val="20000"/>
        </a:spcBef>
        <a:spcAft>
          <a:spcPct val="0"/>
        </a:spcAft>
        <a:buClr>
          <a:schemeClr val="tx1"/>
        </a:buClr>
        <a:buChar char="•"/>
        <a:defRPr>
          <a:solidFill>
            <a:schemeClr val="tx1"/>
          </a:solidFill>
          <a:latin typeface="+mn-lt"/>
        </a:defRPr>
      </a:lvl8pPr>
      <a:lvl9pPr marL="3600450" indent="-228600" algn="l" rtl="0" eaLnBrk="1" fontAlgn="base" hangingPunct="1">
        <a:spcBef>
          <a:spcPct val="20000"/>
        </a:spcBef>
        <a:spcAft>
          <a:spcPct val="0"/>
        </a:spcAft>
        <a:buClr>
          <a:schemeClr val="tx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reakingnews.com/Saguaro-grenade-Pictures-16042.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1"/>
          </p:nvPr>
        </p:nvSpPr>
        <p:spPr>
          <a:xfrm>
            <a:off x="3933543" y="5664703"/>
            <a:ext cx="5077107" cy="621797"/>
          </a:xfrm>
        </p:spPr>
        <p:txBody>
          <a:bodyPr/>
          <a:lstStyle/>
          <a:p>
            <a:pPr algn="l"/>
            <a:r>
              <a:rPr lang="en-US" sz="2200" b="1" dirty="0" smtClean="0">
                <a:solidFill>
                  <a:schemeClr val="tx2">
                    <a:lumMod val="75000"/>
                  </a:schemeClr>
                </a:solidFill>
                <a:latin typeface="Lucida Calligraphy" pitchFamily="66" charset="0"/>
              </a:rPr>
              <a:t>René Lewis</a:t>
            </a:r>
          </a:p>
          <a:p>
            <a:pPr algn="l"/>
            <a:r>
              <a:rPr lang="en-US" sz="1700" b="1" dirty="0" smtClean="0">
                <a:solidFill>
                  <a:schemeClr val="tx2">
                    <a:lumMod val="75000"/>
                  </a:schemeClr>
                </a:solidFill>
                <a:latin typeface="Lucida Calligraphy" pitchFamily="66" charset="0"/>
              </a:rPr>
              <a:t>Supervisor, Receiving &amp; Distribution </a:t>
            </a:r>
            <a:endParaRPr lang="en-US" sz="1700" b="1" dirty="0">
              <a:solidFill>
                <a:schemeClr val="tx2">
                  <a:lumMod val="75000"/>
                </a:schemeClr>
              </a:solidFill>
              <a:latin typeface="Lucida Calligraphy" pitchFamily="66" charset="0"/>
            </a:endParaRPr>
          </a:p>
        </p:txBody>
      </p:sp>
      <p:pic>
        <p:nvPicPr>
          <p:cNvPr id="5" name="Picture 1" descr="C:\Program Files\Microsoft Office\MEDIA\CAGCAT10\j0187423.wmf"/>
          <p:cNvPicPr>
            <a:picLocks noChangeAspect="1" noChangeArrowheads="1"/>
          </p:cNvPicPr>
          <p:nvPr/>
        </p:nvPicPr>
        <p:blipFill>
          <a:blip r:embed="rId2" cstate="print"/>
          <a:srcRect/>
          <a:stretch>
            <a:fillRect/>
          </a:stretch>
        </p:blipFill>
        <p:spPr bwMode="auto">
          <a:xfrm>
            <a:off x="5514975" y="2455069"/>
            <a:ext cx="2418443" cy="3174206"/>
          </a:xfrm>
          <a:prstGeom prst="rect">
            <a:avLst/>
          </a:prstGeom>
          <a:noFill/>
        </p:spPr>
      </p:pic>
      <p:sp>
        <p:nvSpPr>
          <p:cNvPr id="6" name="Rectangle 5"/>
          <p:cNvSpPr/>
          <p:nvPr/>
        </p:nvSpPr>
        <p:spPr>
          <a:xfrm>
            <a:off x="1381125" y="1670477"/>
            <a:ext cx="6972300" cy="584775"/>
          </a:xfrm>
          <a:prstGeom prst="rect">
            <a:avLst/>
          </a:prstGeom>
        </p:spPr>
        <p:txBody>
          <a:bodyPr wrap="square">
            <a:spAutoFit/>
          </a:bodyPr>
          <a:lstStyle/>
          <a:p>
            <a:r>
              <a:rPr lang="en-US" sz="3200" b="1" i="1" dirty="0" smtClean="0">
                <a:solidFill>
                  <a:schemeClr val="accent6">
                    <a:lumMod val="75000"/>
                  </a:schemeClr>
                </a:solidFill>
                <a:latin typeface="Monotype Corsiva" pitchFamily="66" charset="0"/>
              </a:rPr>
              <a:t>Florida Industrial Security Working Group</a:t>
            </a:r>
            <a:endParaRPr lang="en-US" sz="3200" b="1" dirty="0">
              <a:solidFill>
                <a:schemeClr val="accent6">
                  <a:lumMod val="75000"/>
                </a:schemeClr>
              </a:solidFill>
              <a:latin typeface="Monotype Corsiva" pitchFamily="66" charset="0"/>
            </a:endParaRPr>
          </a:p>
        </p:txBody>
      </p:sp>
      <p:sp>
        <p:nvSpPr>
          <p:cNvPr id="8" name="Rectangle 7"/>
          <p:cNvSpPr/>
          <p:nvPr/>
        </p:nvSpPr>
        <p:spPr>
          <a:xfrm>
            <a:off x="2514600" y="2375327"/>
            <a:ext cx="3352800" cy="523220"/>
          </a:xfrm>
          <a:prstGeom prst="rect">
            <a:avLst/>
          </a:prstGeom>
        </p:spPr>
        <p:txBody>
          <a:bodyPr wrap="square">
            <a:spAutoFit/>
          </a:bodyPr>
          <a:lstStyle/>
          <a:p>
            <a:r>
              <a:rPr lang="en-US" sz="2800" b="1" dirty="0" smtClean="0">
                <a:solidFill>
                  <a:schemeClr val="accent6">
                    <a:lumMod val="75000"/>
                  </a:schemeClr>
                </a:solidFill>
                <a:latin typeface="Monotype Corsiva" pitchFamily="66" charset="0"/>
              </a:rPr>
              <a:t>September 26, 2012</a:t>
            </a:r>
            <a:endParaRPr lang="en-US" sz="2800" b="1" dirty="0">
              <a:solidFill>
                <a:schemeClr val="accent6">
                  <a:lumMod val="75000"/>
                </a:schemeClr>
              </a:solidFill>
              <a:latin typeface="Monotype Corsiva" pitchFamily="66" charset="0"/>
            </a:endParaRPr>
          </a:p>
        </p:txBody>
      </p:sp>
      <p:sp>
        <p:nvSpPr>
          <p:cNvPr id="9" name="Title 1"/>
          <p:cNvSpPr txBox="1">
            <a:spLocks/>
          </p:cNvSpPr>
          <p:nvPr/>
        </p:nvSpPr>
        <p:spPr>
          <a:xfrm>
            <a:off x="952500" y="438150"/>
            <a:ext cx="5410200" cy="536575"/>
          </a:xfrm>
          <a:prstGeom prst="rect">
            <a:avLst/>
          </a:prstGeom>
        </p:spPr>
        <p:txBody>
          <a:bodyPr>
            <a:normAutofit fontScale="67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1" u="none" strike="noStrike" kern="0" cap="none" spc="0" normalizeH="0" baseline="0" noProof="0" dirty="0" smtClean="0">
                <a:ln>
                  <a:noFill/>
                </a:ln>
                <a:solidFill>
                  <a:schemeClr val="tx1"/>
                </a:solidFill>
                <a:effectLst/>
                <a:uLnTx/>
                <a:uFillTx/>
                <a:latin typeface="+mj-lt"/>
                <a:ea typeface="+mj-ea"/>
                <a:cs typeface="+mj-cs"/>
              </a:rPr>
              <a:t>Suspicious Mail </a:t>
            </a:r>
            <a:r>
              <a:rPr lang="en-US" sz="2600" b="1" i="1" kern="0" dirty="0" smtClean="0">
                <a:latin typeface="+mj-lt"/>
                <a:ea typeface="+mj-ea"/>
                <a:cs typeface="+mj-cs"/>
              </a:rPr>
              <a:t>and </a:t>
            </a:r>
            <a:r>
              <a:rPr kumimoji="0" lang="en-US" sz="2600" b="1" i="1" u="none" strike="noStrike" kern="0" cap="none" spc="0" normalizeH="0" baseline="0" noProof="0" dirty="0" smtClean="0">
                <a:ln>
                  <a:noFill/>
                </a:ln>
                <a:solidFill>
                  <a:schemeClr val="tx1"/>
                </a:solidFill>
                <a:effectLst/>
                <a:uLnTx/>
                <a:uFillTx/>
                <a:latin typeface="+mj-lt"/>
                <a:ea typeface="+mj-ea"/>
                <a:cs typeface="+mj-cs"/>
              </a:rPr>
              <a:t>Packages</a:t>
            </a:r>
            <a:br>
              <a:rPr kumimoji="0" lang="en-US" sz="2600" b="1" i="1" u="none" strike="noStrike" kern="0" cap="none" spc="0" normalizeH="0" baseline="0" noProof="0" dirty="0" smtClean="0">
                <a:ln>
                  <a:noFill/>
                </a:ln>
                <a:solidFill>
                  <a:schemeClr val="tx1"/>
                </a:solidFill>
                <a:effectLst/>
                <a:uLnTx/>
                <a:uFillTx/>
                <a:latin typeface="+mj-lt"/>
                <a:ea typeface="+mj-ea"/>
                <a:cs typeface="+mj-cs"/>
              </a:rPr>
            </a:br>
            <a:endParaRPr kumimoji="0" lang="en-US" sz="2600" b="0" i="1"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Critical Actions To Take</a:t>
            </a:r>
            <a:endParaRPr lang="en-US" dirty="0"/>
          </a:p>
        </p:txBody>
      </p:sp>
      <p:sp>
        <p:nvSpPr>
          <p:cNvPr id="5" name="Content Placeholder 2"/>
          <p:cNvSpPr>
            <a:spLocks noGrp="1"/>
          </p:cNvSpPr>
          <p:nvPr>
            <p:ph idx="4294967295"/>
          </p:nvPr>
        </p:nvSpPr>
        <p:spPr>
          <a:xfrm>
            <a:off x="381000" y="1066800"/>
            <a:ext cx="8324850" cy="5149850"/>
          </a:xfrm>
          <a:prstGeom prst="rect">
            <a:avLst/>
          </a:prstGeom>
        </p:spPr>
        <p:txBody>
          <a:bodyPr>
            <a:normAutofit fontScale="85000" lnSpcReduction="20000"/>
          </a:bodyPr>
          <a:lstStyle/>
          <a:p>
            <a:r>
              <a:rPr lang="en-US" b="1" dirty="0"/>
              <a:t>IDENTIFY—Characteristics of Suspicious Packages/Letters include:</a:t>
            </a:r>
          </a:p>
          <a:p>
            <a:pPr lvl="1"/>
            <a:r>
              <a:rPr lang="en-US" dirty="0"/>
              <a:t>No return address </a:t>
            </a:r>
          </a:p>
          <a:p>
            <a:pPr lvl="1"/>
            <a:r>
              <a:rPr lang="en-US" dirty="0"/>
              <a:t>Odd smell or sounds coming from the package </a:t>
            </a:r>
          </a:p>
          <a:p>
            <a:pPr lvl="1"/>
            <a:r>
              <a:rPr lang="en-US" dirty="0"/>
              <a:t>Oily stains, leaking or seepage from the package </a:t>
            </a:r>
          </a:p>
          <a:p>
            <a:pPr lvl="1"/>
            <a:r>
              <a:rPr lang="en-US" dirty="0"/>
              <a:t>Wires protruding from the package </a:t>
            </a:r>
          </a:p>
          <a:p>
            <a:pPr lvl="1"/>
            <a:r>
              <a:rPr lang="en-US" dirty="0"/>
              <a:t>Written directions indicating only a specific person is to open the package </a:t>
            </a:r>
          </a:p>
          <a:p>
            <a:pPr lvl="1"/>
            <a:r>
              <a:rPr lang="en-US" dirty="0"/>
              <a:t>Packages that are addressed to a title only, without a name, or incorrect titles </a:t>
            </a:r>
          </a:p>
          <a:p>
            <a:pPr lvl="1"/>
            <a:r>
              <a:rPr lang="en-US" dirty="0"/>
              <a:t>Restrictive markings, like “personal” “private” or “to be opened only by.” </a:t>
            </a:r>
          </a:p>
          <a:p>
            <a:pPr lvl="1"/>
            <a:r>
              <a:rPr lang="en-US" dirty="0"/>
              <a:t>Excessive postage, no postage or non-canceled postage </a:t>
            </a:r>
          </a:p>
          <a:p>
            <a:pPr lvl="1"/>
            <a:r>
              <a:rPr lang="en-US" dirty="0"/>
              <a:t>Excessive use of tape or unprofessionally wrapped packages </a:t>
            </a:r>
          </a:p>
          <a:p>
            <a:pPr lvl="1"/>
            <a:r>
              <a:rPr lang="en-US" dirty="0"/>
              <a:t>A rigid or bulky envelope </a:t>
            </a:r>
          </a:p>
          <a:p>
            <a:pPr lvl="1"/>
            <a:r>
              <a:rPr lang="en-US" dirty="0"/>
              <a:t>Misspelled words, poor handwriting, printing or typing </a:t>
            </a:r>
          </a:p>
          <a:p>
            <a:pPr lvl="1"/>
            <a:r>
              <a:rPr lang="en-US" u="sng" dirty="0"/>
              <a:t>Postmark showing a very different location than return address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circle(in)">
                                      <p:cBhvr>
                                        <p:cTn id="38" dur="20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wipe(left)">
                                      <p:cBhvr>
                                        <p:cTn id="48" dur="500"/>
                                        <p:tgtEl>
                                          <p:spTgt spid="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wipe(right)">
                                      <p:cBhvr>
                                        <p:cTn id="53" dur="500"/>
                                        <p:tgtEl>
                                          <p:spTgt spid="5">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dissolve">
                                      <p:cBhvr>
                                        <p:cTn id="58" dur="500"/>
                                        <p:tgtEl>
                                          <p:spTgt spid="5">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Effect transition="in" filter="checkerboard(across)">
                                      <p:cBhvr>
                                        <p:cTn id="63" dur="500"/>
                                        <p:tgtEl>
                                          <p:spTgt spid="5">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5">
                                            <p:txEl>
                                              <p:pRg st="12" end="12"/>
                                            </p:txEl>
                                          </p:spTgt>
                                        </p:tgtEl>
                                        <p:attrNameLst>
                                          <p:attrName>style.visibility</p:attrName>
                                        </p:attrNameLst>
                                      </p:cBhvr>
                                      <p:to>
                                        <p:strVal val="visible"/>
                                      </p:to>
                                    </p:set>
                                    <p:anim calcmode="lin" valueType="num">
                                      <p:cBhvr>
                                        <p:cTn id="68" dur="1000" fill="hold"/>
                                        <p:tgtEl>
                                          <p:spTgt spid="5">
                                            <p:txEl>
                                              <p:pRg st="12" end="12"/>
                                            </p:txEl>
                                          </p:spTgt>
                                        </p:tgtEl>
                                        <p:attrNameLst>
                                          <p:attrName>ppt_w</p:attrName>
                                        </p:attrNameLst>
                                      </p:cBhvr>
                                      <p:tavLst>
                                        <p:tav tm="0">
                                          <p:val>
                                            <p:strVal val="#ppt_w*0.70"/>
                                          </p:val>
                                        </p:tav>
                                        <p:tav tm="100000">
                                          <p:val>
                                            <p:strVal val="#ppt_w"/>
                                          </p:val>
                                        </p:tav>
                                      </p:tavLst>
                                    </p:anim>
                                    <p:anim calcmode="lin" valueType="num">
                                      <p:cBhvr>
                                        <p:cTn id="69" dur="1000" fill="hold"/>
                                        <p:tgtEl>
                                          <p:spTgt spid="5">
                                            <p:txEl>
                                              <p:pRg st="12" end="12"/>
                                            </p:txEl>
                                          </p:spTgt>
                                        </p:tgtEl>
                                        <p:attrNameLst>
                                          <p:attrName>ppt_h</p:attrName>
                                        </p:attrNameLst>
                                      </p:cBhvr>
                                      <p:tavLst>
                                        <p:tav tm="0">
                                          <p:val>
                                            <p:strVal val="#ppt_h"/>
                                          </p:val>
                                        </p:tav>
                                        <p:tav tm="100000">
                                          <p:val>
                                            <p:strVal val="#ppt_h"/>
                                          </p:val>
                                        </p:tav>
                                      </p:tavLst>
                                    </p:anim>
                                    <p:animEffect transition="in" filter="fade">
                                      <p:cBhvr>
                                        <p:cTn id="70"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Critical Actions To Take</a:t>
            </a:r>
            <a:endParaRPr lang="en-US" dirty="0"/>
          </a:p>
        </p:txBody>
      </p:sp>
      <p:sp>
        <p:nvSpPr>
          <p:cNvPr id="6" name="Content Placeholder 2"/>
          <p:cNvSpPr>
            <a:spLocks noGrp="1"/>
          </p:cNvSpPr>
          <p:nvPr>
            <p:ph idx="4294967295"/>
          </p:nvPr>
        </p:nvSpPr>
        <p:spPr>
          <a:xfrm>
            <a:off x="381000" y="1066800"/>
            <a:ext cx="8324850" cy="5149850"/>
          </a:xfrm>
          <a:prstGeom prst="rect">
            <a:avLst/>
          </a:prstGeom>
        </p:spPr>
        <p:txBody>
          <a:bodyPr>
            <a:normAutofit fontScale="47500" lnSpcReduction="20000"/>
          </a:bodyPr>
          <a:lstStyle/>
          <a:p>
            <a:r>
              <a:rPr lang="en-US" sz="4200" b="1" dirty="0"/>
              <a:t>ISOLATE—If you determine that the package or letter is suspicious:</a:t>
            </a:r>
          </a:p>
          <a:p>
            <a:pPr lvl="1"/>
            <a:r>
              <a:rPr lang="en-US" sz="3300" dirty="0"/>
              <a:t>Gently set the package down and secure the area by closing doors. </a:t>
            </a:r>
          </a:p>
          <a:p>
            <a:pPr lvl="4"/>
            <a:r>
              <a:rPr lang="en-US" sz="2700" dirty="0"/>
              <a:t>Do not open any suspicious letter or package and do not touch any suspicious material. </a:t>
            </a:r>
          </a:p>
          <a:p>
            <a:pPr lvl="1"/>
            <a:r>
              <a:rPr lang="en-US" sz="3300" dirty="0"/>
              <a:t>Do not shake or empty the contents of any suspicious material. </a:t>
            </a:r>
          </a:p>
          <a:p>
            <a:pPr lvl="1"/>
            <a:r>
              <a:rPr lang="en-US" sz="3300" dirty="0"/>
              <a:t>Do not carry to other areas, show it to other people, or allow others to examine it.</a:t>
            </a:r>
          </a:p>
          <a:p>
            <a:pPr lvl="1"/>
            <a:r>
              <a:rPr lang="en-US" sz="3300" dirty="0"/>
              <a:t>Put the package or envelope down on a stable surface. </a:t>
            </a:r>
          </a:p>
          <a:p>
            <a:pPr lvl="1"/>
            <a:r>
              <a:rPr lang="en-US" sz="3300" dirty="0"/>
              <a:t>Do not sniff, touch, taste, or look closely at it or any contents which may have spilled.</a:t>
            </a:r>
          </a:p>
          <a:p>
            <a:pPr lvl="1"/>
            <a:r>
              <a:rPr lang="en-US" sz="3300" dirty="0"/>
              <a:t>Do not try to clean up material if the letter or package has already spilled.</a:t>
            </a:r>
          </a:p>
          <a:p>
            <a:pPr lvl="1"/>
            <a:r>
              <a:rPr lang="en-US" sz="3300" dirty="0"/>
              <a:t>Wash your hands with soap and water and shower with soap and water as soon as possible.</a:t>
            </a:r>
          </a:p>
          <a:p>
            <a:pPr lvl="1"/>
            <a:r>
              <a:rPr lang="en-US" sz="3300" dirty="0"/>
              <a:t>Remove any contaminated clothing and place in a plastic bag that can be sealed; give the bag to law enforcement personnel. Clothing that is not contaminated does not pose any significant risk, does not need to be discarded, and can be washed in the regular laundry.</a:t>
            </a:r>
          </a:p>
          <a:p>
            <a:pPr lvl="1"/>
            <a:r>
              <a:rPr lang="en-US" sz="3300" dirty="0"/>
              <a:t>Do not use bleach or disinfectant on your skin.</a:t>
            </a:r>
          </a:p>
          <a:p>
            <a:pPr lvl="1"/>
            <a:r>
              <a:rPr lang="en-US" sz="3300" dirty="0"/>
              <a:t>Do not attempt to further handle the package. This will keep fingerprints to a minimum and will assist the police in identifying potential offenders. </a:t>
            </a:r>
          </a:p>
          <a:p>
            <a:pPr lvl="1"/>
            <a:r>
              <a:rPr lang="en-US" sz="3300" dirty="0"/>
              <a:t>Do not attempt to destroy the package on your own. </a:t>
            </a:r>
          </a:p>
          <a:p>
            <a:pPr lvl="1"/>
            <a:r>
              <a:rPr lang="en-US" sz="3300" u="sng" dirty="0"/>
              <a:t>Evacuate the area if ordered to do so by your supervisor or security.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out)">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out)">
                                      <p:cBhvr>
                                        <p:cTn id="12" dur="2000"/>
                                        <p:tgtEl>
                                          <p:spTgt spid="6">
                                            <p:txEl>
                                              <p:pRg st="1" end="1"/>
                                            </p:txEl>
                                          </p:spTgt>
                                        </p:tgtEl>
                                      </p:cBhvr>
                                    </p:animEffect>
                                  </p:childTnLst>
                                </p:cTn>
                              </p:par>
                              <p:par>
                                <p:cTn id="13" presetID="8" presetClass="entr" presetSubtype="32"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amond(out)">
                                      <p:cBhvr>
                                        <p:cTn id="15" dur="2000"/>
                                        <p:tgtEl>
                                          <p:spTgt spid="6">
                                            <p:txEl>
                                              <p:pRg st="2" end="2"/>
                                            </p:txEl>
                                          </p:spTgt>
                                        </p:tgtEl>
                                      </p:cBhvr>
                                    </p:animEffect>
                                  </p:childTnLst>
                                </p:cTn>
                              </p:par>
                              <p:par>
                                <p:cTn id="16" presetID="8" presetClass="entr" presetSubtype="32"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amond(out)">
                                      <p:cBhvr>
                                        <p:cTn id="18" dur="2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amond(out)">
                                      <p:cBhvr>
                                        <p:cTn id="23" dur="2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diamond(out)">
                                      <p:cBhvr>
                                        <p:cTn id="28" dur="20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32"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diamond(out)">
                                      <p:cBhvr>
                                        <p:cTn id="33" dur="20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32" fill="hold" grpId="0"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diamond(out)">
                                      <p:cBhvr>
                                        <p:cTn id="38" dur="20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32"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diamond(out)">
                                      <p:cBhvr>
                                        <p:cTn id="43" dur="2000"/>
                                        <p:tgtEl>
                                          <p:spTgt spid="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32" fill="hold" grpId="0"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diamond(out)">
                                      <p:cBhvr>
                                        <p:cTn id="48" dur="2000"/>
                                        <p:tgtEl>
                                          <p:spTgt spid="6">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32" fill="hold" grpId="0" nodeType="click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Effect transition="in" filter="diamond(out)">
                                      <p:cBhvr>
                                        <p:cTn id="53" dur="2000"/>
                                        <p:tgtEl>
                                          <p:spTgt spid="6">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32" fill="hold" grpId="0" nodeType="clickEffect">
                                  <p:stCondLst>
                                    <p:cond delay="0"/>
                                  </p:stCondLst>
                                  <p:childTnLst>
                                    <p:set>
                                      <p:cBhvr>
                                        <p:cTn id="57" dur="1" fill="hold">
                                          <p:stCondLst>
                                            <p:cond delay="0"/>
                                          </p:stCondLst>
                                        </p:cTn>
                                        <p:tgtEl>
                                          <p:spTgt spid="6">
                                            <p:txEl>
                                              <p:pRg st="11" end="11"/>
                                            </p:txEl>
                                          </p:spTgt>
                                        </p:tgtEl>
                                        <p:attrNameLst>
                                          <p:attrName>style.visibility</p:attrName>
                                        </p:attrNameLst>
                                      </p:cBhvr>
                                      <p:to>
                                        <p:strVal val="visible"/>
                                      </p:to>
                                    </p:set>
                                    <p:animEffect transition="in" filter="diamond(out)">
                                      <p:cBhvr>
                                        <p:cTn id="58" dur="2000"/>
                                        <p:tgtEl>
                                          <p:spTgt spid="6">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32" fill="hold" grpId="0" nodeType="click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animEffect transition="in" filter="diamond(out)">
                                      <p:cBhvr>
                                        <p:cTn id="63" dur="2000"/>
                                        <p:tgtEl>
                                          <p:spTgt spid="6">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32" fill="hold" grpId="0" nodeType="clickEffect">
                                  <p:stCondLst>
                                    <p:cond delay="0"/>
                                  </p:stCondLst>
                                  <p:childTnLst>
                                    <p:set>
                                      <p:cBhvr>
                                        <p:cTn id="67" dur="1" fill="hold">
                                          <p:stCondLst>
                                            <p:cond delay="0"/>
                                          </p:stCondLst>
                                        </p:cTn>
                                        <p:tgtEl>
                                          <p:spTgt spid="6">
                                            <p:txEl>
                                              <p:pRg st="13" end="13"/>
                                            </p:txEl>
                                          </p:spTgt>
                                        </p:tgtEl>
                                        <p:attrNameLst>
                                          <p:attrName>style.visibility</p:attrName>
                                        </p:attrNameLst>
                                      </p:cBhvr>
                                      <p:to>
                                        <p:strVal val="visible"/>
                                      </p:to>
                                    </p:set>
                                    <p:animEffect transition="in" filter="diamond(out)">
                                      <p:cBhvr>
                                        <p:cTn id="68"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Critical Actions To Take</a:t>
            </a:r>
            <a:endParaRPr lang="en-US" dirty="0"/>
          </a:p>
        </p:txBody>
      </p:sp>
      <p:sp>
        <p:nvSpPr>
          <p:cNvPr id="5" name="Content Placeholder 2"/>
          <p:cNvSpPr>
            <a:spLocks noGrp="1"/>
          </p:cNvSpPr>
          <p:nvPr>
            <p:ph sz="quarter" idx="13"/>
          </p:nvPr>
        </p:nvSpPr>
        <p:spPr/>
        <p:txBody>
          <a:bodyPr/>
          <a:lstStyle/>
          <a:p>
            <a:r>
              <a:rPr lang="en-US" b="1" dirty="0"/>
              <a:t>INFORM—Contact your supervisor or in case of emergency dial *89. </a:t>
            </a:r>
          </a:p>
          <a:p>
            <a:pPr>
              <a:buNone/>
            </a:pPr>
            <a:r>
              <a:rPr lang="en-US" dirty="0" smtClean="0"/>
              <a:t>    - Notify </a:t>
            </a:r>
            <a:r>
              <a:rPr lang="en-US" dirty="0"/>
              <a:t>all personnel in the area of the presence of a </a:t>
            </a:r>
            <a:r>
              <a:rPr lang="en-US" dirty="0" smtClean="0"/>
              <a:t> </a:t>
            </a:r>
          </a:p>
          <a:p>
            <a:pPr>
              <a:buNone/>
            </a:pPr>
            <a:r>
              <a:rPr lang="en-US" dirty="0" smtClean="0"/>
              <a:t>      suspicious </a:t>
            </a:r>
            <a:r>
              <a:rPr lang="en-US" dirty="0"/>
              <a:t>package.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The Three “3s”</a:t>
            </a:r>
            <a:endParaRPr lang="en-US" i="1" dirty="0"/>
          </a:p>
        </p:txBody>
      </p:sp>
      <p:sp>
        <p:nvSpPr>
          <p:cNvPr id="7" name="Content Placeholder 2"/>
          <p:cNvSpPr>
            <a:spLocks noGrp="1"/>
          </p:cNvSpPr>
          <p:nvPr>
            <p:ph idx="4294967295"/>
          </p:nvPr>
        </p:nvSpPr>
        <p:spPr>
          <a:xfrm>
            <a:off x="381000" y="1066800"/>
            <a:ext cx="8324850" cy="5149850"/>
          </a:xfrm>
          <a:prstGeom prst="rect">
            <a:avLst/>
          </a:prstGeom>
        </p:spPr>
        <p:txBody>
          <a:bodyPr/>
          <a:lstStyle/>
          <a:p>
            <a:pPr>
              <a:buNone/>
            </a:pPr>
            <a:r>
              <a:rPr lang="en-US" sz="2800" b="1" i="1" dirty="0" smtClean="0">
                <a:latin typeface="Bodoni MT Black" pitchFamily="18" charset="0"/>
              </a:rPr>
              <a:t>   Material is handled at least three times after it arrives at Harris</a:t>
            </a:r>
          </a:p>
          <a:p>
            <a:pPr>
              <a:buNone/>
            </a:pPr>
            <a:endParaRPr lang="en-US" sz="6000" b="1" i="1" dirty="0" smtClean="0">
              <a:latin typeface="Bodoni MT Black" pitchFamily="18" charset="0"/>
            </a:endParaRPr>
          </a:p>
          <a:p>
            <a:pPr>
              <a:buNone/>
            </a:pPr>
            <a:r>
              <a:rPr lang="en-US" sz="2800" b="1" i="1" dirty="0" smtClean="0">
                <a:latin typeface="Bodoni MT Black" pitchFamily="18" charset="0"/>
              </a:rPr>
              <a:t>   Procedures should be 1) posted, 2) practical, and 3) practiced</a:t>
            </a:r>
          </a:p>
          <a:p>
            <a:pPr>
              <a:buNone/>
            </a:pPr>
            <a:endParaRPr lang="en-US" sz="6000" b="1" i="1" dirty="0" smtClean="0">
              <a:latin typeface="Bodoni MT Black" pitchFamily="18" charset="0"/>
            </a:endParaRPr>
          </a:p>
          <a:p>
            <a:pPr>
              <a:buNone/>
            </a:pPr>
            <a:r>
              <a:rPr lang="en-US" sz="2800" b="1" i="1" dirty="0" smtClean="0">
                <a:latin typeface="Bodoni MT Black" pitchFamily="18" charset="0"/>
              </a:rPr>
              <a:t>   Critical actions to take: 1) identify, 2) isolate, &amp; 3) inform</a:t>
            </a:r>
          </a:p>
          <a:p>
            <a:pPr>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up)">
                                      <p:cBhvr>
                                        <p:cTn id="1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Suspicious Mail and Packages</a:t>
            </a:r>
            <a:endParaRPr lang="en-US" i="1" dirty="0"/>
          </a:p>
        </p:txBody>
      </p:sp>
      <p:sp>
        <p:nvSpPr>
          <p:cNvPr id="6" name="Content Placeholder 2"/>
          <p:cNvSpPr>
            <a:spLocks noGrp="1"/>
          </p:cNvSpPr>
          <p:nvPr>
            <p:ph idx="4294967295"/>
          </p:nvPr>
        </p:nvSpPr>
        <p:spPr>
          <a:xfrm>
            <a:off x="381000" y="1066800"/>
            <a:ext cx="8324850" cy="5149850"/>
          </a:xfrm>
          <a:prstGeom prst="rect">
            <a:avLst/>
          </a:prstGeom>
        </p:spPr>
        <p:txBody>
          <a:bodyPr/>
          <a:lstStyle/>
          <a:p>
            <a:pPr>
              <a:buNone/>
            </a:pPr>
            <a:r>
              <a:rPr lang="en-US" sz="3200" b="1" i="1" dirty="0" smtClean="0">
                <a:latin typeface="Bodoni MT Black" pitchFamily="18" charset="0"/>
              </a:rPr>
              <a:t>Rule of Thumb</a:t>
            </a:r>
          </a:p>
          <a:p>
            <a:pPr>
              <a:buNone/>
            </a:pPr>
            <a:endParaRPr lang="en-US" sz="3200" b="1" i="1" dirty="0" smtClean="0">
              <a:latin typeface="Bodoni MT Black" pitchFamily="18" charset="0"/>
            </a:endParaRPr>
          </a:p>
          <a:p>
            <a:pPr>
              <a:buNone/>
            </a:pPr>
            <a:r>
              <a:rPr lang="en-US" sz="3600" b="1" i="1" dirty="0" smtClean="0">
                <a:latin typeface="Bodoni MT Black" pitchFamily="18" charset="0"/>
              </a:rPr>
              <a:t>Use the same common sense at your workplace that you would use </a:t>
            </a:r>
            <a:r>
              <a:rPr lang="en-US" sz="3600" b="1" i="1" u="sng" dirty="0" smtClean="0">
                <a:latin typeface="Bodoni MT Black" pitchFamily="18" charset="0"/>
              </a:rPr>
              <a:t>at your own home !!</a:t>
            </a:r>
          </a:p>
          <a:p>
            <a:pPr>
              <a:buNone/>
            </a:pPr>
            <a:endParaRPr lang="en-US" sz="36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27" presetClass="emph" presetSubtype="0" repeatCount="5000" fill="hold" nodeType="withEffect">
                                  <p:stCondLst>
                                    <p:cond delay="0"/>
                                  </p:stCondLst>
                                  <p:childTnLst>
                                    <p:animClr clrSpc="rgb" dir="cw">
                                      <p:cBhvr override="childStyle">
                                        <p:cTn id="8" dur="500" autoRev="1" fill="hold"/>
                                        <p:tgtEl>
                                          <p:spTgt spid="6">
                                            <p:txEl>
                                              <p:pRg st="2" end="2"/>
                                            </p:txEl>
                                          </p:spTgt>
                                        </p:tgtEl>
                                        <p:attrNameLst>
                                          <p:attrName>style.color</p:attrName>
                                        </p:attrNameLst>
                                      </p:cBhvr>
                                      <p:to>
                                        <a:srgbClr val="EE202F"/>
                                      </p:to>
                                    </p:animClr>
                                    <p:animClr clrSpc="rgb" dir="cw">
                                      <p:cBhvr>
                                        <p:cTn id="9" dur="500" autoRev="1" fill="hold"/>
                                        <p:tgtEl>
                                          <p:spTgt spid="6">
                                            <p:txEl>
                                              <p:pRg st="2" end="2"/>
                                            </p:txEl>
                                          </p:spTgt>
                                        </p:tgtEl>
                                        <p:attrNameLst>
                                          <p:attrName>fillcolor</p:attrName>
                                        </p:attrNameLst>
                                      </p:cBhvr>
                                      <p:to>
                                        <a:srgbClr val="EE202F"/>
                                      </p:to>
                                    </p:animClr>
                                    <p:set>
                                      <p:cBhvr>
                                        <p:cTn id="10" dur="500" autoRev="1" fill="hold"/>
                                        <p:tgtEl>
                                          <p:spTgt spid="6">
                                            <p:txEl>
                                              <p:pRg st="2" end="2"/>
                                            </p:txEl>
                                          </p:spTgt>
                                        </p:tgtEl>
                                        <p:attrNameLst>
                                          <p:attrName>fill.type</p:attrName>
                                        </p:attrNameLst>
                                      </p:cBhvr>
                                      <p:to>
                                        <p:strVal val="solid"/>
                                      </p:to>
                                    </p:set>
                                    <p:set>
                                      <p:cBhvr>
                                        <p:cTn id="11" dur="500" autoRev="1" fill="hold"/>
                                        <p:tgtEl>
                                          <p:spTgt spid="6">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1"/>
          </p:nvPr>
        </p:nvSpPr>
        <p:spPr>
          <a:xfrm>
            <a:off x="4066893" y="4759828"/>
            <a:ext cx="5077107" cy="621797"/>
          </a:xfrm>
        </p:spPr>
        <p:txBody>
          <a:bodyPr/>
          <a:lstStyle/>
          <a:p>
            <a:pPr algn="l"/>
            <a:r>
              <a:rPr lang="en-US" b="1" dirty="0" smtClean="0">
                <a:solidFill>
                  <a:schemeClr val="tx2">
                    <a:lumMod val="75000"/>
                  </a:schemeClr>
                </a:solidFill>
                <a:latin typeface="Lucida Calligraphy" pitchFamily="66" charset="0"/>
              </a:rPr>
              <a:t>René Lewis</a:t>
            </a:r>
          </a:p>
          <a:p>
            <a:pPr algn="l"/>
            <a:r>
              <a:rPr lang="en-US" sz="1750" b="1" dirty="0" smtClean="0">
                <a:solidFill>
                  <a:schemeClr val="tx2">
                    <a:lumMod val="75000"/>
                  </a:schemeClr>
                </a:solidFill>
                <a:latin typeface="Lucida Calligraphy" pitchFamily="66" charset="0"/>
              </a:rPr>
              <a:t>Supervisor, Receiving &amp; Distribution </a:t>
            </a:r>
            <a:endParaRPr lang="en-US" sz="1750" b="1" dirty="0">
              <a:solidFill>
                <a:schemeClr val="tx2">
                  <a:lumMod val="75000"/>
                </a:schemeClr>
              </a:solidFill>
              <a:latin typeface="Lucida Calligraphy" pitchFamily="66" charset="0"/>
            </a:endParaRPr>
          </a:p>
        </p:txBody>
      </p:sp>
      <p:pic>
        <p:nvPicPr>
          <p:cNvPr id="5" name="Picture 1" descr="C:\Program Files\Microsoft Office\MEDIA\CAGCAT10\j0187423.wmf"/>
          <p:cNvPicPr>
            <a:picLocks noChangeAspect="1" noChangeArrowheads="1"/>
          </p:cNvPicPr>
          <p:nvPr/>
        </p:nvPicPr>
        <p:blipFill>
          <a:blip r:embed="rId2" cstate="print"/>
          <a:srcRect/>
          <a:stretch>
            <a:fillRect/>
          </a:stretch>
        </p:blipFill>
        <p:spPr bwMode="auto">
          <a:xfrm>
            <a:off x="5467350" y="1178719"/>
            <a:ext cx="2418443" cy="3174206"/>
          </a:xfrm>
          <a:prstGeom prst="rect">
            <a:avLst/>
          </a:prstGeom>
          <a:noFill/>
        </p:spPr>
      </p:pic>
      <p:sp>
        <p:nvSpPr>
          <p:cNvPr id="6" name="Rectangle 5"/>
          <p:cNvSpPr/>
          <p:nvPr/>
        </p:nvSpPr>
        <p:spPr>
          <a:xfrm>
            <a:off x="1152525" y="1527602"/>
            <a:ext cx="4705350" cy="1569660"/>
          </a:xfrm>
          <a:prstGeom prst="rect">
            <a:avLst/>
          </a:prstGeom>
        </p:spPr>
        <p:txBody>
          <a:bodyPr wrap="square">
            <a:spAutoFit/>
          </a:bodyPr>
          <a:lstStyle/>
          <a:p>
            <a:pPr algn="ctr"/>
            <a:r>
              <a:rPr lang="en-US" sz="4800" b="1" i="1" dirty="0" smtClean="0">
                <a:solidFill>
                  <a:schemeClr val="accent6">
                    <a:lumMod val="75000"/>
                  </a:schemeClr>
                </a:solidFill>
                <a:latin typeface="Monotype Corsiva" pitchFamily="66" charset="0"/>
              </a:rPr>
              <a:t>Questions</a:t>
            </a:r>
          </a:p>
          <a:p>
            <a:pPr algn="ctr"/>
            <a:r>
              <a:rPr lang="en-US" sz="4800" b="1" i="1" dirty="0" smtClean="0">
                <a:solidFill>
                  <a:schemeClr val="accent6">
                    <a:lumMod val="75000"/>
                  </a:schemeClr>
                </a:solidFill>
                <a:latin typeface="Monotype Corsiva" pitchFamily="66" charset="0"/>
              </a:rPr>
              <a:t>???</a:t>
            </a:r>
            <a:endParaRPr lang="en-US" sz="4800" b="1" dirty="0">
              <a:solidFill>
                <a:schemeClr val="accent6">
                  <a:lumMod val="75000"/>
                </a:schemeClr>
              </a:solidFill>
              <a:latin typeface="Monotype Corsiva" pitchFamily="66" charset="0"/>
            </a:endParaRPr>
          </a:p>
        </p:txBody>
      </p:sp>
      <p:sp>
        <p:nvSpPr>
          <p:cNvPr id="7" name="Text Placeholder 6"/>
          <p:cNvSpPr>
            <a:spLocks noGrp="1"/>
          </p:cNvSpPr>
          <p:nvPr>
            <p:ph type="body" idx="1"/>
          </p:nvPr>
        </p:nvSpPr>
        <p:spPr>
          <a:xfrm>
            <a:off x="4476467" y="5713922"/>
            <a:ext cx="4191000" cy="382588"/>
          </a:xfrm>
        </p:spPr>
        <p:txBody>
          <a:bodyPr/>
          <a:lstStyle/>
          <a:p>
            <a:pPr algn="l"/>
            <a:r>
              <a:rPr lang="en-US" sz="1400" dirty="0" smtClean="0">
                <a:solidFill>
                  <a:schemeClr val="tx1"/>
                </a:solidFill>
              </a:rPr>
              <a:t>Phone: 	(321) 727-4225</a:t>
            </a:r>
          </a:p>
          <a:p>
            <a:pPr algn="l"/>
            <a:r>
              <a:rPr lang="en-US" sz="1400" dirty="0" smtClean="0">
                <a:solidFill>
                  <a:schemeClr val="tx1"/>
                </a:solidFill>
              </a:rPr>
              <a:t>Cell:  	(321) 288-1224</a:t>
            </a:r>
          </a:p>
          <a:p>
            <a:pPr algn="l"/>
            <a:r>
              <a:rPr lang="en-US" sz="1400" dirty="0" smtClean="0">
                <a:solidFill>
                  <a:schemeClr val="tx1"/>
                </a:solidFill>
              </a:rPr>
              <a:t>Fax: 	(321) 727-4817</a:t>
            </a:r>
          </a:p>
          <a:p>
            <a:pPr algn="l"/>
            <a:r>
              <a:rPr lang="en-US" sz="1400" dirty="0" smtClean="0">
                <a:solidFill>
                  <a:schemeClr val="tx1"/>
                </a:solidFill>
              </a:rPr>
              <a:t>Email: 	mlewis11@harris.com</a:t>
            </a:r>
            <a:endParaRPr lang="en-US" sz="1400" dirty="0">
              <a:solidFill>
                <a:schemeClr val="tx1"/>
              </a:solidFill>
            </a:endParaRPr>
          </a:p>
        </p:txBody>
      </p:sp>
      <p:sp>
        <p:nvSpPr>
          <p:cNvPr id="9" name="Title 1"/>
          <p:cNvSpPr txBox="1">
            <a:spLocks/>
          </p:cNvSpPr>
          <p:nvPr/>
        </p:nvSpPr>
        <p:spPr>
          <a:xfrm>
            <a:off x="1266825" y="514350"/>
            <a:ext cx="5410200" cy="536575"/>
          </a:xfrm>
          <a:prstGeom prst="rect">
            <a:avLst/>
          </a:prstGeom>
        </p:spPr>
        <p:txBody>
          <a:bodyPr>
            <a:normAutofit fontScale="4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300" b="1" i="1" u="none" strike="noStrike" kern="0" cap="none" spc="0" normalizeH="0" baseline="0" noProof="0" dirty="0" smtClean="0">
                <a:ln>
                  <a:noFill/>
                </a:ln>
                <a:solidFill>
                  <a:schemeClr val="tx1"/>
                </a:solidFill>
                <a:effectLst/>
                <a:uLnTx/>
                <a:uFillTx/>
                <a:latin typeface="+mj-lt"/>
                <a:ea typeface="+mj-ea"/>
                <a:cs typeface="+mj-cs"/>
              </a:rPr>
              <a:t>Suspicious Mail </a:t>
            </a:r>
            <a:r>
              <a:rPr lang="en-US" sz="5300" b="1" i="1" kern="0" dirty="0" smtClean="0">
                <a:latin typeface="+mj-lt"/>
                <a:ea typeface="+mj-ea"/>
                <a:cs typeface="+mj-cs"/>
              </a:rPr>
              <a:t>and</a:t>
            </a:r>
            <a:r>
              <a:rPr kumimoji="0" lang="en-US" sz="5300" b="1" i="1" u="none" strike="noStrike" kern="0" cap="none" spc="0" normalizeH="0" baseline="0" noProof="0" dirty="0" smtClean="0">
                <a:ln>
                  <a:noFill/>
                </a:ln>
                <a:solidFill>
                  <a:schemeClr val="tx1"/>
                </a:solidFill>
                <a:effectLst/>
                <a:uLnTx/>
                <a:uFillTx/>
                <a:latin typeface="+mj-lt"/>
                <a:ea typeface="+mj-ea"/>
                <a:cs typeface="+mj-cs"/>
              </a:rPr>
              <a:t> Packages</a:t>
            </a:r>
            <a:r>
              <a:rPr kumimoji="0" lang="en-US" sz="2600" b="1" i="1" u="none" strike="noStrike" kern="0" cap="none" spc="0" normalizeH="0" baseline="0" noProof="0" dirty="0" smtClean="0">
                <a:ln>
                  <a:noFill/>
                </a:ln>
                <a:solidFill>
                  <a:schemeClr val="tx1"/>
                </a:solidFill>
                <a:effectLst/>
                <a:uLnTx/>
                <a:uFillTx/>
                <a:latin typeface="+mj-lt"/>
                <a:ea typeface="+mj-ea"/>
                <a:cs typeface="+mj-cs"/>
              </a:rPr>
              <a:t/>
            </a:r>
            <a:br>
              <a:rPr kumimoji="0" lang="en-US" sz="2600" b="1" i="1" u="none" strike="noStrike" kern="0" cap="none" spc="0" normalizeH="0" baseline="0" noProof="0" dirty="0" smtClean="0">
                <a:ln>
                  <a:noFill/>
                </a:ln>
                <a:solidFill>
                  <a:schemeClr val="tx1"/>
                </a:solidFill>
                <a:effectLst/>
                <a:uLnTx/>
                <a:uFillTx/>
                <a:latin typeface="+mj-lt"/>
                <a:ea typeface="+mj-ea"/>
                <a:cs typeface="+mj-cs"/>
              </a:rPr>
            </a:br>
            <a:endParaRPr kumimoji="0" lang="en-US" sz="2600" b="0" i="1"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2" y="311150"/>
            <a:ext cx="6059488" cy="536575"/>
          </a:xfrm>
        </p:spPr>
        <p:txBody>
          <a:bodyPr/>
          <a:lstStyle/>
          <a:p>
            <a:r>
              <a:rPr lang="en-US" sz="2300" b="1" i="1" dirty="0" smtClean="0">
                <a:latin typeface="+mj-lt"/>
              </a:rPr>
              <a:t>Suspicious Mail and Packages</a:t>
            </a:r>
            <a:r>
              <a:rPr lang="en-US" sz="2300" b="1" dirty="0" smtClean="0"/>
              <a:t/>
            </a:r>
            <a:br>
              <a:rPr lang="en-US" sz="2300" b="1" dirty="0" smtClean="0"/>
            </a:br>
            <a:endParaRPr lang="en-US" sz="2300" dirty="0"/>
          </a:p>
        </p:txBody>
      </p:sp>
      <p:pic>
        <p:nvPicPr>
          <p:cNvPr id="6" name="Content Placeholder 3"/>
          <p:cNvPicPr>
            <a:picLocks/>
          </p:cNvPicPr>
          <p:nvPr/>
        </p:nvPicPr>
        <p:blipFill>
          <a:blip r:embed="rId2" cstate="print"/>
          <a:srcRect/>
          <a:stretch>
            <a:fillRect/>
          </a:stretch>
        </p:blipFill>
        <p:spPr bwMode="auto">
          <a:xfrm>
            <a:off x="368300" y="3365500"/>
            <a:ext cx="3968749" cy="2827481"/>
          </a:xfrm>
          <a:prstGeom prst="rect">
            <a:avLst/>
          </a:prstGeom>
          <a:noFill/>
          <a:ln w="9525">
            <a:noFill/>
            <a:miter lim="800000"/>
            <a:headEnd/>
            <a:tailEnd/>
          </a:ln>
        </p:spPr>
      </p:pic>
      <p:pic>
        <p:nvPicPr>
          <p:cNvPr id="5" name="Content Placeholder 4"/>
          <p:cNvPicPr>
            <a:picLocks noGrp="1"/>
          </p:cNvPicPr>
          <p:nvPr>
            <p:ph sz="quarter" idx="13"/>
          </p:nvPr>
        </p:nvPicPr>
        <p:blipFill>
          <a:blip r:embed="rId3" cstate="print"/>
          <a:srcRect/>
          <a:stretch>
            <a:fillRect/>
          </a:stretch>
        </p:blipFill>
        <p:spPr bwMode="auto">
          <a:xfrm>
            <a:off x="129381" y="977900"/>
            <a:ext cx="3610769" cy="276860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4349750" y="920750"/>
            <a:ext cx="3800475" cy="2875325"/>
          </a:xfrm>
          <a:prstGeom prst="rect">
            <a:avLst/>
          </a:prstGeom>
          <a:noFill/>
          <a:ln w="9525">
            <a:noFill/>
            <a:miter lim="800000"/>
            <a:headEnd/>
            <a:tailEnd/>
          </a:ln>
        </p:spPr>
      </p:pic>
      <p:pic>
        <p:nvPicPr>
          <p:cNvPr id="11" name="Picture 10"/>
          <p:cNvPicPr/>
          <p:nvPr/>
        </p:nvPicPr>
        <p:blipFill>
          <a:blip r:embed="rId5" cstate="print"/>
          <a:srcRect/>
          <a:stretch>
            <a:fillRect/>
          </a:stretch>
        </p:blipFill>
        <p:spPr bwMode="auto">
          <a:xfrm>
            <a:off x="5327650" y="3657600"/>
            <a:ext cx="3225800"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Suspicious Mail and Packages</a:t>
            </a:r>
            <a:endParaRPr lang="en-US" dirty="0"/>
          </a:p>
        </p:txBody>
      </p:sp>
      <p:pic>
        <p:nvPicPr>
          <p:cNvPr id="5" name="Content Placeholder 3" descr="Saguaro grenade pictures">
            <a:hlinkClick r:id="rId2"/>
          </p:cNvPr>
          <p:cNvPicPr>
            <a:picLocks noGrp="1"/>
          </p:cNvPicPr>
          <p:nvPr>
            <p:ph sz="quarter" idx="13"/>
          </p:nvPr>
        </p:nvPicPr>
        <p:blipFill>
          <a:blip r:embed="rId3" cstate="print"/>
          <a:srcRect/>
          <a:stretch>
            <a:fillRect/>
          </a:stretch>
        </p:blipFill>
        <p:spPr bwMode="auto">
          <a:xfrm>
            <a:off x="1149350" y="869950"/>
            <a:ext cx="49974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Suspicious Mail and Packages</a:t>
            </a:r>
            <a:endParaRPr lang="en-US" dirty="0"/>
          </a:p>
        </p:txBody>
      </p:sp>
      <p:sp>
        <p:nvSpPr>
          <p:cNvPr id="5" name="Content Placeholder 2"/>
          <p:cNvSpPr>
            <a:spLocks noGrp="1"/>
          </p:cNvSpPr>
          <p:nvPr>
            <p:ph sz="quarter" idx="13"/>
          </p:nvPr>
        </p:nvSpPr>
        <p:spPr/>
        <p:txBody>
          <a:bodyPr/>
          <a:lstStyle/>
          <a:p>
            <a:pPr>
              <a:buNone/>
            </a:pPr>
            <a:endParaRPr lang="en-US" sz="10000" b="1" i="1" dirty="0" smtClean="0">
              <a:latin typeface="Bodoni MT Black" pitchFamily="18" charset="0"/>
            </a:endParaRPr>
          </a:p>
          <a:p>
            <a:pPr>
              <a:buNone/>
            </a:pPr>
            <a:r>
              <a:rPr lang="en-US" sz="10000" b="1" i="1" dirty="0" smtClean="0">
                <a:latin typeface="Bodoni MT Black" pitchFamily="18" charset="0"/>
              </a:rPr>
              <a:t>“</a:t>
            </a:r>
            <a:r>
              <a:rPr lang="en-US" sz="10000" b="1" i="1" u="sng" dirty="0" smtClean="0">
                <a:latin typeface="Bodoni MT Black" pitchFamily="18" charset="0"/>
              </a:rPr>
              <a:t>Routine</a:t>
            </a:r>
            <a:r>
              <a:rPr lang="en-US" sz="10000" b="1" i="1" dirty="0" smtClean="0">
                <a:latin typeface="Bodoni MT Black" pitchFamily="18" charset="0"/>
              </a:rPr>
              <a:t>”</a:t>
            </a:r>
            <a:endParaRPr lang="en-US" sz="10000" b="1" i="1" u="sng" dirty="0" smtClean="0">
              <a:latin typeface="Bodoni MT Black" pitchFamily="18" charset="0"/>
            </a:endParaRPr>
          </a:p>
          <a:p>
            <a:pPr>
              <a:buNone/>
            </a:pPr>
            <a:endParaRPr lang="en-US" sz="36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27" presetClass="emph" presetSubtype="0" repeatCount="5000" fill="hold" nodeType="withEffect">
                                  <p:stCondLst>
                                    <p:cond delay="0"/>
                                  </p:stCondLst>
                                  <p:childTnLst>
                                    <p:animClr clrSpc="rgb" dir="cw">
                                      <p:cBhvr override="childStyle">
                                        <p:cTn id="8" dur="500" autoRev="1" fill="hold"/>
                                        <p:tgtEl>
                                          <p:spTgt spid="5">
                                            <p:txEl>
                                              <p:pRg st="1" end="1"/>
                                            </p:txEl>
                                          </p:spTgt>
                                        </p:tgtEl>
                                        <p:attrNameLst>
                                          <p:attrName>style.color</p:attrName>
                                        </p:attrNameLst>
                                      </p:cBhvr>
                                      <p:to>
                                        <a:srgbClr val="EE202F"/>
                                      </p:to>
                                    </p:animClr>
                                    <p:animClr clrSpc="rgb" dir="cw">
                                      <p:cBhvr>
                                        <p:cTn id="9" dur="500" autoRev="1" fill="hold"/>
                                        <p:tgtEl>
                                          <p:spTgt spid="5">
                                            <p:txEl>
                                              <p:pRg st="1" end="1"/>
                                            </p:txEl>
                                          </p:spTgt>
                                        </p:tgtEl>
                                        <p:attrNameLst>
                                          <p:attrName>fillcolor</p:attrName>
                                        </p:attrNameLst>
                                      </p:cBhvr>
                                      <p:to>
                                        <a:srgbClr val="EE202F"/>
                                      </p:to>
                                    </p:animClr>
                                    <p:set>
                                      <p:cBhvr>
                                        <p:cTn id="10" dur="500" autoRev="1" fill="hold"/>
                                        <p:tgtEl>
                                          <p:spTgt spid="5">
                                            <p:txEl>
                                              <p:pRg st="1" end="1"/>
                                            </p:txEl>
                                          </p:spTgt>
                                        </p:tgtEl>
                                        <p:attrNameLst>
                                          <p:attrName>fill.type</p:attrName>
                                        </p:attrNameLst>
                                      </p:cBhvr>
                                      <p:to>
                                        <p:strVal val="solid"/>
                                      </p:to>
                                    </p:set>
                                    <p:set>
                                      <p:cBhvr>
                                        <p:cTn id="11" dur="500" autoRev="1"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Suspicious Mail and Packages</a:t>
            </a:r>
            <a:endParaRPr lang="en-US" dirty="0"/>
          </a:p>
        </p:txBody>
      </p:sp>
      <p:sp>
        <p:nvSpPr>
          <p:cNvPr id="4" name="Content Placeholder 3"/>
          <p:cNvSpPr>
            <a:spLocks noGrp="1"/>
          </p:cNvSpPr>
          <p:nvPr>
            <p:ph sz="quarter" idx="13"/>
          </p:nvPr>
        </p:nvSpPr>
        <p:spPr/>
        <p:txBody>
          <a:bodyPr/>
          <a:lstStyle/>
          <a:p>
            <a:endParaRPr lang="en-US"/>
          </a:p>
        </p:txBody>
      </p:sp>
      <p:grpSp>
        <p:nvGrpSpPr>
          <p:cNvPr id="2" name="Group 4"/>
          <p:cNvGrpSpPr>
            <a:grpSpLocks noChangeAspect="1"/>
          </p:cNvGrpSpPr>
          <p:nvPr/>
        </p:nvGrpSpPr>
        <p:grpSpPr bwMode="auto">
          <a:xfrm>
            <a:off x="304800" y="914400"/>
            <a:ext cx="8686800" cy="5414963"/>
            <a:chOff x="1110" y="333"/>
            <a:chExt cx="3540" cy="3654"/>
          </a:xfrm>
        </p:grpSpPr>
        <p:sp>
          <p:nvSpPr>
            <p:cNvPr id="6" name="AutoShape 3"/>
            <p:cNvSpPr>
              <a:spLocks noChangeAspect="1" noChangeArrowheads="1" noTextEdit="1"/>
            </p:cNvSpPr>
            <p:nvPr/>
          </p:nvSpPr>
          <p:spPr bwMode="auto">
            <a:xfrm>
              <a:off x="1110" y="333"/>
              <a:ext cx="3540" cy="36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5"/>
            <p:cNvPicPr>
              <a:picLocks noChangeAspect="1" noChangeArrowheads="1"/>
            </p:cNvPicPr>
            <p:nvPr/>
          </p:nvPicPr>
          <p:blipFill>
            <a:blip r:embed="rId2" cstate="print">
              <a:lum bright="8000" contrast="-25000"/>
            </a:blip>
            <a:srcRect/>
            <a:stretch>
              <a:fillRect/>
            </a:stretch>
          </p:blipFill>
          <p:spPr bwMode="auto">
            <a:xfrm>
              <a:off x="1110" y="333"/>
              <a:ext cx="3548" cy="36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Volume of Receipts/Packages</a:t>
            </a:r>
            <a:endParaRPr lang="en-US" i="1" dirty="0"/>
          </a:p>
        </p:txBody>
      </p:sp>
      <p:sp>
        <p:nvSpPr>
          <p:cNvPr id="5" name="Content Placeholder 2"/>
          <p:cNvSpPr>
            <a:spLocks noGrp="1"/>
          </p:cNvSpPr>
          <p:nvPr>
            <p:ph sz="quarter" idx="13"/>
          </p:nvPr>
        </p:nvSpPr>
        <p:spPr/>
        <p:txBody>
          <a:bodyPr/>
          <a:lstStyle/>
          <a:p>
            <a:r>
              <a:rPr lang="en-US" sz="2300" b="1" i="1" dirty="0" smtClean="0">
                <a:latin typeface="Bodoni MT Black" pitchFamily="18" charset="0"/>
              </a:rPr>
              <a:t>Harris</a:t>
            </a:r>
          </a:p>
          <a:p>
            <a:pPr marL="457200" indent="-457200">
              <a:buNone/>
            </a:pPr>
            <a:r>
              <a:rPr lang="en-US" sz="2300" b="1" i="1" dirty="0" smtClean="0">
                <a:latin typeface="Bodoni MT Black" pitchFamily="18" charset="0"/>
              </a:rPr>
              <a:t>    - PB Receiving </a:t>
            </a:r>
          </a:p>
          <a:p>
            <a:pPr>
              <a:buNone/>
            </a:pPr>
            <a:r>
              <a:rPr lang="en-US" sz="2300" b="1" i="1" dirty="0" smtClean="0">
                <a:latin typeface="Bodoni MT Black" pitchFamily="18" charset="0"/>
              </a:rPr>
              <a:t>      -- 44,400 receipts per year</a:t>
            </a:r>
          </a:p>
          <a:p>
            <a:pPr>
              <a:buNone/>
            </a:pPr>
            <a:r>
              <a:rPr lang="en-US" sz="2300" b="1" i="1" dirty="0" smtClean="0">
                <a:latin typeface="Bodoni MT Black" pitchFamily="18" charset="0"/>
              </a:rPr>
              <a:t>    -All Receiving Sites </a:t>
            </a:r>
          </a:p>
          <a:p>
            <a:pPr>
              <a:buNone/>
            </a:pPr>
            <a:r>
              <a:rPr lang="en-US" sz="2300" b="1" i="1" dirty="0" smtClean="0">
                <a:latin typeface="Bodoni MT Black" pitchFamily="18" charset="0"/>
              </a:rPr>
              <a:t>     --132,000 receipts per year</a:t>
            </a:r>
          </a:p>
          <a:p>
            <a:pPr>
              <a:buNone/>
            </a:pPr>
            <a:r>
              <a:rPr lang="en-US" sz="2300" b="1" i="1" dirty="0" smtClean="0">
                <a:latin typeface="Bodoni MT Black" pitchFamily="18" charset="0"/>
              </a:rPr>
              <a:t>    </a:t>
            </a:r>
          </a:p>
          <a:p>
            <a:r>
              <a:rPr lang="en-US" sz="2300" b="1" i="1" dirty="0" err="1" smtClean="0">
                <a:latin typeface="Bodoni MT Black" pitchFamily="18" charset="0"/>
              </a:rPr>
              <a:t>Mailcenter</a:t>
            </a:r>
            <a:endParaRPr lang="en-US" sz="2300" b="1" i="1" dirty="0" smtClean="0">
              <a:latin typeface="Bodoni MT Black" pitchFamily="18" charset="0"/>
            </a:endParaRPr>
          </a:p>
          <a:p>
            <a:pPr>
              <a:buNone/>
            </a:pPr>
            <a:r>
              <a:rPr lang="en-US" sz="2300" b="1" i="1" dirty="0" smtClean="0">
                <a:latin typeface="Bodoni MT Black" pitchFamily="18" charset="0"/>
              </a:rPr>
              <a:t>       -- PB </a:t>
            </a:r>
            <a:r>
              <a:rPr lang="en-US" sz="2300" b="1" i="1" dirty="0" err="1" smtClean="0">
                <a:latin typeface="Bodoni MT Black" pitchFamily="18" charset="0"/>
              </a:rPr>
              <a:t>Mailcenter</a:t>
            </a:r>
            <a:r>
              <a:rPr lang="en-US" sz="2300" b="1" i="1" dirty="0" smtClean="0">
                <a:latin typeface="Bodoni MT Black" pitchFamily="18" charset="0"/>
              </a:rPr>
              <a:t> - 1,680 packages per year </a:t>
            </a:r>
          </a:p>
          <a:p>
            <a:pPr>
              <a:buNone/>
            </a:pPr>
            <a:r>
              <a:rPr lang="en-US" sz="2300" b="1" i="1" dirty="0" smtClean="0">
                <a:latin typeface="Bodoni MT Black" pitchFamily="18" charset="0"/>
              </a:rPr>
              <a:t>       -- USPS - 750 packages per year</a:t>
            </a:r>
          </a:p>
          <a:p>
            <a:pPr>
              <a:buNone/>
            </a:pPr>
            <a:r>
              <a:rPr lang="en-US" sz="2300" b="1" i="1" dirty="0" smtClean="0">
                <a:latin typeface="Bodoni MT Black" pitchFamily="18" charset="0"/>
              </a:rPr>
              <a:t>       -- CHQ  </a:t>
            </a:r>
            <a:r>
              <a:rPr lang="en-US" sz="2300" b="1" i="1" dirty="0" err="1" smtClean="0">
                <a:latin typeface="Bodoni MT Black" pitchFamily="18" charset="0"/>
              </a:rPr>
              <a:t>Mailcenter</a:t>
            </a:r>
            <a:r>
              <a:rPr lang="en-US" sz="2300" b="1" i="1" dirty="0" smtClean="0">
                <a:latin typeface="Bodoni MT Black" pitchFamily="18" charset="0"/>
              </a:rPr>
              <a:t> - 14,110 packages per year </a:t>
            </a:r>
          </a:p>
          <a:p>
            <a:pPr>
              <a:buNone/>
            </a:pPr>
            <a:r>
              <a:rPr lang="en-US" sz="2300" b="1" i="1" dirty="0" smtClean="0">
                <a:latin typeface="Bodoni MT Black" pitchFamily="18" charset="0"/>
              </a:rPr>
              <a:t>       -- All Campuses 16,550 packages per year</a:t>
            </a:r>
          </a:p>
          <a:p>
            <a:pPr>
              <a:buNone/>
            </a:pPr>
            <a:r>
              <a:rPr lang="en-US" sz="2300" b="1" i="1" dirty="0" smtClean="0">
                <a:latin typeface="Bodoni MT Black" pitchFamily="18" charset="0"/>
              </a:rPr>
              <a:t>      </a:t>
            </a:r>
          </a:p>
          <a:p>
            <a:endParaRPr lang="en-US" sz="3200" b="1" i="1" dirty="0" smtClean="0">
              <a:latin typeface="Bodoni MT Black" pitchFamily="18" charset="0"/>
            </a:endParaRPr>
          </a:p>
          <a:p>
            <a:pPr>
              <a:buNone/>
            </a:pPr>
            <a:r>
              <a:rPr lang="en-US" sz="3600"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linds(horizontal)">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blinds(horizontal)">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blinds(horizontal)">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blinds(horizontal)">
                                      <p:cBhvr>
                                        <p:cTn id="6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Volume of Receipts/Packages</a:t>
            </a:r>
            <a:endParaRPr lang="en-US" i="1" dirty="0"/>
          </a:p>
        </p:txBody>
      </p:sp>
      <p:sp>
        <p:nvSpPr>
          <p:cNvPr id="5" name="Content Placeholder 2"/>
          <p:cNvSpPr>
            <a:spLocks noGrp="1"/>
          </p:cNvSpPr>
          <p:nvPr>
            <p:ph sz="quarter" idx="13"/>
          </p:nvPr>
        </p:nvSpPr>
        <p:spPr/>
        <p:txBody>
          <a:bodyPr/>
          <a:lstStyle/>
          <a:p>
            <a:r>
              <a:rPr lang="en-US" sz="2300" b="1" i="1" dirty="0" smtClean="0">
                <a:latin typeface="Bodoni MT Black" pitchFamily="18" charset="0"/>
              </a:rPr>
              <a:t>Harris</a:t>
            </a:r>
          </a:p>
          <a:p>
            <a:pPr marL="457200" indent="-457200">
              <a:buNone/>
            </a:pPr>
            <a:r>
              <a:rPr lang="en-US" sz="2300" b="1" i="1" dirty="0" smtClean="0">
                <a:latin typeface="Bodoni MT Black" pitchFamily="18" charset="0"/>
              </a:rPr>
              <a:t>    - PB Receiving </a:t>
            </a:r>
          </a:p>
          <a:p>
            <a:pPr>
              <a:buNone/>
            </a:pPr>
            <a:r>
              <a:rPr lang="en-US" sz="2300" b="1" i="1" dirty="0" smtClean="0">
                <a:latin typeface="Bodoni MT Black" pitchFamily="18" charset="0"/>
              </a:rPr>
              <a:t>      -- 44,400 receipts per year</a:t>
            </a:r>
          </a:p>
          <a:p>
            <a:pPr>
              <a:buNone/>
            </a:pPr>
            <a:r>
              <a:rPr lang="en-US" sz="2300" b="1" i="1" dirty="0" smtClean="0">
                <a:latin typeface="Bodoni MT Black" pitchFamily="18" charset="0"/>
              </a:rPr>
              <a:t>    -All Receiving Sites </a:t>
            </a:r>
          </a:p>
          <a:p>
            <a:pPr>
              <a:buNone/>
            </a:pPr>
            <a:r>
              <a:rPr lang="en-US" sz="2300" b="1" i="1" dirty="0" smtClean="0">
                <a:latin typeface="Bodoni MT Black" pitchFamily="18" charset="0"/>
              </a:rPr>
              <a:t>     --132,000 receipts per year</a:t>
            </a:r>
          </a:p>
          <a:p>
            <a:pPr>
              <a:buNone/>
            </a:pPr>
            <a:r>
              <a:rPr lang="en-US" sz="2300" b="1" i="1" dirty="0" smtClean="0">
                <a:latin typeface="Bodoni MT Black" pitchFamily="18" charset="0"/>
              </a:rPr>
              <a:t>    </a:t>
            </a:r>
          </a:p>
          <a:p>
            <a:r>
              <a:rPr lang="en-US" sz="2300" b="1" i="1" dirty="0" err="1" smtClean="0">
                <a:latin typeface="Bodoni MT Black" pitchFamily="18" charset="0"/>
              </a:rPr>
              <a:t>Mailcenter</a:t>
            </a:r>
            <a:endParaRPr lang="en-US" sz="2300" b="1" i="1" dirty="0" smtClean="0">
              <a:latin typeface="Bodoni MT Black" pitchFamily="18" charset="0"/>
            </a:endParaRPr>
          </a:p>
          <a:p>
            <a:pPr>
              <a:buNone/>
            </a:pPr>
            <a:r>
              <a:rPr lang="en-US" sz="2300" b="1" i="1" dirty="0" smtClean="0">
                <a:latin typeface="Bodoni MT Black" pitchFamily="18" charset="0"/>
              </a:rPr>
              <a:t>       -- PB </a:t>
            </a:r>
            <a:r>
              <a:rPr lang="en-US" sz="2300" b="1" i="1" dirty="0" err="1" smtClean="0">
                <a:latin typeface="Bodoni MT Black" pitchFamily="18" charset="0"/>
              </a:rPr>
              <a:t>Mailcenter</a:t>
            </a:r>
            <a:r>
              <a:rPr lang="en-US" sz="2300" b="1" i="1" dirty="0" smtClean="0">
                <a:latin typeface="Bodoni MT Black" pitchFamily="18" charset="0"/>
              </a:rPr>
              <a:t> - 1,680 packages per year </a:t>
            </a:r>
          </a:p>
          <a:p>
            <a:pPr>
              <a:buNone/>
            </a:pPr>
            <a:r>
              <a:rPr lang="en-US" sz="2300" b="1" i="1" dirty="0" smtClean="0">
                <a:latin typeface="Bodoni MT Black" pitchFamily="18" charset="0"/>
              </a:rPr>
              <a:t>       -- USPS - 750 packages per year</a:t>
            </a:r>
          </a:p>
          <a:p>
            <a:pPr>
              <a:buNone/>
            </a:pPr>
            <a:r>
              <a:rPr lang="en-US" sz="2300" b="1" i="1" dirty="0" smtClean="0">
                <a:latin typeface="Bodoni MT Black" pitchFamily="18" charset="0"/>
              </a:rPr>
              <a:t>       -- CHQ  </a:t>
            </a:r>
            <a:r>
              <a:rPr lang="en-US" sz="2300" b="1" i="1" dirty="0" err="1" smtClean="0">
                <a:latin typeface="Bodoni MT Black" pitchFamily="18" charset="0"/>
              </a:rPr>
              <a:t>Mailcenter</a:t>
            </a:r>
            <a:r>
              <a:rPr lang="en-US" sz="2300" b="1" i="1" dirty="0" smtClean="0">
                <a:latin typeface="Bodoni MT Black" pitchFamily="18" charset="0"/>
              </a:rPr>
              <a:t> - 14,110 packages per year </a:t>
            </a:r>
          </a:p>
          <a:p>
            <a:pPr>
              <a:buNone/>
            </a:pPr>
            <a:r>
              <a:rPr lang="en-US" sz="2300" b="1" i="1" dirty="0" smtClean="0">
                <a:latin typeface="Bodoni MT Black" pitchFamily="18" charset="0"/>
              </a:rPr>
              <a:t>       -- All Campuses 16,550 packages per year</a:t>
            </a:r>
          </a:p>
          <a:p>
            <a:pPr>
              <a:buNone/>
            </a:pPr>
            <a:r>
              <a:rPr lang="en-US" sz="2300" b="1" i="1" dirty="0" smtClean="0">
                <a:latin typeface="Bodoni MT Black" pitchFamily="18" charset="0"/>
              </a:rPr>
              <a:t>      </a:t>
            </a:r>
          </a:p>
          <a:p>
            <a:endParaRPr lang="en-US" sz="3200" b="1" i="1" dirty="0" smtClean="0">
              <a:latin typeface="Bodoni MT Black" pitchFamily="18" charset="0"/>
            </a:endParaRPr>
          </a:p>
          <a:p>
            <a:pPr>
              <a:buNone/>
            </a:pPr>
            <a:r>
              <a:rPr lang="en-US" sz="3600" dirty="0" smtClean="0"/>
              <a:t>  </a:t>
            </a:r>
          </a:p>
          <a:p>
            <a:endParaRPr lang="en-US" dirty="0"/>
          </a:p>
        </p:txBody>
      </p:sp>
      <p:sp>
        <p:nvSpPr>
          <p:cNvPr id="6" name="TextBox 5"/>
          <p:cNvSpPr txBox="1"/>
          <p:nvPr/>
        </p:nvSpPr>
        <p:spPr>
          <a:xfrm>
            <a:off x="1524000" y="1143000"/>
            <a:ext cx="5317481" cy="4708981"/>
          </a:xfrm>
          <a:prstGeom prst="rect">
            <a:avLst/>
          </a:prstGeom>
          <a:noFill/>
        </p:spPr>
        <p:txBody>
          <a:bodyPr wrap="none" rtlCol="0">
            <a:spAutoFit/>
          </a:bodyPr>
          <a:lstStyle/>
          <a:p>
            <a:r>
              <a:rPr lang="en-US" sz="30000" dirty="0" smtClean="0">
                <a:solidFill>
                  <a:srgbClr val="FF0000"/>
                </a:solidFill>
              </a:rPr>
              <a:t>x 3</a:t>
            </a:r>
            <a:endParaRPr lang="en-US" sz="30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xEl>
                                              <p:pRg st="0" end="0"/>
                                            </p:txEl>
                                          </p:spTgt>
                                        </p:tgtEl>
                                        <p:attrNameLst>
                                          <p:attrName>style.opacity</p:attrName>
                                        </p:attrNameLst>
                                      </p:cBhvr>
                                      <p:to>
                                        <p:strVal val="0.5"/>
                                      </p:to>
                                    </p:set>
                                    <p:animEffect filter="image" prLst="opacity: 0.5">
                                      <p:cBhvr rctx="IE">
                                        <p:cTn id="7"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Procedures</a:t>
            </a:r>
            <a:endParaRPr lang="en-US" i="1" dirty="0"/>
          </a:p>
        </p:txBody>
      </p:sp>
      <p:sp>
        <p:nvSpPr>
          <p:cNvPr id="5" name="Content Placeholder 2"/>
          <p:cNvSpPr txBox="1">
            <a:spLocks/>
          </p:cNvSpPr>
          <p:nvPr/>
        </p:nvSpPr>
        <p:spPr>
          <a:xfrm>
            <a:off x="381000" y="1066800"/>
            <a:ext cx="8324850" cy="514985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D4272E"/>
              </a:buClr>
              <a:buSzTx/>
              <a:buFontTx/>
              <a:buNone/>
              <a:tabLst/>
              <a:defRPr/>
            </a:pPr>
            <a:r>
              <a:rPr kumimoji="0" lang="en-US" sz="6000" b="1" i="1" u="none" strike="noStrike" kern="0" cap="none" spc="0" normalizeH="0" baseline="0" noProof="0" dirty="0" smtClean="0">
                <a:ln>
                  <a:noFill/>
                </a:ln>
                <a:solidFill>
                  <a:schemeClr val="tx1"/>
                </a:solidFill>
                <a:effectLst/>
                <a:uLnTx/>
                <a:uFillTx/>
                <a:latin typeface="Bodoni MT Black" pitchFamily="18" charset="0"/>
                <a:ea typeface="+mn-ea"/>
                <a:cs typeface="+mn-cs"/>
              </a:rPr>
              <a:t>Posted (written)</a:t>
            </a:r>
          </a:p>
          <a:p>
            <a:pPr marL="342900" marR="0" lvl="0" indent="-342900" algn="l" defTabSz="914400" rtl="0" eaLnBrk="1" fontAlgn="base" latinLnBrk="0" hangingPunct="1">
              <a:lnSpc>
                <a:spcPct val="100000"/>
              </a:lnSpc>
              <a:spcBef>
                <a:spcPct val="20000"/>
              </a:spcBef>
              <a:spcAft>
                <a:spcPct val="0"/>
              </a:spcAft>
              <a:buClr>
                <a:srgbClr val="D4272E"/>
              </a:buClr>
              <a:buSzTx/>
              <a:buFontTx/>
              <a:buNone/>
              <a:tabLst/>
              <a:defRPr/>
            </a:pPr>
            <a:endParaRPr kumimoji="0" lang="en-US" sz="6000" b="1" i="1" u="none" strike="noStrike" kern="0" cap="none" spc="0" normalizeH="0" baseline="0" noProof="0" dirty="0" smtClean="0">
              <a:ln>
                <a:noFill/>
              </a:ln>
              <a:solidFill>
                <a:schemeClr val="tx1"/>
              </a:solidFill>
              <a:effectLst/>
              <a:uLnTx/>
              <a:uFillTx/>
              <a:latin typeface="Bodoni MT Black"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4272E"/>
              </a:buClr>
              <a:buSzTx/>
              <a:buFontTx/>
              <a:buNone/>
              <a:tabLst/>
              <a:defRPr/>
            </a:pPr>
            <a:r>
              <a:rPr kumimoji="0" lang="en-US" sz="6000" b="1" i="1" u="none" strike="noStrike" kern="0" cap="none" spc="0" normalizeH="0" baseline="0" noProof="0" dirty="0" smtClean="0">
                <a:ln>
                  <a:noFill/>
                </a:ln>
                <a:solidFill>
                  <a:schemeClr val="tx1"/>
                </a:solidFill>
                <a:effectLst/>
                <a:uLnTx/>
                <a:uFillTx/>
                <a:latin typeface="Bodoni MT Black" pitchFamily="18" charset="0"/>
                <a:ea typeface="+mn-ea"/>
                <a:cs typeface="+mn-cs"/>
              </a:rPr>
              <a:t>        Practical</a:t>
            </a:r>
          </a:p>
          <a:p>
            <a:pPr marL="342900" marR="0" lvl="0" indent="-342900" algn="l" defTabSz="914400" rtl="0" eaLnBrk="1" fontAlgn="base" latinLnBrk="0" hangingPunct="1">
              <a:lnSpc>
                <a:spcPct val="100000"/>
              </a:lnSpc>
              <a:spcBef>
                <a:spcPct val="20000"/>
              </a:spcBef>
              <a:spcAft>
                <a:spcPct val="0"/>
              </a:spcAft>
              <a:buClr>
                <a:srgbClr val="D4272E"/>
              </a:buClr>
              <a:buSzTx/>
              <a:buFontTx/>
              <a:buNone/>
              <a:tabLst/>
              <a:defRPr/>
            </a:pPr>
            <a:endParaRPr kumimoji="0" lang="en-US" sz="6000" b="1" i="1" u="none" strike="noStrike" kern="0" cap="none" spc="0" normalizeH="0" baseline="0" noProof="0" dirty="0" smtClean="0">
              <a:ln>
                <a:noFill/>
              </a:ln>
              <a:solidFill>
                <a:schemeClr val="tx1"/>
              </a:solidFill>
              <a:effectLst/>
              <a:uLnTx/>
              <a:uFillTx/>
              <a:latin typeface="Bodoni MT Black"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4272E"/>
              </a:buClr>
              <a:buSzTx/>
              <a:buFontTx/>
              <a:buNone/>
              <a:tabLst/>
              <a:defRPr/>
            </a:pPr>
            <a:r>
              <a:rPr kumimoji="0" lang="en-US" sz="6000" b="1" i="1" u="none" strike="noStrike" kern="0" cap="none" spc="0" normalizeH="0" baseline="0" noProof="0" dirty="0" smtClean="0">
                <a:ln>
                  <a:noFill/>
                </a:ln>
                <a:solidFill>
                  <a:schemeClr val="tx1"/>
                </a:solidFill>
                <a:effectLst/>
                <a:uLnTx/>
                <a:uFillTx/>
                <a:latin typeface="Bodoni MT Black" pitchFamily="18" charset="0"/>
                <a:ea typeface="+mn-ea"/>
                <a:cs typeface="+mn-cs"/>
              </a:rPr>
              <a:t>               Practiced</a:t>
            </a:r>
          </a:p>
          <a:p>
            <a:pPr marL="342900" marR="0" lvl="0" indent="-342900" algn="l" defTabSz="914400" rtl="0" eaLnBrk="1" fontAlgn="base" latinLnBrk="0" hangingPunct="1">
              <a:lnSpc>
                <a:spcPct val="100000"/>
              </a:lnSpc>
              <a:spcBef>
                <a:spcPct val="20000"/>
              </a:spcBef>
              <a:spcAft>
                <a:spcPct val="0"/>
              </a:spcAft>
              <a:buClr>
                <a:srgbClr val="D4272E"/>
              </a:buClr>
              <a:buSzTx/>
              <a:buFontTx/>
              <a:buNone/>
              <a:tabLst/>
              <a:defRPr/>
            </a:pPr>
            <a:endParaRPr kumimoji="0" lang="en-US" sz="26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up)">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Critical Actions To Take</a:t>
            </a:r>
            <a:endParaRPr lang="en-US" i="1" dirty="0"/>
          </a:p>
        </p:txBody>
      </p:sp>
      <p:sp>
        <p:nvSpPr>
          <p:cNvPr id="6" name="Content Placeholder 2"/>
          <p:cNvSpPr>
            <a:spLocks noGrp="1"/>
          </p:cNvSpPr>
          <p:nvPr>
            <p:ph idx="4294967295"/>
          </p:nvPr>
        </p:nvSpPr>
        <p:spPr>
          <a:xfrm>
            <a:off x="381000" y="1066800"/>
            <a:ext cx="8324850" cy="5149850"/>
          </a:xfrm>
          <a:prstGeom prst="rect">
            <a:avLst/>
          </a:prstGeom>
        </p:spPr>
        <p:txBody>
          <a:bodyPr/>
          <a:lstStyle/>
          <a:p>
            <a:pPr>
              <a:buNone/>
            </a:pPr>
            <a:r>
              <a:rPr lang="en-US" sz="6000" b="1" i="1" dirty="0" smtClean="0">
                <a:latin typeface="Bodoni MT Black" pitchFamily="18" charset="0"/>
              </a:rPr>
              <a:t>Identify</a:t>
            </a:r>
          </a:p>
          <a:p>
            <a:pPr>
              <a:buNone/>
            </a:pPr>
            <a:endParaRPr lang="en-US" sz="6000" b="1" i="1" dirty="0" smtClean="0">
              <a:latin typeface="Bodoni MT Black" pitchFamily="18" charset="0"/>
            </a:endParaRPr>
          </a:p>
          <a:p>
            <a:pPr>
              <a:buNone/>
            </a:pPr>
            <a:r>
              <a:rPr lang="en-US" sz="6000" b="1" i="1" dirty="0" smtClean="0">
                <a:latin typeface="Bodoni MT Black" pitchFamily="18" charset="0"/>
              </a:rPr>
              <a:t>        Isolate</a:t>
            </a:r>
          </a:p>
          <a:p>
            <a:pPr>
              <a:buNone/>
            </a:pPr>
            <a:endParaRPr lang="en-US" sz="6000" b="1" i="1" dirty="0" smtClean="0">
              <a:latin typeface="Bodoni MT Black" pitchFamily="18" charset="0"/>
            </a:endParaRPr>
          </a:p>
          <a:p>
            <a:pPr>
              <a:buNone/>
            </a:pPr>
            <a:r>
              <a:rPr lang="en-US" sz="6000" b="1" i="1" dirty="0" smtClean="0">
                <a:latin typeface="Bodoni MT Black" pitchFamily="18" charset="0"/>
              </a:rPr>
              <a:t>                 Inform</a:t>
            </a:r>
          </a:p>
          <a:p>
            <a:pPr>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Standard_2007">
  <a:themeElements>
    <a:clrScheme name="Harr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C00000"/>
      </a:folHlink>
    </a:clrScheme>
    <a:fontScheme name="Standar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Standard_2007</Template>
  <TotalTime>258</TotalTime>
  <Words>683</Words>
  <Application>Microsoft Office PowerPoint</Application>
  <PresentationFormat>On-screen Show (4:3)</PresentationFormat>
  <Paragraphs>106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Standard_2007</vt:lpstr>
      <vt:lpstr>PowerPoint Presentation</vt:lpstr>
      <vt:lpstr>Suspicious Mail and Packages </vt:lpstr>
      <vt:lpstr>Suspicious Mail and Packages</vt:lpstr>
      <vt:lpstr>Suspicious Mail and Packages</vt:lpstr>
      <vt:lpstr>Suspicious Mail and Packages</vt:lpstr>
      <vt:lpstr>Volume of Receipts/Packages</vt:lpstr>
      <vt:lpstr>Volume of Receipts/Packages</vt:lpstr>
      <vt:lpstr>Procedures</vt:lpstr>
      <vt:lpstr>Critical Actions To Take</vt:lpstr>
      <vt:lpstr>Critical Actions To Take</vt:lpstr>
      <vt:lpstr>Critical Actions To Take</vt:lpstr>
      <vt:lpstr>Critical Actions To Take</vt:lpstr>
      <vt:lpstr>The Three “3s”</vt:lpstr>
      <vt:lpstr>Suspicious Mail and Packages</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mthomp10</dc:creator>
  <cp:lastModifiedBy>Office of Research</cp:lastModifiedBy>
  <cp:revision>35</cp:revision>
  <cp:lastPrinted>2001-09-25T16:38:37Z</cp:lastPrinted>
  <dcterms:created xsi:type="dcterms:W3CDTF">2011-09-14T19:22:54Z</dcterms:created>
  <dcterms:modified xsi:type="dcterms:W3CDTF">2012-10-16T13:44:00Z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