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7" r:id="rId2"/>
    <p:sldId id="258" r:id="rId3"/>
    <p:sldId id="300" r:id="rId4"/>
    <p:sldId id="261" r:id="rId5"/>
    <p:sldId id="262" r:id="rId6"/>
    <p:sldId id="305" r:id="rId7"/>
    <p:sldId id="277" r:id="rId8"/>
    <p:sldId id="281" r:id="rId9"/>
    <p:sldId id="283" r:id="rId10"/>
    <p:sldId id="304" r:id="rId11"/>
    <p:sldId id="280" r:id="rId12"/>
    <p:sldId id="284" r:id="rId13"/>
    <p:sldId id="291" r:id="rId14"/>
    <p:sldId id="288" r:id="rId15"/>
    <p:sldId id="294" r:id="rId16"/>
    <p:sldId id="293" r:id="rId17"/>
    <p:sldId id="295" r:id="rId18"/>
    <p:sldId id="297" r:id="rId19"/>
    <p:sldId id="298" r:id="rId20"/>
    <p:sldId id="296" r:id="rId21"/>
    <p:sldId id="259" r:id="rId22"/>
    <p:sldId id="286" r:id="rId23"/>
    <p:sldId id="26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068"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457C52D-1059-4B76-9E0A-C7687A22F453}" type="datetimeFigureOut">
              <a:rPr lang="en-US" smtClean="0"/>
              <a:pPr/>
              <a:t>1/2/2012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60AD403-8559-4E36-AD54-ECF0BF05EE54}" type="slidenum">
              <a:rPr lang="en-US" smtClean="0"/>
              <a:pPr/>
              <a:t>‹#›</a:t>
            </a:fld>
            <a:endParaRPr lang="en-US"/>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7B457F-DE73-4043-8D08-E1821C75D3EF}" type="datetimeFigureOut">
              <a:rPr lang="en-US" smtClean="0"/>
              <a:pPr/>
              <a:t>1/2/2012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92B0EE-EF53-4C6C-A405-A4EDDD902B6D}" type="slidenum">
              <a:rPr lang="en-US" smtClean="0"/>
              <a:pPr/>
              <a:t>‹#›</a:t>
            </a:fld>
            <a:endParaRPr lang="en-US"/>
          </a:p>
        </p:txBody>
      </p:sp>
    </p:spTree>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baseline="0" dirty="0" smtClean="0"/>
              <a:t>Multiple Safes should not have the same combo. Easiest to remember a six letter word. Combinations (if written down) must be marked correctly and protected at the same level of classified the combo protects. Employees with knowledge of combos should be kept to a minimum. If container protects special caveat info (NATO, COMSEC, CNWDI) than all persons with knowledge of the combo must be appropriately briefed.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71750521-00F8-4CDD-9466-2BF2970055D8}" type="slidenum">
              <a:rPr lang="en-US" smtClean="0"/>
              <a:pPr>
                <a:defRPr/>
              </a:pPr>
              <a:t>8</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Classification level must be marked top/</a:t>
            </a:r>
            <a:r>
              <a:rPr lang="en-US" baseline="0" dirty="0" smtClean="0"/>
              <a:t> bottom on each page, front and back of document.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71750521-00F8-4CDD-9466-2BF2970055D8}" type="slidenum">
              <a:rPr lang="en-US" smtClean="0"/>
              <a:pPr>
                <a:defRPr/>
              </a:pPr>
              <a:t>12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B170AD-53FB-47AB-A378-015ECCCCA184}" type="datetimeFigureOut">
              <a:rPr lang="en-US" smtClean="0"/>
              <a:pPr/>
              <a:t>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0E509-9369-4D85-8E5C-5861B11587A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B170AD-53FB-47AB-A378-015ECCCCA184}" type="datetimeFigureOut">
              <a:rPr lang="en-US" smtClean="0"/>
              <a:pPr/>
              <a:t>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0E509-9369-4D85-8E5C-5861B11587A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B170AD-53FB-47AB-A378-015ECCCCA184}" type="datetimeFigureOut">
              <a:rPr lang="en-US" smtClean="0"/>
              <a:pPr/>
              <a:t>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0E509-9369-4D85-8E5C-5861B11587A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B170AD-53FB-47AB-A378-015ECCCCA184}" type="datetimeFigureOut">
              <a:rPr lang="en-US" smtClean="0"/>
              <a:pPr/>
              <a:t>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70E509-9369-4D85-8E5C-5861B11587A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B170AD-53FB-47AB-A378-015ECCCCA184}" type="datetimeFigureOut">
              <a:rPr lang="en-US" smtClean="0"/>
              <a:pPr/>
              <a:t>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70E509-9369-4D85-8E5C-5861B11587A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B170AD-53FB-47AB-A378-015ECCCCA184}" type="datetimeFigureOut">
              <a:rPr lang="en-US" smtClean="0"/>
              <a:pPr/>
              <a:t>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70E509-9369-4D85-8E5C-5861B11587A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B170AD-53FB-47AB-A378-015ECCCCA184}" type="datetimeFigureOut">
              <a:rPr lang="en-US" smtClean="0"/>
              <a:pPr/>
              <a:t>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70E509-9369-4D85-8E5C-5861B11587A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B170AD-53FB-47AB-A378-015ECCCCA184}" type="datetimeFigureOut">
              <a:rPr lang="en-US" smtClean="0"/>
              <a:pPr/>
              <a:t>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70E509-9369-4D85-8E5C-5861B11587A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B170AD-53FB-47AB-A378-015ECCCCA184}" type="datetimeFigureOut">
              <a:rPr lang="en-US" smtClean="0"/>
              <a:pPr/>
              <a:t>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70E509-9369-4D85-8E5C-5861B11587A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019800"/>
            <a:ext cx="8229600" cy="701675"/>
          </a:xfrm>
          <a:prstGeom prst="rect">
            <a:avLst/>
          </a:prstGeom>
        </p:spPr>
        <p:txBody>
          <a:bodyPr vert="horz" lIns="91440" tIns="45720" rIns="91440" bIns="45720" rtlCol="0" anchor="ctr"/>
          <a:lstStyle>
            <a:lvl1pPr algn="l">
              <a:defRPr sz="800">
                <a:solidFill>
                  <a:schemeClr val="tx1">
                    <a:tint val="75000"/>
                  </a:schemeClr>
                </a:solidFill>
              </a:defRPr>
            </a:lvl1pPr>
          </a:lstStyle>
          <a:p>
            <a:fld id="{FEB170AD-53FB-47AB-A378-015ECCCCA184}" type="datetimeFigureOut">
              <a:rPr lang="en-US" smtClean="0"/>
              <a:pPr/>
              <a:t>1/2/2012</a:t>
            </a:fld>
            <a:endParaRPr lang="en-US"/>
          </a:p>
        </p:txBody>
      </p:sp>
      <p:sp>
        <p:nvSpPr>
          <p:cNvPr id="5" name="Footer Placeholder 4"/>
          <p:cNvSpPr>
            <a:spLocks noGrp="1"/>
          </p:cNvSpPr>
          <p:nvPr>
            <p:ph type="ftr" sz="quarter" idx="3"/>
          </p:nvPr>
        </p:nvSpPr>
        <p:spPr>
          <a:xfrm>
            <a:off x="457200" y="6019800"/>
            <a:ext cx="8229600" cy="701675"/>
          </a:xfrm>
          <a:prstGeom prst="rect">
            <a:avLst/>
          </a:prstGeom>
        </p:spPr>
        <p:txBody>
          <a:bodyPr vert="horz" lIns="91440" tIns="45720" rIns="91440" bIns="45720" rtlCol="0" anchor="ctr"/>
          <a:lstStyle>
            <a:lvl1pPr algn="ctr">
              <a:defRPr sz="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57200" y="6019800"/>
            <a:ext cx="8229600" cy="701675"/>
          </a:xfrm>
          <a:prstGeom prst="rect">
            <a:avLst/>
          </a:prstGeom>
        </p:spPr>
        <p:txBody>
          <a:bodyPr vert="horz" lIns="91440" tIns="45720" rIns="91440" bIns="45720" rtlCol="0" anchor="ctr"/>
          <a:lstStyle>
            <a:lvl1pPr algn="r">
              <a:defRPr sz="800">
                <a:solidFill>
                  <a:schemeClr val="tx1">
                    <a:tint val="75000"/>
                  </a:schemeClr>
                </a:solidFill>
              </a:defRPr>
            </a:lvl1pPr>
          </a:lstStyle>
          <a:p>
            <a:fld id="{2A70E509-9369-4D85-8E5C-5861B11587A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2"/>
          <p:cNvSpPr txBox="1">
            <a:spLocks noChangeArrowheads="1"/>
          </p:cNvSpPr>
          <p:nvPr/>
        </p:nvSpPr>
        <p:spPr bwMode="auto">
          <a:xfrm>
            <a:off x="1447800" y="609600"/>
            <a:ext cx="6553200" cy="1200329"/>
          </a:xfrm>
          <a:prstGeom prst="rect">
            <a:avLst/>
          </a:prstGeom>
          <a:ln w="38100">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algn="ctr"/>
            <a:r>
              <a:rPr lang="en-US" sz="3600" b="1" dirty="0" smtClean="0">
                <a:latin typeface="Arial" pitchFamily="34" charset="0"/>
                <a:cs typeface="Arial" pitchFamily="34" charset="0"/>
              </a:rPr>
              <a:t>SELF INSPECTIONS, Part 2</a:t>
            </a:r>
          </a:p>
          <a:p>
            <a:pPr algn="ctr"/>
            <a:r>
              <a:rPr lang="en-US" sz="3600" b="1" dirty="0" smtClean="0">
                <a:latin typeface="Arial" pitchFamily="34" charset="0"/>
                <a:cs typeface="Arial" pitchFamily="34" charset="0"/>
              </a:rPr>
              <a:t>Okay, so now what do I do?</a:t>
            </a:r>
            <a:endParaRPr lang="en-US" sz="3600" b="1" dirty="0">
              <a:latin typeface="Arial" pitchFamily="34" charset="0"/>
              <a:cs typeface="Arial" pitchFamily="34" charset="0"/>
            </a:endParaRPr>
          </a:p>
        </p:txBody>
      </p:sp>
      <p:sp>
        <p:nvSpPr>
          <p:cNvPr id="3076" name="TextBox 4"/>
          <p:cNvSpPr txBox="1">
            <a:spLocks noChangeArrowheads="1"/>
          </p:cNvSpPr>
          <p:nvPr/>
        </p:nvSpPr>
        <p:spPr bwMode="auto">
          <a:xfrm>
            <a:off x="2895600" y="4876800"/>
            <a:ext cx="6019800" cy="1200329"/>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r>
              <a:rPr lang="en-US" b="1" dirty="0">
                <a:latin typeface="Arial" pitchFamily="34" charset="0"/>
                <a:cs typeface="Arial" pitchFamily="34" charset="0"/>
              </a:rPr>
              <a:t>Jennifer L. </a:t>
            </a:r>
            <a:r>
              <a:rPr lang="en-US" b="1" dirty="0" smtClean="0">
                <a:latin typeface="Arial" pitchFamily="34" charset="0"/>
                <a:cs typeface="Arial" pitchFamily="34" charset="0"/>
              </a:rPr>
              <a:t>Rossignol, Lee Folsom, and Steve Slocum</a:t>
            </a:r>
            <a:endParaRPr lang="en-US" b="1" dirty="0" smtClean="0">
              <a:latin typeface="Arial" pitchFamily="34" charset="0"/>
              <a:cs typeface="Arial" pitchFamily="34" charset="0"/>
            </a:endParaRPr>
          </a:p>
          <a:p>
            <a:r>
              <a:rPr lang="en-US" b="1" dirty="0" smtClean="0">
                <a:latin typeface="Arial" pitchFamily="34" charset="0"/>
                <a:cs typeface="Arial" pitchFamily="34" charset="0"/>
              </a:rPr>
              <a:t>Lockheed Martin</a:t>
            </a:r>
          </a:p>
          <a:p>
            <a:endParaRPr lang="en-US" b="1" dirty="0" smtClean="0">
              <a:latin typeface="Arial" pitchFamily="34" charset="0"/>
              <a:cs typeface="Arial" pitchFamily="34" charset="0"/>
            </a:endParaRPr>
          </a:p>
          <a:p>
            <a:endParaRPr lang="en-US" b="1" dirty="0">
              <a:latin typeface="Arial" pitchFamily="34" charset="0"/>
              <a:cs typeface="Arial" pitchFamily="34" charset="0"/>
            </a:endParaRPr>
          </a:p>
        </p:txBody>
      </p:sp>
      <p:pic>
        <p:nvPicPr>
          <p:cNvPr id="9217" name="Picture 1" descr="C:\Users\rossignj\AppData\Local\Microsoft\Windows\Temporary Internet Files\Content.IE5\5YFOUQSJ\MC900055154[1].wmf"/>
          <p:cNvPicPr>
            <a:picLocks noChangeAspect="1" noChangeArrowheads="1"/>
          </p:cNvPicPr>
          <p:nvPr/>
        </p:nvPicPr>
        <p:blipFill>
          <a:blip r:embed="rId2" cstate="print"/>
          <a:srcRect/>
          <a:stretch>
            <a:fillRect/>
          </a:stretch>
        </p:blipFill>
        <p:spPr bwMode="auto">
          <a:xfrm>
            <a:off x="3810000" y="2438400"/>
            <a:ext cx="2049856" cy="1894842"/>
          </a:xfrm>
          <a:prstGeom prst="rect">
            <a:avLst/>
          </a:prstGeom>
          <a:noFill/>
        </p:spPr>
      </p:pic>
      <p:sp>
        <p:nvSpPr>
          <p:cNvPr id="5" name="Footer Placeholder 4"/>
          <p:cNvSpPr>
            <a:spLocks noGrp="1"/>
          </p:cNvSpPr>
          <p:nvPr>
            <p:ph type="ftr" sz="quarter" idx="11"/>
          </p:nvPr>
        </p:nvSpPr>
        <p:spPr/>
        <p:txBody>
          <a:bodyPr/>
          <a:lstStyle/>
          <a:p>
            <a:endParaRPr lang="en-US" dirty="0"/>
          </a:p>
        </p:txBody>
      </p:sp>
      <p:pic>
        <p:nvPicPr>
          <p:cNvPr id="15362" name="Picture 2"/>
          <p:cNvPicPr>
            <a:picLocks noChangeAspect="1" noChangeArrowheads="1"/>
          </p:cNvPicPr>
          <p:nvPr/>
        </p:nvPicPr>
        <p:blipFill>
          <a:blip r:embed="rId3" cstate="print"/>
          <a:srcRect/>
          <a:stretch>
            <a:fillRect/>
          </a:stretch>
        </p:blipFill>
        <p:spPr bwMode="auto">
          <a:xfrm>
            <a:off x="4495800" y="5410200"/>
            <a:ext cx="2831123" cy="4572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05800" cy="868362"/>
          </a:xfrm>
        </p:spPr>
        <p:txBody>
          <a:bodyPr/>
          <a:lstStyle/>
          <a:p>
            <a:r>
              <a:rPr lang="en-US" b="1" dirty="0" smtClean="0"/>
              <a:t>Closed Area Checklist - Idea</a:t>
            </a:r>
            <a:endParaRPr lang="en-US" b="1" dirty="0"/>
          </a:p>
        </p:txBody>
      </p:sp>
      <p:sp>
        <p:nvSpPr>
          <p:cNvPr id="3" name="Content Placeholder 2"/>
          <p:cNvSpPr>
            <a:spLocks noGrp="1"/>
          </p:cNvSpPr>
          <p:nvPr>
            <p:ph idx="1"/>
          </p:nvPr>
        </p:nvSpPr>
        <p:spPr>
          <a:xfrm>
            <a:off x="304800" y="914400"/>
            <a:ext cx="8534400" cy="5791200"/>
          </a:xfrm>
        </p:spPr>
        <p:txBody>
          <a:bodyPr>
            <a:normAutofit fontScale="25000" lnSpcReduction="20000"/>
          </a:bodyPr>
          <a:lstStyle/>
          <a:p>
            <a:pPr>
              <a:buNone/>
            </a:pPr>
            <a:r>
              <a:rPr lang="en-US" sz="4000" b="1" u="sng" dirty="0" smtClean="0"/>
              <a:t>Closed Areas Interview Guide</a:t>
            </a:r>
            <a:endParaRPr lang="en-US" sz="4000" dirty="0" smtClean="0"/>
          </a:p>
          <a:p>
            <a:pPr>
              <a:buNone/>
            </a:pPr>
            <a:r>
              <a:rPr lang="en-US" sz="4000" dirty="0" smtClean="0"/>
              <a:t> </a:t>
            </a:r>
          </a:p>
          <a:p>
            <a:pPr>
              <a:buNone/>
            </a:pPr>
            <a:r>
              <a:rPr lang="en-US" sz="4000" dirty="0" smtClean="0"/>
              <a:t>___	Is the media in the area marked properly? (classified, unclassified, and system software)  </a:t>
            </a:r>
          </a:p>
          <a:p>
            <a:pPr>
              <a:buNone/>
            </a:pPr>
            <a:r>
              <a:rPr lang="en-US" sz="4000" dirty="0" smtClean="0"/>
              <a:t>___	Are both classified and unclassified computer equipment affixed with a label indicating their level of processing? </a:t>
            </a:r>
          </a:p>
          <a:p>
            <a:pPr>
              <a:buNone/>
            </a:pPr>
            <a:r>
              <a:rPr lang="en-US" sz="4000" dirty="0" smtClean="0"/>
              <a:t>___ 	Review the visitor log.  Pay close attention to the visitor’s company name.  Did someone visit from an HVAC service?  If so, ask the area custodian what they did.  Did they put a hole in the wall or make a change affecting the area integrity or the 147?  If so, is it greater than 96 square inches? </a:t>
            </a:r>
            <a:r>
              <a:rPr lang="en-US" sz="4000" dirty="0" smtClean="0"/>
              <a:t>Did </a:t>
            </a:r>
            <a:r>
              <a:rPr lang="en-US" sz="4000" dirty="0" smtClean="0"/>
              <a:t>someone visit from Xerox?  If so, what did they do while they were there? Did they install a new copy machine with a hard drive? Did this get connected to the classified AIS?  Did someone visit from a computer service vendor? If so, what did they do? Did they bring diagnostic equipment with them? If so, did they connect it to the AIS?  Did any visitors have “keyboard” access?  If so, was that authorized?  Dispose of visitor logs from before the last DSS audit</a:t>
            </a:r>
          </a:p>
          <a:p>
            <a:pPr>
              <a:buNone/>
            </a:pPr>
            <a:r>
              <a:rPr lang="en-US" sz="4000" dirty="0" smtClean="0"/>
              <a:t>____	Does the 147 note “open storage” of AIS?</a:t>
            </a:r>
          </a:p>
          <a:p>
            <a:pPr>
              <a:buNone/>
            </a:pPr>
            <a:r>
              <a:rPr lang="en-US" sz="4000" dirty="0" smtClean="0"/>
              <a:t>____	AIS TEAM MEMBER: Dispose of system paperwork from before the last DSS audit (unless it is still relevant) </a:t>
            </a:r>
          </a:p>
          <a:p>
            <a:pPr>
              <a:buNone/>
            </a:pPr>
            <a:r>
              <a:rPr lang="en-US" sz="4000" dirty="0" smtClean="0"/>
              <a:t>___  	AIS TEAM MEMBER: Look around. Is there any new hardware connected to the AIS?  If so, what is it? Does it have memory?</a:t>
            </a:r>
          </a:p>
          <a:p>
            <a:pPr>
              <a:buNone/>
            </a:pPr>
            <a:r>
              <a:rPr lang="en-US" sz="4000" dirty="0" smtClean="0"/>
              <a:t> ___ 	AIS TEAM MEMBER: Check the AIS system access list.  Are all individuals still active employees?  Balance the list against an active employee listing.  Bring a list of recently terminated employees with you, too.  Are all individuals on the system access list also on the Closed Area access list?  If not, why not?  Review the Closed Area access list.  Do you see anyone who recently terminated? If so, request that they be taken off the Closed Area access list.  Were they on the system access list?  If so, has their account been disabled?  Balance all the lists against each other.  Has everyone on the system access list taken the required CBEs?  (Verify.)</a:t>
            </a:r>
          </a:p>
          <a:p>
            <a:pPr>
              <a:buNone/>
            </a:pPr>
            <a:r>
              <a:rPr lang="en-US" sz="4000" dirty="0" smtClean="0"/>
              <a:t> ___  	Are there Security posters in the area?  </a:t>
            </a:r>
          </a:p>
          <a:p>
            <a:pPr>
              <a:buNone/>
            </a:pPr>
            <a:r>
              <a:rPr lang="en-US" sz="4000" dirty="0" smtClean="0"/>
              <a:t>____ 	Are the FAX machines in the area marked to indicate “for unclassified use only”?  </a:t>
            </a:r>
          </a:p>
          <a:p>
            <a:pPr>
              <a:buNone/>
            </a:pPr>
            <a:r>
              <a:rPr lang="en-US" sz="4000" dirty="0" smtClean="0"/>
              <a:t> ____ 	Are the shredders marked “for unclassified use only”?  </a:t>
            </a:r>
          </a:p>
          <a:p>
            <a:pPr>
              <a:buNone/>
            </a:pPr>
            <a:r>
              <a:rPr lang="en-US" sz="4000" dirty="0" smtClean="0"/>
              <a:t> ___  	AIS TEAM MEMBER: Do the classified printers have a sign “Output must be treated as classified until reviewed ….?”</a:t>
            </a:r>
          </a:p>
          <a:p>
            <a:pPr>
              <a:buNone/>
            </a:pPr>
            <a:r>
              <a:rPr lang="en-US" sz="4000" dirty="0" smtClean="0"/>
              <a:t> ___ 	Are the recycle bins labeled “for unclassified use only”?  </a:t>
            </a:r>
          </a:p>
          <a:p>
            <a:pPr>
              <a:buNone/>
            </a:pPr>
            <a:r>
              <a:rPr lang="en-US" sz="4000" dirty="0" smtClean="0"/>
              <a:t> ____  	Are the supplies in the area sufficient?  (CD labels, classification labels, coversheets, etc.).  </a:t>
            </a:r>
          </a:p>
          <a:p>
            <a:pPr>
              <a:buNone/>
            </a:pPr>
            <a:r>
              <a:rPr lang="en-US" sz="4000" dirty="0" smtClean="0"/>
              <a:t> ___ 	Does the area have a “marking guide” poster?</a:t>
            </a:r>
          </a:p>
          <a:p>
            <a:pPr>
              <a:buNone/>
            </a:pPr>
            <a:r>
              <a:rPr lang="en-US" sz="4000" dirty="0" smtClean="0"/>
              <a:t> ____ 	Does the area have an updated Security points of contact poster?</a:t>
            </a:r>
          </a:p>
          <a:p>
            <a:pPr>
              <a:buNone/>
            </a:pPr>
            <a:r>
              <a:rPr lang="en-US" sz="4000" dirty="0" smtClean="0"/>
              <a:t> __  	AIS TEAM MEMBER: Before going to audit the system, read about what the system is used for and what it does. This will generate questions and help you understand what goes on in the area</a:t>
            </a:r>
          </a:p>
          <a:p>
            <a:pPr>
              <a:buNone/>
            </a:pPr>
            <a:r>
              <a:rPr lang="en-US" sz="4000" dirty="0" smtClean="0"/>
              <a:t> ___  	AIS TEAM MEMBER: Have a user walk you through the steps they follow when they create classified data.  What do they print out? Is it classified? If it’s not classified, do they verify that?  How do they know what’s classified? (Do they refer to the program security classification guide? Do they know where the guide is located?)  Where do they put the classified when it’s completed? Go look at their safe. Are things marked properly?  Ask if the data in the safe is for a current contract. If not, explain the requirements for retention approval. (See NISPOM 5-701)   Where does the data or hardware go from there? Is it sent to a customer? What is our relationship with the organization they send it to?  Do we have DD Forms 254 in place to/from that organization?  What is the classification of what they are working on? Is the system approved up to that level?  </a:t>
            </a:r>
          </a:p>
          <a:p>
            <a:pPr>
              <a:buNone/>
            </a:pPr>
            <a:r>
              <a:rPr lang="en-US" sz="4000" dirty="0" smtClean="0"/>
              <a:t> ___   	Do they support IR&amp;D activities? If so, explain how IR&amp;D documents must be marked “IR&amp;D Document,” etc. in accordance with the NISPOM (11-304)</a:t>
            </a:r>
          </a:p>
          <a:p>
            <a:pPr>
              <a:buNone/>
            </a:pPr>
            <a:r>
              <a:rPr lang="en-US" sz="4000" dirty="0" smtClean="0"/>
              <a:t>____  	Are the above-the-ceiling checks being conducted on the required schedule?  Look at the records.  Dispose of records from before the last DSS audit</a:t>
            </a:r>
          </a:p>
          <a:p>
            <a:pPr>
              <a:buNone/>
            </a:pPr>
            <a:r>
              <a:rPr lang="en-US" sz="4000" dirty="0" smtClean="0"/>
              <a:t> __      AIS TEAM MEMBER: Review Trusted Download logs, ask people where the removed media is currently located (stored on a computer, CD, printout), and which method they used for the transfer.  DSS is focusing on interviews with employees and may very well ask them to actually demonstrate a trusted download. Ask the employee to walk through the steps with you to prepare them for the audit.</a:t>
            </a:r>
          </a:p>
          <a:p>
            <a:pPr>
              <a:buNone/>
            </a:pPr>
            <a:endParaRPr lang="en-US" dirty="0"/>
          </a:p>
        </p:txBody>
      </p:sp>
      <p:sp>
        <p:nvSpPr>
          <p:cNvPr id="4" name="Footer Placeholder 3"/>
          <p:cNvSpPr>
            <a:spLocks noGrp="1"/>
          </p:cNvSpPr>
          <p:nvPr>
            <p:ph type="ftr" sz="quarter" idx="4294967295"/>
          </p:nvPr>
        </p:nvSpPr>
        <p:spPr>
          <a:xfrm>
            <a:off x="457200" y="6019800"/>
            <a:ext cx="8229600" cy="701675"/>
          </a:xfrm>
        </p:spPr>
        <p:txBody>
          <a:bodyPr/>
          <a:lstStyle/>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66" name="Rectangle 2"/>
          <p:cNvSpPr>
            <a:spLocks noGrp="1" noChangeArrowheads="1"/>
          </p:cNvSpPr>
          <p:nvPr>
            <p:ph type="title"/>
          </p:nvPr>
        </p:nvSpPr>
        <p:spPr>
          <a:xfrm>
            <a:off x="609600" y="152400"/>
            <a:ext cx="7772400" cy="533400"/>
          </a:xfrm>
        </p:spPr>
        <p:txBody>
          <a:bodyPr/>
          <a:lstStyle/>
          <a:p>
            <a:pPr>
              <a:defRPr/>
            </a:pPr>
            <a:r>
              <a:rPr lang="en-US" sz="2400" b="1" dirty="0" smtClean="0"/>
              <a:t>Access Authorization letter – NISPOM 5-313a</a:t>
            </a:r>
          </a:p>
        </p:txBody>
      </p:sp>
      <p:graphicFrame>
        <p:nvGraphicFramePr>
          <p:cNvPr id="8197" name="Object 5"/>
          <p:cNvGraphicFramePr>
            <a:graphicFrameLocks noChangeAspect="1"/>
          </p:cNvGraphicFramePr>
          <p:nvPr/>
        </p:nvGraphicFramePr>
        <p:xfrm>
          <a:off x="1503364" y="825500"/>
          <a:ext cx="5393062" cy="5118100"/>
        </p:xfrm>
        <a:graphic>
          <a:graphicData uri="http://schemas.openxmlformats.org/presentationml/2006/ole">
            <p:oleObj spid="_x0000_s4098" name="Acrobat Document" r:id="rId3" imgW="5829300" imgH="7543800" progId="AcroExch.Document.7">
              <p:embed/>
            </p:oleObj>
          </a:graphicData>
        </a:graphic>
      </p:graphicFrame>
      <p:sp>
        <p:nvSpPr>
          <p:cNvPr id="4" name="Footer Placeholder 3"/>
          <p:cNvSpPr>
            <a:spLocks noGrp="1"/>
          </p:cNvSpPr>
          <p:nvPr>
            <p:ph type="ftr" sz="quarter" idx="4294967295"/>
          </p:nvPr>
        </p:nvSpPr>
        <p:spPr>
          <a:xfrm>
            <a:off x="457200" y="6019800"/>
            <a:ext cx="8229600" cy="701675"/>
          </a:xfrm>
        </p:spPr>
        <p:txBody>
          <a:bodyPr/>
          <a:lstStyle/>
          <a:p>
            <a:endParaRPr lang="en-US"/>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ChangeArrowheads="1"/>
          </p:cNvSpPr>
          <p:nvPr/>
        </p:nvSpPr>
        <p:spPr bwMode="auto">
          <a:xfrm>
            <a:off x="609600" y="1066800"/>
            <a:ext cx="7924800" cy="3754874"/>
          </a:xfrm>
          <a:prstGeom prst="rect">
            <a:avLst/>
          </a:prstGeom>
          <a:ln>
            <a:solidFill>
              <a:schemeClr val="bg1"/>
            </a:solidFill>
            <a:headEnd/>
            <a:tailEnd/>
          </a:ln>
        </p:spPr>
        <p:style>
          <a:lnRef idx="2">
            <a:schemeClr val="accent3"/>
          </a:lnRef>
          <a:fillRef idx="1">
            <a:schemeClr val="lt1"/>
          </a:fillRef>
          <a:effectRef idx="0">
            <a:schemeClr val="accent3"/>
          </a:effectRef>
          <a:fontRef idx="minor">
            <a:schemeClr val="dk1"/>
          </a:fontRef>
        </p:style>
        <p:txBody>
          <a:bodyPr wrap="square">
            <a:spAutoFit/>
          </a:bodyPr>
          <a:lstStyle/>
          <a:p>
            <a:pPr marL="914400">
              <a:defRPr/>
            </a:pPr>
            <a:r>
              <a:rPr lang="en-US" sz="2000" b="1" dirty="0" smtClean="0">
                <a:solidFill>
                  <a:schemeClr val="tx1"/>
                </a:solidFill>
              </a:rPr>
              <a:t>Required Markings</a:t>
            </a:r>
          </a:p>
          <a:p>
            <a:pPr marL="914400">
              <a:buNone/>
              <a:defRPr/>
            </a:pPr>
            <a:r>
              <a:rPr lang="en-US" sz="2000" b="1" dirty="0" smtClean="0">
                <a:solidFill>
                  <a:schemeClr val="tx1"/>
                </a:solidFill>
              </a:rPr>
              <a:t>    1) Overall classification level</a:t>
            </a:r>
          </a:p>
          <a:p>
            <a:pPr marL="914400">
              <a:buNone/>
              <a:defRPr/>
            </a:pPr>
            <a:r>
              <a:rPr lang="en-US" sz="2000" b="1" dirty="0" smtClean="0">
                <a:solidFill>
                  <a:schemeClr val="tx1"/>
                </a:solidFill>
              </a:rPr>
              <a:t>    2) Company name and address</a:t>
            </a:r>
          </a:p>
          <a:p>
            <a:pPr marL="914400">
              <a:buNone/>
              <a:defRPr/>
            </a:pPr>
            <a:r>
              <a:rPr lang="en-US" sz="2000" b="1" dirty="0" smtClean="0">
                <a:solidFill>
                  <a:schemeClr val="tx1"/>
                </a:solidFill>
              </a:rPr>
              <a:t>    3) Title </a:t>
            </a:r>
          </a:p>
          <a:p>
            <a:pPr marL="914400">
              <a:buNone/>
              <a:defRPr/>
            </a:pPr>
            <a:r>
              <a:rPr lang="en-US" sz="2000" b="1" dirty="0" smtClean="0">
                <a:solidFill>
                  <a:schemeClr val="tx1"/>
                </a:solidFill>
              </a:rPr>
              <a:t>    4) Derived From: ___________</a:t>
            </a:r>
          </a:p>
          <a:p>
            <a:pPr marL="914400">
              <a:buNone/>
              <a:defRPr/>
            </a:pPr>
            <a:r>
              <a:rPr lang="en-US" sz="2000" b="1" dirty="0" smtClean="0">
                <a:solidFill>
                  <a:schemeClr val="tx1"/>
                </a:solidFill>
              </a:rPr>
              <a:t>    5) Declassify on: ___________</a:t>
            </a:r>
          </a:p>
          <a:p>
            <a:pPr marL="914400">
              <a:buNone/>
              <a:defRPr/>
            </a:pPr>
            <a:r>
              <a:rPr lang="en-US" sz="2000" b="1" dirty="0" smtClean="0">
                <a:solidFill>
                  <a:schemeClr val="tx1"/>
                </a:solidFill>
              </a:rPr>
              <a:t>    6) Date of Source</a:t>
            </a:r>
          </a:p>
          <a:p>
            <a:pPr marL="914400">
              <a:defRPr/>
            </a:pPr>
            <a:endParaRPr lang="en-US" sz="2000" b="1" dirty="0" smtClean="0">
              <a:solidFill>
                <a:schemeClr val="tx1"/>
              </a:solidFill>
            </a:endParaRPr>
          </a:p>
          <a:p>
            <a:pPr marL="914400">
              <a:defRPr/>
            </a:pPr>
            <a:r>
              <a:rPr lang="en-US" sz="2000" b="1" dirty="0" smtClean="0">
                <a:solidFill>
                  <a:schemeClr val="tx1"/>
                </a:solidFill>
              </a:rPr>
              <a:t>Working Papers</a:t>
            </a:r>
          </a:p>
          <a:p>
            <a:pPr marL="914400">
              <a:defRPr/>
            </a:pPr>
            <a:r>
              <a:rPr lang="en-US" sz="2000" b="1" dirty="0" smtClean="0">
                <a:solidFill>
                  <a:schemeClr val="tx1"/>
                </a:solidFill>
              </a:rPr>
              <a:t>   - 180 days Secret/ Confidential</a:t>
            </a:r>
          </a:p>
          <a:p>
            <a:pPr marL="914400">
              <a:defRPr/>
            </a:pPr>
            <a:r>
              <a:rPr lang="en-US" sz="2000" b="1" dirty="0" smtClean="0">
                <a:solidFill>
                  <a:schemeClr val="tx1"/>
                </a:solidFill>
              </a:rPr>
              <a:t>   - 30 days for TS</a:t>
            </a:r>
          </a:p>
          <a:p>
            <a:pPr>
              <a:buFont typeface="Arial" pitchFamily="34" charset="0"/>
              <a:buChar char="•"/>
              <a:defRPr/>
            </a:pPr>
            <a:endParaRPr lang="en-US" b="1" dirty="0" smtClean="0">
              <a:solidFill>
                <a:schemeClr val="tx2"/>
              </a:solidFill>
            </a:endParaRPr>
          </a:p>
        </p:txBody>
      </p:sp>
      <p:sp>
        <p:nvSpPr>
          <p:cNvPr id="4" name="TextBox 3"/>
          <p:cNvSpPr txBox="1"/>
          <p:nvPr/>
        </p:nvSpPr>
        <p:spPr>
          <a:xfrm>
            <a:off x="457200" y="228600"/>
            <a:ext cx="8001000" cy="769441"/>
          </a:xfrm>
          <a:prstGeom prst="rect">
            <a:avLst/>
          </a:prstGeom>
          <a:noFill/>
        </p:spPr>
        <p:txBody>
          <a:bodyPr wrap="square">
            <a:spAutoFit/>
          </a:bodyPr>
          <a:lstStyle/>
          <a:p>
            <a:pPr>
              <a:defRPr/>
            </a:pPr>
            <a:r>
              <a:rPr lang="en-US" sz="4400" b="1" dirty="0" smtClean="0">
                <a:latin typeface="+mn-lt"/>
              </a:rPr>
              <a:t>Marking</a:t>
            </a:r>
            <a:endParaRPr lang="en-US" sz="4400" b="1" dirty="0">
              <a:latin typeface="+mn-lt"/>
            </a:endParaRPr>
          </a:p>
        </p:txBody>
      </p:sp>
      <p:sp>
        <p:nvSpPr>
          <p:cNvPr id="6" name="TextBox 5"/>
          <p:cNvSpPr txBox="1"/>
          <p:nvPr/>
        </p:nvSpPr>
        <p:spPr>
          <a:xfrm>
            <a:off x="838200" y="4953000"/>
            <a:ext cx="7620000" cy="1323439"/>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sz="2000" b="1" dirty="0" smtClean="0">
                <a:solidFill>
                  <a:schemeClr val="tx1"/>
                </a:solidFill>
              </a:rPr>
              <a:t>Common finding: 4-209:  Multiple Sources – bibliography not available</a:t>
            </a:r>
          </a:p>
          <a:p>
            <a:r>
              <a:rPr lang="en-US" sz="2000" b="1" dirty="0" smtClean="0">
                <a:solidFill>
                  <a:schemeClr val="tx1"/>
                </a:solidFill>
              </a:rPr>
              <a:t>Common finding: 4-200: Documents not properly/completely marked </a:t>
            </a:r>
          </a:p>
          <a:p>
            <a:r>
              <a:rPr lang="en-US" sz="2000" b="1" dirty="0" smtClean="0">
                <a:solidFill>
                  <a:schemeClr val="tx1"/>
                </a:solidFill>
              </a:rPr>
              <a:t>Common finding: 5-203: Working papers held over (and/or improperly marked)</a:t>
            </a:r>
            <a:endParaRPr lang="en-US" dirty="0">
              <a:solidFill>
                <a:schemeClr val="tx1"/>
              </a:solidFill>
            </a:endParaRPr>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647700"/>
            <a:ext cx="7312025" cy="531813"/>
          </a:xfrm>
        </p:spPr>
        <p:txBody>
          <a:bodyPr>
            <a:normAutofit fontScale="90000"/>
          </a:bodyPr>
          <a:lstStyle/>
          <a:p>
            <a:r>
              <a:rPr lang="en-US" b="1" dirty="0" smtClean="0"/>
              <a:t>Classified Material Controls</a:t>
            </a:r>
            <a:endParaRPr lang="en-US" b="1" dirty="0"/>
          </a:p>
        </p:txBody>
      </p:sp>
      <p:graphicFrame>
        <p:nvGraphicFramePr>
          <p:cNvPr id="7" name="Content Placeholder 6"/>
          <p:cNvGraphicFramePr>
            <a:graphicFrameLocks noGrp="1"/>
          </p:cNvGraphicFramePr>
          <p:nvPr>
            <p:ph idx="1"/>
          </p:nvPr>
        </p:nvGraphicFramePr>
        <p:xfrm>
          <a:off x="396607" y="1652529"/>
          <a:ext cx="8383836" cy="4163410"/>
        </p:xfrm>
        <a:graphic>
          <a:graphicData uri="http://schemas.openxmlformats.org/drawingml/2006/table">
            <a:tbl>
              <a:tblPr firstRow="1" bandRow="1">
                <a:tableStyleId>{5C22544A-7EE6-4342-B048-85BDC9FD1C3A}</a:tableStyleId>
              </a:tblPr>
              <a:tblGrid>
                <a:gridCol w="1211856"/>
                <a:gridCol w="6825208"/>
                <a:gridCol w="346772"/>
              </a:tblGrid>
              <a:tr h="404917">
                <a:tc gridSpan="3">
                  <a:txBody>
                    <a:bodyPr/>
                    <a:lstStyle/>
                    <a:p>
                      <a:pPr marL="0" marR="0">
                        <a:spcBef>
                          <a:spcPts val="100"/>
                        </a:spcBef>
                        <a:spcAft>
                          <a:spcPts val="100"/>
                        </a:spcAft>
                      </a:pPr>
                      <a:r>
                        <a:rPr lang="en-US" sz="1000" b="1" dirty="0">
                          <a:solidFill>
                            <a:srgbClr val="211D1E"/>
                          </a:solidFill>
                          <a:latin typeface="Arial"/>
                          <a:ea typeface="Times New Roman"/>
                          <a:cs typeface="Arial"/>
                        </a:rPr>
                        <a:t>Q.   CLASSIFIED MATERIAL CONTROLS</a:t>
                      </a:r>
                      <a:endParaRPr lang="en-US" sz="1200" dirty="0">
                        <a:latin typeface="Arial"/>
                        <a:ea typeface="Times New Roman"/>
                        <a:cs typeface="Times New Roman"/>
                      </a:endParaRPr>
                    </a:p>
                  </a:txBody>
                  <a:tcPr marL="68580" marR="68580" marT="0" marB="0"/>
                </a:tc>
                <a:tc hMerge="1">
                  <a:txBody>
                    <a:bodyPr/>
                    <a:lstStyle/>
                    <a:p>
                      <a:endParaRPr lang="en-US"/>
                    </a:p>
                  </a:txBody>
                  <a:tcPr/>
                </a:tc>
                <a:tc hMerge="1">
                  <a:txBody>
                    <a:bodyPr/>
                    <a:lstStyle/>
                    <a:p>
                      <a:endParaRPr lang="en-US"/>
                    </a:p>
                  </a:txBody>
                  <a:tcPr/>
                </a:tc>
              </a:tr>
              <a:tr h="404917">
                <a:tc>
                  <a:txBody>
                    <a:bodyPr/>
                    <a:lstStyle/>
                    <a:p>
                      <a:pPr marL="0" marR="0">
                        <a:spcBef>
                          <a:spcPts val="100"/>
                        </a:spcBef>
                        <a:spcAft>
                          <a:spcPts val="100"/>
                        </a:spcAft>
                      </a:pPr>
                      <a:r>
                        <a:rPr lang="en-US" sz="1000" b="1">
                          <a:solidFill>
                            <a:srgbClr val="211D1E"/>
                          </a:solidFill>
                          <a:latin typeface="Arial"/>
                          <a:ea typeface="Times New Roman"/>
                          <a:cs typeface="Arial"/>
                        </a:rPr>
                        <a:t>NISPOM</a:t>
                      </a:r>
                      <a:endParaRPr lang="en-US" sz="1200">
                        <a:latin typeface="Arial"/>
                        <a:ea typeface="Times New Roman"/>
                        <a:cs typeface="Times New Roman"/>
                      </a:endParaRPr>
                    </a:p>
                    <a:p>
                      <a:pPr marL="0" marR="0">
                        <a:spcBef>
                          <a:spcPts val="100"/>
                        </a:spcBef>
                        <a:spcAft>
                          <a:spcPts val="100"/>
                        </a:spcAft>
                      </a:pPr>
                      <a:r>
                        <a:rPr lang="en-US" sz="1000" b="1">
                          <a:solidFill>
                            <a:srgbClr val="211D1E"/>
                          </a:solidFill>
                          <a:latin typeface="Arial"/>
                          <a:ea typeface="Times New Roman"/>
                          <a:cs typeface="Arial"/>
                        </a:rPr>
                        <a:t>REF:</a:t>
                      </a:r>
                      <a:endParaRPr lang="en-US" sz="1200">
                        <a:latin typeface="Arial"/>
                        <a:ea typeface="Times New Roman"/>
                        <a:cs typeface="Times New Roman"/>
                      </a:endParaRPr>
                    </a:p>
                  </a:txBody>
                  <a:tcPr marL="68580" marR="68580" marT="0" marB="0"/>
                </a:tc>
                <a:tc gridSpan="2">
                  <a:txBody>
                    <a:bodyPr/>
                    <a:lstStyle/>
                    <a:p>
                      <a:pPr marL="0" marR="0">
                        <a:spcBef>
                          <a:spcPts val="100"/>
                        </a:spcBef>
                        <a:spcAft>
                          <a:spcPts val="100"/>
                        </a:spcAft>
                      </a:pPr>
                      <a:r>
                        <a:rPr lang="en-US" sz="1000" b="1" dirty="0">
                          <a:solidFill>
                            <a:srgbClr val="211D1E"/>
                          </a:solidFill>
                          <a:latin typeface="Arial"/>
                          <a:ea typeface="Times New Roman"/>
                          <a:cs typeface="Arial"/>
                        </a:rPr>
                        <a:t>Question:</a:t>
                      </a:r>
                      <a:endParaRPr lang="en-US" sz="1200" dirty="0">
                        <a:latin typeface="Arial"/>
                        <a:ea typeface="Times New Roman"/>
                        <a:cs typeface="Times New Roman"/>
                      </a:endParaRPr>
                    </a:p>
                  </a:txBody>
                  <a:tcPr marL="68580" marR="68580" marT="0" marB="0"/>
                </a:tc>
                <a:tc hMerge="1">
                  <a:txBody>
                    <a:bodyPr/>
                    <a:lstStyle/>
                    <a:p>
                      <a:pPr marL="0" marR="0">
                        <a:spcBef>
                          <a:spcPts val="100"/>
                        </a:spcBef>
                        <a:spcAft>
                          <a:spcPts val="100"/>
                        </a:spcAft>
                      </a:pPr>
                      <a:endParaRPr lang="en-US" sz="1200">
                        <a:latin typeface="Arial"/>
                        <a:ea typeface="Times New Roman"/>
                        <a:cs typeface="Times New Roman"/>
                      </a:endParaRPr>
                    </a:p>
                  </a:txBody>
                  <a:tcPr marL="68580" marR="68580" marT="0" marB="0"/>
                </a:tc>
              </a:tr>
              <a:tr h="433237">
                <a:tc>
                  <a:txBody>
                    <a:bodyPr/>
                    <a:lstStyle/>
                    <a:p>
                      <a:pPr marL="0" marR="0">
                        <a:lnSpc>
                          <a:spcPts val="1105"/>
                        </a:lnSpc>
                        <a:spcBef>
                          <a:spcPts val="0"/>
                        </a:spcBef>
                        <a:spcAft>
                          <a:spcPts val="0"/>
                        </a:spcAft>
                      </a:pPr>
                      <a:r>
                        <a:rPr lang="en-US" sz="1000" b="1">
                          <a:solidFill>
                            <a:srgbClr val="221E1F"/>
                          </a:solidFill>
                          <a:latin typeface="Arial"/>
                          <a:ea typeface="Times New Roman"/>
                          <a:cs typeface="Times New Roman"/>
                        </a:rPr>
                        <a:t>5-100</a:t>
                      </a:r>
                      <a:endParaRPr lang="en-US" sz="1200" b="1">
                        <a:latin typeface="Times New Roman"/>
                        <a:ea typeface="Times New Roman"/>
                        <a:cs typeface="Times New Roman"/>
                      </a:endParaRPr>
                    </a:p>
                  </a:txBody>
                  <a:tcPr marL="68580" marR="68580" marT="0" marB="0"/>
                </a:tc>
                <a:tc gridSpan="2">
                  <a:txBody>
                    <a:bodyPr/>
                    <a:lstStyle/>
                    <a:p>
                      <a:pPr marL="0" marR="0">
                        <a:lnSpc>
                          <a:spcPts val="1105"/>
                        </a:lnSpc>
                        <a:spcBef>
                          <a:spcPts val="0"/>
                        </a:spcBef>
                        <a:spcAft>
                          <a:spcPts val="0"/>
                        </a:spcAft>
                      </a:pPr>
                      <a:r>
                        <a:rPr lang="en-US" sz="1200" b="1" dirty="0" smtClean="0">
                          <a:solidFill>
                            <a:srgbClr val="221E1F"/>
                          </a:solidFill>
                          <a:latin typeface="Arial"/>
                          <a:ea typeface="Times New Roman"/>
                          <a:cs typeface="Times New Roman"/>
                        </a:rPr>
                        <a:t>Do </a:t>
                      </a:r>
                      <a:r>
                        <a:rPr lang="en-US" sz="1200" b="1" dirty="0">
                          <a:solidFill>
                            <a:srgbClr val="221E1F"/>
                          </a:solidFill>
                          <a:latin typeface="Arial"/>
                          <a:ea typeface="Times New Roman"/>
                          <a:cs typeface="Times New Roman"/>
                        </a:rPr>
                        <a:t>your cleared employees understand their safeguarding responsibilities?</a:t>
                      </a:r>
                      <a:r>
                        <a:rPr lang="en-US" sz="1200" b="1" dirty="0">
                          <a:solidFill>
                            <a:srgbClr val="0000FF"/>
                          </a:solidFill>
                          <a:latin typeface="Arial"/>
                          <a:ea typeface="Times New Roman"/>
                          <a:cs typeface="Times New Roman"/>
                        </a:rPr>
                        <a:t> </a:t>
                      </a:r>
                      <a:endParaRPr lang="en-US" sz="1200" b="1" dirty="0">
                        <a:latin typeface="Times New Roman"/>
                        <a:ea typeface="Times New Roman"/>
                        <a:cs typeface="Times New Roman"/>
                      </a:endParaRPr>
                    </a:p>
                    <a:p>
                      <a:pPr marL="0" marR="0">
                        <a:lnSpc>
                          <a:spcPts val="1105"/>
                        </a:lnSpc>
                        <a:spcBef>
                          <a:spcPts val="0"/>
                        </a:spcBef>
                        <a:spcAft>
                          <a:spcPts val="0"/>
                        </a:spcAft>
                      </a:pPr>
                      <a:r>
                        <a:rPr lang="en-US" sz="1200" b="1" dirty="0">
                          <a:solidFill>
                            <a:srgbClr val="0000FF"/>
                          </a:solidFill>
                          <a:latin typeface="Arial"/>
                          <a:ea typeface="Times New Roman"/>
                          <a:cs typeface="Times New Roman"/>
                        </a:rPr>
                        <a:t>Note:  </a:t>
                      </a:r>
                      <a:r>
                        <a:rPr lang="en-US" sz="1200" b="1" dirty="0" smtClean="0">
                          <a:solidFill>
                            <a:srgbClr val="FF0000"/>
                          </a:solidFill>
                          <a:latin typeface="Arial"/>
                          <a:ea typeface="Times New Roman"/>
                          <a:cs typeface="Times New Roman"/>
                        </a:rPr>
                        <a:t>Interview </a:t>
                      </a:r>
                      <a:r>
                        <a:rPr lang="en-US" sz="1200" b="1" dirty="0">
                          <a:solidFill>
                            <a:srgbClr val="FF0000"/>
                          </a:solidFill>
                          <a:latin typeface="Arial"/>
                          <a:ea typeface="Times New Roman"/>
                          <a:cs typeface="Times New Roman"/>
                        </a:rPr>
                        <a:t>employees</a:t>
                      </a:r>
                      <a:r>
                        <a:rPr lang="en-US" sz="1200" b="1" dirty="0" smtClean="0">
                          <a:solidFill>
                            <a:srgbClr val="FF0000"/>
                          </a:solidFill>
                          <a:latin typeface="Arial"/>
                          <a:ea typeface="Times New Roman"/>
                          <a:cs typeface="Times New Roman"/>
                        </a:rPr>
                        <a:t>! Ask to see examples of training that</a:t>
                      </a:r>
                      <a:r>
                        <a:rPr lang="en-US" sz="1200" b="1" baseline="0" dirty="0" smtClean="0">
                          <a:solidFill>
                            <a:srgbClr val="FF0000"/>
                          </a:solidFill>
                          <a:latin typeface="Arial"/>
                          <a:ea typeface="Times New Roman"/>
                          <a:cs typeface="Times New Roman"/>
                        </a:rPr>
                        <a:t> is provided.</a:t>
                      </a:r>
                      <a:endParaRPr lang="en-US" sz="1200" b="1" dirty="0">
                        <a:solidFill>
                          <a:srgbClr val="FF0000"/>
                        </a:solidFill>
                        <a:latin typeface="Times New Roman"/>
                        <a:ea typeface="Times New Roman"/>
                        <a:cs typeface="Times New Roman"/>
                      </a:endParaRPr>
                    </a:p>
                  </a:txBody>
                  <a:tcPr marL="68580" marR="68580" marT="0" marB="0"/>
                </a:tc>
                <a:tc hMerge="1">
                  <a:txBody>
                    <a:bodyPr/>
                    <a:lstStyle/>
                    <a:p>
                      <a:pPr marL="0" marR="0">
                        <a:lnSpc>
                          <a:spcPts val="1105"/>
                        </a:lnSpc>
                        <a:spcBef>
                          <a:spcPts val="0"/>
                        </a:spcBef>
                        <a:spcAft>
                          <a:spcPts val="0"/>
                        </a:spcAft>
                      </a:pPr>
                      <a:endParaRPr lang="en-US" sz="1200">
                        <a:latin typeface="Times New Roman"/>
                        <a:ea typeface="Times New Roman"/>
                        <a:cs typeface="Times New Roman"/>
                      </a:endParaRPr>
                    </a:p>
                  </a:txBody>
                  <a:tcPr marL="68580" marR="68580" marT="0" marB="0"/>
                </a:tc>
              </a:tr>
              <a:tr h="508889">
                <a:tc>
                  <a:txBody>
                    <a:bodyPr/>
                    <a:lstStyle/>
                    <a:p>
                      <a:pPr marL="0" marR="0">
                        <a:lnSpc>
                          <a:spcPts val="1105"/>
                        </a:lnSpc>
                        <a:spcBef>
                          <a:spcPts val="0"/>
                        </a:spcBef>
                        <a:spcAft>
                          <a:spcPts val="0"/>
                        </a:spcAft>
                      </a:pPr>
                      <a:r>
                        <a:rPr lang="en-US" sz="1000" b="1" dirty="0">
                          <a:solidFill>
                            <a:srgbClr val="221E1F"/>
                          </a:solidFill>
                          <a:latin typeface="Arial"/>
                          <a:ea typeface="Times New Roman"/>
                          <a:cs typeface="Times New Roman"/>
                        </a:rPr>
                        <a:t>5-200</a:t>
                      </a:r>
                      <a:endParaRPr lang="en-US" sz="1200" b="1" dirty="0">
                        <a:latin typeface="Times New Roman"/>
                        <a:ea typeface="Times New Roman"/>
                        <a:cs typeface="Times New Roman"/>
                      </a:endParaRPr>
                    </a:p>
                  </a:txBody>
                  <a:tcPr marL="68580" marR="68580" marT="0" marB="0"/>
                </a:tc>
                <a:tc>
                  <a:txBody>
                    <a:bodyPr/>
                    <a:lstStyle/>
                    <a:p>
                      <a:pPr marL="0" marR="0">
                        <a:lnSpc>
                          <a:spcPts val="1105"/>
                        </a:lnSpc>
                        <a:spcBef>
                          <a:spcPts val="0"/>
                        </a:spcBef>
                        <a:spcAft>
                          <a:spcPts val="0"/>
                        </a:spcAft>
                      </a:pPr>
                      <a:r>
                        <a:rPr lang="en-US" sz="1200" b="1" dirty="0">
                          <a:solidFill>
                            <a:srgbClr val="221E1F"/>
                          </a:solidFill>
                          <a:latin typeface="Arial"/>
                          <a:ea typeface="Times New Roman"/>
                          <a:cs typeface="Times New Roman"/>
                        </a:rPr>
                        <a:t>Is your information management system (IMS) capable of facilitating the </a:t>
                      </a:r>
                      <a:r>
                        <a:rPr lang="en-US" sz="1200" b="1" u="sng" dirty="0">
                          <a:solidFill>
                            <a:srgbClr val="221E1F"/>
                          </a:solidFill>
                          <a:latin typeface="Arial"/>
                          <a:ea typeface="Times New Roman"/>
                          <a:cs typeface="Times New Roman"/>
                        </a:rPr>
                        <a:t>retrieval </a:t>
                      </a:r>
                      <a:r>
                        <a:rPr lang="en-US" sz="1200" b="1" dirty="0">
                          <a:solidFill>
                            <a:srgbClr val="221E1F"/>
                          </a:solidFill>
                          <a:latin typeface="Arial"/>
                          <a:ea typeface="Times New Roman"/>
                          <a:cs typeface="Times New Roman"/>
                        </a:rPr>
                        <a:t>and </a:t>
                      </a:r>
                      <a:r>
                        <a:rPr lang="en-US" sz="1200" b="1" u="sng" dirty="0">
                          <a:solidFill>
                            <a:srgbClr val="221E1F"/>
                          </a:solidFill>
                          <a:latin typeface="Arial"/>
                          <a:ea typeface="Times New Roman"/>
                          <a:cs typeface="Times New Roman"/>
                        </a:rPr>
                        <a:t>disposition </a:t>
                      </a:r>
                      <a:r>
                        <a:rPr lang="en-US" sz="1200" b="1" dirty="0">
                          <a:solidFill>
                            <a:srgbClr val="221E1F"/>
                          </a:solidFill>
                          <a:latin typeface="Arial"/>
                          <a:ea typeface="Times New Roman"/>
                          <a:cs typeface="Times New Roman"/>
                        </a:rPr>
                        <a:t>of classified material as required</a:t>
                      </a:r>
                      <a:r>
                        <a:rPr lang="en-US" sz="1200" b="1" dirty="0" smtClean="0">
                          <a:solidFill>
                            <a:srgbClr val="221E1F"/>
                          </a:solidFill>
                          <a:latin typeface="Arial"/>
                          <a:ea typeface="Times New Roman"/>
                          <a:cs typeface="Times New Roman"/>
                        </a:rPr>
                        <a:t>?  </a:t>
                      </a:r>
                      <a:r>
                        <a:rPr lang="en-US" sz="1200" b="1" dirty="0" smtClean="0">
                          <a:solidFill>
                            <a:srgbClr val="FF0000"/>
                          </a:solidFill>
                          <a:latin typeface="Arial"/>
                          <a:ea typeface="Times New Roman"/>
                          <a:cs typeface="Times New Roman"/>
                        </a:rPr>
                        <a:t>Test it!</a:t>
                      </a:r>
                      <a:endParaRPr lang="en-US" sz="1200" b="1" dirty="0">
                        <a:solidFill>
                          <a:srgbClr val="FF0000"/>
                        </a:solidFill>
                        <a:latin typeface="Times New Roman"/>
                        <a:ea typeface="Times New Roman"/>
                        <a:cs typeface="Times New Roman"/>
                      </a:endParaRPr>
                    </a:p>
                  </a:txBody>
                  <a:tcPr marL="68580" marR="68580" marT="0" marB="0"/>
                </a:tc>
                <a:tc>
                  <a:txBody>
                    <a:bodyPr/>
                    <a:lstStyle/>
                    <a:p>
                      <a:pPr marL="0" marR="0">
                        <a:lnSpc>
                          <a:spcPts val="1105"/>
                        </a:lnSpc>
                        <a:spcBef>
                          <a:spcPts val="0"/>
                        </a:spcBef>
                        <a:spcAft>
                          <a:spcPts val="0"/>
                        </a:spcAft>
                      </a:pPr>
                      <a:endParaRPr lang="en-US" sz="1200" dirty="0">
                        <a:latin typeface="Times New Roman"/>
                        <a:ea typeface="Times New Roman"/>
                        <a:cs typeface="Times New Roman"/>
                      </a:endParaRPr>
                    </a:p>
                  </a:txBody>
                  <a:tcPr marL="68580" marR="68580" marT="0" marB="0"/>
                </a:tc>
              </a:tr>
              <a:tr h="557911">
                <a:tc>
                  <a:txBody>
                    <a:bodyPr/>
                    <a:lstStyle/>
                    <a:p>
                      <a:pPr marL="0" marR="0">
                        <a:lnSpc>
                          <a:spcPts val="1105"/>
                        </a:lnSpc>
                        <a:spcBef>
                          <a:spcPts val="0"/>
                        </a:spcBef>
                        <a:spcAft>
                          <a:spcPts val="0"/>
                        </a:spcAft>
                      </a:pPr>
                      <a:r>
                        <a:rPr lang="en-US" sz="1000" b="1">
                          <a:solidFill>
                            <a:srgbClr val="221E1F"/>
                          </a:solidFill>
                          <a:latin typeface="Arial"/>
                          <a:ea typeface="Times New Roman"/>
                          <a:cs typeface="Times New Roman"/>
                        </a:rPr>
                        <a:t>5-201a</a:t>
                      </a:r>
                      <a:endParaRPr lang="en-US" sz="1200" b="1">
                        <a:latin typeface="Times New Roman"/>
                        <a:ea typeface="Times New Roman"/>
                        <a:cs typeface="Times New Roman"/>
                      </a:endParaRPr>
                    </a:p>
                  </a:txBody>
                  <a:tcPr marL="68580" marR="68580" marT="0" marB="0"/>
                </a:tc>
                <a:tc>
                  <a:txBody>
                    <a:bodyPr/>
                    <a:lstStyle/>
                    <a:p>
                      <a:pPr marL="0" marR="0">
                        <a:lnSpc>
                          <a:spcPts val="1105"/>
                        </a:lnSpc>
                        <a:spcBef>
                          <a:spcPts val="0"/>
                        </a:spcBef>
                        <a:spcAft>
                          <a:spcPts val="0"/>
                        </a:spcAft>
                      </a:pPr>
                      <a:r>
                        <a:rPr lang="en-US" sz="1200" b="1" dirty="0">
                          <a:solidFill>
                            <a:srgbClr val="221E1F"/>
                          </a:solidFill>
                          <a:latin typeface="Arial"/>
                          <a:ea typeface="Times New Roman"/>
                          <a:cs typeface="Times New Roman"/>
                        </a:rPr>
                        <a:t>Are TOP SECRET control officials designated at facilities possessing TOP SECRET information?  </a:t>
                      </a:r>
                      <a:endParaRPr lang="en-US" sz="1200" b="1" dirty="0">
                        <a:latin typeface="Times New Roman"/>
                        <a:ea typeface="Times New Roman"/>
                        <a:cs typeface="Times New Roman"/>
                      </a:endParaRPr>
                    </a:p>
                    <a:p>
                      <a:pPr marL="0" marR="0">
                        <a:lnSpc>
                          <a:spcPts val="1105"/>
                        </a:lnSpc>
                        <a:spcBef>
                          <a:spcPts val="0"/>
                        </a:spcBef>
                        <a:spcAft>
                          <a:spcPts val="0"/>
                        </a:spcAft>
                      </a:pPr>
                      <a:r>
                        <a:rPr lang="en-US" sz="1200" b="1" dirty="0">
                          <a:solidFill>
                            <a:srgbClr val="0000FF"/>
                          </a:solidFill>
                          <a:latin typeface="Arial"/>
                          <a:ea typeface="Times New Roman"/>
                          <a:cs typeface="Times New Roman"/>
                        </a:rPr>
                        <a:t>Note:  </a:t>
                      </a:r>
                      <a:r>
                        <a:rPr lang="en-US" sz="1200" b="1" dirty="0">
                          <a:solidFill>
                            <a:srgbClr val="FF0000"/>
                          </a:solidFill>
                          <a:latin typeface="Arial"/>
                          <a:ea typeface="Times New Roman"/>
                          <a:cs typeface="Times New Roman"/>
                        </a:rPr>
                        <a:t>Ensure a TSCO appointment letter is on file.</a:t>
                      </a:r>
                      <a:endParaRPr lang="en-US" sz="1200" b="1" dirty="0">
                        <a:solidFill>
                          <a:srgbClr val="FF0000"/>
                        </a:solidFill>
                        <a:latin typeface="Times New Roman"/>
                        <a:ea typeface="Times New Roman"/>
                        <a:cs typeface="Times New Roman"/>
                      </a:endParaRPr>
                    </a:p>
                  </a:txBody>
                  <a:tcPr marL="68580" marR="68580" marT="0" marB="0"/>
                </a:tc>
                <a:tc>
                  <a:txBody>
                    <a:bodyPr/>
                    <a:lstStyle/>
                    <a:p>
                      <a:pPr marL="0" marR="0">
                        <a:lnSpc>
                          <a:spcPts val="1105"/>
                        </a:lnSpc>
                        <a:spcBef>
                          <a:spcPts val="0"/>
                        </a:spcBef>
                        <a:spcAft>
                          <a:spcPts val="0"/>
                        </a:spcAft>
                      </a:pPr>
                      <a:endParaRPr lang="en-US" sz="1200" dirty="0">
                        <a:latin typeface="Times New Roman"/>
                        <a:ea typeface="Times New Roman"/>
                        <a:cs typeface="Times New Roman"/>
                      </a:endParaRPr>
                    </a:p>
                  </a:txBody>
                  <a:tcPr marL="68580" marR="68580" marT="0" marB="0"/>
                </a:tc>
              </a:tr>
              <a:tr h="533400">
                <a:tc>
                  <a:txBody>
                    <a:bodyPr/>
                    <a:lstStyle/>
                    <a:p>
                      <a:pPr marL="0" marR="0">
                        <a:lnSpc>
                          <a:spcPts val="1105"/>
                        </a:lnSpc>
                        <a:spcBef>
                          <a:spcPts val="0"/>
                        </a:spcBef>
                        <a:spcAft>
                          <a:spcPts val="0"/>
                        </a:spcAft>
                      </a:pPr>
                      <a:r>
                        <a:rPr lang="en-US" sz="1000" b="1">
                          <a:solidFill>
                            <a:srgbClr val="221E1F"/>
                          </a:solidFill>
                          <a:latin typeface="Arial"/>
                          <a:ea typeface="Times New Roman"/>
                          <a:cs typeface="Times New Roman"/>
                        </a:rPr>
                        <a:t>5-201a</a:t>
                      </a:r>
                      <a:endParaRPr lang="en-US" sz="1200" b="1">
                        <a:latin typeface="Times New Roman"/>
                        <a:ea typeface="Times New Roman"/>
                        <a:cs typeface="Times New Roman"/>
                      </a:endParaRPr>
                    </a:p>
                  </a:txBody>
                  <a:tcPr marL="68580" marR="68580" marT="0" marB="0"/>
                </a:tc>
                <a:tc>
                  <a:txBody>
                    <a:bodyPr/>
                    <a:lstStyle/>
                    <a:p>
                      <a:pPr marL="0" marR="0">
                        <a:lnSpc>
                          <a:spcPts val="1105"/>
                        </a:lnSpc>
                        <a:spcBef>
                          <a:spcPts val="0"/>
                        </a:spcBef>
                        <a:spcAft>
                          <a:spcPts val="0"/>
                        </a:spcAft>
                      </a:pPr>
                      <a:r>
                        <a:rPr lang="en-US" sz="1200" b="1" dirty="0">
                          <a:solidFill>
                            <a:srgbClr val="221E1F"/>
                          </a:solidFill>
                          <a:latin typeface="Arial"/>
                          <a:ea typeface="Times New Roman"/>
                          <a:cs typeface="Times New Roman"/>
                        </a:rPr>
                        <a:t>Are TOP SECRET accountability records maintained as required and is an annual inventory conducted?</a:t>
                      </a:r>
                      <a:r>
                        <a:rPr lang="en-US" sz="1200" b="1" dirty="0">
                          <a:solidFill>
                            <a:srgbClr val="0000FF"/>
                          </a:solidFill>
                          <a:latin typeface="Arial"/>
                          <a:ea typeface="Times New Roman"/>
                          <a:cs typeface="Times New Roman"/>
                        </a:rPr>
                        <a:t> </a:t>
                      </a:r>
                      <a:endParaRPr lang="en-US" sz="1200" b="1" dirty="0">
                        <a:latin typeface="Times New Roman"/>
                        <a:ea typeface="Times New Roman"/>
                        <a:cs typeface="Times New Roman"/>
                      </a:endParaRPr>
                    </a:p>
                    <a:p>
                      <a:pPr marL="0" marR="0">
                        <a:lnSpc>
                          <a:spcPts val="1105"/>
                        </a:lnSpc>
                        <a:spcBef>
                          <a:spcPts val="0"/>
                        </a:spcBef>
                        <a:spcAft>
                          <a:spcPts val="0"/>
                        </a:spcAft>
                      </a:pPr>
                      <a:r>
                        <a:rPr lang="en-US" sz="1200" b="1" dirty="0">
                          <a:solidFill>
                            <a:srgbClr val="0000FF"/>
                          </a:solidFill>
                          <a:latin typeface="Arial"/>
                          <a:ea typeface="Times New Roman"/>
                          <a:cs typeface="Times New Roman"/>
                        </a:rPr>
                        <a:t>Note:  </a:t>
                      </a:r>
                      <a:r>
                        <a:rPr lang="en-US" sz="1200" b="1" dirty="0">
                          <a:solidFill>
                            <a:srgbClr val="FF0000"/>
                          </a:solidFill>
                          <a:latin typeface="Arial"/>
                          <a:ea typeface="Times New Roman"/>
                          <a:cs typeface="Times New Roman"/>
                        </a:rPr>
                        <a:t>Check the TS records.</a:t>
                      </a:r>
                      <a:endParaRPr lang="en-US" sz="1200" b="1" dirty="0">
                        <a:solidFill>
                          <a:srgbClr val="FF0000"/>
                        </a:solidFill>
                        <a:latin typeface="Times New Roman"/>
                        <a:ea typeface="Times New Roman"/>
                        <a:cs typeface="Times New Roman"/>
                      </a:endParaRPr>
                    </a:p>
                  </a:txBody>
                  <a:tcPr marL="68580" marR="68580" marT="0" marB="0"/>
                </a:tc>
                <a:tc>
                  <a:txBody>
                    <a:bodyPr/>
                    <a:lstStyle/>
                    <a:p>
                      <a:pPr marL="0" marR="0">
                        <a:lnSpc>
                          <a:spcPts val="1105"/>
                        </a:lnSpc>
                        <a:spcBef>
                          <a:spcPts val="0"/>
                        </a:spcBef>
                        <a:spcAft>
                          <a:spcPts val="0"/>
                        </a:spcAft>
                      </a:pPr>
                      <a:endParaRPr lang="en-US" sz="1200" dirty="0">
                        <a:latin typeface="Times New Roman"/>
                        <a:ea typeface="Times New Roman"/>
                        <a:cs typeface="Times New Roman"/>
                      </a:endParaRPr>
                    </a:p>
                  </a:txBody>
                  <a:tcPr marL="68580" marR="68580" marT="0" marB="0"/>
                </a:tc>
              </a:tr>
              <a:tr h="915222">
                <a:tc>
                  <a:txBody>
                    <a:bodyPr/>
                    <a:lstStyle/>
                    <a:p>
                      <a:pPr marL="0" marR="0">
                        <a:lnSpc>
                          <a:spcPts val="1105"/>
                        </a:lnSpc>
                        <a:spcBef>
                          <a:spcPts val="0"/>
                        </a:spcBef>
                        <a:spcAft>
                          <a:spcPts val="0"/>
                        </a:spcAft>
                      </a:pPr>
                      <a:r>
                        <a:rPr lang="en-US" sz="1000" b="1">
                          <a:solidFill>
                            <a:srgbClr val="221E1F"/>
                          </a:solidFill>
                          <a:latin typeface="Arial"/>
                          <a:ea typeface="Times New Roman"/>
                          <a:cs typeface="Times New Roman"/>
                        </a:rPr>
                        <a:t>5-202</a:t>
                      </a:r>
                      <a:endParaRPr lang="en-US" sz="1200" b="1">
                        <a:latin typeface="Times New Roman"/>
                        <a:ea typeface="Times New Roman"/>
                        <a:cs typeface="Times New Roman"/>
                      </a:endParaRPr>
                    </a:p>
                  </a:txBody>
                  <a:tcPr marL="68580" marR="68580" marT="0" marB="0"/>
                </a:tc>
                <a:tc>
                  <a:txBody>
                    <a:bodyPr/>
                    <a:lstStyle/>
                    <a:p>
                      <a:pPr marL="0" marR="0">
                        <a:lnSpc>
                          <a:spcPts val="1105"/>
                        </a:lnSpc>
                        <a:spcBef>
                          <a:spcPts val="0"/>
                        </a:spcBef>
                        <a:spcAft>
                          <a:spcPts val="0"/>
                        </a:spcAft>
                      </a:pPr>
                      <a:r>
                        <a:rPr lang="en-US" sz="1200" b="1" dirty="0">
                          <a:solidFill>
                            <a:srgbClr val="221E1F"/>
                          </a:solidFill>
                          <a:latin typeface="Arial"/>
                          <a:ea typeface="Times New Roman"/>
                          <a:cs typeface="Times New Roman"/>
                        </a:rPr>
                        <a:t>Is all classified material received directly by authorized personnel? </a:t>
                      </a:r>
                      <a:endParaRPr lang="en-US" sz="1200" b="1" dirty="0">
                        <a:latin typeface="Times New Roman"/>
                        <a:ea typeface="Times New Roman"/>
                        <a:cs typeface="Times New Roman"/>
                      </a:endParaRPr>
                    </a:p>
                    <a:p>
                      <a:pPr marL="0" marR="0">
                        <a:lnSpc>
                          <a:spcPts val="1105"/>
                        </a:lnSpc>
                        <a:spcBef>
                          <a:spcPts val="0"/>
                        </a:spcBef>
                        <a:spcAft>
                          <a:spcPts val="0"/>
                        </a:spcAft>
                      </a:pPr>
                      <a:r>
                        <a:rPr lang="en-US" sz="1200" b="1" dirty="0">
                          <a:solidFill>
                            <a:srgbClr val="0000FF"/>
                          </a:solidFill>
                          <a:latin typeface="Arial"/>
                          <a:ea typeface="Times New Roman"/>
                          <a:cs typeface="Times New Roman"/>
                        </a:rPr>
                        <a:t>Note:  </a:t>
                      </a:r>
                      <a:r>
                        <a:rPr lang="en-US" sz="1200" b="1" dirty="0">
                          <a:solidFill>
                            <a:srgbClr val="FF0000"/>
                          </a:solidFill>
                          <a:latin typeface="Arial"/>
                          <a:ea typeface="Times New Roman"/>
                          <a:cs typeface="Times New Roman"/>
                        </a:rPr>
                        <a:t>An authorized person means a cleared person who has been assigned this duty and therefore has a need-to-know. This person or persons must be cleared to the level of classified material expected to be received</a:t>
                      </a:r>
                      <a:r>
                        <a:rPr lang="en-US" sz="1200" b="1" dirty="0" smtClean="0">
                          <a:solidFill>
                            <a:srgbClr val="FF0000"/>
                          </a:solidFill>
                          <a:latin typeface="Arial"/>
                          <a:ea typeface="Times New Roman"/>
                          <a:cs typeface="Times New Roman"/>
                        </a:rPr>
                        <a:t>.  Ask to watch the</a:t>
                      </a:r>
                      <a:r>
                        <a:rPr lang="en-US" sz="1200" b="1" baseline="0" dirty="0" smtClean="0">
                          <a:solidFill>
                            <a:srgbClr val="FF0000"/>
                          </a:solidFill>
                          <a:latin typeface="Arial"/>
                          <a:ea typeface="Times New Roman"/>
                          <a:cs typeface="Times New Roman"/>
                        </a:rPr>
                        <a:t> process. Ensure they are knowledgeable of their duties. Include mail room, lobby  personnel, Shipping and Receiving, and backups!</a:t>
                      </a:r>
                      <a:endParaRPr lang="en-US" sz="1200" b="1" dirty="0">
                        <a:solidFill>
                          <a:srgbClr val="FF0000"/>
                        </a:solidFill>
                        <a:latin typeface="Times New Roman"/>
                        <a:ea typeface="Times New Roman"/>
                        <a:cs typeface="Times New Roman"/>
                      </a:endParaRPr>
                    </a:p>
                  </a:txBody>
                  <a:tcPr marL="68580" marR="68580" marT="0" marB="0"/>
                </a:tc>
                <a:tc>
                  <a:txBody>
                    <a:bodyPr/>
                    <a:lstStyle/>
                    <a:p>
                      <a:pPr marL="0" marR="0">
                        <a:lnSpc>
                          <a:spcPts val="1105"/>
                        </a:lnSpc>
                        <a:spcBef>
                          <a:spcPts val="0"/>
                        </a:spcBef>
                        <a:spcAft>
                          <a:spcPts val="0"/>
                        </a:spcAft>
                      </a:pPr>
                      <a:endParaRPr lang="en-US" sz="1200" dirty="0">
                        <a:latin typeface="Times New Roman"/>
                        <a:ea typeface="Times New Roman"/>
                        <a:cs typeface="Times New Roman"/>
                      </a:endParaRPr>
                    </a:p>
                  </a:txBody>
                  <a:tcPr marL="68580" marR="68580" marT="0" marB="0"/>
                </a:tc>
              </a:tr>
              <a:tr h="404917">
                <a:tc gridSpan="2">
                  <a:txBody>
                    <a:bodyPr/>
                    <a:lstStyle/>
                    <a:p>
                      <a:endParaRPr lang="en-US" dirty="0"/>
                    </a:p>
                  </a:txBody>
                  <a:tcPr/>
                </a:tc>
                <a:tc hMerge="1">
                  <a:txBody>
                    <a:bodyPr/>
                    <a:lstStyle/>
                    <a:p>
                      <a:endParaRPr lang="en-US"/>
                    </a:p>
                  </a:txBody>
                  <a:tcPr/>
                </a:tc>
                <a:tc>
                  <a:txBody>
                    <a:bodyPr/>
                    <a:lstStyle/>
                    <a:p>
                      <a:endParaRPr lang="en-US" dirty="0"/>
                    </a:p>
                  </a:txBody>
                  <a:tcPr/>
                </a:tc>
              </a:tr>
            </a:tbl>
          </a:graphicData>
        </a:graphic>
      </p:graphicFrame>
      <p:sp>
        <p:nvSpPr>
          <p:cNvPr id="4" name="Footer Placeholder 3"/>
          <p:cNvSpPr>
            <a:spLocks noGrp="1"/>
          </p:cNvSpPr>
          <p:nvPr>
            <p:ph type="ftr" sz="quarter" idx="4294967295"/>
          </p:nvPr>
        </p:nvSpPr>
        <p:spPr>
          <a:xfrm>
            <a:off x="457200" y="6019800"/>
            <a:ext cx="8229600" cy="701675"/>
          </a:xfrm>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Classified Material Controls</a:t>
            </a:r>
            <a:endParaRPr lang="en-US" b="1" dirty="0"/>
          </a:p>
        </p:txBody>
      </p:sp>
      <p:sp>
        <p:nvSpPr>
          <p:cNvPr id="3" name="Content Placeholder 2"/>
          <p:cNvSpPr>
            <a:spLocks noGrp="1"/>
          </p:cNvSpPr>
          <p:nvPr>
            <p:ph idx="1"/>
          </p:nvPr>
        </p:nvSpPr>
        <p:spPr>
          <a:xfrm>
            <a:off x="609600" y="1295401"/>
            <a:ext cx="7924800" cy="3429000"/>
          </a:xfrm>
        </p:spPr>
        <p:style>
          <a:lnRef idx="2">
            <a:schemeClr val="accent3"/>
          </a:lnRef>
          <a:fillRef idx="1">
            <a:schemeClr val="lt1"/>
          </a:fillRef>
          <a:effectRef idx="0">
            <a:schemeClr val="accent3"/>
          </a:effectRef>
          <a:fontRef idx="minor">
            <a:schemeClr val="dk1"/>
          </a:fontRef>
        </p:style>
        <p:txBody>
          <a:bodyPr>
            <a:normAutofit fontScale="47500" lnSpcReduction="20000"/>
          </a:bodyPr>
          <a:lstStyle/>
          <a:p>
            <a:pPr marL="0" indent="0">
              <a:buNone/>
            </a:pPr>
            <a:r>
              <a:rPr lang="en-US" sz="5000" b="1" dirty="0" smtClean="0"/>
              <a:t>Ensure any potential recipients are knowledgeable of their duties include mail room and Shipping and Receiving - </a:t>
            </a:r>
            <a:r>
              <a:rPr lang="en-US" sz="5000" b="1" u="sng" dirty="0" smtClean="0"/>
              <a:t>and</a:t>
            </a:r>
            <a:r>
              <a:rPr lang="en-US" sz="5000" b="1" dirty="0" smtClean="0"/>
              <a:t> interview their </a:t>
            </a:r>
            <a:r>
              <a:rPr lang="en-US" sz="5000" b="1" u="sng" dirty="0" smtClean="0"/>
              <a:t>backups</a:t>
            </a:r>
          </a:p>
          <a:p>
            <a:pPr marL="0" indent="0">
              <a:buNone/>
            </a:pPr>
            <a:endParaRPr lang="en-US" sz="5000" b="1" dirty="0" smtClean="0"/>
          </a:p>
          <a:p>
            <a:pPr marL="0" indent="0">
              <a:buNone/>
            </a:pPr>
            <a:r>
              <a:rPr lang="en-US" sz="5000" b="1" dirty="0" smtClean="0"/>
              <a:t>Ensure discrepancy  reports are submitted as required (i.e., no receipt for Secret or Top Secret, signs of tampering, improperly addressed, etc.)</a:t>
            </a:r>
          </a:p>
          <a:p>
            <a:pPr marL="0" indent="0">
              <a:buNone/>
            </a:pPr>
            <a:endParaRPr lang="en-US" sz="5000" b="1" dirty="0" smtClean="0"/>
          </a:p>
          <a:p>
            <a:pPr marL="0" indent="0">
              <a:buNone/>
            </a:pPr>
            <a:r>
              <a:rPr lang="en-US" sz="5000" b="1" dirty="0" smtClean="0"/>
              <a:t>Ensure receipts are all signed and returned</a:t>
            </a:r>
            <a:endParaRPr lang="en-US" dirty="0" smtClean="0"/>
          </a:p>
          <a:p>
            <a:pPr marL="0" indent="0">
              <a:buNone/>
            </a:pPr>
            <a:endParaRPr lang="en-US" sz="5000" b="1" dirty="0" smtClean="0"/>
          </a:p>
          <a:p>
            <a:pPr marL="0" indent="0">
              <a:buNone/>
            </a:pPr>
            <a:endParaRPr lang="en-US" b="1" dirty="0" smtClean="0"/>
          </a:p>
          <a:p>
            <a:pPr marL="0" indent="0">
              <a:buNone/>
            </a:pPr>
            <a:endParaRPr lang="en-US" dirty="0" smtClean="0"/>
          </a:p>
        </p:txBody>
      </p:sp>
      <p:sp>
        <p:nvSpPr>
          <p:cNvPr id="4" name="Footer Placeholder 3"/>
          <p:cNvSpPr>
            <a:spLocks noGrp="1"/>
          </p:cNvSpPr>
          <p:nvPr>
            <p:ph type="ftr" sz="quarter" idx="4294967295"/>
          </p:nvPr>
        </p:nvSpPr>
        <p:spPr>
          <a:xfrm>
            <a:off x="457200" y="6019800"/>
            <a:ext cx="8229600" cy="701675"/>
          </a:xfrm>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Classified Material Controls</a:t>
            </a:r>
            <a:endParaRPr lang="en-US" b="1" dirty="0"/>
          </a:p>
        </p:txBody>
      </p:sp>
      <p:graphicFrame>
        <p:nvGraphicFramePr>
          <p:cNvPr id="4" name="Content Placeholder 3"/>
          <p:cNvGraphicFramePr>
            <a:graphicFrameLocks noGrp="1"/>
          </p:cNvGraphicFramePr>
          <p:nvPr>
            <p:ph idx="1"/>
          </p:nvPr>
        </p:nvGraphicFramePr>
        <p:xfrm>
          <a:off x="609600" y="1371600"/>
          <a:ext cx="7764770" cy="3650125"/>
        </p:xfrm>
        <a:graphic>
          <a:graphicData uri="http://schemas.openxmlformats.org/drawingml/2006/table">
            <a:tbl>
              <a:tblPr firstRow="1" bandRow="1">
                <a:tableStyleId>{5C22544A-7EE6-4342-B048-85BDC9FD1C3A}</a:tableStyleId>
              </a:tblPr>
              <a:tblGrid>
                <a:gridCol w="929463"/>
                <a:gridCol w="6835307"/>
              </a:tblGrid>
              <a:tr h="6232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b="1" dirty="0" smtClean="0">
                        <a:solidFill>
                          <a:srgbClr val="000000"/>
                        </a:solidFill>
                        <a:latin typeface="+mn-lt"/>
                        <a:ea typeface="Times New Roman"/>
                        <a:cs typeface="Arial"/>
                      </a:endParaRPr>
                    </a:p>
                  </a:txBody>
                  <a:tcPr/>
                </a:tc>
                <a:tc>
                  <a:txBody>
                    <a:bodyPr/>
                    <a:lstStyle/>
                    <a:p>
                      <a:r>
                        <a:rPr lang="en-US" dirty="0" smtClean="0">
                          <a:solidFill>
                            <a:schemeClr val="bg2"/>
                          </a:solidFill>
                        </a:rPr>
                        <a:t>Classified Material Controls</a:t>
                      </a:r>
                      <a:endParaRPr lang="en-US" dirty="0">
                        <a:solidFill>
                          <a:schemeClr val="bg2"/>
                        </a:solidFill>
                      </a:endParaRPr>
                    </a:p>
                  </a:txBody>
                  <a:tcPr/>
                </a:tc>
              </a:tr>
              <a:tr h="595959">
                <a:tc>
                  <a:txBody>
                    <a:bodyPr/>
                    <a:lstStyle/>
                    <a:p>
                      <a:pPr marL="0" marR="0">
                        <a:lnSpc>
                          <a:spcPts val="1105"/>
                        </a:lnSpc>
                        <a:spcBef>
                          <a:spcPts val="0"/>
                        </a:spcBef>
                        <a:spcAft>
                          <a:spcPts val="0"/>
                        </a:spcAft>
                      </a:pPr>
                      <a:r>
                        <a:rPr lang="en-US" sz="1000" b="1" dirty="0">
                          <a:solidFill>
                            <a:srgbClr val="221E1F"/>
                          </a:solidFill>
                          <a:latin typeface="Arial"/>
                          <a:ea typeface="Times New Roman"/>
                          <a:cs typeface="Times New Roman"/>
                        </a:rPr>
                        <a:t>5-102</a:t>
                      </a:r>
                      <a:endParaRPr lang="en-US" sz="1200" dirty="0">
                        <a:latin typeface="Times New Roman"/>
                        <a:ea typeface="Times New Roman"/>
                        <a:cs typeface="Times New Roman"/>
                      </a:endParaRPr>
                    </a:p>
                  </a:txBody>
                  <a:tcPr marL="68580" marR="68580" marT="0" marB="0"/>
                </a:tc>
                <a:tc>
                  <a:txBody>
                    <a:bodyPr/>
                    <a:lstStyle/>
                    <a:p>
                      <a:pPr marL="0" marR="0">
                        <a:lnSpc>
                          <a:spcPts val="1105"/>
                        </a:lnSpc>
                        <a:spcBef>
                          <a:spcPts val="0"/>
                        </a:spcBef>
                        <a:spcAft>
                          <a:spcPts val="0"/>
                        </a:spcAft>
                      </a:pPr>
                      <a:r>
                        <a:rPr lang="en-US" sz="1200" b="1" dirty="0">
                          <a:solidFill>
                            <a:srgbClr val="221E1F"/>
                          </a:solidFill>
                          <a:latin typeface="Arial"/>
                          <a:ea typeface="Times New Roman"/>
                          <a:cs typeface="Times New Roman"/>
                        </a:rPr>
                        <a:t>Are security checks to ensure proper storage of classified materials conducted at the end of each working day?</a:t>
                      </a:r>
                      <a:r>
                        <a:rPr lang="en-US" sz="1200" b="1" dirty="0">
                          <a:solidFill>
                            <a:srgbClr val="0000FF"/>
                          </a:solidFill>
                          <a:latin typeface="Arial"/>
                          <a:ea typeface="Times New Roman"/>
                          <a:cs typeface="Times New Roman"/>
                        </a:rPr>
                        <a:t> </a:t>
                      </a:r>
                    </a:p>
                    <a:p>
                      <a:pPr marL="0" marR="0">
                        <a:lnSpc>
                          <a:spcPts val="1105"/>
                        </a:lnSpc>
                        <a:spcBef>
                          <a:spcPts val="0"/>
                        </a:spcBef>
                        <a:spcAft>
                          <a:spcPts val="0"/>
                        </a:spcAft>
                      </a:pPr>
                      <a:r>
                        <a:rPr lang="en-US" sz="1200" b="1" dirty="0" smtClean="0">
                          <a:solidFill>
                            <a:srgbClr val="FF0000"/>
                          </a:solidFill>
                          <a:latin typeface="Arial"/>
                          <a:ea typeface="Times New Roman"/>
                          <a:cs typeface="Times New Roman"/>
                        </a:rPr>
                        <a:t>Note:  If you</a:t>
                      </a:r>
                      <a:r>
                        <a:rPr lang="en-US" sz="1200" b="1" baseline="0" dirty="0" smtClean="0">
                          <a:solidFill>
                            <a:srgbClr val="FF0000"/>
                          </a:solidFill>
                          <a:latin typeface="Arial"/>
                          <a:ea typeface="Times New Roman"/>
                          <a:cs typeface="Times New Roman"/>
                        </a:rPr>
                        <a:t> say you document them, make sure your records are complete. Can your employees explain the process they follow?  Ask them….</a:t>
                      </a:r>
                      <a:endParaRPr lang="en-US" sz="1200" b="1" dirty="0">
                        <a:solidFill>
                          <a:srgbClr val="FF0000"/>
                        </a:solidFill>
                        <a:latin typeface="Times New Roman"/>
                        <a:ea typeface="Times New Roman"/>
                        <a:cs typeface="Times New Roman"/>
                      </a:endParaRPr>
                    </a:p>
                  </a:txBody>
                  <a:tcPr marL="68580" marR="68580" marT="0" marB="0"/>
                </a:tc>
              </a:tr>
              <a:tr h="838200">
                <a:tc>
                  <a:txBody>
                    <a:bodyPr/>
                    <a:lstStyle/>
                    <a:p>
                      <a:pPr marL="0" marR="0">
                        <a:lnSpc>
                          <a:spcPts val="1105"/>
                        </a:lnSpc>
                        <a:spcBef>
                          <a:spcPts val="0"/>
                        </a:spcBef>
                        <a:spcAft>
                          <a:spcPts val="0"/>
                        </a:spcAft>
                      </a:pPr>
                      <a:r>
                        <a:rPr lang="en-US" sz="1000" b="1">
                          <a:solidFill>
                            <a:srgbClr val="221E1F"/>
                          </a:solidFill>
                          <a:latin typeface="Arial"/>
                          <a:ea typeface="Times New Roman"/>
                          <a:cs typeface="Times New Roman"/>
                        </a:rPr>
                        <a:t>5-103</a:t>
                      </a:r>
                      <a:endParaRPr lang="en-US" sz="1200">
                        <a:latin typeface="Times New Roman"/>
                        <a:ea typeface="Times New Roman"/>
                        <a:cs typeface="Times New Roman"/>
                      </a:endParaRPr>
                    </a:p>
                  </a:txBody>
                  <a:tcPr marL="68580" marR="68580" marT="0" marB="0"/>
                </a:tc>
                <a:tc>
                  <a:txBody>
                    <a:bodyPr/>
                    <a:lstStyle/>
                    <a:p>
                      <a:pPr marL="0" marR="0">
                        <a:lnSpc>
                          <a:spcPts val="1105"/>
                        </a:lnSpc>
                        <a:spcBef>
                          <a:spcPts val="0"/>
                        </a:spcBef>
                        <a:spcAft>
                          <a:spcPts val="0"/>
                        </a:spcAft>
                      </a:pPr>
                      <a:r>
                        <a:rPr lang="en-US" sz="1200" b="1" dirty="0">
                          <a:solidFill>
                            <a:srgbClr val="221E1F"/>
                          </a:solidFill>
                          <a:latin typeface="Arial"/>
                          <a:ea typeface="Times New Roman"/>
                          <a:cs typeface="Times New Roman"/>
                        </a:rPr>
                        <a:t>Does your system of controls deter or detect unauthorized introduction or removal of classified from the facility?</a:t>
                      </a:r>
                      <a:r>
                        <a:rPr lang="en-US" sz="1200" b="1" dirty="0">
                          <a:solidFill>
                            <a:srgbClr val="0000FF"/>
                          </a:solidFill>
                          <a:latin typeface="Arial"/>
                          <a:ea typeface="Times New Roman"/>
                          <a:cs typeface="Times New Roman"/>
                        </a:rPr>
                        <a:t> </a:t>
                      </a:r>
                      <a:endParaRPr lang="en-US" sz="1200" b="1" dirty="0">
                        <a:latin typeface="Times New Roman"/>
                        <a:ea typeface="Times New Roman"/>
                        <a:cs typeface="Times New Roman"/>
                      </a:endParaRPr>
                    </a:p>
                    <a:p>
                      <a:pPr marL="0" marR="0">
                        <a:lnSpc>
                          <a:spcPts val="1105"/>
                        </a:lnSpc>
                        <a:spcBef>
                          <a:spcPts val="0"/>
                        </a:spcBef>
                        <a:spcAft>
                          <a:spcPts val="0"/>
                        </a:spcAft>
                      </a:pPr>
                      <a:r>
                        <a:rPr lang="en-US" sz="1200" b="1" dirty="0">
                          <a:solidFill>
                            <a:srgbClr val="FF0000"/>
                          </a:solidFill>
                          <a:latin typeface="Arial"/>
                          <a:ea typeface="Times New Roman"/>
                          <a:cs typeface="Times New Roman"/>
                        </a:rPr>
                        <a:t>Note:  The fact that persons who enter or depart the facility are subject to an inspection of their personal effects shall be conspicuously posted at entries and exits</a:t>
                      </a:r>
                      <a:r>
                        <a:rPr lang="en-US" sz="1200" b="1" dirty="0" smtClean="0">
                          <a:solidFill>
                            <a:srgbClr val="FF0000"/>
                          </a:solidFill>
                          <a:latin typeface="Arial"/>
                          <a:ea typeface="Times New Roman"/>
                          <a:cs typeface="Times New Roman"/>
                        </a:rPr>
                        <a:t>.  If</a:t>
                      </a:r>
                      <a:r>
                        <a:rPr lang="en-US" sz="1200" b="1" baseline="0" dirty="0" smtClean="0">
                          <a:solidFill>
                            <a:srgbClr val="FF0000"/>
                          </a:solidFill>
                          <a:latin typeface="Arial"/>
                          <a:ea typeface="Times New Roman"/>
                          <a:cs typeface="Times New Roman"/>
                        </a:rPr>
                        <a:t> guards are used, ask them what they are looking for.  Do you keep a record of how many checks are conducted?</a:t>
                      </a:r>
                      <a:endParaRPr lang="en-US" sz="1200" b="1" dirty="0">
                        <a:solidFill>
                          <a:srgbClr val="FF0000"/>
                        </a:solidFill>
                        <a:latin typeface="Times New Roman"/>
                        <a:ea typeface="Times New Roman"/>
                        <a:cs typeface="Times New Roman"/>
                      </a:endParaRPr>
                    </a:p>
                  </a:txBody>
                  <a:tcPr marL="68580" marR="68580" marT="0" marB="0"/>
                </a:tc>
              </a:tr>
              <a:tr h="969484">
                <a:tc>
                  <a:txBody>
                    <a:bodyPr/>
                    <a:lstStyle/>
                    <a:p>
                      <a:pPr marL="0" marR="0">
                        <a:lnSpc>
                          <a:spcPts val="1105"/>
                        </a:lnSpc>
                        <a:spcBef>
                          <a:spcPts val="0"/>
                        </a:spcBef>
                        <a:spcAft>
                          <a:spcPts val="0"/>
                        </a:spcAft>
                      </a:pPr>
                      <a:r>
                        <a:rPr lang="en-US" sz="1000" b="1">
                          <a:solidFill>
                            <a:srgbClr val="221E1F"/>
                          </a:solidFill>
                          <a:latin typeface="Arial"/>
                          <a:ea typeface="Times New Roman"/>
                          <a:cs typeface="Times New Roman"/>
                        </a:rPr>
                        <a:t>1-300</a:t>
                      </a:r>
                      <a:endParaRPr lang="en-US" sz="1200">
                        <a:latin typeface="Times New Roman"/>
                        <a:ea typeface="Times New Roman"/>
                        <a:cs typeface="Times New Roman"/>
                      </a:endParaRPr>
                    </a:p>
                    <a:p>
                      <a:pPr marL="0" marR="0">
                        <a:lnSpc>
                          <a:spcPts val="1105"/>
                        </a:lnSpc>
                        <a:spcBef>
                          <a:spcPts val="0"/>
                        </a:spcBef>
                        <a:spcAft>
                          <a:spcPts val="0"/>
                        </a:spcAft>
                      </a:pPr>
                      <a:r>
                        <a:rPr lang="en-US" sz="1000" b="1">
                          <a:solidFill>
                            <a:srgbClr val="221E1F"/>
                          </a:solidFill>
                          <a:latin typeface="Arial"/>
                          <a:ea typeface="Times New Roman"/>
                          <a:cs typeface="Times New Roman"/>
                        </a:rPr>
                        <a:t>1-303</a:t>
                      </a:r>
                      <a:endParaRPr lang="en-US" sz="1200">
                        <a:latin typeface="Times New Roman"/>
                        <a:ea typeface="Times New Roman"/>
                        <a:cs typeface="Times New Roman"/>
                      </a:endParaRPr>
                    </a:p>
                  </a:txBody>
                  <a:tcPr marL="68580" marR="68580" marT="0" marB="0"/>
                </a:tc>
                <a:tc>
                  <a:txBody>
                    <a:bodyPr/>
                    <a:lstStyle/>
                    <a:p>
                      <a:pPr marL="0" marR="0">
                        <a:lnSpc>
                          <a:spcPts val="1105"/>
                        </a:lnSpc>
                        <a:spcBef>
                          <a:spcPts val="0"/>
                        </a:spcBef>
                        <a:spcAft>
                          <a:spcPts val="0"/>
                        </a:spcAft>
                      </a:pPr>
                      <a:r>
                        <a:rPr lang="en-US" sz="1200" b="1" dirty="0">
                          <a:solidFill>
                            <a:srgbClr val="221E1F"/>
                          </a:solidFill>
                          <a:latin typeface="Arial"/>
                          <a:ea typeface="Times New Roman"/>
                          <a:cs typeface="Times New Roman"/>
                        </a:rPr>
                        <a:t>Are your cleared employees aware of their responsibility to promptly report the loss, compromise, or suspected compromise of classified?</a:t>
                      </a:r>
                      <a:endParaRPr lang="en-US" sz="1200" b="1" dirty="0">
                        <a:latin typeface="Times New Roman"/>
                        <a:ea typeface="Times New Roman"/>
                        <a:cs typeface="Times New Roman"/>
                      </a:endParaRPr>
                    </a:p>
                    <a:p>
                      <a:pPr marL="0" marR="0">
                        <a:lnSpc>
                          <a:spcPts val="1105"/>
                        </a:lnSpc>
                        <a:spcBef>
                          <a:spcPts val="0"/>
                        </a:spcBef>
                        <a:spcAft>
                          <a:spcPts val="0"/>
                        </a:spcAft>
                      </a:pPr>
                      <a:r>
                        <a:rPr lang="en-US" sz="1200" b="1" dirty="0">
                          <a:solidFill>
                            <a:srgbClr val="FF0000"/>
                          </a:solidFill>
                          <a:latin typeface="Arial"/>
                          <a:ea typeface="Times New Roman"/>
                          <a:cs typeface="Times New Roman"/>
                        </a:rPr>
                        <a:t>Note:   Have there been any reported? If so, review the documentation</a:t>
                      </a:r>
                      <a:r>
                        <a:rPr lang="en-US" sz="1200" b="1" dirty="0" smtClean="0">
                          <a:solidFill>
                            <a:srgbClr val="FF0000"/>
                          </a:solidFill>
                          <a:latin typeface="Arial"/>
                          <a:ea typeface="Times New Roman"/>
                          <a:cs typeface="Times New Roman"/>
                        </a:rPr>
                        <a:t>. Ask employees if they are</a:t>
                      </a:r>
                      <a:r>
                        <a:rPr lang="en-US" sz="1200" b="1" baseline="0" dirty="0" smtClean="0">
                          <a:solidFill>
                            <a:srgbClr val="FF0000"/>
                          </a:solidFill>
                          <a:latin typeface="Arial"/>
                          <a:ea typeface="Times New Roman"/>
                          <a:cs typeface="Times New Roman"/>
                        </a:rPr>
                        <a:t> aware of any incidents in their area. Ask what they would do if they were aware of one.</a:t>
                      </a:r>
                      <a:endParaRPr lang="en-US" sz="1200" b="1" dirty="0">
                        <a:solidFill>
                          <a:srgbClr val="FF0000"/>
                        </a:solidFill>
                        <a:latin typeface="Times New Roman"/>
                        <a:ea typeface="Times New Roman"/>
                        <a:cs typeface="Times New Roman"/>
                      </a:endParaRPr>
                    </a:p>
                  </a:txBody>
                  <a:tcPr marL="68580" marR="68580" marT="0" marB="0"/>
                </a:tc>
              </a:tr>
              <a:tr h="623241">
                <a:tc>
                  <a:txBody>
                    <a:bodyPr/>
                    <a:lstStyle/>
                    <a:p>
                      <a:pPr marL="0" marR="0">
                        <a:lnSpc>
                          <a:spcPts val="1105"/>
                        </a:lnSpc>
                        <a:spcBef>
                          <a:spcPts val="0"/>
                        </a:spcBef>
                        <a:spcAft>
                          <a:spcPts val="0"/>
                        </a:spcAft>
                      </a:pPr>
                      <a:r>
                        <a:rPr lang="en-US" sz="1000" b="1">
                          <a:solidFill>
                            <a:srgbClr val="221E1F"/>
                          </a:solidFill>
                          <a:latin typeface="Arial"/>
                          <a:ea typeface="Times New Roman"/>
                          <a:cs typeface="Times New Roman"/>
                        </a:rPr>
                        <a:t>5-104</a:t>
                      </a:r>
                      <a:endParaRPr lang="en-US" sz="1200">
                        <a:latin typeface="Times New Roman"/>
                        <a:ea typeface="Times New Roman"/>
                        <a:cs typeface="Times New Roman"/>
                      </a:endParaRPr>
                    </a:p>
                  </a:txBody>
                  <a:tcPr marL="68580" marR="68580" marT="0" marB="0"/>
                </a:tc>
                <a:tc>
                  <a:txBody>
                    <a:bodyPr/>
                    <a:lstStyle/>
                    <a:p>
                      <a:pPr marL="0" marR="0">
                        <a:lnSpc>
                          <a:spcPts val="1105"/>
                        </a:lnSpc>
                        <a:spcBef>
                          <a:spcPts val="0"/>
                        </a:spcBef>
                        <a:spcAft>
                          <a:spcPts val="0"/>
                        </a:spcAft>
                      </a:pPr>
                      <a:r>
                        <a:rPr lang="en-US" sz="1200" b="1" dirty="0">
                          <a:solidFill>
                            <a:srgbClr val="221E1F"/>
                          </a:solidFill>
                          <a:latin typeface="Arial"/>
                          <a:ea typeface="Times New Roman"/>
                          <a:cs typeface="Times New Roman"/>
                        </a:rPr>
                        <a:t>Are procedures adequate to protect classified during emergencies?</a:t>
                      </a:r>
                      <a:r>
                        <a:rPr lang="en-US" sz="1200" b="1" dirty="0">
                          <a:solidFill>
                            <a:srgbClr val="0000FF"/>
                          </a:solidFill>
                          <a:latin typeface="Arial"/>
                          <a:ea typeface="Times New Roman"/>
                          <a:cs typeface="Times New Roman"/>
                        </a:rPr>
                        <a:t> </a:t>
                      </a:r>
                      <a:endParaRPr lang="en-US" sz="1200" b="1" dirty="0">
                        <a:latin typeface="Times New Roman"/>
                        <a:ea typeface="Times New Roman"/>
                        <a:cs typeface="Times New Roman"/>
                      </a:endParaRPr>
                    </a:p>
                    <a:p>
                      <a:pPr marL="0" marR="0">
                        <a:lnSpc>
                          <a:spcPts val="1105"/>
                        </a:lnSpc>
                        <a:spcBef>
                          <a:spcPts val="0"/>
                        </a:spcBef>
                        <a:spcAft>
                          <a:spcPts val="0"/>
                        </a:spcAft>
                      </a:pPr>
                      <a:r>
                        <a:rPr lang="en-US" sz="1200" b="1" dirty="0">
                          <a:solidFill>
                            <a:srgbClr val="FF0000"/>
                          </a:solidFill>
                          <a:latin typeface="Arial"/>
                          <a:ea typeface="Times New Roman"/>
                          <a:cs typeface="Times New Roman"/>
                        </a:rPr>
                        <a:t>Note:  </a:t>
                      </a:r>
                      <a:r>
                        <a:rPr lang="en-US" sz="1200" b="1" dirty="0" smtClean="0">
                          <a:solidFill>
                            <a:srgbClr val="FF0000"/>
                          </a:solidFill>
                          <a:latin typeface="Arial"/>
                          <a:ea typeface="Times New Roman"/>
                          <a:cs typeface="Times New Roman"/>
                        </a:rPr>
                        <a:t>Ensure</a:t>
                      </a:r>
                      <a:r>
                        <a:rPr lang="en-US" sz="1200" b="1" baseline="0" dirty="0" smtClean="0">
                          <a:solidFill>
                            <a:srgbClr val="FF0000"/>
                          </a:solidFill>
                          <a:latin typeface="Arial"/>
                          <a:ea typeface="Times New Roman"/>
                          <a:cs typeface="Times New Roman"/>
                        </a:rPr>
                        <a:t> t</a:t>
                      </a:r>
                      <a:r>
                        <a:rPr lang="en-US" sz="1200" b="1" dirty="0" smtClean="0">
                          <a:solidFill>
                            <a:srgbClr val="FF0000"/>
                          </a:solidFill>
                          <a:latin typeface="Arial"/>
                          <a:ea typeface="Times New Roman"/>
                          <a:cs typeface="Times New Roman"/>
                        </a:rPr>
                        <a:t>hat site</a:t>
                      </a:r>
                      <a:r>
                        <a:rPr lang="en-US" sz="1200" b="1" baseline="0" dirty="0" smtClean="0">
                          <a:solidFill>
                            <a:srgbClr val="FF0000"/>
                          </a:solidFill>
                          <a:latin typeface="Arial"/>
                          <a:ea typeface="Times New Roman"/>
                          <a:cs typeface="Times New Roman"/>
                        </a:rPr>
                        <a:t> has signs/posters with the instructions</a:t>
                      </a:r>
                      <a:endParaRPr lang="en-US" sz="1200" b="1" dirty="0">
                        <a:solidFill>
                          <a:srgbClr val="FF0000"/>
                        </a:solidFill>
                        <a:latin typeface="Times New Roman"/>
                        <a:ea typeface="Times New Roman"/>
                        <a:cs typeface="Times New Roman"/>
                      </a:endParaRPr>
                    </a:p>
                  </a:txBody>
                  <a:tcPr marL="68580" marR="68580" marT="0" marB="0"/>
                </a:tc>
              </a:tr>
            </a:tbl>
          </a:graphicData>
        </a:graphic>
      </p:graphicFrame>
      <p:sp>
        <p:nvSpPr>
          <p:cNvPr id="5" name="Footer Placeholder 4"/>
          <p:cNvSpPr>
            <a:spLocks noGrp="1"/>
          </p:cNvSpPr>
          <p:nvPr>
            <p:ph type="ftr" sz="quarter" idx="4294967295"/>
          </p:nvPr>
        </p:nvSpPr>
        <p:spPr>
          <a:xfrm>
            <a:off x="457200" y="6019800"/>
            <a:ext cx="8229600" cy="701675"/>
          </a:xfrm>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001000" cy="533400"/>
          </a:xfrm>
        </p:spPr>
        <p:txBody>
          <a:bodyPr>
            <a:normAutofit fontScale="90000"/>
          </a:bodyPr>
          <a:lstStyle/>
          <a:p>
            <a:r>
              <a:rPr lang="en-US" sz="2800" b="1" dirty="0" smtClean="0"/>
              <a:t>Emergency Procedures for Securing Classified Material </a:t>
            </a:r>
            <a:br>
              <a:rPr lang="en-US" sz="2800" b="1" dirty="0" smtClean="0"/>
            </a:br>
            <a:endParaRPr lang="en-US" sz="2800" b="1" dirty="0"/>
          </a:p>
        </p:txBody>
      </p:sp>
      <p:sp>
        <p:nvSpPr>
          <p:cNvPr id="3" name="Content Placeholder 2"/>
          <p:cNvSpPr>
            <a:spLocks noGrp="1"/>
          </p:cNvSpPr>
          <p:nvPr>
            <p:ph idx="1"/>
          </p:nvPr>
        </p:nvSpPr>
        <p:spPr>
          <a:xfrm>
            <a:off x="457200" y="838201"/>
            <a:ext cx="8305800" cy="4724400"/>
          </a:xfrm>
        </p:spPr>
        <p:txBody>
          <a:bodyPr/>
          <a:lstStyle/>
          <a:p>
            <a:pPr marL="1588" lvl="0" indent="9525">
              <a:buNone/>
            </a:pPr>
            <a:r>
              <a:rPr lang="en-US" sz="1200" b="1" dirty="0" smtClean="0"/>
              <a:t>In any emergency, your primary consideration must be personal safety.  Safeguard classified material if at all possible but NEVER at the risk of your own or someone else’s safety.  YOUR PERSONAL SAFETY COMES FIRST!</a:t>
            </a:r>
          </a:p>
          <a:p>
            <a:pPr marL="1588" indent="9525">
              <a:buNone/>
            </a:pPr>
            <a:r>
              <a:rPr lang="en-US" sz="1200" b="1" dirty="0" smtClean="0"/>
              <a:t> </a:t>
            </a:r>
            <a:endParaRPr lang="en-US" sz="800" b="1" dirty="0" smtClean="0"/>
          </a:p>
          <a:p>
            <a:pPr marL="1588" lvl="0" indent="9525">
              <a:buNone/>
            </a:pPr>
            <a:r>
              <a:rPr lang="en-US" sz="1200" b="1" dirty="0" smtClean="0"/>
              <a:t>If it can be accomplished without personal risk, return classified material to the approved safe prior to evacuating the area.</a:t>
            </a:r>
          </a:p>
          <a:p>
            <a:pPr marL="1588" indent="9525">
              <a:buNone/>
            </a:pPr>
            <a:r>
              <a:rPr lang="en-US" sz="1200" b="1" dirty="0" smtClean="0"/>
              <a:t> </a:t>
            </a:r>
          </a:p>
          <a:p>
            <a:pPr marL="1588" lvl="0" indent="9525">
              <a:buNone/>
            </a:pPr>
            <a:r>
              <a:rPr lang="en-US" sz="1200" b="1" dirty="0" smtClean="0"/>
              <a:t>If you have classified material in your possession and can do so safely, you may take it with you when evacuating the area.  Keep it in your personal possession and safeguard it from unauthorized disclosure, then return it to an authorized person or the safe.</a:t>
            </a:r>
          </a:p>
          <a:p>
            <a:pPr marL="1588" indent="9525">
              <a:buNone/>
            </a:pPr>
            <a:r>
              <a:rPr lang="en-US" sz="1200" b="1" dirty="0" smtClean="0"/>
              <a:t> </a:t>
            </a:r>
          </a:p>
          <a:p>
            <a:pPr marL="1588" lvl="0" indent="9525">
              <a:buNone/>
            </a:pPr>
            <a:r>
              <a:rPr lang="en-US" sz="1200" b="1" dirty="0" smtClean="0"/>
              <a:t>It is not necessary to secure the area when leaving.  Doing so might slow down evacuation and emergency personnel may need access to the area.</a:t>
            </a:r>
          </a:p>
          <a:p>
            <a:pPr marL="1588" indent="9525">
              <a:buNone/>
            </a:pPr>
            <a:r>
              <a:rPr lang="en-US" sz="1200" b="1" dirty="0" smtClean="0"/>
              <a:t> </a:t>
            </a:r>
          </a:p>
          <a:p>
            <a:pPr marL="1588" lvl="0" indent="9525">
              <a:buNone/>
            </a:pPr>
            <a:r>
              <a:rPr lang="en-US" sz="1200" b="1" dirty="0" smtClean="0"/>
              <a:t>Following the emergency, if you are able to return to the area, examine the classified container for evidence of tampering.  Notify Security immediately if you note evidence of tampering. </a:t>
            </a:r>
          </a:p>
          <a:p>
            <a:pPr marL="1588" indent="9525">
              <a:buNone/>
            </a:pPr>
            <a:r>
              <a:rPr lang="en-US" sz="1200" b="1" dirty="0" smtClean="0"/>
              <a:t> </a:t>
            </a:r>
          </a:p>
          <a:p>
            <a:pPr marL="1588" lvl="0" indent="9525">
              <a:buNone/>
            </a:pPr>
            <a:r>
              <a:rPr lang="en-US" sz="1200" b="1" dirty="0" smtClean="0"/>
              <a:t>Security shall make every attempt to identify emergency responders and determine whether or not they have had access to classified information.  Inadvertent disclosure agreements will be completed where necessary.</a:t>
            </a:r>
          </a:p>
          <a:p>
            <a:pPr marL="1588" indent="9525">
              <a:buNone/>
            </a:pPr>
            <a:r>
              <a:rPr lang="en-US" sz="1200" b="1" dirty="0" smtClean="0"/>
              <a:t> </a:t>
            </a:r>
          </a:p>
          <a:p>
            <a:pPr marL="1588" lvl="0" indent="9525">
              <a:buNone/>
            </a:pPr>
            <a:r>
              <a:rPr lang="en-US" sz="1200" b="1" dirty="0" smtClean="0"/>
              <a:t>Emergency telephone numbers and additional evacuation information are available on the MFC Homepage under Emergency Information. </a:t>
            </a:r>
          </a:p>
          <a:p>
            <a:pPr marL="1588" indent="9525">
              <a:buNone/>
            </a:pPr>
            <a:r>
              <a:rPr lang="en-US" sz="1200" b="1" dirty="0" smtClean="0"/>
              <a:t> </a:t>
            </a:r>
          </a:p>
          <a:p>
            <a:pPr marL="1588" indent="9525" algn="ctr">
              <a:buNone/>
            </a:pPr>
            <a:r>
              <a:rPr lang="en-US" sz="1200" b="1" u="sng" cap="all" dirty="0" smtClean="0"/>
              <a:t>REMEMBER your personal safety comes first</a:t>
            </a:r>
            <a:r>
              <a:rPr lang="en-US" sz="1200" b="1" u="sng" dirty="0" smtClean="0"/>
              <a:t>!</a:t>
            </a:r>
            <a:endParaRPr lang="en-US" sz="1200" b="1" dirty="0" smtClean="0"/>
          </a:p>
          <a:p>
            <a:pPr marL="1588" indent="9525">
              <a:buNone/>
            </a:pPr>
            <a:endParaRPr lang="en-US" sz="1600" dirty="0"/>
          </a:p>
        </p:txBody>
      </p:sp>
      <p:sp>
        <p:nvSpPr>
          <p:cNvPr id="5" name="TextBox 4"/>
          <p:cNvSpPr txBox="1"/>
          <p:nvPr/>
        </p:nvSpPr>
        <p:spPr>
          <a:xfrm rot="19103060">
            <a:off x="2833045" y="2561926"/>
            <a:ext cx="3566147" cy="1200329"/>
          </a:xfrm>
          <a:prstGeom prst="rect">
            <a:avLst/>
          </a:prstGeom>
          <a:noFill/>
        </p:spPr>
        <p:txBody>
          <a:bodyPr wrap="square" rtlCol="0">
            <a:spAutoFit/>
          </a:bodyPr>
          <a:lstStyle/>
          <a:p>
            <a:r>
              <a:rPr lang="en-US" sz="7200" dirty="0" smtClean="0">
                <a:solidFill>
                  <a:schemeClr val="bg1">
                    <a:lumMod val="85000"/>
                  </a:schemeClr>
                </a:solidFill>
                <a:effectLst>
                  <a:outerShdw blurRad="38100" dist="38100" dir="2700000" algn="tl">
                    <a:srgbClr val="000000">
                      <a:alpha val="43137"/>
                    </a:srgbClr>
                  </a:outerShdw>
                </a:effectLst>
              </a:rPr>
              <a:t>SAMPLE</a:t>
            </a:r>
            <a:endParaRPr lang="en-US" sz="7200" dirty="0">
              <a:solidFill>
                <a:schemeClr val="bg1">
                  <a:lumMod val="85000"/>
                </a:schemeClr>
              </a:solidFill>
              <a:effectLst>
                <a:outerShdw blurRad="38100" dist="38100" dir="2700000" algn="tl">
                  <a:srgbClr val="000000">
                    <a:alpha val="43137"/>
                  </a:srgbClr>
                </a:outerShdw>
              </a:effectLst>
            </a:endParaRPr>
          </a:p>
        </p:txBody>
      </p:sp>
      <p:sp>
        <p:nvSpPr>
          <p:cNvPr id="6" name="TextBox 5"/>
          <p:cNvSpPr txBox="1"/>
          <p:nvPr/>
        </p:nvSpPr>
        <p:spPr>
          <a:xfrm>
            <a:off x="533400" y="5638800"/>
            <a:ext cx="8153400" cy="36933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b="1" dirty="0" smtClean="0"/>
              <a:t>Common finding: 5-104: Not having emergency procedures in place</a:t>
            </a:r>
            <a:endParaRPr lang="en-US" b="1" dirty="0"/>
          </a:p>
        </p:txBody>
      </p:sp>
      <p:sp>
        <p:nvSpPr>
          <p:cNvPr id="7" name="Footer Placeholder 6"/>
          <p:cNvSpPr>
            <a:spLocks noGrp="1"/>
          </p:cNvSpPr>
          <p:nvPr>
            <p:ph type="ftr" sz="quarter" idx="4294967295"/>
          </p:nvPr>
        </p:nvSpPr>
        <p:spPr>
          <a:xfrm>
            <a:off x="457200" y="6019800"/>
            <a:ext cx="8229600" cy="701675"/>
          </a:xfrm>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9491" y="241299"/>
            <a:ext cx="7312025" cy="531813"/>
          </a:xfrm>
        </p:spPr>
        <p:txBody>
          <a:bodyPr>
            <a:normAutofit fontScale="90000"/>
          </a:bodyPr>
          <a:lstStyle/>
          <a:p>
            <a:r>
              <a:rPr lang="en-US" b="1" dirty="0" smtClean="0"/>
              <a:t>Reproduction</a:t>
            </a:r>
            <a:endParaRPr lang="en-US" b="1" dirty="0"/>
          </a:p>
        </p:txBody>
      </p:sp>
      <p:graphicFrame>
        <p:nvGraphicFramePr>
          <p:cNvPr id="4" name="Content Placeholder 3"/>
          <p:cNvGraphicFramePr>
            <a:graphicFrameLocks noGrp="1"/>
          </p:cNvGraphicFramePr>
          <p:nvPr>
            <p:ph idx="1"/>
          </p:nvPr>
        </p:nvGraphicFramePr>
        <p:xfrm>
          <a:off x="381000" y="914400"/>
          <a:ext cx="7956283" cy="4713439"/>
        </p:xfrm>
        <a:graphic>
          <a:graphicData uri="http://schemas.openxmlformats.org/drawingml/2006/table">
            <a:tbl>
              <a:tblPr firstRow="1" bandRow="1">
                <a:tableStyleId>{5C22544A-7EE6-4342-B048-85BDC9FD1C3A}</a:tableStyleId>
              </a:tblPr>
              <a:tblGrid>
                <a:gridCol w="1676674"/>
                <a:gridCol w="6279609"/>
              </a:tblGrid>
              <a:tr h="368858">
                <a:tc gridSpan="2">
                  <a:txBody>
                    <a:bodyPr/>
                    <a:lstStyle/>
                    <a:p>
                      <a:pPr marL="0" marR="0">
                        <a:spcBef>
                          <a:spcPts val="100"/>
                        </a:spcBef>
                        <a:spcAft>
                          <a:spcPts val="100"/>
                        </a:spcAft>
                      </a:pPr>
                      <a:r>
                        <a:rPr lang="en-US" sz="1000" b="1" i="1" dirty="0">
                          <a:solidFill>
                            <a:srgbClr val="221E1F"/>
                          </a:solidFill>
                          <a:latin typeface="Arial"/>
                          <a:ea typeface="Times New Roman"/>
                          <a:cs typeface="Times New Roman"/>
                        </a:rPr>
                        <a:t/>
                      </a:r>
                      <a:br>
                        <a:rPr lang="en-US" sz="1000" b="1" i="1" dirty="0">
                          <a:solidFill>
                            <a:srgbClr val="221E1F"/>
                          </a:solidFill>
                          <a:latin typeface="Arial"/>
                          <a:ea typeface="Times New Roman"/>
                          <a:cs typeface="Times New Roman"/>
                        </a:rPr>
                      </a:br>
                      <a:r>
                        <a:rPr lang="en-US" sz="1000" b="1" dirty="0">
                          <a:solidFill>
                            <a:srgbClr val="211D1E"/>
                          </a:solidFill>
                          <a:latin typeface="Arial"/>
                          <a:ea typeface="Times New Roman"/>
                          <a:cs typeface="Arial"/>
                        </a:rPr>
                        <a:t>R.   REPRODUCTION</a:t>
                      </a:r>
                      <a:endParaRPr lang="en-US" sz="1200" dirty="0">
                        <a:latin typeface="Arial"/>
                        <a:ea typeface="Times New Roman"/>
                        <a:cs typeface="Times New Roman"/>
                      </a:endParaRPr>
                    </a:p>
                  </a:txBody>
                  <a:tcPr marL="68580" marR="68580" marT="0" marB="0"/>
                </a:tc>
                <a:tc hMerge="1">
                  <a:txBody>
                    <a:bodyPr/>
                    <a:lstStyle/>
                    <a:p>
                      <a:endParaRPr lang="en-US"/>
                    </a:p>
                  </a:txBody>
                  <a:tcPr/>
                </a:tc>
              </a:tr>
              <a:tr h="368858">
                <a:tc>
                  <a:txBody>
                    <a:bodyPr/>
                    <a:lstStyle/>
                    <a:p>
                      <a:pPr marL="0" marR="0">
                        <a:spcBef>
                          <a:spcPts val="100"/>
                        </a:spcBef>
                        <a:spcAft>
                          <a:spcPts val="100"/>
                        </a:spcAft>
                      </a:pPr>
                      <a:r>
                        <a:rPr lang="en-US" sz="1000" b="1">
                          <a:solidFill>
                            <a:srgbClr val="211D1E"/>
                          </a:solidFill>
                          <a:latin typeface="Arial"/>
                          <a:ea typeface="Times New Roman"/>
                          <a:cs typeface="Arial"/>
                        </a:rPr>
                        <a:t>NISPOM REF:</a:t>
                      </a:r>
                      <a:endParaRPr lang="en-US" sz="1200">
                        <a:latin typeface="Arial"/>
                        <a:ea typeface="Times New Roman"/>
                        <a:cs typeface="Times New Roman"/>
                      </a:endParaRPr>
                    </a:p>
                  </a:txBody>
                  <a:tcPr marL="68580" marR="68580" marT="0" marB="0"/>
                </a:tc>
                <a:tc>
                  <a:txBody>
                    <a:bodyPr/>
                    <a:lstStyle/>
                    <a:p>
                      <a:pPr marL="0" marR="0">
                        <a:spcBef>
                          <a:spcPts val="100"/>
                        </a:spcBef>
                        <a:spcAft>
                          <a:spcPts val="100"/>
                        </a:spcAft>
                      </a:pPr>
                      <a:r>
                        <a:rPr lang="en-US" sz="1000" b="1">
                          <a:solidFill>
                            <a:srgbClr val="211D1E"/>
                          </a:solidFill>
                          <a:latin typeface="Arial"/>
                          <a:ea typeface="Times New Roman"/>
                          <a:cs typeface="Arial"/>
                        </a:rPr>
                        <a:t>Question:</a:t>
                      </a:r>
                      <a:endParaRPr lang="en-US" sz="1200">
                        <a:latin typeface="Arial"/>
                        <a:ea typeface="Times New Roman"/>
                        <a:cs typeface="Times New Roman"/>
                      </a:endParaRPr>
                    </a:p>
                  </a:txBody>
                  <a:tcPr marL="68580" marR="68580" marT="0" marB="0"/>
                </a:tc>
              </a:tr>
              <a:tr h="991933">
                <a:tc>
                  <a:txBody>
                    <a:bodyPr/>
                    <a:lstStyle/>
                    <a:p>
                      <a:pPr marL="0" marR="0">
                        <a:lnSpc>
                          <a:spcPts val="1105"/>
                        </a:lnSpc>
                        <a:spcBef>
                          <a:spcPts val="0"/>
                        </a:spcBef>
                        <a:spcAft>
                          <a:spcPts val="0"/>
                        </a:spcAft>
                      </a:pPr>
                      <a:endParaRPr lang="en-US" sz="1200" b="1">
                        <a:latin typeface="Times New Roman"/>
                        <a:ea typeface="Times New Roman"/>
                        <a:cs typeface="Times New Roman"/>
                      </a:endParaRPr>
                    </a:p>
                  </a:txBody>
                  <a:tcPr marL="68580" marR="68580" marT="0" marB="0"/>
                </a:tc>
                <a:tc>
                  <a:txBody>
                    <a:bodyPr/>
                    <a:lstStyle/>
                    <a:p>
                      <a:pPr marL="0" marR="0">
                        <a:lnSpc>
                          <a:spcPts val="1105"/>
                        </a:lnSpc>
                        <a:spcBef>
                          <a:spcPts val="0"/>
                        </a:spcBef>
                        <a:spcAft>
                          <a:spcPts val="0"/>
                        </a:spcAft>
                      </a:pPr>
                      <a:r>
                        <a:rPr lang="en-US" sz="1200" b="1" dirty="0">
                          <a:solidFill>
                            <a:srgbClr val="221E1F"/>
                          </a:solidFill>
                          <a:latin typeface="Arial"/>
                          <a:ea typeface="Times New Roman"/>
                          <a:cs typeface="Times New Roman"/>
                        </a:rPr>
                        <a:t>Does the equipment used for classified reproduction have any sort of memory capability? If yes, the equipment may require accreditation as an information system</a:t>
                      </a:r>
                      <a:r>
                        <a:rPr lang="en-US" sz="1200" b="1" dirty="0" smtClean="0">
                          <a:solidFill>
                            <a:srgbClr val="221E1F"/>
                          </a:solidFill>
                          <a:latin typeface="Arial"/>
                          <a:ea typeface="Times New Roman"/>
                          <a:cs typeface="Times New Roman"/>
                        </a:rPr>
                        <a:t>.</a:t>
                      </a:r>
                    </a:p>
                    <a:p>
                      <a:pPr marL="0" marR="0">
                        <a:lnSpc>
                          <a:spcPts val="1105"/>
                        </a:lnSpc>
                        <a:spcBef>
                          <a:spcPts val="0"/>
                        </a:spcBef>
                        <a:spcAft>
                          <a:spcPts val="0"/>
                        </a:spcAft>
                      </a:pPr>
                      <a:endParaRPr lang="en-US" sz="1200" b="1" dirty="0" smtClean="0">
                        <a:solidFill>
                          <a:srgbClr val="221E1F"/>
                        </a:solidFill>
                        <a:latin typeface="Arial"/>
                        <a:ea typeface="Times New Roman"/>
                        <a:cs typeface="Times New Roman"/>
                      </a:endParaRPr>
                    </a:p>
                    <a:p>
                      <a:pPr marL="0" marR="0">
                        <a:lnSpc>
                          <a:spcPts val="1105"/>
                        </a:lnSpc>
                        <a:spcBef>
                          <a:spcPts val="0"/>
                        </a:spcBef>
                        <a:spcAft>
                          <a:spcPts val="0"/>
                        </a:spcAft>
                      </a:pPr>
                      <a:r>
                        <a:rPr lang="en-US" sz="1200" b="1" dirty="0" smtClean="0">
                          <a:solidFill>
                            <a:srgbClr val="221E1F"/>
                          </a:solidFill>
                          <a:latin typeface="Arial"/>
                          <a:ea typeface="Times New Roman"/>
                          <a:cs typeface="Times New Roman"/>
                        </a:rPr>
                        <a:t>Note: </a:t>
                      </a:r>
                      <a:r>
                        <a:rPr lang="en-US" sz="1200" b="1" dirty="0" smtClean="0">
                          <a:solidFill>
                            <a:srgbClr val="F63F1B"/>
                          </a:solidFill>
                          <a:latin typeface="Arial"/>
                          <a:ea typeface="Times New Roman"/>
                          <a:cs typeface="Times New Roman"/>
                        </a:rPr>
                        <a:t>You may want to have labels/signs</a:t>
                      </a:r>
                      <a:r>
                        <a:rPr lang="en-US" sz="1200" b="1" baseline="0" dirty="0" smtClean="0">
                          <a:solidFill>
                            <a:srgbClr val="F63F1B"/>
                          </a:solidFill>
                          <a:latin typeface="Arial"/>
                          <a:ea typeface="Times New Roman"/>
                          <a:cs typeface="Times New Roman"/>
                        </a:rPr>
                        <a:t> at each copy machine / printer</a:t>
                      </a:r>
                      <a:endParaRPr lang="en-US" sz="1200" b="1" dirty="0">
                        <a:solidFill>
                          <a:srgbClr val="F63F1B"/>
                        </a:solidFill>
                        <a:latin typeface="Times New Roman"/>
                        <a:ea typeface="Times New Roman"/>
                        <a:cs typeface="Times New Roman"/>
                      </a:endParaRPr>
                    </a:p>
                  </a:txBody>
                  <a:tcPr marL="68580" marR="68580" marT="0" marB="0"/>
                </a:tc>
              </a:tr>
              <a:tr h="815248">
                <a:tc>
                  <a:txBody>
                    <a:bodyPr/>
                    <a:lstStyle/>
                    <a:p>
                      <a:pPr marL="0" marR="0">
                        <a:lnSpc>
                          <a:spcPts val="1105"/>
                        </a:lnSpc>
                        <a:spcBef>
                          <a:spcPts val="0"/>
                        </a:spcBef>
                        <a:spcAft>
                          <a:spcPts val="0"/>
                        </a:spcAft>
                      </a:pPr>
                      <a:r>
                        <a:rPr lang="en-US" sz="1000" b="1">
                          <a:solidFill>
                            <a:srgbClr val="221E1F"/>
                          </a:solidFill>
                          <a:latin typeface="Arial"/>
                          <a:ea typeface="Times New Roman"/>
                          <a:cs typeface="Times New Roman"/>
                        </a:rPr>
                        <a:t>5-600</a:t>
                      </a:r>
                      <a:endParaRPr lang="en-US" sz="1200" b="1">
                        <a:latin typeface="Times New Roman"/>
                        <a:ea typeface="Times New Roman"/>
                        <a:cs typeface="Times New Roman"/>
                      </a:endParaRPr>
                    </a:p>
                  </a:txBody>
                  <a:tcPr marL="68580" marR="68580" marT="0" marB="0"/>
                </a:tc>
                <a:tc>
                  <a:txBody>
                    <a:bodyPr/>
                    <a:lstStyle/>
                    <a:p>
                      <a:pPr marL="0" marR="0">
                        <a:lnSpc>
                          <a:spcPts val="1105"/>
                        </a:lnSpc>
                        <a:spcBef>
                          <a:spcPts val="0"/>
                        </a:spcBef>
                        <a:spcAft>
                          <a:spcPts val="0"/>
                        </a:spcAft>
                      </a:pPr>
                      <a:r>
                        <a:rPr lang="en-US" sz="1200" b="1" dirty="0">
                          <a:solidFill>
                            <a:srgbClr val="221E1F"/>
                          </a:solidFill>
                          <a:latin typeface="Arial"/>
                          <a:ea typeface="Times New Roman"/>
                          <a:cs typeface="Times New Roman"/>
                        </a:rPr>
                        <a:t>Is reproduction of classified material kept to a minimum?</a:t>
                      </a:r>
                      <a:r>
                        <a:rPr lang="en-US" sz="1200" b="1" dirty="0">
                          <a:solidFill>
                            <a:srgbClr val="0000FF"/>
                          </a:solidFill>
                          <a:latin typeface="Arial"/>
                          <a:ea typeface="Times New Roman"/>
                          <a:cs typeface="Times New Roman"/>
                        </a:rPr>
                        <a:t> </a:t>
                      </a:r>
                      <a:endParaRPr lang="en-US" sz="1200" b="1" dirty="0">
                        <a:latin typeface="Times New Roman"/>
                        <a:ea typeface="Times New Roman"/>
                        <a:cs typeface="Times New Roman"/>
                      </a:endParaRPr>
                    </a:p>
                    <a:p>
                      <a:pPr marL="0" marR="0">
                        <a:lnSpc>
                          <a:spcPts val="1105"/>
                        </a:lnSpc>
                        <a:spcBef>
                          <a:spcPts val="0"/>
                        </a:spcBef>
                        <a:spcAft>
                          <a:spcPts val="0"/>
                        </a:spcAft>
                      </a:pPr>
                      <a:r>
                        <a:rPr lang="en-US" sz="1200" b="1" dirty="0">
                          <a:solidFill>
                            <a:srgbClr val="0000FF"/>
                          </a:solidFill>
                          <a:latin typeface="Arial"/>
                          <a:ea typeface="Times New Roman"/>
                          <a:cs typeface="Times New Roman"/>
                        </a:rPr>
                        <a:t>Note:  </a:t>
                      </a:r>
                      <a:r>
                        <a:rPr lang="en-US" sz="1200" b="1" dirty="0">
                          <a:solidFill>
                            <a:srgbClr val="F63F1B"/>
                          </a:solidFill>
                          <a:latin typeface="Arial"/>
                          <a:ea typeface="Times New Roman"/>
                          <a:cs typeface="Times New Roman"/>
                        </a:rPr>
                        <a:t>Who can do it? Are they knowledgeable? Interview them.  Are briefings used? Are instructions posted</a:t>
                      </a:r>
                      <a:r>
                        <a:rPr lang="en-US" sz="1200" b="1" dirty="0" smtClean="0">
                          <a:solidFill>
                            <a:srgbClr val="F63F1B"/>
                          </a:solidFill>
                          <a:latin typeface="Arial"/>
                          <a:ea typeface="Times New Roman"/>
                          <a:cs typeface="Times New Roman"/>
                        </a:rPr>
                        <a:t>? Speak with the employees who make copies to ascertain their knowledge of the process</a:t>
                      </a:r>
                      <a:endParaRPr lang="en-US" sz="1200" b="1" dirty="0">
                        <a:solidFill>
                          <a:srgbClr val="F63F1B"/>
                        </a:solidFill>
                        <a:latin typeface="Times New Roman"/>
                        <a:ea typeface="Times New Roman"/>
                        <a:cs typeface="Times New Roman"/>
                      </a:endParaRPr>
                    </a:p>
                  </a:txBody>
                  <a:tcPr marL="68580" marR="68580" marT="0" marB="0"/>
                </a:tc>
              </a:tr>
              <a:tr h="638979">
                <a:tc>
                  <a:txBody>
                    <a:bodyPr/>
                    <a:lstStyle/>
                    <a:p>
                      <a:pPr marL="0" marR="0">
                        <a:lnSpc>
                          <a:spcPts val="1105"/>
                        </a:lnSpc>
                        <a:spcBef>
                          <a:spcPts val="0"/>
                        </a:spcBef>
                        <a:spcAft>
                          <a:spcPts val="0"/>
                        </a:spcAft>
                      </a:pPr>
                      <a:r>
                        <a:rPr lang="en-US" sz="1000" b="1">
                          <a:solidFill>
                            <a:srgbClr val="221E1F"/>
                          </a:solidFill>
                          <a:latin typeface="Arial"/>
                          <a:ea typeface="Times New Roman"/>
                          <a:cs typeface="Times New Roman"/>
                        </a:rPr>
                        <a:t>5-600</a:t>
                      </a:r>
                      <a:endParaRPr lang="en-US" sz="1200" b="1">
                        <a:latin typeface="Times New Roman"/>
                        <a:ea typeface="Times New Roman"/>
                        <a:cs typeface="Times New Roman"/>
                      </a:endParaRPr>
                    </a:p>
                  </a:txBody>
                  <a:tcPr marL="68580" marR="68580" marT="0" marB="0"/>
                </a:tc>
                <a:tc>
                  <a:txBody>
                    <a:bodyPr/>
                    <a:lstStyle/>
                    <a:p>
                      <a:pPr marL="0" marR="0">
                        <a:lnSpc>
                          <a:spcPts val="1105"/>
                        </a:lnSpc>
                        <a:spcBef>
                          <a:spcPts val="0"/>
                        </a:spcBef>
                        <a:spcAft>
                          <a:spcPts val="0"/>
                        </a:spcAft>
                      </a:pPr>
                      <a:r>
                        <a:rPr lang="en-US" sz="1200" b="1" dirty="0">
                          <a:solidFill>
                            <a:srgbClr val="221E1F"/>
                          </a:solidFill>
                          <a:latin typeface="Arial"/>
                          <a:ea typeface="Times New Roman"/>
                          <a:cs typeface="Times New Roman"/>
                        </a:rPr>
                        <a:t>Is the reproduction of classified accomplished only by properly cleared, authorized, and knowledgeable employees?</a:t>
                      </a:r>
                      <a:endParaRPr lang="en-US" sz="1200" b="1" dirty="0">
                        <a:latin typeface="Times New Roman"/>
                        <a:ea typeface="Times New Roman"/>
                        <a:cs typeface="Times New Roman"/>
                      </a:endParaRPr>
                    </a:p>
                  </a:txBody>
                  <a:tcPr marL="68580" marR="68580" marT="0" marB="0"/>
                </a:tc>
              </a:tr>
              <a:tr h="550843">
                <a:tc>
                  <a:txBody>
                    <a:bodyPr/>
                    <a:lstStyle/>
                    <a:p>
                      <a:pPr marL="0" marR="0">
                        <a:lnSpc>
                          <a:spcPts val="1105"/>
                        </a:lnSpc>
                        <a:spcBef>
                          <a:spcPts val="0"/>
                        </a:spcBef>
                        <a:spcAft>
                          <a:spcPts val="0"/>
                        </a:spcAft>
                      </a:pPr>
                      <a:r>
                        <a:rPr lang="en-US" sz="1000" b="1" dirty="0">
                          <a:solidFill>
                            <a:srgbClr val="221E1F"/>
                          </a:solidFill>
                          <a:latin typeface="Arial"/>
                          <a:ea typeface="Times New Roman"/>
                          <a:cs typeface="Times New Roman"/>
                        </a:rPr>
                        <a:t>5-601 </a:t>
                      </a:r>
                      <a:endParaRPr lang="en-US" sz="1200" b="1" dirty="0">
                        <a:latin typeface="Times New Roman"/>
                        <a:ea typeface="Times New Roman"/>
                        <a:cs typeface="Times New Roman"/>
                      </a:endParaRPr>
                    </a:p>
                  </a:txBody>
                  <a:tcPr marL="68580" marR="68580" marT="0" marB="0"/>
                </a:tc>
                <a:tc>
                  <a:txBody>
                    <a:bodyPr/>
                    <a:lstStyle/>
                    <a:p>
                      <a:pPr marL="0" marR="0">
                        <a:lnSpc>
                          <a:spcPts val="1105"/>
                        </a:lnSpc>
                        <a:spcBef>
                          <a:spcPts val="0"/>
                        </a:spcBef>
                        <a:spcAft>
                          <a:spcPts val="0"/>
                        </a:spcAft>
                      </a:pPr>
                      <a:r>
                        <a:rPr lang="en-US" sz="1200" b="1" dirty="0">
                          <a:solidFill>
                            <a:srgbClr val="221E1F"/>
                          </a:solidFill>
                          <a:latin typeface="Arial"/>
                          <a:ea typeface="Times New Roman"/>
                          <a:cs typeface="Times New Roman"/>
                        </a:rPr>
                        <a:t>For Top Secret </a:t>
                      </a:r>
                      <a:r>
                        <a:rPr lang="en-US" sz="1200" b="1" dirty="0" smtClean="0">
                          <a:solidFill>
                            <a:srgbClr val="221E1F"/>
                          </a:solidFill>
                          <a:latin typeface="Arial"/>
                          <a:ea typeface="Times New Roman"/>
                          <a:cs typeface="Times New Roman"/>
                        </a:rPr>
                        <a:t>material</a:t>
                      </a:r>
                      <a:r>
                        <a:rPr lang="en-US" sz="1200" b="1" dirty="0">
                          <a:solidFill>
                            <a:srgbClr val="221E1F"/>
                          </a:solidFill>
                          <a:latin typeface="Arial"/>
                          <a:ea typeface="Times New Roman"/>
                          <a:cs typeface="Times New Roman"/>
                        </a:rPr>
                        <a:t>, is reproduction authorization obtained as required? </a:t>
                      </a:r>
                      <a:r>
                        <a:rPr lang="en-US" sz="1200" b="1" dirty="0" smtClean="0">
                          <a:solidFill>
                            <a:srgbClr val="221E1F"/>
                          </a:solidFill>
                          <a:latin typeface="Arial"/>
                          <a:ea typeface="Times New Roman"/>
                          <a:cs typeface="Times New Roman"/>
                        </a:rPr>
                        <a:t> </a:t>
                      </a:r>
                      <a:r>
                        <a:rPr lang="en-US" sz="1200" b="1" dirty="0" smtClean="0">
                          <a:solidFill>
                            <a:srgbClr val="F63F1B"/>
                          </a:solidFill>
                          <a:latin typeface="Arial"/>
                          <a:ea typeface="Times New Roman"/>
                          <a:cs typeface="Times New Roman"/>
                        </a:rPr>
                        <a:t>Check the DD Form 254</a:t>
                      </a:r>
                      <a:endParaRPr lang="en-US" sz="1200" b="1" dirty="0">
                        <a:solidFill>
                          <a:srgbClr val="F63F1B"/>
                        </a:solidFill>
                        <a:latin typeface="Times New Roman"/>
                        <a:ea typeface="Times New Roman"/>
                        <a:cs typeface="Times New Roman"/>
                      </a:endParaRPr>
                    </a:p>
                  </a:txBody>
                  <a:tcPr marL="68580" marR="68580" marT="0" marB="0"/>
                </a:tc>
              </a:tr>
              <a:tr h="561860">
                <a:tc>
                  <a:txBody>
                    <a:bodyPr/>
                    <a:lstStyle/>
                    <a:p>
                      <a:pPr marL="0" marR="0">
                        <a:lnSpc>
                          <a:spcPts val="1105"/>
                        </a:lnSpc>
                        <a:spcBef>
                          <a:spcPts val="0"/>
                        </a:spcBef>
                        <a:spcAft>
                          <a:spcPts val="0"/>
                        </a:spcAft>
                      </a:pPr>
                      <a:r>
                        <a:rPr lang="en-US" sz="1000" b="1">
                          <a:solidFill>
                            <a:srgbClr val="221E1F"/>
                          </a:solidFill>
                          <a:latin typeface="Arial"/>
                          <a:ea typeface="Times New Roman"/>
                          <a:cs typeface="Times New Roman"/>
                        </a:rPr>
                        <a:t>5-602</a:t>
                      </a:r>
                      <a:endParaRPr lang="en-US" sz="1200" b="1">
                        <a:latin typeface="Times New Roman"/>
                        <a:ea typeface="Times New Roman"/>
                        <a:cs typeface="Times New Roman"/>
                      </a:endParaRPr>
                    </a:p>
                  </a:txBody>
                  <a:tcPr marL="68580" marR="68580" marT="0" marB="0"/>
                </a:tc>
                <a:tc>
                  <a:txBody>
                    <a:bodyPr/>
                    <a:lstStyle/>
                    <a:p>
                      <a:pPr marL="0" marR="0">
                        <a:lnSpc>
                          <a:spcPts val="1105"/>
                        </a:lnSpc>
                        <a:spcBef>
                          <a:spcPts val="0"/>
                        </a:spcBef>
                        <a:spcAft>
                          <a:spcPts val="0"/>
                        </a:spcAft>
                      </a:pPr>
                      <a:r>
                        <a:rPr lang="en-US" sz="1200" b="1" dirty="0">
                          <a:solidFill>
                            <a:srgbClr val="221E1F"/>
                          </a:solidFill>
                          <a:latin typeface="Arial"/>
                          <a:ea typeface="Times New Roman"/>
                          <a:cs typeface="Times New Roman"/>
                        </a:rPr>
                        <a:t>Are reproductions of classified material reviewed to ensure that the markings are proper and legible?</a:t>
                      </a:r>
                      <a:endParaRPr lang="en-US" sz="1200" b="1" dirty="0">
                        <a:latin typeface="Times New Roman"/>
                        <a:ea typeface="Times New Roman"/>
                        <a:cs typeface="Times New Roman"/>
                      </a:endParaRPr>
                    </a:p>
                  </a:txBody>
                  <a:tcPr marL="68580" marR="68580" marT="0" marB="0"/>
                </a:tc>
              </a:tr>
              <a:tr h="416860">
                <a:tc>
                  <a:txBody>
                    <a:bodyPr/>
                    <a:lstStyle/>
                    <a:p>
                      <a:pPr marL="0" marR="0">
                        <a:lnSpc>
                          <a:spcPts val="1105"/>
                        </a:lnSpc>
                        <a:spcBef>
                          <a:spcPts val="0"/>
                        </a:spcBef>
                        <a:spcAft>
                          <a:spcPts val="0"/>
                        </a:spcAft>
                      </a:pPr>
                      <a:r>
                        <a:rPr lang="en-US" sz="1000" b="1">
                          <a:solidFill>
                            <a:srgbClr val="221E1F"/>
                          </a:solidFill>
                          <a:latin typeface="Arial"/>
                          <a:ea typeface="Times New Roman"/>
                          <a:cs typeface="Times New Roman"/>
                        </a:rPr>
                        <a:t>5-603</a:t>
                      </a:r>
                      <a:endParaRPr lang="en-US" sz="1200" b="1">
                        <a:latin typeface="Times New Roman"/>
                        <a:ea typeface="Times New Roman"/>
                        <a:cs typeface="Times New Roman"/>
                      </a:endParaRPr>
                    </a:p>
                  </a:txBody>
                  <a:tcPr marL="68580" marR="68580" marT="0" marB="0"/>
                </a:tc>
                <a:tc>
                  <a:txBody>
                    <a:bodyPr/>
                    <a:lstStyle/>
                    <a:p>
                      <a:pPr marL="0" marR="0">
                        <a:lnSpc>
                          <a:spcPts val="1105"/>
                        </a:lnSpc>
                        <a:spcBef>
                          <a:spcPts val="0"/>
                        </a:spcBef>
                        <a:spcAft>
                          <a:spcPts val="0"/>
                        </a:spcAft>
                      </a:pPr>
                      <a:r>
                        <a:rPr lang="en-US" sz="1200" b="1" dirty="0">
                          <a:solidFill>
                            <a:srgbClr val="221E1F"/>
                          </a:solidFill>
                          <a:latin typeface="Arial"/>
                          <a:ea typeface="Times New Roman"/>
                          <a:cs typeface="Times New Roman"/>
                        </a:rPr>
                        <a:t>Is a record of reproduction maintained for TS material and is it retained as required?</a:t>
                      </a:r>
                      <a:r>
                        <a:rPr lang="en-US" sz="1200" b="1" dirty="0">
                          <a:solidFill>
                            <a:srgbClr val="0000FF"/>
                          </a:solidFill>
                          <a:latin typeface="Arial"/>
                          <a:ea typeface="Times New Roman"/>
                          <a:cs typeface="Times New Roman"/>
                        </a:rPr>
                        <a:t> </a:t>
                      </a:r>
                      <a:endParaRPr lang="en-US" sz="1200" b="1" dirty="0">
                        <a:latin typeface="Times New Roman"/>
                        <a:ea typeface="Times New Roman"/>
                        <a:cs typeface="Times New Roman"/>
                      </a:endParaRPr>
                    </a:p>
                    <a:p>
                      <a:pPr marL="0" marR="0">
                        <a:lnSpc>
                          <a:spcPts val="1105"/>
                        </a:lnSpc>
                        <a:spcBef>
                          <a:spcPts val="0"/>
                        </a:spcBef>
                        <a:spcAft>
                          <a:spcPts val="0"/>
                        </a:spcAft>
                      </a:pPr>
                      <a:r>
                        <a:rPr lang="en-US" sz="1200" b="1" dirty="0">
                          <a:solidFill>
                            <a:srgbClr val="0000FF"/>
                          </a:solidFill>
                          <a:latin typeface="Arial"/>
                          <a:ea typeface="Times New Roman"/>
                          <a:cs typeface="Times New Roman"/>
                        </a:rPr>
                        <a:t>Note:  </a:t>
                      </a:r>
                      <a:r>
                        <a:rPr lang="en-US" sz="1200" b="1" dirty="0">
                          <a:solidFill>
                            <a:srgbClr val="F63F1B"/>
                          </a:solidFill>
                          <a:latin typeface="Arial"/>
                          <a:ea typeface="Times New Roman"/>
                          <a:cs typeface="Times New Roman"/>
                        </a:rPr>
                        <a:t>2 year retention required.</a:t>
                      </a:r>
                      <a:endParaRPr lang="en-US" sz="1200" b="1" dirty="0">
                        <a:solidFill>
                          <a:srgbClr val="F63F1B"/>
                        </a:solidFill>
                        <a:latin typeface="Times New Roman"/>
                        <a:ea typeface="Times New Roman"/>
                        <a:cs typeface="Times New Roman"/>
                      </a:endParaRPr>
                    </a:p>
                  </a:txBody>
                  <a:tcPr marL="68580" marR="68580" marT="0" marB="0"/>
                </a:tc>
              </a:tr>
            </a:tbl>
          </a:graphicData>
        </a:graphic>
      </p:graphicFrame>
      <p:sp>
        <p:nvSpPr>
          <p:cNvPr id="5" name="Footer Placeholder 4"/>
          <p:cNvSpPr>
            <a:spLocks noGrp="1"/>
          </p:cNvSpPr>
          <p:nvPr>
            <p:ph type="ftr" sz="quarter" idx="4294967295"/>
          </p:nvPr>
        </p:nvSpPr>
        <p:spPr>
          <a:xfrm>
            <a:off x="457200" y="6019800"/>
            <a:ext cx="8229600" cy="701675"/>
          </a:xfrm>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9490" y="296718"/>
            <a:ext cx="7312025" cy="531813"/>
          </a:xfrm>
        </p:spPr>
        <p:txBody>
          <a:bodyPr>
            <a:normAutofit fontScale="90000"/>
          </a:bodyPr>
          <a:lstStyle/>
          <a:p>
            <a:r>
              <a:rPr lang="en-US" b="1" dirty="0" smtClean="0"/>
              <a:t>Disposition</a:t>
            </a:r>
            <a:endParaRPr lang="en-US" b="1" dirty="0"/>
          </a:p>
        </p:txBody>
      </p:sp>
      <p:graphicFrame>
        <p:nvGraphicFramePr>
          <p:cNvPr id="7" name="Content Placeholder 6"/>
          <p:cNvGraphicFramePr>
            <a:graphicFrameLocks noGrp="1"/>
          </p:cNvGraphicFramePr>
          <p:nvPr>
            <p:ph idx="1"/>
          </p:nvPr>
        </p:nvGraphicFramePr>
        <p:xfrm>
          <a:off x="433006" y="1113148"/>
          <a:ext cx="7803717" cy="5210717"/>
        </p:xfrm>
        <a:graphic>
          <a:graphicData uri="http://schemas.openxmlformats.org/drawingml/2006/table">
            <a:tbl>
              <a:tblPr firstRow="1" bandRow="1">
                <a:tableStyleId>{5C22544A-7EE6-4342-B048-85BDC9FD1C3A}</a:tableStyleId>
              </a:tblPr>
              <a:tblGrid>
                <a:gridCol w="950335"/>
                <a:gridCol w="5735782"/>
                <a:gridCol w="1117600"/>
              </a:tblGrid>
              <a:tr h="405911">
                <a:tc gridSpan="3">
                  <a:txBody>
                    <a:bodyPr/>
                    <a:lstStyle/>
                    <a:p>
                      <a:pPr marL="0" marR="0">
                        <a:spcBef>
                          <a:spcPts val="100"/>
                        </a:spcBef>
                        <a:spcAft>
                          <a:spcPts val="100"/>
                        </a:spcAft>
                      </a:pPr>
                      <a:r>
                        <a:rPr lang="en-US" sz="1000" b="1" dirty="0">
                          <a:solidFill>
                            <a:srgbClr val="211D1E"/>
                          </a:solidFill>
                          <a:latin typeface="Arial"/>
                          <a:ea typeface="Times New Roman"/>
                          <a:cs typeface="Arial"/>
                        </a:rPr>
                        <a:t>S.   DISPOSITION</a:t>
                      </a:r>
                      <a:endParaRPr lang="en-US" sz="1200" dirty="0">
                        <a:latin typeface="Arial"/>
                        <a:ea typeface="Times New Roman"/>
                        <a:cs typeface="Times New Roman"/>
                      </a:endParaRPr>
                    </a:p>
                  </a:txBody>
                  <a:tcPr marL="68580" marR="68580" marT="0" marB="0"/>
                </a:tc>
                <a:tc hMerge="1">
                  <a:txBody>
                    <a:bodyPr/>
                    <a:lstStyle/>
                    <a:p>
                      <a:endParaRPr lang="en-US"/>
                    </a:p>
                  </a:txBody>
                  <a:tcPr/>
                </a:tc>
                <a:tc hMerge="1">
                  <a:txBody>
                    <a:bodyPr/>
                    <a:lstStyle/>
                    <a:p>
                      <a:endParaRPr lang="en-US"/>
                    </a:p>
                  </a:txBody>
                  <a:tcPr/>
                </a:tc>
              </a:tr>
              <a:tr h="405911">
                <a:tc>
                  <a:txBody>
                    <a:bodyPr/>
                    <a:lstStyle/>
                    <a:p>
                      <a:pPr marL="0" marR="0">
                        <a:spcBef>
                          <a:spcPts val="100"/>
                        </a:spcBef>
                        <a:spcAft>
                          <a:spcPts val="100"/>
                        </a:spcAft>
                      </a:pPr>
                      <a:r>
                        <a:rPr lang="en-US" sz="1000" b="1">
                          <a:solidFill>
                            <a:srgbClr val="211D1E"/>
                          </a:solidFill>
                          <a:latin typeface="Arial"/>
                          <a:ea typeface="Times New Roman"/>
                          <a:cs typeface="Arial"/>
                        </a:rPr>
                        <a:t>NISPOM REF:</a:t>
                      </a:r>
                      <a:endParaRPr lang="en-US" sz="1200">
                        <a:latin typeface="Arial"/>
                        <a:ea typeface="Times New Roman"/>
                        <a:cs typeface="Times New Roman"/>
                      </a:endParaRPr>
                    </a:p>
                  </a:txBody>
                  <a:tcPr marL="68580" marR="68580" marT="0" marB="0"/>
                </a:tc>
                <a:tc>
                  <a:txBody>
                    <a:bodyPr/>
                    <a:lstStyle/>
                    <a:p>
                      <a:pPr marL="0" marR="0">
                        <a:spcBef>
                          <a:spcPts val="100"/>
                        </a:spcBef>
                        <a:spcAft>
                          <a:spcPts val="100"/>
                        </a:spcAft>
                      </a:pPr>
                      <a:r>
                        <a:rPr lang="en-US" sz="1000" b="1">
                          <a:solidFill>
                            <a:srgbClr val="211D1E"/>
                          </a:solidFill>
                          <a:latin typeface="Arial"/>
                          <a:ea typeface="Times New Roman"/>
                          <a:cs typeface="Arial"/>
                        </a:rPr>
                        <a:t>Question:</a:t>
                      </a:r>
                      <a:endParaRPr lang="en-US" sz="1200">
                        <a:latin typeface="Arial"/>
                        <a:ea typeface="Times New Roman"/>
                        <a:cs typeface="Times New Roman"/>
                      </a:endParaRPr>
                    </a:p>
                  </a:txBody>
                  <a:tcPr marL="68580" marR="68580" marT="0" marB="0"/>
                </a:tc>
                <a:tc>
                  <a:txBody>
                    <a:bodyPr/>
                    <a:lstStyle/>
                    <a:p>
                      <a:pPr marL="0" marR="0">
                        <a:spcBef>
                          <a:spcPts val="0"/>
                        </a:spcBef>
                        <a:spcAft>
                          <a:spcPts val="0"/>
                        </a:spcAft>
                      </a:pPr>
                      <a:r>
                        <a:rPr lang="en-US" sz="1200">
                          <a:latin typeface="Times New Roman"/>
                          <a:ea typeface="Times New Roman"/>
                          <a:cs typeface="Times New Roman"/>
                        </a:rPr>
                        <a:t> </a:t>
                      </a:r>
                    </a:p>
                  </a:txBody>
                  <a:tcPr marL="0" marR="0" marT="0" marB="0" anchor="ctr"/>
                </a:tc>
              </a:tr>
              <a:tr h="630943">
                <a:tc>
                  <a:txBody>
                    <a:bodyPr/>
                    <a:lstStyle/>
                    <a:p>
                      <a:pPr marL="0" marR="0">
                        <a:lnSpc>
                          <a:spcPts val="1105"/>
                        </a:lnSpc>
                        <a:spcBef>
                          <a:spcPts val="0"/>
                        </a:spcBef>
                        <a:spcAft>
                          <a:spcPts val="0"/>
                        </a:spcAft>
                      </a:pPr>
                      <a:r>
                        <a:rPr lang="en-US" sz="1000" b="1">
                          <a:solidFill>
                            <a:srgbClr val="221E1F"/>
                          </a:solidFill>
                          <a:latin typeface="Arial"/>
                          <a:ea typeface="Times New Roman"/>
                          <a:cs typeface="Times New Roman"/>
                        </a:rPr>
                        <a:t>5-700b</a:t>
                      </a:r>
                      <a:endParaRPr lang="en-US" sz="1200">
                        <a:latin typeface="Times New Roman"/>
                        <a:ea typeface="Times New Roman"/>
                        <a:cs typeface="Times New Roman"/>
                      </a:endParaRPr>
                    </a:p>
                  </a:txBody>
                  <a:tcPr marL="68580" marR="68580" marT="0" marB="0"/>
                </a:tc>
                <a:tc>
                  <a:txBody>
                    <a:bodyPr/>
                    <a:lstStyle/>
                    <a:p>
                      <a:pPr marL="0" marR="0">
                        <a:lnSpc>
                          <a:spcPts val="1105"/>
                        </a:lnSpc>
                        <a:spcBef>
                          <a:spcPts val="0"/>
                        </a:spcBef>
                        <a:spcAft>
                          <a:spcPts val="0"/>
                        </a:spcAft>
                      </a:pPr>
                      <a:r>
                        <a:rPr lang="en-US" sz="1200" b="1" dirty="0">
                          <a:solidFill>
                            <a:srgbClr val="221E1F"/>
                          </a:solidFill>
                          <a:latin typeface="Arial"/>
                          <a:ea typeface="Times New Roman"/>
                          <a:cs typeface="Times New Roman"/>
                        </a:rPr>
                        <a:t>Are procedures established to review classified holdings on a recurring basis for the purpose of reduction?  </a:t>
                      </a:r>
                      <a:endParaRPr lang="en-US" sz="1200" b="1" dirty="0">
                        <a:latin typeface="Times New Roman"/>
                        <a:ea typeface="Times New Roman"/>
                        <a:cs typeface="Times New Roman"/>
                      </a:endParaRPr>
                    </a:p>
                    <a:p>
                      <a:pPr marL="0" marR="0">
                        <a:lnSpc>
                          <a:spcPts val="1105"/>
                        </a:lnSpc>
                        <a:spcBef>
                          <a:spcPts val="0"/>
                        </a:spcBef>
                        <a:spcAft>
                          <a:spcPts val="0"/>
                        </a:spcAft>
                      </a:pPr>
                      <a:r>
                        <a:rPr lang="en-US" sz="1200" b="1" dirty="0">
                          <a:solidFill>
                            <a:srgbClr val="0070C0"/>
                          </a:solidFill>
                          <a:latin typeface="Arial"/>
                          <a:ea typeface="Times New Roman"/>
                          <a:cs typeface="Times New Roman"/>
                        </a:rPr>
                        <a:t>Note:  </a:t>
                      </a:r>
                      <a:r>
                        <a:rPr lang="en-US" sz="1200" b="1" dirty="0">
                          <a:solidFill>
                            <a:srgbClr val="F63F1B"/>
                          </a:solidFill>
                          <a:latin typeface="Arial"/>
                          <a:ea typeface="Times New Roman"/>
                          <a:cs typeface="Times New Roman"/>
                        </a:rPr>
                        <a:t>Can the FSO explain the process</a:t>
                      </a:r>
                      <a:r>
                        <a:rPr lang="en-US" sz="1200" b="1" dirty="0" smtClean="0">
                          <a:solidFill>
                            <a:srgbClr val="F63F1B"/>
                          </a:solidFill>
                          <a:latin typeface="Arial"/>
                          <a:ea typeface="Times New Roman"/>
                          <a:cs typeface="Times New Roman"/>
                        </a:rPr>
                        <a:t>?  Consider having a “clean out day”</a:t>
                      </a:r>
                      <a:endParaRPr lang="en-US" sz="1200" b="1" dirty="0">
                        <a:solidFill>
                          <a:srgbClr val="F63F1B"/>
                        </a:solidFill>
                        <a:latin typeface="Times New Roman"/>
                        <a:ea typeface="Times New Roman"/>
                        <a:cs typeface="Times New Roman"/>
                      </a:endParaRPr>
                    </a:p>
                  </a:txBody>
                  <a:tcPr marL="68580" marR="68580" marT="0" marB="0"/>
                </a:tc>
                <a:tc>
                  <a:txBody>
                    <a:bodyPr/>
                    <a:lstStyle/>
                    <a:p>
                      <a:pPr marL="0" marR="0">
                        <a:spcBef>
                          <a:spcPts val="0"/>
                        </a:spcBef>
                        <a:spcAft>
                          <a:spcPts val="0"/>
                        </a:spcAft>
                      </a:pPr>
                      <a:r>
                        <a:rPr lang="en-US" sz="1200">
                          <a:latin typeface="Times New Roman"/>
                          <a:ea typeface="Times New Roman"/>
                          <a:cs typeface="Times New Roman"/>
                        </a:rPr>
                        <a:t> </a:t>
                      </a:r>
                    </a:p>
                  </a:txBody>
                  <a:tcPr marL="0" marR="0" marT="0" marB="0" anchor="ctr"/>
                </a:tc>
              </a:tr>
              <a:tr h="605928">
                <a:tc>
                  <a:txBody>
                    <a:bodyPr/>
                    <a:lstStyle/>
                    <a:p>
                      <a:pPr marL="0" marR="0">
                        <a:lnSpc>
                          <a:spcPts val="1105"/>
                        </a:lnSpc>
                        <a:spcBef>
                          <a:spcPts val="0"/>
                        </a:spcBef>
                        <a:spcAft>
                          <a:spcPts val="0"/>
                        </a:spcAft>
                      </a:pPr>
                      <a:r>
                        <a:rPr lang="en-US" sz="1000" b="1">
                          <a:solidFill>
                            <a:srgbClr val="221E1F"/>
                          </a:solidFill>
                          <a:latin typeface="Arial"/>
                          <a:ea typeface="Times New Roman"/>
                          <a:cs typeface="Times New Roman"/>
                        </a:rPr>
                        <a:t>5-701 5-703</a:t>
                      </a:r>
                      <a:endParaRPr lang="en-US" sz="1200">
                        <a:latin typeface="Times New Roman"/>
                        <a:ea typeface="Times New Roman"/>
                        <a:cs typeface="Times New Roman"/>
                      </a:endParaRPr>
                    </a:p>
                  </a:txBody>
                  <a:tcPr marL="68580" marR="68580" marT="0" marB="0"/>
                </a:tc>
                <a:tc>
                  <a:txBody>
                    <a:bodyPr/>
                    <a:lstStyle/>
                    <a:p>
                      <a:pPr marL="0" marR="0">
                        <a:lnSpc>
                          <a:spcPts val="1105"/>
                        </a:lnSpc>
                        <a:spcBef>
                          <a:spcPts val="0"/>
                        </a:spcBef>
                        <a:spcAft>
                          <a:spcPts val="0"/>
                        </a:spcAft>
                      </a:pPr>
                      <a:r>
                        <a:rPr lang="en-US" sz="1200" b="1" dirty="0">
                          <a:solidFill>
                            <a:srgbClr val="221E1F"/>
                          </a:solidFill>
                          <a:latin typeface="Arial"/>
                          <a:ea typeface="Times New Roman"/>
                          <a:cs typeface="Times New Roman"/>
                        </a:rPr>
                        <a:t>Is the disposition of classified material accomplished in accordance with the required schedule?</a:t>
                      </a:r>
                      <a:r>
                        <a:rPr lang="en-US" sz="1200" b="1" dirty="0">
                          <a:solidFill>
                            <a:srgbClr val="0000FF"/>
                          </a:solidFill>
                          <a:latin typeface="Arial"/>
                          <a:ea typeface="Times New Roman"/>
                          <a:cs typeface="Times New Roman"/>
                        </a:rPr>
                        <a:t> </a:t>
                      </a:r>
                      <a:endParaRPr lang="en-US" sz="1200" b="1" dirty="0">
                        <a:latin typeface="Times New Roman"/>
                        <a:ea typeface="Times New Roman"/>
                        <a:cs typeface="Times New Roman"/>
                      </a:endParaRPr>
                    </a:p>
                    <a:p>
                      <a:pPr marL="0" marR="0">
                        <a:lnSpc>
                          <a:spcPts val="1105"/>
                        </a:lnSpc>
                        <a:spcBef>
                          <a:spcPts val="0"/>
                        </a:spcBef>
                        <a:spcAft>
                          <a:spcPts val="0"/>
                        </a:spcAft>
                      </a:pPr>
                      <a:r>
                        <a:rPr lang="en-US" sz="1200" b="1" dirty="0">
                          <a:solidFill>
                            <a:srgbClr val="0070C0"/>
                          </a:solidFill>
                          <a:latin typeface="Arial"/>
                          <a:ea typeface="Times New Roman"/>
                          <a:cs typeface="Times New Roman"/>
                        </a:rPr>
                        <a:t>Note: </a:t>
                      </a:r>
                      <a:r>
                        <a:rPr lang="en-US" sz="1200" b="1" dirty="0">
                          <a:solidFill>
                            <a:srgbClr val="FF0000"/>
                          </a:solidFill>
                          <a:latin typeface="Arial"/>
                          <a:ea typeface="Times New Roman"/>
                          <a:cs typeface="Times New Roman"/>
                        </a:rPr>
                        <a:t>5-701d – Symposium notes must be destroyed within one year.</a:t>
                      </a:r>
                      <a:endParaRPr lang="en-US" sz="1200" b="1" dirty="0">
                        <a:solidFill>
                          <a:srgbClr val="FF0000"/>
                        </a:solidFill>
                        <a:latin typeface="Times New Roman"/>
                        <a:ea typeface="Times New Roman"/>
                        <a:cs typeface="Times New Roman"/>
                      </a:endParaRPr>
                    </a:p>
                  </a:txBody>
                  <a:tcPr marL="68580" marR="68580" marT="0" marB="0"/>
                </a:tc>
                <a:tc>
                  <a:txBody>
                    <a:bodyPr/>
                    <a:lstStyle/>
                    <a:p>
                      <a:pPr marL="0" marR="0">
                        <a:spcBef>
                          <a:spcPts val="0"/>
                        </a:spcBef>
                        <a:spcAft>
                          <a:spcPts val="0"/>
                        </a:spcAft>
                      </a:pPr>
                      <a:r>
                        <a:rPr lang="en-US" sz="1200">
                          <a:latin typeface="Times New Roman"/>
                          <a:ea typeface="Times New Roman"/>
                          <a:cs typeface="Times New Roman"/>
                        </a:rPr>
                        <a:t> </a:t>
                      </a:r>
                    </a:p>
                  </a:txBody>
                  <a:tcPr marL="0" marR="0" marT="0" marB="0" anchor="ctr"/>
                </a:tc>
              </a:tr>
              <a:tr h="407624">
                <a:tc>
                  <a:txBody>
                    <a:bodyPr/>
                    <a:lstStyle/>
                    <a:p>
                      <a:pPr marL="0" marR="0">
                        <a:lnSpc>
                          <a:spcPts val="1105"/>
                        </a:lnSpc>
                        <a:spcBef>
                          <a:spcPts val="0"/>
                        </a:spcBef>
                        <a:spcAft>
                          <a:spcPts val="0"/>
                        </a:spcAft>
                      </a:pPr>
                      <a:r>
                        <a:rPr lang="en-US" sz="1000" b="1">
                          <a:solidFill>
                            <a:srgbClr val="221E1F"/>
                          </a:solidFill>
                          <a:latin typeface="Arial"/>
                          <a:ea typeface="Times New Roman"/>
                          <a:cs typeface="Times New Roman"/>
                        </a:rPr>
                        <a:t>5-7015-702</a:t>
                      </a:r>
                      <a:endParaRPr lang="en-US" sz="1200">
                        <a:latin typeface="Times New Roman"/>
                        <a:ea typeface="Times New Roman"/>
                        <a:cs typeface="Times New Roman"/>
                      </a:endParaRPr>
                    </a:p>
                  </a:txBody>
                  <a:tcPr marL="68580" marR="68580" marT="0" marB="0"/>
                </a:tc>
                <a:tc>
                  <a:txBody>
                    <a:bodyPr/>
                    <a:lstStyle/>
                    <a:p>
                      <a:pPr marL="0" marR="0">
                        <a:lnSpc>
                          <a:spcPts val="1105"/>
                        </a:lnSpc>
                        <a:spcBef>
                          <a:spcPts val="0"/>
                        </a:spcBef>
                        <a:spcAft>
                          <a:spcPts val="0"/>
                        </a:spcAft>
                      </a:pPr>
                      <a:r>
                        <a:rPr lang="en-US" sz="1200" b="1">
                          <a:solidFill>
                            <a:srgbClr val="221E1F"/>
                          </a:solidFill>
                          <a:latin typeface="Arial"/>
                          <a:ea typeface="Times New Roman"/>
                          <a:cs typeface="Times New Roman"/>
                        </a:rPr>
                        <a:t>Is retention authority requested as required?</a:t>
                      </a:r>
                      <a:endParaRPr lang="en-US" sz="1200" b="1">
                        <a:latin typeface="Times New Roman"/>
                        <a:ea typeface="Times New Roman"/>
                        <a:cs typeface="Times New Roman"/>
                      </a:endParaRPr>
                    </a:p>
                  </a:txBody>
                  <a:tcPr marL="68580" marR="68580" marT="0" marB="0"/>
                </a:tc>
                <a:tc>
                  <a:txBody>
                    <a:bodyPr/>
                    <a:lstStyle/>
                    <a:p>
                      <a:pPr marL="0" marR="0">
                        <a:spcBef>
                          <a:spcPts val="0"/>
                        </a:spcBef>
                        <a:spcAft>
                          <a:spcPts val="0"/>
                        </a:spcAft>
                      </a:pPr>
                      <a:r>
                        <a:rPr lang="en-US" sz="1200">
                          <a:latin typeface="Times New Roman"/>
                          <a:ea typeface="Times New Roman"/>
                          <a:cs typeface="Times New Roman"/>
                        </a:rPr>
                        <a:t> </a:t>
                      </a:r>
                    </a:p>
                  </a:txBody>
                  <a:tcPr marL="0" marR="0" marT="0" marB="0" anchor="ctr"/>
                </a:tc>
              </a:tr>
              <a:tr h="484742">
                <a:tc>
                  <a:txBody>
                    <a:bodyPr/>
                    <a:lstStyle/>
                    <a:p>
                      <a:pPr marL="0" marR="0">
                        <a:lnSpc>
                          <a:spcPts val="1105"/>
                        </a:lnSpc>
                        <a:spcBef>
                          <a:spcPts val="0"/>
                        </a:spcBef>
                        <a:spcAft>
                          <a:spcPts val="0"/>
                        </a:spcAft>
                      </a:pPr>
                      <a:r>
                        <a:rPr lang="en-US" sz="1000" b="1">
                          <a:solidFill>
                            <a:srgbClr val="221E1F"/>
                          </a:solidFill>
                          <a:latin typeface="Arial"/>
                          <a:ea typeface="Times New Roman"/>
                          <a:cs typeface="Times New Roman"/>
                        </a:rPr>
                        <a:t>5-704</a:t>
                      </a:r>
                      <a:endParaRPr lang="en-US" sz="1200">
                        <a:latin typeface="Times New Roman"/>
                        <a:ea typeface="Times New Roman"/>
                        <a:cs typeface="Times New Roman"/>
                      </a:endParaRPr>
                    </a:p>
                  </a:txBody>
                  <a:tcPr marL="68580" marR="68580" marT="0" marB="0"/>
                </a:tc>
                <a:tc>
                  <a:txBody>
                    <a:bodyPr/>
                    <a:lstStyle/>
                    <a:p>
                      <a:pPr marL="0" marR="0">
                        <a:lnSpc>
                          <a:spcPts val="1105"/>
                        </a:lnSpc>
                        <a:spcBef>
                          <a:spcPts val="0"/>
                        </a:spcBef>
                        <a:spcAft>
                          <a:spcPts val="0"/>
                        </a:spcAft>
                      </a:pPr>
                      <a:r>
                        <a:rPr lang="en-US" sz="1200" b="1" dirty="0">
                          <a:solidFill>
                            <a:srgbClr val="221E1F"/>
                          </a:solidFill>
                          <a:latin typeface="Arial"/>
                          <a:ea typeface="Times New Roman"/>
                          <a:cs typeface="Times New Roman"/>
                        </a:rPr>
                        <a:t>Is classified material destroyed as soon as possible after it has served its purpose?</a:t>
                      </a:r>
                      <a:endParaRPr lang="en-US" sz="1200" b="1" dirty="0">
                        <a:latin typeface="Times New Roman"/>
                        <a:ea typeface="Times New Roman"/>
                        <a:cs typeface="Times New Roman"/>
                      </a:endParaRPr>
                    </a:p>
                  </a:txBody>
                  <a:tcPr marL="68580" marR="68580" marT="0" marB="0"/>
                </a:tc>
                <a:tc>
                  <a:txBody>
                    <a:bodyPr/>
                    <a:lstStyle/>
                    <a:p>
                      <a:pPr marL="0" marR="0">
                        <a:spcBef>
                          <a:spcPts val="0"/>
                        </a:spcBef>
                        <a:spcAft>
                          <a:spcPts val="0"/>
                        </a:spcAft>
                      </a:pPr>
                      <a:r>
                        <a:rPr lang="en-US" sz="1200">
                          <a:latin typeface="Times New Roman"/>
                          <a:ea typeface="Times New Roman"/>
                          <a:cs typeface="Times New Roman"/>
                        </a:rPr>
                        <a:t> </a:t>
                      </a:r>
                    </a:p>
                  </a:txBody>
                  <a:tcPr marL="0" marR="0" marT="0" marB="0" anchor="ctr"/>
                </a:tc>
              </a:tr>
              <a:tr h="1641513">
                <a:tc>
                  <a:txBody>
                    <a:bodyPr/>
                    <a:lstStyle/>
                    <a:p>
                      <a:pPr marL="0" marR="0">
                        <a:lnSpc>
                          <a:spcPts val="1105"/>
                        </a:lnSpc>
                        <a:spcBef>
                          <a:spcPts val="0"/>
                        </a:spcBef>
                        <a:spcAft>
                          <a:spcPts val="0"/>
                        </a:spcAft>
                      </a:pPr>
                      <a:r>
                        <a:rPr lang="en-US" sz="1000" b="1">
                          <a:solidFill>
                            <a:srgbClr val="221E1F"/>
                          </a:solidFill>
                          <a:latin typeface="Arial"/>
                          <a:ea typeface="Times New Roman"/>
                          <a:cs typeface="Times New Roman"/>
                        </a:rPr>
                        <a:t>5-705</a:t>
                      </a:r>
                      <a:endParaRPr lang="en-US" sz="1200">
                        <a:latin typeface="Times New Roman"/>
                        <a:ea typeface="Times New Roman"/>
                        <a:cs typeface="Times New Roman"/>
                      </a:endParaRPr>
                    </a:p>
                  </a:txBody>
                  <a:tcPr marL="68580" marR="68580" marT="0" marB="0"/>
                </a:tc>
                <a:tc>
                  <a:txBody>
                    <a:bodyPr/>
                    <a:lstStyle/>
                    <a:p>
                      <a:pPr marL="0" marR="0">
                        <a:lnSpc>
                          <a:spcPts val="1105"/>
                        </a:lnSpc>
                        <a:spcBef>
                          <a:spcPts val="0"/>
                        </a:spcBef>
                        <a:spcAft>
                          <a:spcPts val="0"/>
                        </a:spcAft>
                      </a:pPr>
                      <a:r>
                        <a:rPr lang="en-US" sz="1200" b="1" dirty="0">
                          <a:solidFill>
                            <a:srgbClr val="221E1F"/>
                          </a:solidFill>
                          <a:latin typeface="Arial"/>
                          <a:ea typeface="Times New Roman"/>
                          <a:cs typeface="Times New Roman"/>
                        </a:rPr>
                        <a:t>Is an effective method of destruction employed that meet NISPOM standards?</a:t>
                      </a:r>
                      <a:endParaRPr lang="en-US" sz="1200" b="1" dirty="0">
                        <a:latin typeface="Times New Roman"/>
                        <a:ea typeface="Times New Roman"/>
                        <a:cs typeface="Times New Roman"/>
                      </a:endParaRPr>
                    </a:p>
                    <a:p>
                      <a:pPr marL="0" marR="0">
                        <a:lnSpc>
                          <a:spcPts val="1105"/>
                        </a:lnSpc>
                        <a:spcBef>
                          <a:spcPts val="0"/>
                        </a:spcBef>
                        <a:spcAft>
                          <a:spcPts val="0"/>
                        </a:spcAft>
                      </a:pPr>
                      <a:r>
                        <a:rPr lang="en-US" sz="1200" b="1" dirty="0">
                          <a:solidFill>
                            <a:srgbClr val="0000FF"/>
                          </a:solidFill>
                          <a:latin typeface="Arial"/>
                          <a:ea typeface="Times New Roman"/>
                          <a:cs typeface="Times New Roman"/>
                        </a:rPr>
                        <a:t>Note</a:t>
                      </a:r>
                      <a:r>
                        <a:rPr lang="en-US" sz="1200" b="1" dirty="0">
                          <a:solidFill>
                            <a:srgbClr val="F63F1B"/>
                          </a:solidFill>
                          <a:latin typeface="Arial"/>
                          <a:ea typeface="Times New Roman"/>
                          <a:cs typeface="Times New Roman"/>
                        </a:rPr>
                        <a:t>:  If a crosscut shredder is utilized, ensure it is on the latest NSA evaluated products list of high security crosscut shredders. Verify that output still meets the 1/2 “ x 1/32” requirement. </a:t>
                      </a:r>
                      <a:r>
                        <a:rPr lang="en-US" sz="1200" b="1" dirty="0">
                          <a:solidFill>
                            <a:srgbClr val="FF0000"/>
                          </a:solidFill>
                          <a:latin typeface="Arial"/>
                          <a:ea typeface="Times New Roman"/>
                          <a:cs typeface="Times New Roman"/>
                        </a:rPr>
                        <a:t>Has the machine been serviced lately? Who services it? Any problems?  Does the facility have written DSS approval for the shredder(s)? If not, may want to have it – NOT required as long as the shredder meets the standards but could be a best practice.  Check for approval letter from DSS for whatever method of destruction is used</a:t>
                      </a:r>
                      <a:r>
                        <a:rPr lang="en-US" sz="1200" b="1" dirty="0" smtClean="0">
                          <a:solidFill>
                            <a:srgbClr val="FF0000"/>
                          </a:solidFill>
                          <a:latin typeface="Arial"/>
                          <a:ea typeface="Times New Roman"/>
                          <a:cs typeface="Times New Roman"/>
                        </a:rPr>
                        <a:t>. Verify that equipment is still on the NSA Approved</a:t>
                      </a:r>
                      <a:r>
                        <a:rPr lang="en-US" sz="1200" b="1" baseline="0" dirty="0" smtClean="0">
                          <a:solidFill>
                            <a:srgbClr val="FF0000"/>
                          </a:solidFill>
                          <a:latin typeface="Arial"/>
                          <a:ea typeface="Times New Roman"/>
                          <a:cs typeface="Times New Roman"/>
                        </a:rPr>
                        <a:t> Products List</a:t>
                      </a:r>
                      <a:endParaRPr lang="en-US" sz="1200" b="1" dirty="0">
                        <a:solidFill>
                          <a:srgbClr val="FF0000"/>
                        </a:solidFill>
                        <a:latin typeface="Times New Roman"/>
                        <a:ea typeface="Times New Roman"/>
                        <a:cs typeface="Times New Roman"/>
                      </a:endParaRPr>
                    </a:p>
                  </a:txBody>
                  <a:tcPr marL="68580" marR="68580" marT="0" marB="0"/>
                </a:tc>
                <a:tc>
                  <a:txBody>
                    <a:bodyPr/>
                    <a:lstStyle/>
                    <a:p>
                      <a:pPr marL="0" marR="0">
                        <a:spcBef>
                          <a:spcPts val="0"/>
                        </a:spcBef>
                        <a:spcAft>
                          <a:spcPts val="0"/>
                        </a:spcAft>
                      </a:pPr>
                      <a:r>
                        <a:rPr lang="en-US" sz="1200">
                          <a:latin typeface="Times New Roman"/>
                          <a:ea typeface="Times New Roman"/>
                          <a:cs typeface="Times New Roman"/>
                        </a:rPr>
                        <a:t> </a:t>
                      </a:r>
                    </a:p>
                  </a:txBody>
                  <a:tcPr marL="0" marR="0" marT="0" marB="0" anchor="ctr"/>
                </a:tc>
              </a:tr>
              <a:tr h="628145">
                <a:tc>
                  <a:txBody>
                    <a:bodyPr/>
                    <a:lstStyle/>
                    <a:p>
                      <a:pPr marL="0" marR="0">
                        <a:lnSpc>
                          <a:spcPts val="1105"/>
                        </a:lnSpc>
                        <a:spcBef>
                          <a:spcPts val="0"/>
                        </a:spcBef>
                        <a:spcAft>
                          <a:spcPts val="0"/>
                        </a:spcAft>
                      </a:pPr>
                      <a:r>
                        <a:rPr lang="en-US" sz="1000" b="1">
                          <a:solidFill>
                            <a:srgbClr val="221E1F"/>
                          </a:solidFill>
                          <a:latin typeface="Arial"/>
                          <a:ea typeface="Times New Roman"/>
                          <a:cs typeface="Times New Roman"/>
                        </a:rPr>
                        <a:t>5-706</a:t>
                      </a:r>
                      <a:endParaRPr lang="en-US" sz="1200">
                        <a:latin typeface="Times New Roman"/>
                        <a:ea typeface="Times New Roman"/>
                        <a:cs typeface="Times New Roman"/>
                      </a:endParaRPr>
                    </a:p>
                  </a:txBody>
                  <a:tcPr marL="68580" marR="68580" marT="0" marB="0"/>
                </a:tc>
                <a:tc>
                  <a:txBody>
                    <a:bodyPr/>
                    <a:lstStyle/>
                    <a:p>
                      <a:pPr marL="0" marR="0">
                        <a:lnSpc>
                          <a:spcPts val="1105"/>
                        </a:lnSpc>
                        <a:spcBef>
                          <a:spcPts val="0"/>
                        </a:spcBef>
                        <a:spcAft>
                          <a:spcPts val="0"/>
                        </a:spcAft>
                      </a:pPr>
                      <a:r>
                        <a:rPr lang="en-US" sz="1200" b="1" dirty="0">
                          <a:solidFill>
                            <a:srgbClr val="221E1F"/>
                          </a:solidFill>
                          <a:latin typeface="Arial"/>
                          <a:ea typeface="Times New Roman"/>
                          <a:cs typeface="Times New Roman"/>
                        </a:rPr>
                        <a:t>Is classified material destroyed by appropriately cleared authorized personnel who fully understand their responsibilities? (may include appropriately cleared subcontractor personnel)  </a:t>
                      </a:r>
                      <a:endParaRPr lang="en-US" sz="1200" b="1" dirty="0">
                        <a:latin typeface="Times New Roman"/>
                        <a:ea typeface="Times New Roman"/>
                        <a:cs typeface="Times New Roman"/>
                      </a:endParaRPr>
                    </a:p>
                    <a:p>
                      <a:pPr marL="0" marR="0">
                        <a:lnSpc>
                          <a:spcPts val="1105"/>
                        </a:lnSpc>
                        <a:spcBef>
                          <a:spcPts val="0"/>
                        </a:spcBef>
                        <a:spcAft>
                          <a:spcPts val="0"/>
                        </a:spcAft>
                      </a:pPr>
                      <a:r>
                        <a:rPr lang="en-US" sz="1200" b="1" dirty="0">
                          <a:solidFill>
                            <a:srgbClr val="0000FF"/>
                          </a:solidFill>
                          <a:latin typeface="Arial"/>
                          <a:ea typeface="Times New Roman"/>
                          <a:cs typeface="Times New Roman"/>
                        </a:rPr>
                        <a:t>Note:  </a:t>
                      </a:r>
                      <a:r>
                        <a:rPr lang="en-US" sz="1200" b="1" dirty="0">
                          <a:solidFill>
                            <a:srgbClr val="F63F1B"/>
                          </a:solidFill>
                          <a:latin typeface="Arial"/>
                          <a:ea typeface="Times New Roman"/>
                          <a:cs typeface="Times New Roman"/>
                        </a:rPr>
                        <a:t>Have the employee demonstrate the process.</a:t>
                      </a:r>
                      <a:endParaRPr lang="en-US" sz="1200" b="1" dirty="0">
                        <a:solidFill>
                          <a:srgbClr val="F63F1B"/>
                        </a:solidFill>
                        <a:latin typeface="Times New Roman"/>
                        <a:ea typeface="Times New Roman"/>
                        <a:cs typeface="Times New Roman"/>
                      </a:endParaRPr>
                    </a:p>
                  </a:txBody>
                  <a:tcPr marL="68580" marR="68580" marT="0" marB="0"/>
                </a:tc>
                <a:tc>
                  <a:txBody>
                    <a:bodyPr/>
                    <a:lstStyle/>
                    <a:p>
                      <a:pPr marL="0" marR="0">
                        <a:spcBef>
                          <a:spcPts val="0"/>
                        </a:spcBef>
                        <a:spcAft>
                          <a:spcPts val="0"/>
                        </a:spcAft>
                      </a:pPr>
                      <a:r>
                        <a:rPr lang="en-US" sz="1200" dirty="0">
                          <a:latin typeface="Times New Roman"/>
                          <a:ea typeface="Times New Roman"/>
                          <a:cs typeface="Times New Roman"/>
                        </a:rPr>
                        <a:t> </a:t>
                      </a:r>
                    </a:p>
                  </a:txBody>
                  <a:tcPr marL="0" marR="0" marT="0" marB="0" anchor="ctr"/>
                </a:tc>
              </a:tr>
            </a:tbl>
          </a:graphicData>
        </a:graphic>
      </p:graphicFrame>
      <p:sp>
        <p:nvSpPr>
          <p:cNvPr id="4" name="Footer Placeholder 3"/>
          <p:cNvSpPr>
            <a:spLocks noGrp="1"/>
          </p:cNvSpPr>
          <p:nvPr>
            <p:ph type="ftr" sz="quarter" idx="4294967295"/>
          </p:nvPr>
        </p:nvSpPr>
        <p:spPr>
          <a:xfrm>
            <a:off x="457200" y="6019800"/>
            <a:ext cx="8229600" cy="701675"/>
          </a:xfrm>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Disposition</a:t>
            </a:r>
            <a:endParaRPr lang="en-US" b="1" dirty="0"/>
          </a:p>
        </p:txBody>
      </p:sp>
      <p:graphicFrame>
        <p:nvGraphicFramePr>
          <p:cNvPr id="4" name="Content Placeholder 3"/>
          <p:cNvGraphicFramePr>
            <a:graphicFrameLocks noGrp="1"/>
          </p:cNvGraphicFramePr>
          <p:nvPr>
            <p:ph idx="1"/>
          </p:nvPr>
        </p:nvGraphicFramePr>
        <p:xfrm>
          <a:off x="795338" y="1868400"/>
          <a:ext cx="7553326" cy="2252367"/>
        </p:xfrm>
        <a:graphic>
          <a:graphicData uri="http://schemas.openxmlformats.org/drawingml/2006/table">
            <a:tbl>
              <a:tblPr firstRow="1" bandRow="1">
                <a:tableStyleId>{5C22544A-7EE6-4342-B048-85BDC9FD1C3A}</a:tableStyleId>
              </a:tblPr>
              <a:tblGrid>
                <a:gridCol w="1181244"/>
                <a:gridCol w="6372082"/>
              </a:tblGrid>
              <a:tr h="370840">
                <a:tc>
                  <a:txBody>
                    <a:bodyPr/>
                    <a:lstStyle/>
                    <a:p>
                      <a:r>
                        <a:rPr lang="en-US" sz="1600" dirty="0" smtClean="0">
                          <a:solidFill>
                            <a:schemeClr val="bg2"/>
                          </a:solidFill>
                        </a:rPr>
                        <a:t>NISPOM</a:t>
                      </a:r>
                      <a:endParaRPr lang="en-US" sz="1600" dirty="0">
                        <a:solidFill>
                          <a:schemeClr val="bg2"/>
                        </a:solidFill>
                      </a:endParaRPr>
                    </a:p>
                  </a:txBody>
                  <a:tcPr/>
                </a:tc>
                <a:tc>
                  <a:txBody>
                    <a:bodyPr/>
                    <a:lstStyle/>
                    <a:p>
                      <a:endParaRPr lang="en-US"/>
                    </a:p>
                  </a:txBody>
                  <a:tcPr/>
                </a:tc>
              </a:tr>
              <a:tr h="702264">
                <a:tc>
                  <a:txBody>
                    <a:bodyPr/>
                    <a:lstStyle/>
                    <a:p>
                      <a:pPr marL="0" marR="0">
                        <a:lnSpc>
                          <a:spcPts val="1105"/>
                        </a:lnSpc>
                        <a:spcBef>
                          <a:spcPts val="0"/>
                        </a:spcBef>
                        <a:spcAft>
                          <a:spcPts val="0"/>
                        </a:spcAft>
                      </a:pPr>
                      <a:r>
                        <a:rPr lang="en-US" sz="1000" b="1">
                          <a:solidFill>
                            <a:srgbClr val="221E1F"/>
                          </a:solidFill>
                          <a:latin typeface="Arial"/>
                          <a:ea typeface="Times New Roman"/>
                          <a:cs typeface="Times New Roman"/>
                        </a:rPr>
                        <a:t>5-707</a:t>
                      </a:r>
                      <a:endParaRPr lang="en-US" sz="1200">
                        <a:latin typeface="Times New Roman"/>
                        <a:ea typeface="Times New Roman"/>
                        <a:cs typeface="Times New Roman"/>
                      </a:endParaRPr>
                    </a:p>
                  </a:txBody>
                  <a:tcPr marL="68580" marR="68580" marT="0" marB="0"/>
                </a:tc>
                <a:tc>
                  <a:txBody>
                    <a:bodyPr/>
                    <a:lstStyle/>
                    <a:p>
                      <a:pPr marL="0" marR="0">
                        <a:lnSpc>
                          <a:spcPts val="1105"/>
                        </a:lnSpc>
                        <a:spcBef>
                          <a:spcPts val="0"/>
                        </a:spcBef>
                        <a:spcAft>
                          <a:spcPts val="0"/>
                        </a:spcAft>
                      </a:pPr>
                      <a:r>
                        <a:rPr lang="en-US" sz="1200" b="1" dirty="0">
                          <a:solidFill>
                            <a:srgbClr val="221E1F"/>
                          </a:solidFill>
                          <a:latin typeface="Arial"/>
                          <a:ea typeface="Times New Roman"/>
                          <a:cs typeface="Times New Roman"/>
                        </a:rPr>
                        <a:t>Are proper records maintained for the destruction of TOP SECRET classified and do those who sign have actual knowledge of the material’s destruction?</a:t>
                      </a:r>
                      <a:r>
                        <a:rPr lang="en-US" sz="1200" b="1" dirty="0">
                          <a:solidFill>
                            <a:srgbClr val="0000FF"/>
                          </a:solidFill>
                          <a:latin typeface="Arial"/>
                          <a:ea typeface="Times New Roman"/>
                          <a:cs typeface="Times New Roman"/>
                        </a:rPr>
                        <a:t> </a:t>
                      </a:r>
                      <a:endParaRPr lang="en-US" sz="1200" b="1" dirty="0">
                        <a:latin typeface="Times New Roman"/>
                        <a:ea typeface="Times New Roman"/>
                        <a:cs typeface="Times New Roman"/>
                      </a:endParaRPr>
                    </a:p>
                    <a:p>
                      <a:pPr marL="0" marR="0">
                        <a:lnSpc>
                          <a:spcPts val="1105"/>
                        </a:lnSpc>
                        <a:spcBef>
                          <a:spcPts val="0"/>
                        </a:spcBef>
                        <a:spcAft>
                          <a:spcPts val="0"/>
                        </a:spcAft>
                      </a:pPr>
                      <a:r>
                        <a:rPr lang="en-US" sz="1200" b="1" dirty="0">
                          <a:solidFill>
                            <a:srgbClr val="0000FF"/>
                          </a:solidFill>
                          <a:latin typeface="Arial"/>
                          <a:ea typeface="Times New Roman"/>
                          <a:cs typeface="Times New Roman"/>
                        </a:rPr>
                        <a:t>Note:  </a:t>
                      </a:r>
                      <a:r>
                        <a:rPr lang="en-US" sz="1200" b="1" dirty="0">
                          <a:solidFill>
                            <a:srgbClr val="FF0000"/>
                          </a:solidFill>
                          <a:latin typeface="Arial"/>
                          <a:ea typeface="Times New Roman"/>
                          <a:cs typeface="Times New Roman"/>
                        </a:rPr>
                        <a:t>Destruction </a:t>
                      </a:r>
                      <a:r>
                        <a:rPr lang="en-US" sz="1200" b="1" dirty="0" smtClean="0">
                          <a:solidFill>
                            <a:srgbClr val="FF0000"/>
                          </a:solidFill>
                          <a:latin typeface="Arial"/>
                          <a:ea typeface="Times New Roman"/>
                          <a:cs typeface="Times New Roman"/>
                        </a:rPr>
                        <a:t>records </a:t>
                      </a:r>
                      <a:r>
                        <a:rPr lang="en-US" sz="1200" b="1" dirty="0">
                          <a:solidFill>
                            <a:srgbClr val="FF0000"/>
                          </a:solidFill>
                          <a:latin typeface="Arial"/>
                          <a:ea typeface="Times New Roman"/>
                          <a:cs typeface="Times New Roman"/>
                        </a:rPr>
                        <a:t>must be maintained for 2 years.</a:t>
                      </a:r>
                      <a:endParaRPr lang="en-US" sz="1200" b="1" dirty="0">
                        <a:solidFill>
                          <a:srgbClr val="FF0000"/>
                        </a:solidFill>
                        <a:latin typeface="Times New Roman"/>
                        <a:ea typeface="Times New Roman"/>
                        <a:cs typeface="Times New Roman"/>
                      </a:endParaRPr>
                    </a:p>
                  </a:txBody>
                  <a:tcPr marL="68580" marR="68580" marT="0" marB="0"/>
                </a:tc>
              </a:tr>
              <a:tr h="760163">
                <a:tc>
                  <a:txBody>
                    <a:bodyPr/>
                    <a:lstStyle/>
                    <a:p>
                      <a:pPr marL="0" marR="0">
                        <a:lnSpc>
                          <a:spcPts val="1105"/>
                        </a:lnSpc>
                        <a:spcBef>
                          <a:spcPts val="0"/>
                        </a:spcBef>
                        <a:spcAft>
                          <a:spcPts val="0"/>
                        </a:spcAft>
                      </a:pPr>
                      <a:r>
                        <a:rPr lang="en-US" sz="1000" b="1">
                          <a:solidFill>
                            <a:srgbClr val="221E1F"/>
                          </a:solidFill>
                          <a:latin typeface="Arial"/>
                          <a:ea typeface="Times New Roman"/>
                          <a:cs typeface="Times New Roman"/>
                        </a:rPr>
                        <a:t>5-708</a:t>
                      </a:r>
                      <a:endParaRPr lang="en-US" sz="1200">
                        <a:latin typeface="Times New Roman"/>
                        <a:ea typeface="Times New Roman"/>
                        <a:cs typeface="Times New Roman"/>
                      </a:endParaRPr>
                    </a:p>
                  </a:txBody>
                  <a:tcPr marL="68580" marR="68580" marT="0" marB="0"/>
                </a:tc>
                <a:tc>
                  <a:txBody>
                    <a:bodyPr/>
                    <a:lstStyle/>
                    <a:p>
                      <a:pPr marL="0" marR="0">
                        <a:lnSpc>
                          <a:spcPts val="1105"/>
                        </a:lnSpc>
                        <a:spcBef>
                          <a:spcPts val="0"/>
                        </a:spcBef>
                        <a:spcAft>
                          <a:spcPts val="0"/>
                        </a:spcAft>
                      </a:pPr>
                      <a:r>
                        <a:rPr lang="en-US" sz="1200" b="1" dirty="0">
                          <a:solidFill>
                            <a:srgbClr val="221E1F"/>
                          </a:solidFill>
                          <a:latin typeface="Arial"/>
                          <a:ea typeface="Times New Roman"/>
                          <a:cs typeface="Times New Roman"/>
                        </a:rPr>
                        <a:t>Is classified waste properly safeguarded until its timely destruction?</a:t>
                      </a:r>
                      <a:r>
                        <a:rPr lang="en-US" sz="1200" b="1" dirty="0">
                          <a:solidFill>
                            <a:srgbClr val="0000FF"/>
                          </a:solidFill>
                          <a:latin typeface="Arial"/>
                          <a:ea typeface="Times New Roman"/>
                          <a:cs typeface="Times New Roman"/>
                        </a:rPr>
                        <a:t> </a:t>
                      </a:r>
                      <a:endParaRPr lang="en-US" sz="1200" b="1" dirty="0">
                        <a:latin typeface="Times New Roman"/>
                        <a:ea typeface="Times New Roman"/>
                        <a:cs typeface="Times New Roman"/>
                      </a:endParaRPr>
                    </a:p>
                    <a:p>
                      <a:pPr marL="0" marR="0">
                        <a:lnSpc>
                          <a:spcPts val="1105"/>
                        </a:lnSpc>
                        <a:spcBef>
                          <a:spcPts val="0"/>
                        </a:spcBef>
                        <a:spcAft>
                          <a:spcPts val="0"/>
                        </a:spcAft>
                      </a:pPr>
                      <a:r>
                        <a:rPr lang="en-US" sz="1200" b="1" dirty="0">
                          <a:solidFill>
                            <a:srgbClr val="0000FF"/>
                          </a:solidFill>
                          <a:latin typeface="Arial"/>
                          <a:ea typeface="Times New Roman"/>
                          <a:cs typeface="Times New Roman"/>
                        </a:rPr>
                        <a:t>Note:  </a:t>
                      </a:r>
                      <a:r>
                        <a:rPr lang="en-US" sz="1200" b="1" dirty="0">
                          <a:solidFill>
                            <a:srgbClr val="FF0000"/>
                          </a:solidFill>
                          <a:latin typeface="Arial"/>
                          <a:ea typeface="Times New Roman"/>
                          <a:cs typeface="Times New Roman"/>
                        </a:rPr>
                        <a:t>Ensure classified waste is properly destroyed prior to DSS review.  Where is it kept?</a:t>
                      </a:r>
                      <a:endParaRPr lang="en-US" sz="1200" b="1" dirty="0">
                        <a:solidFill>
                          <a:srgbClr val="FF0000"/>
                        </a:solidFill>
                        <a:latin typeface="Times New Roman"/>
                        <a:ea typeface="Times New Roman"/>
                        <a:cs typeface="Times New Roman"/>
                      </a:endParaRPr>
                    </a:p>
                  </a:txBody>
                  <a:tcPr marL="68580" marR="68580" marT="0" marB="0"/>
                </a:tc>
              </a:tr>
              <a:tr h="288837">
                <a:tc>
                  <a:txBody>
                    <a:bodyPr/>
                    <a:lstStyle/>
                    <a:p>
                      <a:pPr marL="0" marR="0">
                        <a:lnSpc>
                          <a:spcPts val="1105"/>
                        </a:lnSpc>
                        <a:spcBef>
                          <a:spcPts val="0"/>
                        </a:spcBef>
                        <a:spcAft>
                          <a:spcPts val="0"/>
                        </a:spcAft>
                      </a:pPr>
                      <a:r>
                        <a:rPr lang="en-US" sz="1000" b="1">
                          <a:solidFill>
                            <a:srgbClr val="221E1F"/>
                          </a:solidFill>
                          <a:latin typeface="Arial"/>
                          <a:ea typeface="Times New Roman"/>
                          <a:cs typeface="Times New Roman"/>
                        </a:rPr>
                        <a:t>5-707</a:t>
                      </a:r>
                      <a:endParaRPr lang="en-US" sz="1200">
                        <a:latin typeface="Times New Roman"/>
                        <a:ea typeface="Times New Roman"/>
                        <a:cs typeface="Times New Roman"/>
                      </a:endParaRPr>
                    </a:p>
                  </a:txBody>
                  <a:tcPr marL="68580" marR="68580" marT="0" marB="0"/>
                </a:tc>
                <a:tc>
                  <a:txBody>
                    <a:bodyPr/>
                    <a:lstStyle/>
                    <a:p>
                      <a:pPr marL="0" marR="0">
                        <a:lnSpc>
                          <a:spcPts val="1105"/>
                        </a:lnSpc>
                        <a:spcBef>
                          <a:spcPts val="0"/>
                        </a:spcBef>
                        <a:spcAft>
                          <a:spcPts val="0"/>
                        </a:spcAft>
                      </a:pPr>
                      <a:r>
                        <a:rPr lang="en-US" sz="1200" b="1" dirty="0">
                          <a:solidFill>
                            <a:srgbClr val="221E1F"/>
                          </a:solidFill>
                          <a:latin typeface="Arial"/>
                          <a:ea typeface="Times New Roman"/>
                          <a:cs typeface="Times New Roman"/>
                        </a:rPr>
                        <a:t>Are proper records maintained for the destruction of TOP SECRET classified and do those who sign have actual knowledge of the material’s destruction?</a:t>
                      </a:r>
                      <a:r>
                        <a:rPr lang="en-US" sz="1200" b="1" dirty="0">
                          <a:solidFill>
                            <a:srgbClr val="0000FF"/>
                          </a:solidFill>
                          <a:latin typeface="Arial"/>
                          <a:ea typeface="Times New Roman"/>
                          <a:cs typeface="Times New Roman"/>
                        </a:rPr>
                        <a:t> </a:t>
                      </a:r>
                      <a:endParaRPr lang="en-US" sz="1200" b="1" dirty="0">
                        <a:latin typeface="Times New Roman"/>
                        <a:ea typeface="Times New Roman"/>
                        <a:cs typeface="Times New Roman"/>
                      </a:endParaRPr>
                    </a:p>
                    <a:p>
                      <a:pPr marL="0" marR="0">
                        <a:lnSpc>
                          <a:spcPts val="1105"/>
                        </a:lnSpc>
                        <a:spcBef>
                          <a:spcPts val="0"/>
                        </a:spcBef>
                        <a:spcAft>
                          <a:spcPts val="0"/>
                        </a:spcAft>
                      </a:pPr>
                      <a:r>
                        <a:rPr lang="en-US" sz="1200" b="1" dirty="0">
                          <a:solidFill>
                            <a:srgbClr val="0000FF"/>
                          </a:solidFill>
                          <a:latin typeface="Arial"/>
                          <a:ea typeface="Times New Roman"/>
                          <a:cs typeface="Times New Roman"/>
                        </a:rPr>
                        <a:t>Note:  </a:t>
                      </a:r>
                      <a:r>
                        <a:rPr lang="en-US" sz="1200" b="1" dirty="0">
                          <a:solidFill>
                            <a:srgbClr val="FF0000"/>
                          </a:solidFill>
                          <a:latin typeface="Arial"/>
                          <a:ea typeface="Times New Roman"/>
                          <a:cs typeface="Times New Roman"/>
                        </a:rPr>
                        <a:t>Destruction </a:t>
                      </a:r>
                      <a:r>
                        <a:rPr lang="en-US" sz="1200" b="1" dirty="0" smtClean="0">
                          <a:solidFill>
                            <a:srgbClr val="FF0000"/>
                          </a:solidFill>
                          <a:latin typeface="Arial"/>
                          <a:ea typeface="Times New Roman"/>
                          <a:cs typeface="Times New Roman"/>
                        </a:rPr>
                        <a:t>records </a:t>
                      </a:r>
                      <a:r>
                        <a:rPr lang="en-US" sz="1200" b="1" dirty="0">
                          <a:solidFill>
                            <a:srgbClr val="FF0000"/>
                          </a:solidFill>
                          <a:latin typeface="Arial"/>
                          <a:ea typeface="Times New Roman"/>
                          <a:cs typeface="Times New Roman"/>
                        </a:rPr>
                        <a:t>must be maintained for 2 years.</a:t>
                      </a:r>
                      <a:endParaRPr lang="en-US" sz="1200" b="1" dirty="0">
                        <a:solidFill>
                          <a:srgbClr val="FF0000"/>
                        </a:solidFill>
                        <a:latin typeface="Times New Roman"/>
                        <a:ea typeface="Times New Roman"/>
                        <a:cs typeface="Times New Roman"/>
                      </a:endParaRPr>
                    </a:p>
                  </a:txBody>
                  <a:tcPr marL="68580" marR="68580" marT="0" marB="0"/>
                </a:tc>
              </a:tr>
            </a:tbl>
          </a:graphicData>
        </a:graphic>
      </p:graphicFrame>
      <p:sp>
        <p:nvSpPr>
          <p:cNvPr id="5" name="Footer Placeholder 4"/>
          <p:cNvSpPr>
            <a:spLocks noGrp="1"/>
          </p:cNvSpPr>
          <p:nvPr>
            <p:ph type="ftr" sz="quarter" idx="4294967295"/>
          </p:nvPr>
        </p:nvSpPr>
        <p:spPr>
          <a:xfrm>
            <a:off x="457200" y="6019800"/>
            <a:ext cx="8229600" cy="701675"/>
          </a:xfrm>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2"/>
          <p:cNvSpPr txBox="1">
            <a:spLocks noChangeArrowheads="1"/>
          </p:cNvSpPr>
          <p:nvPr/>
        </p:nvSpPr>
        <p:spPr bwMode="auto">
          <a:xfrm>
            <a:off x="763588" y="473075"/>
            <a:ext cx="6229350" cy="646113"/>
          </a:xfrm>
          <a:prstGeom prst="rect">
            <a:avLst/>
          </a:prstGeom>
          <a:noFill/>
          <a:ln w="9525">
            <a:noFill/>
            <a:miter lim="800000"/>
            <a:headEnd/>
            <a:tailEnd/>
          </a:ln>
        </p:spPr>
        <p:txBody>
          <a:bodyPr>
            <a:spAutoFit/>
          </a:bodyPr>
          <a:lstStyle/>
          <a:p>
            <a:r>
              <a:rPr lang="en-US" sz="3600" b="1" dirty="0"/>
              <a:t>Philosophy …</a:t>
            </a:r>
          </a:p>
        </p:txBody>
      </p:sp>
      <p:sp>
        <p:nvSpPr>
          <p:cNvPr id="5124" name="TextBox 3"/>
          <p:cNvSpPr txBox="1">
            <a:spLocks noChangeArrowheads="1"/>
          </p:cNvSpPr>
          <p:nvPr/>
        </p:nvSpPr>
        <p:spPr bwMode="auto">
          <a:xfrm>
            <a:off x="1387475" y="2022475"/>
            <a:ext cx="5916613" cy="523875"/>
          </a:xfrm>
          <a:prstGeom prst="rect">
            <a:avLst/>
          </a:prstGeom>
          <a:noFill/>
          <a:ln w="9525">
            <a:noFill/>
            <a:miter lim="800000"/>
            <a:headEnd/>
            <a:tailEnd/>
          </a:ln>
        </p:spPr>
        <p:txBody>
          <a:bodyPr>
            <a:spAutoFit/>
          </a:bodyPr>
          <a:lstStyle/>
          <a:p>
            <a:r>
              <a:rPr lang="en-US" sz="2800" b="1" dirty="0"/>
              <a:t>Self inspection is an art ….</a:t>
            </a:r>
          </a:p>
        </p:txBody>
      </p:sp>
      <p:pic>
        <p:nvPicPr>
          <p:cNvPr id="5125" name="Picture 2" descr="C:\Users\rossignj\AppData\Local\Microsoft\Windows\Temporary Internet Files\Content.IE5\5T5A016B\MC900233979[1].wmf"/>
          <p:cNvPicPr>
            <a:picLocks noChangeAspect="1" noChangeArrowheads="1"/>
          </p:cNvPicPr>
          <p:nvPr/>
        </p:nvPicPr>
        <p:blipFill>
          <a:blip r:embed="rId2" cstate="print"/>
          <a:srcRect/>
          <a:stretch>
            <a:fillRect/>
          </a:stretch>
        </p:blipFill>
        <p:spPr bwMode="auto">
          <a:xfrm>
            <a:off x="3116263" y="3235325"/>
            <a:ext cx="2566987" cy="1936750"/>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6177"/>
            <a:ext cx="7312025" cy="531813"/>
          </a:xfrm>
        </p:spPr>
        <p:txBody>
          <a:bodyPr>
            <a:normAutofit fontScale="90000"/>
          </a:bodyPr>
          <a:lstStyle/>
          <a:p>
            <a:r>
              <a:rPr lang="en-US" b="1" dirty="0" smtClean="0"/>
              <a:t>Disposition</a:t>
            </a:r>
            <a:endParaRPr lang="en-US" b="1" dirty="0"/>
          </a:p>
        </p:txBody>
      </p:sp>
      <p:sp>
        <p:nvSpPr>
          <p:cNvPr id="3" name="Content Placeholder 2"/>
          <p:cNvSpPr>
            <a:spLocks noGrp="1"/>
          </p:cNvSpPr>
          <p:nvPr>
            <p:ph idx="1"/>
          </p:nvPr>
        </p:nvSpPr>
        <p:spPr>
          <a:xfrm>
            <a:off x="407624" y="1200838"/>
            <a:ext cx="8361802" cy="5170646"/>
          </a:xfrm>
        </p:spPr>
        <p:txBody>
          <a:bodyPr>
            <a:normAutofit/>
          </a:bodyPr>
          <a:lstStyle/>
          <a:p>
            <a:pPr indent="9525" algn="ctr">
              <a:buNone/>
            </a:pPr>
            <a:r>
              <a:rPr lang="en-US" b="1" dirty="0" smtClean="0"/>
              <a:t> </a:t>
            </a:r>
            <a:endParaRPr lang="en-US" sz="3600" b="1" dirty="0" smtClean="0"/>
          </a:p>
          <a:p>
            <a:pPr indent="9525" algn="ctr">
              <a:buNone/>
            </a:pPr>
            <a:r>
              <a:rPr lang="en-US" sz="2800" b="1" dirty="0" smtClean="0"/>
              <a:t>* Destruction * Retention Approval * Downgrade *</a:t>
            </a:r>
            <a:endParaRPr lang="en-US" b="1" dirty="0" smtClean="0"/>
          </a:p>
          <a:p>
            <a:r>
              <a:rPr lang="en-US" b="1" dirty="0" smtClean="0"/>
              <a:t>5-700b, 5-701: Must review holdings on a recurring basis and disposition 2 years after contract close</a:t>
            </a:r>
          </a:p>
          <a:p>
            <a:r>
              <a:rPr lang="en-US" b="1" dirty="0" smtClean="0"/>
              <a:t>5-705: Destruction methods</a:t>
            </a:r>
          </a:p>
          <a:p>
            <a:r>
              <a:rPr lang="en-US" b="1" dirty="0" smtClean="0"/>
              <a:t>5-708: Waste destroyed as soon as possible</a:t>
            </a:r>
          </a:p>
          <a:p>
            <a:r>
              <a:rPr lang="en-US" b="1" dirty="0" smtClean="0"/>
              <a:t>5-706: Destroyed by knowledgeable persons</a:t>
            </a:r>
          </a:p>
        </p:txBody>
      </p:sp>
      <p:sp>
        <p:nvSpPr>
          <p:cNvPr id="4" name="Footer Placeholder 3"/>
          <p:cNvSpPr>
            <a:spLocks noGrp="1"/>
          </p:cNvSpPr>
          <p:nvPr>
            <p:ph type="ftr" sz="quarter" idx="4294967295"/>
          </p:nvPr>
        </p:nvSpPr>
        <p:spPr>
          <a:xfrm>
            <a:off x="457200" y="6019800"/>
            <a:ext cx="8229600" cy="701675"/>
          </a:xfrm>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813" y="303213"/>
            <a:ext cx="7312025" cy="531812"/>
          </a:xfrm>
        </p:spPr>
        <p:txBody>
          <a:bodyPr>
            <a:normAutofit fontScale="90000"/>
          </a:bodyPr>
          <a:lstStyle/>
          <a:p>
            <a:pPr>
              <a:defRPr/>
            </a:pPr>
            <a:r>
              <a:rPr lang="en-US" b="1" dirty="0" smtClean="0">
                <a:latin typeface="Arial" pitchFamily="34" charset="0"/>
                <a:cs typeface="Arial" pitchFamily="34" charset="0"/>
              </a:rPr>
              <a:t>Other Common Findings</a:t>
            </a:r>
            <a:endParaRPr lang="en-US" b="1" dirty="0">
              <a:latin typeface="Arial" pitchFamily="34" charset="0"/>
              <a:cs typeface="Arial" pitchFamily="34" charset="0"/>
            </a:endParaRPr>
          </a:p>
        </p:txBody>
      </p:sp>
      <p:sp>
        <p:nvSpPr>
          <p:cNvPr id="3" name="Content Placeholder 2"/>
          <p:cNvSpPr>
            <a:spLocks noGrp="1"/>
          </p:cNvSpPr>
          <p:nvPr>
            <p:ph idx="1"/>
          </p:nvPr>
        </p:nvSpPr>
        <p:spPr>
          <a:xfrm>
            <a:off x="776288" y="1247775"/>
            <a:ext cx="7553325" cy="4937125"/>
          </a:xfrm>
        </p:spPr>
        <p:txBody>
          <a:bodyPr>
            <a:normAutofit lnSpcReduction="10000"/>
          </a:bodyPr>
          <a:lstStyle/>
          <a:p>
            <a:pPr>
              <a:defRPr/>
            </a:pPr>
            <a:r>
              <a:rPr lang="en-US" sz="2000" b="1" dirty="0" smtClean="0">
                <a:cs typeface="Arial" pitchFamily="34" charset="0"/>
              </a:rPr>
              <a:t>1-206b – Self Inspections </a:t>
            </a:r>
            <a:r>
              <a:rPr lang="en-US" sz="2000" b="1" dirty="0" smtClean="0">
                <a:cs typeface="Arial" pitchFamily="34" charset="0"/>
              </a:rPr>
              <a:t>not </a:t>
            </a:r>
            <a:r>
              <a:rPr lang="en-US" sz="2000" b="1" dirty="0" smtClean="0">
                <a:cs typeface="Arial" pitchFamily="34" charset="0"/>
              </a:rPr>
              <a:t>conducted as required</a:t>
            </a:r>
          </a:p>
          <a:p>
            <a:pPr>
              <a:defRPr/>
            </a:pPr>
            <a:r>
              <a:rPr lang="en-US" sz="2000" b="1" dirty="0" smtClean="0">
                <a:cs typeface="Arial" pitchFamily="34" charset="0"/>
              </a:rPr>
              <a:t>3-102  - FSO has not completed training within 1 year of appointment</a:t>
            </a:r>
          </a:p>
          <a:p>
            <a:pPr>
              <a:defRPr/>
            </a:pPr>
            <a:r>
              <a:rPr lang="en-US" sz="2000" b="1" dirty="0" smtClean="0">
                <a:cs typeface="Arial" pitchFamily="34" charset="0"/>
              </a:rPr>
              <a:t>5-306 – Remember to spin the dial on Closed Areas </a:t>
            </a:r>
          </a:p>
          <a:p>
            <a:pPr>
              <a:defRPr/>
            </a:pPr>
            <a:r>
              <a:rPr lang="en-US" sz="2000" b="1" dirty="0" smtClean="0">
                <a:cs typeface="Arial" pitchFamily="34" charset="0"/>
              </a:rPr>
              <a:t>5-313 – Facility does not have letter from manufacturer of automated access control equipment</a:t>
            </a:r>
          </a:p>
          <a:p>
            <a:pPr>
              <a:defRPr/>
            </a:pPr>
            <a:r>
              <a:rPr lang="en-US" sz="2000" b="1" dirty="0" smtClean="0">
                <a:cs typeface="Arial" pitchFamily="34" charset="0"/>
              </a:rPr>
              <a:t> 5-103 - “Perimeter controls” – i.e., bag checks,  are not being conducted (or are insufficient) and/or no signage</a:t>
            </a:r>
          </a:p>
          <a:p>
            <a:pPr>
              <a:defRPr/>
            </a:pPr>
            <a:r>
              <a:rPr lang="en-US" sz="2000" b="1" dirty="0" smtClean="0">
                <a:cs typeface="Arial" pitchFamily="34" charset="0"/>
              </a:rPr>
              <a:t>5-202 - </a:t>
            </a:r>
            <a:r>
              <a:rPr lang="en-US" sz="2000" b="1" dirty="0" err="1" smtClean="0">
                <a:cs typeface="Arial" pitchFamily="34" charset="0"/>
              </a:rPr>
              <a:t>Uncleared</a:t>
            </a:r>
            <a:r>
              <a:rPr lang="en-US" sz="2000" b="1" dirty="0" smtClean="0">
                <a:cs typeface="Arial" pitchFamily="34" charset="0"/>
              </a:rPr>
              <a:t> individuals signing for mail</a:t>
            </a:r>
          </a:p>
          <a:p>
            <a:pPr marL="338138" lvl="1" indent="-338138">
              <a:lnSpc>
                <a:spcPct val="80000"/>
              </a:lnSpc>
              <a:buFont typeface="Arial" pitchFamily="34" charset="0"/>
              <a:buChar char="•"/>
              <a:defRPr/>
            </a:pPr>
            <a:r>
              <a:rPr lang="en-US" sz="2000" b="1" dirty="0" smtClean="0"/>
              <a:t>AIS approvals not available for review</a:t>
            </a:r>
          </a:p>
          <a:p>
            <a:pPr marL="338138" lvl="1" indent="-338138">
              <a:lnSpc>
                <a:spcPct val="80000"/>
              </a:lnSpc>
              <a:buFont typeface="Arial" pitchFamily="34" charset="0"/>
              <a:buChar char="•"/>
              <a:defRPr/>
            </a:pPr>
            <a:r>
              <a:rPr lang="en-US" sz="2000" b="1" dirty="0" smtClean="0"/>
              <a:t>Common Service Agreements not on file</a:t>
            </a:r>
          </a:p>
          <a:p>
            <a:pPr marL="338138" lvl="1" indent="-338138">
              <a:lnSpc>
                <a:spcPct val="80000"/>
              </a:lnSpc>
              <a:buFont typeface="Arial" pitchFamily="34" charset="0"/>
              <a:buChar char="•"/>
              <a:defRPr/>
            </a:pPr>
            <a:r>
              <a:rPr lang="en-US" sz="2000" b="1" dirty="0" smtClean="0"/>
              <a:t>1-300, 1-302, 1-207: Employees unaware of reporting requirements and no posting of </a:t>
            </a:r>
            <a:r>
              <a:rPr lang="en-US" sz="2000" b="1" dirty="0" err="1" smtClean="0"/>
              <a:t>DoD</a:t>
            </a:r>
            <a:r>
              <a:rPr lang="en-US" sz="2000" b="1" dirty="0" smtClean="0"/>
              <a:t> Hotline</a:t>
            </a:r>
          </a:p>
          <a:p>
            <a:pPr marL="338138" lvl="1" indent="-338138">
              <a:lnSpc>
                <a:spcPct val="80000"/>
              </a:lnSpc>
              <a:buFont typeface="Arial" pitchFamily="34" charset="0"/>
              <a:buChar char="•"/>
              <a:defRPr/>
            </a:pPr>
            <a:r>
              <a:rPr lang="en-US" sz="2000" b="1" dirty="0" smtClean="0"/>
              <a:t>1-302b - Suspicious Contact Reports not submitted</a:t>
            </a:r>
          </a:p>
          <a:p>
            <a:pPr marL="338138" lvl="1" indent="-338138">
              <a:lnSpc>
                <a:spcPct val="80000"/>
              </a:lnSpc>
              <a:buFont typeface="Arial" pitchFamily="34" charset="0"/>
              <a:buChar char="•"/>
              <a:defRPr/>
            </a:pPr>
            <a:r>
              <a:rPr lang="en-US" sz="2000" b="1" dirty="0" smtClean="0"/>
              <a:t>1-304 - No graduated scale of disciplinary action in place (or employees unaware)</a:t>
            </a:r>
          </a:p>
          <a:p>
            <a:pPr>
              <a:defRPr/>
            </a:pPr>
            <a:endParaRPr lang="en-US" sz="2000" b="1" dirty="0" smtClean="0">
              <a:latin typeface="Arial" pitchFamily="34" charset="0"/>
              <a:cs typeface="Arial" pitchFamily="34" charset="0"/>
            </a:endParaRPr>
          </a:p>
          <a:p>
            <a:pPr lvl="2">
              <a:defRPr/>
            </a:pPr>
            <a:endParaRPr lang="en-US" dirty="0"/>
          </a:p>
        </p:txBody>
      </p:sp>
      <p:sp>
        <p:nvSpPr>
          <p:cNvPr id="4" name="Footer Placeholder 3"/>
          <p:cNvSpPr>
            <a:spLocks noGrp="1"/>
          </p:cNvSpPr>
          <p:nvPr>
            <p:ph type="ftr" sz="quarter" idx="4294967295"/>
          </p:nvPr>
        </p:nvSpPr>
        <p:spPr>
          <a:xfrm>
            <a:off x="457200" y="6019800"/>
            <a:ext cx="8229600" cy="701675"/>
          </a:xfrm>
        </p:spPr>
        <p:txBody>
          <a:bodyPr/>
          <a:lstStyle/>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868362"/>
          </a:xfrm>
        </p:spPr>
        <p:txBody>
          <a:bodyPr/>
          <a:lstStyle/>
          <a:p>
            <a:r>
              <a:rPr lang="en-US" b="1" dirty="0" smtClean="0"/>
              <a:t>Other Common Findings</a:t>
            </a:r>
            <a:endParaRPr lang="en-US" b="1" dirty="0"/>
          </a:p>
        </p:txBody>
      </p:sp>
      <p:sp>
        <p:nvSpPr>
          <p:cNvPr id="5" name="Footer Placeholder 4"/>
          <p:cNvSpPr>
            <a:spLocks noGrp="1"/>
          </p:cNvSpPr>
          <p:nvPr>
            <p:ph idx="1"/>
          </p:nvPr>
        </p:nvSpPr>
        <p:spPr>
          <a:xfrm>
            <a:off x="381000" y="1828800"/>
            <a:ext cx="8229600" cy="4525963"/>
          </a:xfrm>
        </p:spPr>
        <p:txBody>
          <a:bodyPr>
            <a:normAutofit fontScale="70000" lnSpcReduction="20000"/>
          </a:bodyPr>
          <a:lstStyle/>
          <a:p>
            <a:r>
              <a:rPr lang="en-US" b="1" dirty="0" smtClean="0"/>
              <a:t>1-202 - Not following the site’s Security Manual/Procedures</a:t>
            </a:r>
          </a:p>
          <a:p>
            <a:r>
              <a:rPr lang="en-US" b="1" dirty="0" smtClean="0"/>
              <a:t>7-100 - Failure to to flow down classification guidance to subcontractors, appropriately </a:t>
            </a:r>
          </a:p>
          <a:p>
            <a:r>
              <a:rPr lang="en-US" b="1" dirty="0" smtClean="0"/>
              <a:t>9-407 - COMSEC  254s not signed by GCA</a:t>
            </a:r>
          </a:p>
          <a:p>
            <a:r>
              <a:rPr lang="en-US" b="1" dirty="0" smtClean="0"/>
              <a:t>5-501b - Outstanding classified material receipts </a:t>
            </a:r>
          </a:p>
          <a:p>
            <a:r>
              <a:rPr lang="en-US" b="1" dirty="0" smtClean="0"/>
              <a:t>ISL - Use of FedEx without approvals on file</a:t>
            </a:r>
          </a:p>
          <a:p>
            <a:pPr fontAlgn="t"/>
            <a:r>
              <a:rPr lang="en-US" b="1" dirty="0" smtClean="0"/>
              <a:t>2-212 - Beware - the consultant agreement should be written to one person only or to a company which is made up of immediate family members only (i.e. mother, father, sister, brother, sons or daughters only).  When a consulting agreement is written to a company or multiple names or if the company has employees, they are not considered consultants, they are a subcontractor and must be treated as a subcontractor </a:t>
            </a:r>
          </a:p>
          <a:p>
            <a:pPr fontAlgn="t"/>
            <a:r>
              <a:rPr lang="en-US" b="1" dirty="0" smtClean="0"/>
              <a:t>3-106, 3-107: Initial and refresher briefings do not contain the 5 required topics</a:t>
            </a:r>
          </a:p>
          <a:p>
            <a:endParaRPr lang="en-US" b="1" dirty="0" smtClean="0"/>
          </a:p>
        </p:txBody>
      </p:sp>
      <p:sp>
        <p:nvSpPr>
          <p:cNvPr id="4" name="Footer Placeholder 3"/>
          <p:cNvSpPr>
            <a:spLocks noGrp="1"/>
          </p:cNvSpPr>
          <p:nvPr>
            <p:ph type="ftr" sz="quarter" idx="4294967295"/>
          </p:nvPr>
        </p:nvSpPr>
        <p:spPr>
          <a:xfrm>
            <a:off x="457200" y="6019800"/>
            <a:ext cx="8229600" cy="701675"/>
          </a:xfrm>
        </p:spPr>
        <p:txBody>
          <a:bodyP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Rectangle 4"/>
          <p:cNvSpPr>
            <a:spLocks noGrp="1" noChangeArrowheads="1"/>
          </p:cNvSpPr>
          <p:nvPr>
            <p:ph type="title"/>
          </p:nvPr>
        </p:nvSpPr>
        <p:spPr/>
        <p:txBody>
          <a:bodyPr/>
          <a:lstStyle/>
          <a:p>
            <a:pPr>
              <a:defRPr/>
            </a:pPr>
            <a:r>
              <a:rPr lang="en-US" b="1" dirty="0" smtClean="0">
                <a:latin typeface="Arial" pitchFamily="34" charset="0"/>
                <a:cs typeface="Arial" pitchFamily="34" charset="0"/>
              </a:rPr>
              <a:t>Conclusion</a:t>
            </a:r>
            <a:endParaRPr lang="en-US" b="1" dirty="0">
              <a:latin typeface="Arial" pitchFamily="34" charset="0"/>
              <a:cs typeface="Arial" pitchFamily="34" charset="0"/>
            </a:endParaRPr>
          </a:p>
        </p:txBody>
      </p:sp>
      <p:sp>
        <p:nvSpPr>
          <p:cNvPr id="20484" name="Footer Placeholder 3"/>
          <p:cNvSpPr>
            <a:spLocks noGrp="1"/>
          </p:cNvSpPr>
          <p:nvPr>
            <p:ph type="ftr" sz="quarter" idx="4294967295"/>
          </p:nvPr>
        </p:nvSpPr>
        <p:spPr>
          <a:xfrm>
            <a:off x="457200" y="6019800"/>
            <a:ext cx="8229600" cy="701675"/>
          </a:xfrm>
          <a:noFill/>
        </p:spPr>
        <p:txBody>
          <a:bodyPr/>
          <a:lstStyle/>
          <a:p>
            <a:endParaRPr lang="en-US" dirty="0" smtClean="0"/>
          </a:p>
        </p:txBody>
      </p:sp>
      <p:pic>
        <p:nvPicPr>
          <p:cNvPr id="36866" name="Picture 2" descr="C:\Users\rossignj\AppData\Local\Microsoft\Windows\Temporary Internet Files\Content.IE5\5T5A016B\MP910220981[1].jpg"/>
          <p:cNvPicPr>
            <a:picLocks noGrp="1" noChangeAspect="1" noChangeArrowheads="1"/>
          </p:cNvPicPr>
          <p:nvPr>
            <p:ph idx="1"/>
          </p:nvPr>
        </p:nvPicPr>
        <p:blipFill>
          <a:blip r:embed="rId2" cstate="print"/>
          <a:srcRect/>
          <a:stretch>
            <a:fillRect/>
          </a:stretch>
        </p:blipFill>
        <p:spPr bwMode="auto">
          <a:xfrm>
            <a:off x="3061566" y="1600200"/>
            <a:ext cx="3020867" cy="4525963"/>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a:p>
        </p:txBody>
      </p:sp>
      <p:sp>
        <p:nvSpPr>
          <p:cNvPr id="3" name="TextBox 2"/>
          <p:cNvSpPr txBox="1"/>
          <p:nvPr/>
        </p:nvSpPr>
        <p:spPr>
          <a:xfrm>
            <a:off x="1143000" y="2667000"/>
            <a:ext cx="7239000" cy="1200329"/>
          </a:xfrm>
          <a:prstGeom prst="rect">
            <a:avLst/>
          </a:prstGeom>
          <a:noFill/>
        </p:spPr>
        <p:txBody>
          <a:bodyPr wrap="square" rtlCol="0">
            <a:spAutoFit/>
          </a:bodyPr>
          <a:lstStyle/>
          <a:p>
            <a:pPr marL="282575" indent="-282575">
              <a:buFont typeface="Arial" pitchFamily="34" charset="0"/>
              <a:buChar char="•"/>
            </a:pPr>
            <a:r>
              <a:rPr lang="en-US" sz="2400" b="1" dirty="0" smtClean="0"/>
              <a:t>This briefing is non-IS focused but IS plays a KEY role!</a:t>
            </a:r>
          </a:p>
          <a:p>
            <a:pPr marL="282575" indent="-282575">
              <a:buFont typeface="Arial" pitchFamily="34" charset="0"/>
              <a:buChar char="•"/>
            </a:pPr>
            <a:endParaRPr lang="en-US" sz="2400" b="1" dirty="0" smtClean="0"/>
          </a:p>
          <a:p>
            <a:pPr marL="282575" indent="-282575">
              <a:buFont typeface="Arial" pitchFamily="34" charset="0"/>
              <a:buChar char="•"/>
            </a:pPr>
            <a:r>
              <a:rPr lang="en-US" sz="2400" b="1" dirty="0" smtClean="0"/>
              <a:t>When in doubt, contact your DSS representative!</a:t>
            </a:r>
            <a:endParaRPr lang="en-US" sz="2400" b="1" dirty="0"/>
          </a:p>
        </p:txBody>
      </p:sp>
      <p:sp>
        <p:nvSpPr>
          <p:cNvPr id="4" name="TextBox 3"/>
          <p:cNvSpPr txBox="1"/>
          <p:nvPr/>
        </p:nvSpPr>
        <p:spPr>
          <a:xfrm>
            <a:off x="914400" y="609600"/>
            <a:ext cx="6096000" cy="584775"/>
          </a:xfrm>
          <a:prstGeom prst="rect">
            <a:avLst/>
          </a:prstGeom>
          <a:noFill/>
        </p:spPr>
        <p:txBody>
          <a:bodyPr wrap="square" rtlCol="0">
            <a:spAutoFit/>
          </a:bodyPr>
          <a:lstStyle/>
          <a:p>
            <a:r>
              <a:rPr lang="en-US" sz="3200" b="1" dirty="0" smtClean="0"/>
              <a:t>IMPORTANT POINTS</a:t>
            </a:r>
            <a:endParaRPr lang="en-US" sz="3200" b="1" dirty="0"/>
          </a:p>
        </p:txBody>
      </p:sp>
      <p:pic>
        <p:nvPicPr>
          <p:cNvPr id="7169" name="Picture 1" descr="C:\Users\rossignj\AppData\Local\Microsoft\Windows\Temporary Internet Files\Content.IE5\5YFOUQSJ\MC900104714[1].wmf"/>
          <p:cNvPicPr>
            <a:picLocks noChangeAspect="1" noChangeArrowheads="1"/>
          </p:cNvPicPr>
          <p:nvPr/>
        </p:nvPicPr>
        <p:blipFill>
          <a:blip r:embed="rId2" cstate="print"/>
          <a:srcRect/>
          <a:stretch>
            <a:fillRect/>
          </a:stretch>
        </p:blipFill>
        <p:spPr bwMode="auto">
          <a:xfrm>
            <a:off x="5562600" y="609600"/>
            <a:ext cx="1812341" cy="161391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p:cNvSpPr/>
          <p:nvPr/>
        </p:nvSpPr>
        <p:spPr>
          <a:xfrm>
            <a:off x="6324600" y="5486400"/>
            <a:ext cx="2362200" cy="6858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pPr>
              <a:defRPr/>
            </a:pPr>
            <a:r>
              <a:rPr lang="en-US" b="1" dirty="0" smtClean="0"/>
              <a:t>Defense Contractor Security Requirements</a:t>
            </a:r>
            <a:endParaRPr lang="en-US" b="1" dirty="0"/>
          </a:p>
        </p:txBody>
      </p:sp>
      <p:sp>
        <p:nvSpPr>
          <p:cNvPr id="9219" name="TextBox 3"/>
          <p:cNvSpPr txBox="1">
            <a:spLocks noChangeArrowheads="1"/>
          </p:cNvSpPr>
          <p:nvPr/>
        </p:nvSpPr>
        <p:spPr bwMode="auto">
          <a:xfrm>
            <a:off x="387927" y="3389744"/>
            <a:ext cx="8756073" cy="3139321"/>
          </a:xfrm>
          <a:prstGeom prst="rect">
            <a:avLst/>
          </a:prstGeom>
          <a:noFill/>
          <a:ln w="9525">
            <a:noFill/>
            <a:miter lim="800000"/>
            <a:headEnd/>
            <a:tailEnd/>
          </a:ln>
        </p:spPr>
        <p:txBody>
          <a:bodyPr wrap="square">
            <a:spAutoFit/>
          </a:bodyPr>
          <a:lstStyle/>
          <a:p>
            <a:pPr algn="ctr"/>
            <a:r>
              <a:rPr lang="en-US" b="1" dirty="0"/>
              <a:t>National Industrial Security Program Operating </a:t>
            </a:r>
            <a:r>
              <a:rPr lang="en-US" b="1" dirty="0" smtClean="0"/>
              <a:t>Manual -</a:t>
            </a:r>
            <a:endParaRPr lang="en-US" b="1" dirty="0"/>
          </a:p>
          <a:p>
            <a:pPr algn="ctr"/>
            <a:r>
              <a:rPr lang="en-US" b="1" dirty="0" smtClean="0"/>
              <a:t>It </a:t>
            </a:r>
            <a:r>
              <a:rPr lang="en-US" b="1" dirty="0"/>
              <a:t>provides baseline standards for the protection of classified information released or disclosed to industry in connection with classified contracts under the </a:t>
            </a:r>
            <a:endParaRPr lang="en-US" b="1" dirty="0" smtClean="0"/>
          </a:p>
          <a:p>
            <a:pPr algn="ctr"/>
            <a:r>
              <a:rPr lang="en-US" b="1" dirty="0" smtClean="0"/>
              <a:t>NISP </a:t>
            </a:r>
            <a:r>
              <a:rPr lang="en-US" b="1" dirty="0"/>
              <a:t>(National Industrial Security Program</a:t>
            </a:r>
            <a:r>
              <a:rPr lang="en-US" b="1" dirty="0" smtClean="0"/>
              <a:t>)</a:t>
            </a:r>
          </a:p>
          <a:p>
            <a:pPr algn="ctr"/>
            <a:r>
              <a:rPr lang="en-US" dirty="0" smtClean="0"/>
              <a:t>-- -- -- --</a:t>
            </a:r>
          </a:p>
          <a:p>
            <a:pPr algn="ctr"/>
            <a:r>
              <a:rPr lang="en-US" b="1" dirty="0" smtClean="0"/>
              <a:t>Industrial Security Letters</a:t>
            </a:r>
            <a:endParaRPr lang="en-US" b="1" dirty="0"/>
          </a:p>
          <a:p>
            <a:pPr algn="ctr"/>
            <a:r>
              <a:rPr lang="en-US" dirty="0"/>
              <a:t> </a:t>
            </a:r>
          </a:p>
          <a:p>
            <a:pPr algn="ctr"/>
            <a:r>
              <a:rPr lang="en-US" dirty="0"/>
              <a:t> </a:t>
            </a:r>
          </a:p>
          <a:p>
            <a:pPr algn="ctr"/>
            <a:r>
              <a:rPr lang="en-US" dirty="0"/>
              <a:t> </a:t>
            </a:r>
          </a:p>
          <a:p>
            <a:pPr algn="ctr"/>
            <a:r>
              <a:rPr lang="en-US" dirty="0"/>
              <a:t> </a:t>
            </a:r>
          </a:p>
          <a:p>
            <a:pPr algn="ctr"/>
            <a:r>
              <a:rPr lang="en-US" dirty="0"/>
              <a:t> </a:t>
            </a:r>
          </a:p>
        </p:txBody>
      </p:sp>
      <p:pic>
        <p:nvPicPr>
          <p:cNvPr id="9220" name="Picture 2"/>
          <p:cNvPicPr>
            <a:picLocks noChangeAspect="1" noChangeArrowheads="1"/>
          </p:cNvPicPr>
          <p:nvPr/>
        </p:nvPicPr>
        <p:blipFill>
          <a:blip r:embed="rId2" cstate="print"/>
          <a:srcRect/>
          <a:stretch>
            <a:fillRect/>
          </a:stretch>
        </p:blipFill>
        <p:spPr bwMode="auto">
          <a:xfrm>
            <a:off x="2209800" y="1905000"/>
            <a:ext cx="4448175" cy="1095375"/>
          </a:xfrm>
          <a:prstGeom prst="rect">
            <a:avLst/>
          </a:prstGeom>
          <a:noFill/>
          <a:ln w="9525">
            <a:noFill/>
            <a:miter lim="800000"/>
            <a:headEnd/>
            <a:tailEnd/>
          </a:ln>
        </p:spPr>
      </p:pic>
      <p:sp>
        <p:nvSpPr>
          <p:cNvPr id="6" name="TextBox 5"/>
          <p:cNvSpPr txBox="1"/>
          <p:nvPr/>
        </p:nvSpPr>
        <p:spPr>
          <a:xfrm>
            <a:off x="6629400" y="5638800"/>
            <a:ext cx="2133600" cy="369332"/>
          </a:xfrm>
          <a:prstGeom prst="rect">
            <a:avLst/>
          </a:prstGeom>
          <a:noFill/>
        </p:spPr>
        <p:txBody>
          <a:bodyPr wrap="square" rtlCol="0">
            <a:spAutoFit/>
          </a:bodyPr>
          <a:lstStyle/>
          <a:p>
            <a:r>
              <a:rPr lang="en-US" b="1" dirty="0" smtClean="0"/>
              <a:t>Don’t forget ISL’s!</a:t>
            </a:r>
            <a:endParaRPr lang="en-US" b="1" dirty="0"/>
          </a:p>
        </p:txBody>
      </p:sp>
      <p:sp>
        <p:nvSpPr>
          <p:cNvPr id="7" name="Left Arrow 6"/>
          <p:cNvSpPr/>
          <p:nvPr/>
        </p:nvSpPr>
        <p:spPr>
          <a:xfrm rot="1682112">
            <a:off x="6001991" y="5149909"/>
            <a:ext cx="1219200" cy="2286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ooter Placeholder 8"/>
          <p:cNvSpPr>
            <a:spLocks noGrp="1"/>
          </p:cNvSpPr>
          <p:nvPr>
            <p:ph type="ftr" sz="quarter" idx="1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838200"/>
          <a:ext cx="7739063" cy="4038600"/>
        </p:xfrm>
        <a:graphic>
          <a:graphicData uri="http://schemas.openxmlformats.org/drawingml/2006/table">
            <a:tbl>
              <a:tblPr firstRow="1" bandRow="1">
                <a:tableStyleId>{5C22544A-7EE6-4342-B048-85BDC9FD1C3A}</a:tableStyleId>
              </a:tblPr>
              <a:tblGrid>
                <a:gridCol w="1191365"/>
                <a:gridCol w="6547698"/>
              </a:tblGrid>
              <a:tr h="463765">
                <a:tc gridSpan="2">
                  <a:txBody>
                    <a:bodyPr/>
                    <a:lstStyle/>
                    <a:p>
                      <a:pPr marL="0" marR="0">
                        <a:spcBef>
                          <a:spcPts val="0"/>
                        </a:spcBef>
                        <a:spcAft>
                          <a:spcPts val="500"/>
                        </a:spcAft>
                        <a:tabLst>
                          <a:tab pos="6485890" algn="r"/>
                        </a:tabLst>
                      </a:pPr>
                      <a:r>
                        <a:rPr lang="en-US" sz="1100" b="1" dirty="0">
                          <a:solidFill>
                            <a:srgbClr val="000000"/>
                          </a:solidFill>
                          <a:latin typeface="Arial"/>
                          <a:ea typeface="Times New Roman"/>
                          <a:cs typeface="Arial"/>
                        </a:rPr>
                        <a:t>A.   FACILITY CLEARANCE</a:t>
                      </a:r>
                    </a:p>
                  </a:txBody>
                  <a:tcPr marL="68580" marR="68580" marT="0" marB="0"/>
                </a:tc>
                <a:tc hMerge="1">
                  <a:txBody>
                    <a:bodyPr/>
                    <a:lstStyle/>
                    <a:p>
                      <a:endParaRPr lang="en-US"/>
                    </a:p>
                  </a:txBody>
                  <a:tcPr/>
                </a:tc>
              </a:tr>
              <a:tr h="225354">
                <a:tc>
                  <a:txBody>
                    <a:bodyPr/>
                    <a:lstStyle/>
                    <a:p>
                      <a:pPr marL="0" marR="0">
                        <a:spcBef>
                          <a:spcPts val="100"/>
                        </a:spcBef>
                        <a:spcAft>
                          <a:spcPts val="100"/>
                        </a:spcAft>
                      </a:pPr>
                      <a:r>
                        <a:rPr lang="en-US" sz="1000" b="1">
                          <a:solidFill>
                            <a:srgbClr val="211D1E"/>
                          </a:solidFill>
                          <a:latin typeface="Arial"/>
                          <a:ea typeface="Times New Roman"/>
                          <a:cs typeface="Arial"/>
                        </a:rPr>
                        <a:t>NISPOM REF:</a:t>
                      </a:r>
                      <a:endParaRPr lang="en-US" sz="1200">
                        <a:latin typeface="Arial"/>
                        <a:ea typeface="Times New Roman"/>
                        <a:cs typeface="Times New Roman"/>
                      </a:endParaRPr>
                    </a:p>
                  </a:txBody>
                  <a:tcPr marL="68580" marR="68580" marT="0" marB="0"/>
                </a:tc>
                <a:tc>
                  <a:txBody>
                    <a:bodyPr/>
                    <a:lstStyle/>
                    <a:p>
                      <a:pPr marL="0" marR="0">
                        <a:spcBef>
                          <a:spcPts val="100"/>
                        </a:spcBef>
                        <a:spcAft>
                          <a:spcPts val="100"/>
                        </a:spcAft>
                      </a:pPr>
                      <a:r>
                        <a:rPr lang="en-US" sz="1000" b="1" dirty="0">
                          <a:solidFill>
                            <a:srgbClr val="211D1E"/>
                          </a:solidFill>
                          <a:latin typeface="Arial"/>
                          <a:ea typeface="Times New Roman"/>
                          <a:cs typeface="Arial"/>
                        </a:rPr>
                        <a:t>Question:</a:t>
                      </a:r>
                      <a:endParaRPr lang="en-US" sz="1200" dirty="0">
                        <a:latin typeface="Arial"/>
                        <a:ea typeface="Times New Roman"/>
                        <a:cs typeface="Times New Roman"/>
                      </a:endParaRPr>
                    </a:p>
                  </a:txBody>
                  <a:tcPr marL="68580" marR="68580" marT="0" marB="0"/>
                </a:tc>
              </a:tr>
              <a:tr h="138546">
                <a:tc gridSpan="2">
                  <a:txBody>
                    <a:bodyPr/>
                    <a:lstStyle/>
                    <a:p>
                      <a:pPr marL="0" marR="0" algn="ctr">
                        <a:spcBef>
                          <a:spcPts val="0"/>
                        </a:spcBef>
                        <a:spcAft>
                          <a:spcPts val="0"/>
                        </a:spcAft>
                      </a:pPr>
                      <a:endParaRPr lang="en-US" sz="1200" dirty="0">
                        <a:latin typeface="Arial"/>
                        <a:ea typeface="Times New Roman"/>
                        <a:cs typeface="Times New Roman"/>
                      </a:endParaRPr>
                    </a:p>
                  </a:txBody>
                  <a:tcPr marL="68580" marR="68580" marT="0" marB="0"/>
                </a:tc>
                <a:tc hMerge="1">
                  <a:txBody>
                    <a:bodyPr/>
                    <a:lstStyle/>
                    <a:p>
                      <a:endParaRPr lang="en-US"/>
                    </a:p>
                  </a:txBody>
                  <a:tcPr/>
                </a:tc>
              </a:tr>
              <a:tr h="1533024">
                <a:tc>
                  <a:txBody>
                    <a:bodyPr/>
                    <a:lstStyle/>
                    <a:p>
                      <a:pPr marL="0" marR="0">
                        <a:spcBef>
                          <a:spcPts val="100"/>
                        </a:spcBef>
                        <a:spcAft>
                          <a:spcPts val="100"/>
                        </a:spcAft>
                      </a:pPr>
                      <a:r>
                        <a:rPr lang="en-US" sz="1000" b="1">
                          <a:solidFill>
                            <a:srgbClr val="211D1E"/>
                          </a:solidFill>
                          <a:latin typeface="Arial"/>
                          <a:ea typeface="Times New Roman"/>
                          <a:cs typeface="Arial"/>
                        </a:rPr>
                        <a:t>1-302g(3)</a:t>
                      </a:r>
                      <a:endParaRPr lang="en-US" sz="1200">
                        <a:latin typeface="Arial"/>
                        <a:ea typeface="Times New Roman"/>
                        <a:cs typeface="Times New Roman"/>
                      </a:endParaRPr>
                    </a:p>
                  </a:txBody>
                  <a:tcPr marL="68580" marR="68580" marT="0" marB="0"/>
                </a:tc>
                <a:tc>
                  <a:txBody>
                    <a:bodyPr/>
                    <a:lstStyle/>
                    <a:p>
                      <a:pPr marL="0" marR="0">
                        <a:spcBef>
                          <a:spcPts val="100"/>
                        </a:spcBef>
                        <a:spcAft>
                          <a:spcPts val="100"/>
                        </a:spcAft>
                      </a:pPr>
                      <a:r>
                        <a:rPr lang="en-US" sz="1000" dirty="0">
                          <a:solidFill>
                            <a:srgbClr val="211D1E"/>
                          </a:solidFill>
                          <a:latin typeface="Arial"/>
                          <a:ea typeface="Times New Roman"/>
                          <a:cs typeface="Arial"/>
                        </a:rPr>
                        <a:t>Have all changes (e.g. changes in ownership; operating name or address; KMP information; previously reported FOCI information or action to terminate business) affecting the condition of the FCL been reported to your DSS IS Rep?</a:t>
                      </a:r>
                      <a:endParaRPr lang="en-US" sz="1200" dirty="0">
                        <a:latin typeface="Arial"/>
                        <a:ea typeface="Times New Roman"/>
                        <a:cs typeface="Times New Roman"/>
                      </a:endParaRPr>
                    </a:p>
                    <a:p>
                      <a:pPr marL="0" marR="0">
                        <a:spcBef>
                          <a:spcPts val="100"/>
                        </a:spcBef>
                        <a:spcAft>
                          <a:spcPts val="100"/>
                        </a:spcAft>
                      </a:pPr>
                      <a:r>
                        <a:rPr lang="en-US" sz="1000" b="1" dirty="0">
                          <a:solidFill>
                            <a:srgbClr val="0000FF"/>
                          </a:solidFill>
                          <a:latin typeface="Arial"/>
                          <a:ea typeface="Times New Roman"/>
                          <a:cs typeface="Times New Roman"/>
                        </a:rPr>
                        <a:t>Note:  Does the facility have a TS FCL? If so, when did the site last access TS information? Should the site be downgraded? Does the site have a DD Form 254 to support the TS FCL?</a:t>
                      </a:r>
                      <a:endParaRPr lang="en-US" sz="1200" b="1" dirty="0">
                        <a:latin typeface="Arial"/>
                        <a:ea typeface="Times New Roman"/>
                        <a:cs typeface="Times New Roman"/>
                      </a:endParaRPr>
                    </a:p>
                    <a:p>
                      <a:pPr marL="0" marR="0">
                        <a:spcBef>
                          <a:spcPts val="100"/>
                        </a:spcBef>
                        <a:spcAft>
                          <a:spcPts val="100"/>
                        </a:spcAft>
                      </a:pPr>
                      <a:r>
                        <a:rPr lang="en-US" sz="1000" b="1" dirty="0">
                          <a:solidFill>
                            <a:srgbClr val="0000FF"/>
                          </a:solidFill>
                          <a:latin typeface="Arial"/>
                          <a:ea typeface="Times New Roman"/>
                          <a:cs typeface="Times New Roman"/>
                        </a:rPr>
                        <a:t>Is the site’s ISFD record accurate? Physical address? Classified mailing address? FCL level? FSO name? Special accesses? (If special accesses are listed, is the FSO properly briefed?) Ensure the FSO has a current copy of the site’s ISFD record on file. If data is not accurate, contact the site’s ISR to request an update.</a:t>
                      </a:r>
                      <a:endParaRPr lang="en-US" sz="1200" b="1" dirty="0">
                        <a:latin typeface="Times New Roman"/>
                        <a:ea typeface="Times New Roman"/>
                        <a:cs typeface="Times New Roman"/>
                      </a:endParaRPr>
                    </a:p>
                    <a:p>
                      <a:pPr marL="0" marR="0">
                        <a:spcBef>
                          <a:spcPts val="100"/>
                        </a:spcBef>
                        <a:spcAft>
                          <a:spcPts val="100"/>
                        </a:spcAft>
                      </a:pPr>
                      <a:r>
                        <a:rPr lang="en-US" sz="1000" b="1" dirty="0">
                          <a:solidFill>
                            <a:srgbClr val="0000FF"/>
                          </a:solidFill>
                          <a:latin typeface="Arial"/>
                          <a:ea typeface="Times New Roman"/>
                          <a:cs typeface="Times New Roman"/>
                        </a:rPr>
                        <a:t>Has an internal self-inspection been conducted and documented by the FSO six months after the last DSS audit?</a:t>
                      </a:r>
                      <a:endParaRPr lang="en-US" sz="1200" b="1" dirty="0">
                        <a:latin typeface="Arial"/>
                        <a:ea typeface="Times New Roman"/>
                        <a:cs typeface="Times New Roman"/>
                      </a:endParaRPr>
                    </a:p>
                  </a:txBody>
                  <a:tcPr marL="68580" marR="68580" marT="0" marB="0"/>
                </a:tc>
              </a:tr>
              <a:tr h="214496">
                <a:tc>
                  <a:txBody>
                    <a:bodyPr/>
                    <a:lstStyle/>
                    <a:p>
                      <a:pPr marL="0" marR="0">
                        <a:spcBef>
                          <a:spcPts val="100"/>
                        </a:spcBef>
                        <a:spcAft>
                          <a:spcPts val="100"/>
                        </a:spcAft>
                      </a:pPr>
                      <a:r>
                        <a:rPr lang="en-US" sz="1000" b="1">
                          <a:solidFill>
                            <a:srgbClr val="211D1E"/>
                          </a:solidFill>
                          <a:latin typeface="Arial"/>
                          <a:ea typeface="Times New Roman"/>
                          <a:cs typeface="Arial"/>
                        </a:rPr>
                        <a:t>2-100c</a:t>
                      </a:r>
                      <a:endParaRPr lang="en-US" sz="1200">
                        <a:latin typeface="Arial"/>
                        <a:ea typeface="Times New Roman"/>
                        <a:cs typeface="Times New Roman"/>
                      </a:endParaRPr>
                    </a:p>
                  </a:txBody>
                  <a:tcPr marL="68580" marR="68580" marT="0" marB="0"/>
                </a:tc>
                <a:tc>
                  <a:txBody>
                    <a:bodyPr/>
                    <a:lstStyle/>
                    <a:p>
                      <a:pPr marL="0" marR="0">
                        <a:spcBef>
                          <a:spcPts val="100"/>
                        </a:spcBef>
                        <a:spcAft>
                          <a:spcPts val="100"/>
                        </a:spcAft>
                      </a:pPr>
                      <a:r>
                        <a:rPr lang="en-US" sz="1000">
                          <a:solidFill>
                            <a:srgbClr val="211D1E"/>
                          </a:solidFill>
                          <a:latin typeface="Arial"/>
                          <a:ea typeface="Times New Roman"/>
                          <a:cs typeface="Arial"/>
                        </a:rPr>
                        <a:t>Has the fact that the company has an FCL been used for advertising or promotional purposes?</a:t>
                      </a:r>
                      <a:endParaRPr lang="en-US" sz="1200">
                        <a:latin typeface="Arial"/>
                        <a:ea typeface="Times New Roman"/>
                        <a:cs typeface="Times New Roman"/>
                      </a:endParaRPr>
                    </a:p>
                  </a:txBody>
                  <a:tcPr marL="68580" marR="68580" marT="0" marB="0"/>
                </a:tc>
              </a:tr>
              <a:tr h="840509">
                <a:tc>
                  <a:txBody>
                    <a:bodyPr/>
                    <a:lstStyle/>
                    <a:p>
                      <a:pPr marL="0" marR="0">
                        <a:spcBef>
                          <a:spcPts val="100"/>
                        </a:spcBef>
                        <a:spcAft>
                          <a:spcPts val="100"/>
                        </a:spcAft>
                      </a:pPr>
                      <a:r>
                        <a:rPr lang="en-US" sz="1000" b="1">
                          <a:solidFill>
                            <a:srgbClr val="211D1E"/>
                          </a:solidFill>
                          <a:latin typeface="Arial"/>
                          <a:ea typeface="Times New Roman"/>
                          <a:cs typeface="Arial"/>
                        </a:rPr>
                        <a:t>2-104</a:t>
                      </a:r>
                      <a:endParaRPr lang="en-US" sz="1200">
                        <a:latin typeface="Arial"/>
                        <a:ea typeface="Times New Roman"/>
                        <a:cs typeface="Times New Roman"/>
                      </a:endParaRPr>
                    </a:p>
                  </a:txBody>
                  <a:tcPr marL="68580" marR="68580" marT="0" marB="0"/>
                </a:tc>
                <a:tc>
                  <a:txBody>
                    <a:bodyPr/>
                    <a:lstStyle/>
                    <a:p>
                      <a:pPr marL="0" marR="0">
                        <a:spcBef>
                          <a:spcPts val="100"/>
                        </a:spcBef>
                        <a:spcAft>
                          <a:spcPts val="100"/>
                        </a:spcAft>
                      </a:pPr>
                      <a:r>
                        <a:rPr lang="en-US" sz="1000" dirty="0">
                          <a:solidFill>
                            <a:srgbClr val="211D1E"/>
                          </a:solidFill>
                          <a:latin typeface="Arial"/>
                          <a:ea typeface="Times New Roman"/>
                          <a:cs typeface="Arial"/>
                        </a:rPr>
                        <a:t>Are the senior management official, the FSO, and other Key Management Personnel cleared as required in connection with the FCL?</a:t>
                      </a:r>
                      <a:endParaRPr lang="en-US" sz="1200" dirty="0">
                        <a:latin typeface="Arial"/>
                        <a:ea typeface="Times New Roman"/>
                        <a:cs typeface="Times New Roman"/>
                      </a:endParaRPr>
                    </a:p>
                    <a:p>
                      <a:pPr marL="0" marR="0">
                        <a:spcBef>
                          <a:spcPts val="0"/>
                        </a:spcBef>
                        <a:spcAft>
                          <a:spcPts val="0"/>
                        </a:spcAft>
                      </a:pPr>
                      <a:r>
                        <a:rPr lang="en-US" sz="1000" b="1" dirty="0">
                          <a:solidFill>
                            <a:srgbClr val="0000FF"/>
                          </a:solidFill>
                          <a:latin typeface="Arial"/>
                          <a:ea typeface="Times New Roman"/>
                          <a:cs typeface="Times New Roman"/>
                        </a:rPr>
                        <a:t>Note:  Must be cleared to the level of the facility clearance. Only the Senior Official and the FSO should be listed on the Key Management List. Ensure the Senior Official and the FSO are identified as KMP’s in JPAS. </a:t>
                      </a:r>
                      <a:r>
                        <a:rPr lang="en-US" sz="1000" b="1" dirty="0" smtClean="0">
                          <a:solidFill>
                            <a:srgbClr val="0000FF"/>
                          </a:solidFill>
                          <a:latin typeface="Arial"/>
                          <a:ea typeface="Times New Roman"/>
                          <a:cs typeface="Times New Roman"/>
                        </a:rPr>
                        <a:t>Must </a:t>
                      </a:r>
                      <a:r>
                        <a:rPr lang="en-US" sz="1000" b="1" dirty="0">
                          <a:solidFill>
                            <a:srgbClr val="0000FF"/>
                          </a:solidFill>
                          <a:latin typeface="Arial"/>
                          <a:ea typeface="Times New Roman"/>
                          <a:cs typeface="Times New Roman"/>
                        </a:rPr>
                        <a:t>maintain current KMP list.  </a:t>
                      </a:r>
                      <a:endParaRPr lang="en-US" sz="1200" b="1" dirty="0">
                        <a:solidFill>
                          <a:srgbClr val="000000"/>
                        </a:solidFill>
                        <a:latin typeface="Arial"/>
                        <a:ea typeface="Times New Roman"/>
                        <a:cs typeface="Times New Roman"/>
                      </a:endParaRPr>
                    </a:p>
                  </a:txBody>
                  <a:tcPr marL="68580" marR="68580" marT="0" marB="0"/>
                </a:tc>
              </a:tr>
              <a:tr h="358996">
                <a:tc>
                  <a:txBody>
                    <a:bodyPr/>
                    <a:lstStyle/>
                    <a:p>
                      <a:pPr marL="0" marR="0">
                        <a:spcBef>
                          <a:spcPts val="100"/>
                        </a:spcBef>
                        <a:spcAft>
                          <a:spcPts val="100"/>
                        </a:spcAft>
                      </a:pPr>
                      <a:r>
                        <a:rPr lang="en-US" sz="1000" b="1">
                          <a:solidFill>
                            <a:srgbClr val="211D1E"/>
                          </a:solidFill>
                          <a:latin typeface="Arial"/>
                          <a:ea typeface="Times New Roman"/>
                          <a:cs typeface="Arial"/>
                        </a:rPr>
                        <a:t>2-106a-b</a:t>
                      </a:r>
                      <a:endParaRPr lang="en-US" sz="1200">
                        <a:latin typeface="Arial"/>
                        <a:ea typeface="Times New Roman"/>
                        <a:cs typeface="Times New Roman"/>
                      </a:endParaRPr>
                    </a:p>
                  </a:txBody>
                  <a:tcPr marL="68580" marR="68580" marT="0" marB="0"/>
                </a:tc>
                <a:tc>
                  <a:txBody>
                    <a:bodyPr/>
                    <a:lstStyle/>
                    <a:p>
                      <a:pPr marL="0" marR="0">
                        <a:spcBef>
                          <a:spcPts val="100"/>
                        </a:spcBef>
                        <a:spcAft>
                          <a:spcPts val="100"/>
                        </a:spcAft>
                      </a:pPr>
                      <a:r>
                        <a:rPr lang="en-US" sz="1000" dirty="0">
                          <a:solidFill>
                            <a:srgbClr val="211D1E"/>
                          </a:solidFill>
                          <a:latin typeface="Arial"/>
                          <a:ea typeface="Times New Roman"/>
                          <a:cs typeface="Arial"/>
                        </a:rPr>
                        <a:t>Have the proper exclusion actions been conducted for </a:t>
                      </a:r>
                      <a:r>
                        <a:rPr lang="en-US" sz="1000" dirty="0" err="1">
                          <a:solidFill>
                            <a:srgbClr val="211D1E"/>
                          </a:solidFill>
                          <a:latin typeface="Arial"/>
                          <a:ea typeface="Times New Roman"/>
                          <a:cs typeface="Arial"/>
                        </a:rPr>
                        <a:t>uncleared</a:t>
                      </a:r>
                      <a:r>
                        <a:rPr lang="en-US" sz="1000" dirty="0">
                          <a:solidFill>
                            <a:srgbClr val="211D1E"/>
                          </a:solidFill>
                          <a:latin typeface="Arial"/>
                          <a:ea typeface="Times New Roman"/>
                          <a:cs typeface="Arial"/>
                        </a:rPr>
                        <a:t> company officials?</a:t>
                      </a:r>
                      <a:endParaRPr lang="en-US" sz="1200" dirty="0">
                        <a:latin typeface="Arial"/>
                        <a:ea typeface="Times New Roman"/>
                        <a:cs typeface="Times New Roman"/>
                      </a:endParaRPr>
                    </a:p>
                  </a:txBody>
                  <a:tcPr marL="68580" marR="68580" marT="0" marB="0"/>
                </a:tc>
              </a:tr>
            </a:tbl>
          </a:graphicData>
        </a:graphic>
      </p:graphicFrame>
      <p:sp>
        <p:nvSpPr>
          <p:cNvPr id="6" name="Title 1"/>
          <p:cNvSpPr>
            <a:spLocks noGrp="1"/>
          </p:cNvSpPr>
          <p:nvPr>
            <p:ph type="title"/>
          </p:nvPr>
        </p:nvSpPr>
        <p:spPr>
          <a:xfrm>
            <a:off x="533400" y="228600"/>
            <a:ext cx="7312025" cy="531813"/>
          </a:xfrm>
        </p:spPr>
        <p:txBody>
          <a:bodyPr>
            <a:normAutofit fontScale="90000"/>
          </a:bodyPr>
          <a:lstStyle/>
          <a:p>
            <a:r>
              <a:rPr lang="en-US" b="1" dirty="0" smtClean="0"/>
              <a:t>Facility Clearance</a:t>
            </a:r>
            <a:endParaRPr lang="en-US" b="1" dirty="0"/>
          </a:p>
        </p:txBody>
      </p:sp>
      <p:sp>
        <p:nvSpPr>
          <p:cNvPr id="7" name="TextBox 6"/>
          <p:cNvSpPr txBox="1"/>
          <p:nvPr/>
        </p:nvSpPr>
        <p:spPr>
          <a:xfrm>
            <a:off x="685800" y="5029200"/>
            <a:ext cx="7772400" cy="1015663"/>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sz="2000" b="1" dirty="0" smtClean="0">
                <a:solidFill>
                  <a:schemeClr val="tx1"/>
                </a:solidFill>
                <a:ea typeface="Times New Roman"/>
                <a:cs typeface="Times New Roman"/>
              </a:rPr>
              <a:t>Common finding: 1-302:  If the facility clearance is approved for special access (i.e., NATO (10-706), COMSEC (9-404)), is the FSO properly briefed? </a:t>
            </a:r>
            <a:endParaRPr lang="en-US" sz="2000" dirty="0">
              <a:solidFill>
                <a:schemeClr val="tx1"/>
              </a:solidFill>
            </a:endParaRPr>
          </a:p>
        </p:txBody>
      </p:sp>
      <p:sp>
        <p:nvSpPr>
          <p:cNvPr id="8" name="TextBox 7"/>
          <p:cNvSpPr txBox="1"/>
          <p:nvPr/>
        </p:nvSpPr>
        <p:spPr>
          <a:xfrm>
            <a:off x="685800" y="6096000"/>
            <a:ext cx="7772400" cy="590931"/>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marL="0" lvl="1">
              <a:lnSpc>
                <a:spcPct val="80000"/>
              </a:lnSpc>
              <a:defRPr/>
            </a:pPr>
            <a:r>
              <a:rPr lang="en-US" sz="2000" b="1" dirty="0" smtClean="0"/>
              <a:t>Common finding: DD Form 441 was not on file and/or DD Form 441 was out of date or incorrect</a:t>
            </a:r>
            <a:endParaRPr lang="en-US" sz="2000" b="1" dirty="0"/>
          </a:p>
        </p:txBody>
      </p:sp>
      <p:sp>
        <p:nvSpPr>
          <p:cNvPr id="9" name="Footer Placeholder 8"/>
          <p:cNvSpPr>
            <a:spLocks noGrp="1"/>
          </p:cNvSpPr>
          <p:nvPr>
            <p:ph type="ftr" sz="quarter" idx="4294967295"/>
          </p:nvPr>
        </p:nvSpPr>
        <p:spPr>
          <a:xfrm>
            <a:off x="457200" y="6019800"/>
            <a:ext cx="8229600" cy="701675"/>
          </a:xfrm>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Facility Clearance (continued)</a:t>
            </a:r>
            <a:endParaRPr lang="en-US" dirty="0"/>
          </a:p>
        </p:txBody>
      </p:sp>
      <p:sp>
        <p:nvSpPr>
          <p:cNvPr id="3" name="Content Placeholder 2"/>
          <p:cNvSpPr>
            <a:spLocks noGrp="1"/>
          </p:cNvSpPr>
          <p:nvPr>
            <p:ph idx="1"/>
          </p:nvPr>
        </p:nvSpPr>
        <p:spPr>
          <a:xfrm>
            <a:off x="457200" y="1600201"/>
            <a:ext cx="8382000" cy="3810000"/>
          </a:xfrm>
        </p:spPr>
        <p:style>
          <a:lnRef idx="2">
            <a:schemeClr val="accent3"/>
          </a:lnRef>
          <a:fillRef idx="1">
            <a:schemeClr val="lt1"/>
          </a:fillRef>
          <a:effectRef idx="0">
            <a:schemeClr val="accent3"/>
          </a:effectRef>
          <a:fontRef idx="minor">
            <a:schemeClr val="dk1"/>
          </a:fontRef>
        </p:style>
        <p:txBody>
          <a:bodyPr>
            <a:normAutofit/>
          </a:bodyPr>
          <a:lstStyle/>
          <a:p>
            <a:pPr>
              <a:lnSpc>
                <a:spcPct val="80000"/>
              </a:lnSpc>
              <a:defRPr/>
            </a:pPr>
            <a:r>
              <a:rPr lang="en-US" sz="2400" b="1" dirty="0" smtClean="0"/>
              <a:t>Common findings:</a:t>
            </a:r>
          </a:p>
          <a:p>
            <a:pPr lvl="1">
              <a:lnSpc>
                <a:spcPct val="80000"/>
              </a:lnSpc>
              <a:defRPr/>
            </a:pPr>
            <a:endParaRPr lang="en-US" sz="2000" b="1" dirty="0" smtClean="0"/>
          </a:p>
          <a:p>
            <a:pPr lvl="1">
              <a:lnSpc>
                <a:spcPct val="80000"/>
              </a:lnSpc>
              <a:defRPr/>
            </a:pPr>
            <a:r>
              <a:rPr lang="en-US" sz="2000" b="1" dirty="0" smtClean="0"/>
              <a:t>SF 328 is not accurate</a:t>
            </a:r>
          </a:p>
          <a:p>
            <a:pPr lvl="1">
              <a:lnSpc>
                <a:spcPct val="80000"/>
              </a:lnSpc>
              <a:defRPr/>
            </a:pPr>
            <a:endParaRPr lang="en-US" sz="2000" b="1" dirty="0" smtClean="0"/>
          </a:p>
          <a:p>
            <a:pPr lvl="1">
              <a:lnSpc>
                <a:spcPct val="80000"/>
              </a:lnSpc>
              <a:defRPr/>
            </a:pPr>
            <a:r>
              <a:rPr lang="en-US" sz="2000" b="1" dirty="0" smtClean="0"/>
              <a:t>Appointment letters are not correct or current</a:t>
            </a:r>
          </a:p>
          <a:p>
            <a:pPr lvl="2">
              <a:lnSpc>
                <a:spcPct val="80000"/>
              </a:lnSpc>
              <a:defRPr/>
            </a:pPr>
            <a:r>
              <a:rPr lang="en-US" sz="2000" b="1" dirty="0" smtClean="0"/>
              <a:t>Departed individuals still on the list</a:t>
            </a:r>
          </a:p>
          <a:p>
            <a:pPr lvl="2">
              <a:lnSpc>
                <a:spcPct val="80000"/>
              </a:lnSpc>
              <a:defRPr/>
            </a:pPr>
            <a:r>
              <a:rPr lang="en-US" sz="2000" b="1" dirty="0" smtClean="0"/>
              <a:t>TSCOs, ISSM, etc, were appointed</a:t>
            </a:r>
          </a:p>
          <a:p>
            <a:pPr lvl="2">
              <a:lnSpc>
                <a:spcPct val="80000"/>
              </a:lnSpc>
              <a:defRPr/>
            </a:pPr>
            <a:endParaRPr lang="en-US" sz="2000" b="1" dirty="0" smtClean="0"/>
          </a:p>
          <a:p>
            <a:pPr lvl="1">
              <a:lnSpc>
                <a:spcPct val="80000"/>
              </a:lnSpc>
              <a:defRPr/>
            </a:pPr>
            <a:r>
              <a:rPr lang="en-US" sz="2000" b="1" dirty="0" smtClean="0"/>
              <a:t>KMP List does not reflect current key personnel</a:t>
            </a:r>
          </a:p>
          <a:p>
            <a:pPr lvl="1">
              <a:lnSpc>
                <a:spcPct val="80000"/>
              </a:lnSpc>
              <a:defRPr/>
            </a:pPr>
            <a:endParaRPr lang="en-US" sz="2000" b="1" dirty="0" smtClean="0"/>
          </a:p>
          <a:p>
            <a:pPr lvl="2">
              <a:lnSpc>
                <a:spcPct val="80000"/>
              </a:lnSpc>
              <a:defRPr/>
            </a:pPr>
            <a:endParaRPr lang="en-US" sz="2000" b="1" dirty="0" smtClean="0"/>
          </a:p>
          <a:p>
            <a:endParaRPr lang="en-US" dirty="0"/>
          </a:p>
        </p:txBody>
      </p:sp>
      <p:sp>
        <p:nvSpPr>
          <p:cNvPr id="4" name="Footer Placeholder 3"/>
          <p:cNvSpPr>
            <a:spLocks noGrp="1"/>
          </p:cNvSpPr>
          <p:nvPr>
            <p:ph type="ftr" sz="quarter" idx="4294967295"/>
          </p:nvPr>
        </p:nvSpPr>
        <p:spPr>
          <a:xfrm>
            <a:off x="457200" y="6019800"/>
            <a:ext cx="8229600" cy="701675"/>
          </a:xfrm>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9490" y="296718"/>
            <a:ext cx="7312025" cy="531813"/>
          </a:xfrm>
        </p:spPr>
        <p:txBody>
          <a:bodyPr>
            <a:normAutofit fontScale="90000"/>
          </a:bodyPr>
          <a:lstStyle/>
          <a:p>
            <a:r>
              <a:rPr lang="en-US" b="1" dirty="0" smtClean="0"/>
              <a:t>Access Authorizations</a:t>
            </a:r>
            <a:endParaRPr lang="en-US" b="1" dirty="0"/>
          </a:p>
        </p:txBody>
      </p:sp>
      <p:graphicFrame>
        <p:nvGraphicFramePr>
          <p:cNvPr id="4" name="Content Placeholder 3"/>
          <p:cNvGraphicFramePr>
            <a:graphicFrameLocks noGrp="1"/>
          </p:cNvGraphicFramePr>
          <p:nvPr>
            <p:ph idx="1"/>
          </p:nvPr>
        </p:nvGraphicFramePr>
        <p:xfrm>
          <a:off x="685800" y="914400"/>
          <a:ext cx="7553326" cy="3177540"/>
        </p:xfrm>
        <a:graphic>
          <a:graphicData uri="http://schemas.openxmlformats.org/drawingml/2006/table">
            <a:tbl>
              <a:tblPr firstRow="1" bandRow="1">
                <a:tableStyleId>{5C22544A-7EE6-4342-B048-85BDC9FD1C3A}</a:tableStyleId>
              </a:tblPr>
              <a:tblGrid>
                <a:gridCol w="996517"/>
                <a:gridCol w="6556809"/>
              </a:tblGrid>
              <a:tr h="370840">
                <a:tc>
                  <a:txBody>
                    <a:bodyPr/>
                    <a:lstStyle/>
                    <a:p>
                      <a:r>
                        <a:rPr lang="en-US" sz="1600" dirty="0" smtClean="0">
                          <a:solidFill>
                            <a:schemeClr val="bg2"/>
                          </a:solidFill>
                        </a:rPr>
                        <a:t>NISPOM</a:t>
                      </a:r>
                      <a:endParaRPr lang="en-US" sz="1600" dirty="0">
                        <a:solidFill>
                          <a:schemeClr val="bg2"/>
                        </a:solidFill>
                      </a:endParaRPr>
                    </a:p>
                  </a:txBody>
                  <a:tcPr/>
                </a:tc>
                <a:tc>
                  <a:txBody>
                    <a:bodyPr/>
                    <a:lstStyle/>
                    <a:p>
                      <a:endParaRPr lang="en-US" dirty="0"/>
                    </a:p>
                  </a:txBody>
                  <a:tcPr/>
                </a:tc>
              </a:tr>
              <a:tr h="370840">
                <a:tc>
                  <a:txBody>
                    <a:bodyPr/>
                    <a:lstStyle/>
                    <a:p>
                      <a:pPr marL="0" marR="0">
                        <a:spcBef>
                          <a:spcPts val="100"/>
                        </a:spcBef>
                        <a:spcAft>
                          <a:spcPts val="100"/>
                        </a:spcAft>
                      </a:pPr>
                      <a:r>
                        <a:rPr lang="en-US" sz="1000" b="1" dirty="0">
                          <a:solidFill>
                            <a:srgbClr val="211D1E"/>
                          </a:solidFill>
                          <a:latin typeface="Arial"/>
                          <a:ea typeface="Times New Roman"/>
                          <a:cs typeface="Arial"/>
                        </a:rPr>
                        <a:t>2-200d</a:t>
                      </a:r>
                      <a:endParaRPr lang="en-US" sz="1200" dirty="0">
                        <a:latin typeface="Arial"/>
                        <a:ea typeface="Times New Roman"/>
                        <a:cs typeface="Times New Roman"/>
                      </a:endParaRPr>
                    </a:p>
                  </a:txBody>
                  <a:tcPr marL="68580" marR="68580" marT="0" marB="0"/>
                </a:tc>
                <a:tc>
                  <a:txBody>
                    <a:bodyPr/>
                    <a:lstStyle/>
                    <a:p>
                      <a:pPr marL="0" marR="0">
                        <a:spcBef>
                          <a:spcPts val="100"/>
                        </a:spcBef>
                        <a:spcAft>
                          <a:spcPts val="100"/>
                        </a:spcAft>
                      </a:pPr>
                      <a:r>
                        <a:rPr lang="en-US" sz="1000" dirty="0">
                          <a:solidFill>
                            <a:srgbClr val="211D1E"/>
                          </a:solidFill>
                          <a:latin typeface="Arial"/>
                          <a:ea typeface="Times New Roman"/>
                          <a:cs typeface="Arial"/>
                        </a:rPr>
                        <a:t>Are the number of clearances held to a minimum consistent with contractual requirements?</a:t>
                      </a:r>
                      <a:endParaRPr lang="en-US" sz="1200" dirty="0">
                        <a:latin typeface="Arial"/>
                        <a:ea typeface="Times New Roman"/>
                        <a:cs typeface="Times New Roman"/>
                      </a:endParaRPr>
                    </a:p>
                    <a:p>
                      <a:pPr marL="0" marR="0">
                        <a:spcBef>
                          <a:spcPts val="0"/>
                        </a:spcBef>
                        <a:spcAft>
                          <a:spcPts val="0"/>
                        </a:spcAft>
                      </a:pPr>
                      <a:r>
                        <a:rPr lang="en-US" sz="1000" b="1" dirty="0">
                          <a:solidFill>
                            <a:srgbClr val="0000FF"/>
                          </a:solidFill>
                          <a:latin typeface="Arial"/>
                          <a:ea typeface="Times New Roman"/>
                          <a:cs typeface="Arial"/>
                        </a:rPr>
                        <a:t>Note:  When conducting employee interviews ask the employee when was the last time that they had access to classified information or classified material and what classified contract they are performing work under? Validate the need for their clearance. </a:t>
                      </a:r>
                      <a:endParaRPr lang="en-US" sz="1200" b="1" dirty="0">
                        <a:solidFill>
                          <a:srgbClr val="FF0000"/>
                        </a:solidFill>
                        <a:latin typeface="Arial"/>
                        <a:ea typeface="Times New Roman"/>
                        <a:cs typeface="Times New Roman"/>
                      </a:endParaRPr>
                    </a:p>
                  </a:txBody>
                  <a:tcPr marL="68580" marR="68580" marT="0" marB="0"/>
                </a:tc>
              </a:tr>
              <a:tr h="370840">
                <a:tc>
                  <a:txBody>
                    <a:bodyPr/>
                    <a:lstStyle/>
                    <a:p>
                      <a:pPr marL="0" marR="0">
                        <a:spcBef>
                          <a:spcPts val="100"/>
                        </a:spcBef>
                        <a:spcAft>
                          <a:spcPts val="100"/>
                        </a:spcAft>
                      </a:pPr>
                      <a:r>
                        <a:rPr lang="en-US" sz="1000" b="1">
                          <a:solidFill>
                            <a:srgbClr val="211D1E"/>
                          </a:solidFill>
                          <a:latin typeface="Arial"/>
                          <a:ea typeface="Times New Roman"/>
                          <a:cs typeface="Arial"/>
                        </a:rPr>
                        <a:t>2-202a</a:t>
                      </a:r>
                      <a:endParaRPr lang="en-US" sz="1200">
                        <a:latin typeface="Arial"/>
                        <a:ea typeface="Times New Roman"/>
                        <a:cs typeface="Times New Roman"/>
                      </a:endParaRPr>
                    </a:p>
                  </a:txBody>
                  <a:tcPr marL="68580" marR="68580" marT="0" marB="0"/>
                </a:tc>
                <a:tc>
                  <a:txBody>
                    <a:bodyPr/>
                    <a:lstStyle/>
                    <a:p>
                      <a:pPr marL="0" marR="0">
                        <a:spcBef>
                          <a:spcPts val="100"/>
                        </a:spcBef>
                        <a:spcAft>
                          <a:spcPts val="100"/>
                        </a:spcAft>
                      </a:pPr>
                      <a:r>
                        <a:rPr lang="en-US" sz="1000" dirty="0">
                          <a:solidFill>
                            <a:srgbClr val="211D1E"/>
                          </a:solidFill>
                          <a:latin typeface="Arial"/>
                          <a:ea typeface="Times New Roman"/>
                          <a:cs typeface="Arial"/>
                        </a:rPr>
                        <a:t>Are employees in process for security clearances notified in writing that review of the SF 86 is for adequacy and completeness only and that the information will be used for no other purpose within the company?</a:t>
                      </a:r>
                      <a:r>
                        <a:rPr lang="en-US" sz="1000" dirty="0">
                          <a:solidFill>
                            <a:srgbClr val="0000FF"/>
                          </a:solidFill>
                          <a:latin typeface="Arial"/>
                          <a:ea typeface="Times New Roman"/>
                          <a:cs typeface="Arial"/>
                        </a:rPr>
                        <a:t> </a:t>
                      </a:r>
                      <a:endParaRPr lang="en-US" sz="1200" dirty="0">
                        <a:latin typeface="Arial"/>
                        <a:ea typeface="Times New Roman"/>
                        <a:cs typeface="Times New Roman"/>
                      </a:endParaRPr>
                    </a:p>
                    <a:p>
                      <a:pPr marL="0" marR="0">
                        <a:spcBef>
                          <a:spcPts val="100"/>
                        </a:spcBef>
                        <a:spcAft>
                          <a:spcPts val="100"/>
                        </a:spcAft>
                      </a:pPr>
                      <a:r>
                        <a:rPr lang="en-US" sz="1000" b="1" dirty="0">
                          <a:solidFill>
                            <a:srgbClr val="0000FF"/>
                          </a:solidFill>
                          <a:latin typeface="Arial"/>
                          <a:ea typeface="Times New Roman"/>
                          <a:cs typeface="Arial"/>
                        </a:rPr>
                        <a:t>Note:  SF 86 and signed releases are required to be maintained until the time that the eligibility process is complete (these records should then be destroyed). During security reviews, IS Reps will ask to speak to employees who recently completed SF 86 to ensure that they received the required notice. </a:t>
                      </a:r>
                      <a:endParaRPr lang="en-US" sz="1200" b="1" dirty="0">
                        <a:latin typeface="Arial"/>
                        <a:ea typeface="Times New Roman"/>
                        <a:cs typeface="Times New Roman"/>
                      </a:endParaRPr>
                    </a:p>
                  </a:txBody>
                  <a:tcPr marL="68580" marR="68580" marT="0" marB="0"/>
                </a:tc>
              </a:tr>
              <a:tr h="370840">
                <a:tc>
                  <a:txBody>
                    <a:bodyPr/>
                    <a:lstStyle/>
                    <a:p>
                      <a:pPr marL="0" marR="0">
                        <a:spcBef>
                          <a:spcPts val="100"/>
                        </a:spcBef>
                        <a:spcAft>
                          <a:spcPts val="100"/>
                        </a:spcAft>
                      </a:pPr>
                      <a:r>
                        <a:rPr lang="en-US" sz="1000" b="1">
                          <a:solidFill>
                            <a:srgbClr val="211D1E"/>
                          </a:solidFill>
                          <a:latin typeface="Arial"/>
                          <a:ea typeface="Times New Roman"/>
                          <a:cs typeface="Arial"/>
                        </a:rPr>
                        <a:t>2-202b</a:t>
                      </a:r>
                      <a:endParaRPr lang="en-US" sz="1200">
                        <a:latin typeface="Arial"/>
                        <a:ea typeface="Times New Roman"/>
                        <a:cs typeface="Times New Roman"/>
                      </a:endParaRPr>
                    </a:p>
                  </a:txBody>
                  <a:tcPr marL="68580" marR="68580" marT="0" marB="0"/>
                </a:tc>
                <a:tc>
                  <a:txBody>
                    <a:bodyPr/>
                    <a:lstStyle/>
                    <a:p>
                      <a:pPr marL="0" marR="0">
                        <a:spcBef>
                          <a:spcPts val="100"/>
                        </a:spcBef>
                        <a:spcAft>
                          <a:spcPts val="100"/>
                        </a:spcAft>
                      </a:pPr>
                      <a:r>
                        <a:rPr lang="en-US" sz="1000" dirty="0">
                          <a:solidFill>
                            <a:srgbClr val="211D1E"/>
                          </a:solidFill>
                          <a:latin typeface="Arial"/>
                          <a:ea typeface="Times New Roman"/>
                          <a:cs typeface="Arial"/>
                        </a:rPr>
                        <a:t>Are procedures in place to ensure that the applicant’s SF 86 and fingerprint cards are authentic, legible and complete to avoid clearance processing delays</a:t>
                      </a:r>
                      <a:r>
                        <a:rPr lang="en-US" sz="1000" dirty="0" smtClean="0">
                          <a:solidFill>
                            <a:srgbClr val="211D1E"/>
                          </a:solidFill>
                          <a:latin typeface="Arial"/>
                          <a:ea typeface="Times New Roman"/>
                          <a:cs typeface="Arial"/>
                        </a:rPr>
                        <a:t>? </a:t>
                      </a:r>
                      <a:r>
                        <a:rPr lang="en-US" sz="1000" b="1" dirty="0" smtClean="0">
                          <a:solidFill>
                            <a:srgbClr val="0000FF"/>
                          </a:solidFill>
                          <a:latin typeface="Arial" pitchFamily="34" charset="0"/>
                          <a:ea typeface="Times New Roman"/>
                          <a:cs typeface="Arial" pitchFamily="34" charset="0"/>
                        </a:rPr>
                        <a:t>Note:  The FSO or designee shall ensure that the applicant’s fingerprints are authentic and legible. Review the process. If fingerprints are done off site, does the FSO accompany the applicant? </a:t>
                      </a:r>
                      <a:endParaRPr lang="en-US" sz="1200" b="1" dirty="0">
                        <a:latin typeface="Arial" pitchFamily="34" charset="0"/>
                        <a:ea typeface="Times New Roman"/>
                        <a:cs typeface="Arial" pitchFamily="34" charset="0"/>
                      </a:endParaRPr>
                    </a:p>
                  </a:txBody>
                  <a:tcPr marL="68580" marR="68580" marT="0" marB="0"/>
                </a:tc>
              </a:tr>
              <a:tr h="370840">
                <a:tc>
                  <a:txBody>
                    <a:bodyPr/>
                    <a:lstStyle/>
                    <a:p>
                      <a:pPr marL="0" marR="0">
                        <a:spcBef>
                          <a:spcPts val="100"/>
                        </a:spcBef>
                        <a:spcAft>
                          <a:spcPts val="100"/>
                        </a:spcAft>
                      </a:pPr>
                      <a:r>
                        <a:rPr lang="en-US" sz="1000" b="1">
                          <a:solidFill>
                            <a:srgbClr val="211D1E"/>
                          </a:solidFill>
                          <a:latin typeface="Arial"/>
                          <a:ea typeface="Times New Roman"/>
                          <a:cs typeface="Arial"/>
                        </a:rPr>
                        <a:t>2-202b</a:t>
                      </a:r>
                      <a:endParaRPr lang="en-US" sz="1200">
                        <a:latin typeface="Arial"/>
                        <a:ea typeface="Times New Roman"/>
                        <a:cs typeface="Times New Roman"/>
                      </a:endParaRPr>
                    </a:p>
                  </a:txBody>
                  <a:tcPr marL="68580" marR="68580" marT="0" marB="0"/>
                </a:tc>
                <a:tc>
                  <a:txBody>
                    <a:bodyPr/>
                    <a:lstStyle/>
                    <a:p>
                      <a:pPr marL="0" marR="0">
                        <a:spcBef>
                          <a:spcPts val="100"/>
                        </a:spcBef>
                        <a:spcAft>
                          <a:spcPts val="100"/>
                        </a:spcAft>
                      </a:pPr>
                      <a:r>
                        <a:rPr lang="en-US" sz="1000" dirty="0">
                          <a:solidFill>
                            <a:srgbClr val="211D1E"/>
                          </a:solidFill>
                          <a:latin typeface="Arial"/>
                          <a:ea typeface="Times New Roman"/>
                          <a:cs typeface="Arial"/>
                        </a:rPr>
                        <a:t>Are original, signed copies of the SF 86 and releases retained until the applicant’s eligibility for access to classified has been granted or denied, and then destroyed?  </a:t>
                      </a:r>
                      <a:endParaRPr lang="en-US" sz="1200" dirty="0">
                        <a:latin typeface="Arial"/>
                        <a:ea typeface="Times New Roman"/>
                        <a:cs typeface="Times New Roman"/>
                      </a:endParaRPr>
                    </a:p>
                    <a:p>
                      <a:pPr marL="0" marR="0">
                        <a:spcBef>
                          <a:spcPts val="100"/>
                        </a:spcBef>
                        <a:spcAft>
                          <a:spcPts val="100"/>
                        </a:spcAft>
                      </a:pPr>
                      <a:r>
                        <a:rPr lang="en-US" sz="1000" b="1" dirty="0" smtClean="0">
                          <a:solidFill>
                            <a:srgbClr val="0000FF"/>
                          </a:solidFill>
                          <a:latin typeface="Arial"/>
                          <a:ea typeface="Times New Roman"/>
                          <a:cs typeface="Arial"/>
                        </a:rPr>
                        <a:t>Does </a:t>
                      </a:r>
                      <a:r>
                        <a:rPr lang="en-US" sz="1000" b="1" dirty="0">
                          <a:solidFill>
                            <a:srgbClr val="0000FF"/>
                          </a:solidFill>
                          <a:latin typeface="Arial"/>
                          <a:ea typeface="Times New Roman"/>
                          <a:cs typeface="Arial"/>
                        </a:rPr>
                        <a:t>the site have a process for ensuring that the Security Office is aware when an employee terminates? Ask about their process, procedures, documentation</a:t>
                      </a:r>
                      <a:r>
                        <a:rPr lang="en-US" sz="1000" b="1" dirty="0" smtClean="0">
                          <a:solidFill>
                            <a:srgbClr val="0000FF"/>
                          </a:solidFill>
                          <a:latin typeface="Arial"/>
                          <a:ea typeface="Times New Roman"/>
                          <a:cs typeface="Arial"/>
                        </a:rPr>
                        <a:t>.  </a:t>
                      </a:r>
                      <a:r>
                        <a:rPr lang="en-US" sz="1000" b="1" dirty="0" smtClean="0">
                          <a:solidFill>
                            <a:srgbClr val="FF0000"/>
                          </a:solidFill>
                          <a:latin typeface="Arial"/>
                          <a:ea typeface="Times New Roman"/>
                          <a:cs typeface="Arial"/>
                        </a:rPr>
                        <a:t>If an</a:t>
                      </a:r>
                      <a:r>
                        <a:rPr lang="en-US" sz="1000" b="1" baseline="0" dirty="0" smtClean="0">
                          <a:solidFill>
                            <a:srgbClr val="FF0000"/>
                          </a:solidFill>
                          <a:latin typeface="Arial"/>
                          <a:ea typeface="Times New Roman"/>
                          <a:cs typeface="Arial"/>
                        </a:rPr>
                        <a:t> employee had a clearance revoked, were they properly debriefed and was access to classified information denied promptly?</a:t>
                      </a:r>
                      <a:endParaRPr lang="en-US" sz="1200" b="1" dirty="0">
                        <a:solidFill>
                          <a:srgbClr val="FF0000"/>
                        </a:solidFill>
                        <a:latin typeface="Arial"/>
                        <a:ea typeface="Times New Roman"/>
                        <a:cs typeface="Times New Roman"/>
                      </a:endParaRPr>
                    </a:p>
                  </a:txBody>
                  <a:tcPr marL="68580" marR="68580" marT="0" marB="0"/>
                </a:tc>
              </a:tr>
            </a:tbl>
          </a:graphicData>
        </a:graphic>
      </p:graphicFrame>
      <p:sp>
        <p:nvSpPr>
          <p:cNvPr id="6" name="TextBox 5"/>
          <p:cNvSpPr txBox="1"/>
          <p:nvPr/>
        </p:nvSpPr>
        <p:spPr>
          <a:xfrm>
            <a:off x="304800" y="4343400"/>
            <a:ext cx="8610600" cy="2062103"/>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sz="1600" b="1" dirty="0" smtClean="0">
                <a:solidFill>
                  <a:schemeClr val="tx1"/>
                </a:solidFill>
                <a:latin typeface="Arial"/>
                <a:ea typeface="Times New Roman"/>
                <a:cs typeface="Arial"/>
              </a:rPr>
              <a:t>Common finding: 2-201a/b:  SF 86 and signed releases are required to be maintained until the time that the eligibility process is complete (these records should then be destroyed). </a:t>
            </a:r>
            <a:r>
              <a:rPr lang="en-US" sz="1600" b="1" dirty="0" smtClean="0">
                <a:solidFill>
                  <a:schemeClr val="tx1"/>
                </a:solidFill>
                <a:latin typeface="Arial" pitchFamily="34" charset="0"/>
                <a:cs typeface="Arial" pitchFamily="34" charset="0"/>
              </a:rPr>
              <a:t>Review for completeness only and destroy copy upon issuance or denial of PCL. Original SF312 to be mailed to DISCO.</a:t>
            </a:r>
          </a:p>
          <a:p>
            <a:r>
              <a:rPr lang="en-US" sz="1600" b="1" dirty="0" smtClean="0">
                <a:solidFill>
                  <a:schemeClr val="tx1"/>
                </a:solidFill>
                <a:latin typeface="Arial" pitchFamily="34" charset="0"/>
                <a:cs typeface="Arial" pitchFamily="34" charset="0"/>
              </a:rPr>
              <a:t>Common finding: 3-108: Debriefings not conducted </a:t>
            </a:r>
            <a:r>
              <a:rPr lang="en-US" sz="1600" b="1" dirty="0" smtClean="0">
                <a:solidFill>
                  <a:schemeClr val="tx1"/>
                </a:solidFill>
                <a:latin typeface="Arial" pitchFamily="34" charset="0"/>
                <a:cs typeface="Arial" pitchFamily="34" charset="0"/>
              </a:rPr>
              <a:t>(follow-up by mail, if necessary)</a:t>
            </a:r>
            <a:endParaRPr lang="en-US" sz="1600" b="1" dirty="0" smtClean="0">
              <a:solidFill>
                <a:schemeClr val="tx1"/>
              </a:solidFill>
              <a:latin typeface="Arial" pitchFamily="34" charset="0"/>
              <a:cs typeface="Arial" pitchFamily="34" charset="0"/>
            </a:endParaRPr>
          </a:p>
          <a:p>
            <a:r>
              <a:rPr lang="en-US" sz="1600" b="1" dirty="0" smtClean="0">
                <a:solidFill>
                  <a:schemeClr val="tx1"/>
                </a:solidFill>
                <a:latin typeface="Arial" pitchFamily="34" charset="0"/>
                <a:cs typeface="Arial" pitchFamily="34" charset="0"/>
              </a:rPr>
              <a:t>Common finding: 2-200b: Access not removed in JPAS if clearance is revoked or terminated</a:t>
            </a:r>
            <a:br>
              <a:rPr lang="en-US" sz="1600" b="1" dirty="0" smtClean="0">
                <a:solidFill>
                  <a:schemeClr val="tx1"/>
                </a:solidFill>
                <a:latin typeface="Arial" pitchFamily="34" charset="0"/>
                <a:cs typeface="Arial" pitchFamily="34" charset="0"/>
              </a:rPr>
            </a:br>
            <a:r>
              <a:rPr lang="en-US" sz="1600" b="1" dirty="0" smtClean="0">
                <a:solidFill>
                  <a:schemeClr val="tx1"/>
                </a:solidFill>
                <a:latin typeface="Arial" pitchFamily="34" charset="0"/>
                <a:cs typeface="Arial" pitchFamily="34" charset="0"/>
              </a:rPr>
              <a:t>Common finding: 2-200d: Personnel clearances are not held to a minimum </a:t>
            </a:r>
            <a:endParaRPr lang="en-US" sz="1600" dirty="0">
              <a:solidFill>
                <a:schemeClr val="tx1"/>
              </a:solidFill>
            </a:endParaRPr>
          </a:p>
        </p:txBody>
      </p:sp>
      <p:sp>
        <p:nvSpPr>
          <p:cNvPr id="5" name="Footer Placeholder 4"/>
          <p:cNvSpPr>
            <a:spLocks noGrp="1"/>
          </p:cNvSpPr>
          <p:nvPr>
            <p:ph type="ftr" sz="quarter" idx="4294967295"/>
          </p:nvPr>
        </p:nvSpPr>
        <p:spPr>
          <a:xfrm>
            <a:off x="457200" y="6019800"/>
            <a:ext cx="8229600" cy="701675"/>
          </a:xfrm>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457200" y="304800"/>
            <a:ext cx="8458200" cy="685800"/>
          </a:xfrm>
        </p:spPr>
        <p:txBody>
          <a:bodyPr>
            <a:normAutofit fontScale="90000"/>
          </a:bodyPr>
          <a:lstStyle/>
          <a:p>
            <a:r>
              <a:rPr lang="en-US" sz="4400" b="1" dirty="0" smtClean="0">
                <a:effectLst/>
                <a:latin typeface="+mn-lt"/>
              </a:rPr>
              <a:t>Classified Storage</a:t>
            </a:r>
          </a:p>
        </p:txBody>
      </p:sp>
      <p:sp>
        <p:nvSpPr>
          <p:cNvPr id="543747" name="Rectangle 3"/>
          <p:cNvSpPr>
            <a:spLocks noGrp="1" noChangeArrowheads="1"/>
          </p:cNvSpPr>
          <p:nvPr>
            <p:ph type="body" idx="1"/>
          </p:nvPr>
        </p:nvSpPr>
        <p:spPr>
          <a:xfrm>
            <a:off x="304800" y="1295400"/>
            <a:ext cx="8458200" cy="2133600"/>
          </a:xfrm>
        </p:spPr>
        <p:style>
          <a:lnRef idx="2">
            <a:schemeClr val="accent3"/>
          </a:lnRef>
          <a:fillRef idx="1">
            <a:schemeClr val="lt1"/>
          </a:fillRef>
          <a:effectRef idx="0">
            <a:schemeClr val="accent3"/>
          </a:effectRef>
          <a:fontRef idx="minor">
            <a:schemeClr val="dk1"/>
          </a:fontRef>
        </p:style>
        <p:txBody>
          <a:bodyPr/>
          <a:lstStyle/>
          <a:p>
            <a:pPr>
              <a:defRPr/>
            </a:pPr>
            <a:r>
              <a:rPr lang="en-US" sz="2400" b="1" dirty="0" smtClean="0">
                <a:solidFill>
                  <a:schemeClr val="tx1"/>
                </a:solidFill>
                <a:latin typeface="Arial" pitchFamily="34" charset="0"/>
                <a:cs typeface="Arial" pitchFamily="34" charset="0"/>
              </a:rPr>
              <a:t>Common finding: Combinations (5-309)</a:t>
            </a:r>
          </a:p>
          <a:p>
            <a:pPr marL="806450">
              <a:defRPr/>
            </a:pPr>
            <a:r>
              <a:rPr lang="en-US" sz="2400" b="1" dirty="0" smtClean="0">
                <a:solidFill>
                  <a:schemeClr val="tx1"/>
                </a:solidFill>
                <a:latin typeface="Arial" pitchFamily="34" charset="0"/>
                <a:cs typeface="Arial" pitchFamily="34" charset="0"/>
              </a:rPr>
              <a:t>If combination is written, it must be marked and properly stored and protected</a:t>
            </a:r>
          </a:p>
          <a:p>
            <a:pPr marL="806450">
              <a:defRPr/>
            </a:pPr>
            <a:r>
              <a:rPr lang="en-US" sz="2400" b="1" dirty="0" smtClean="0">
                <a:solidFill>
                  <a:schemeClr val="tx1"/>
                </a:solidFill>
                <a:effectLst/>
                <a:latin typeface="Arial" pitchFamily="34" charset="0"/>
                <a:cs typeface="Arial" pitchFamily="34" charset="0"/>
              </a:rPr>
              <a:t>if container stores caveat info, then combo </a:t>
            </a:r>
            <a:r>
              <a:rPr lang="en-US" sz="2400" b="1" dirty="0" smtClean="0">
                <a:solidFill>
                  <a:schemeClr val="tx1"/>
                </a:solidFill>
                <a:latin typeface="Arial" pitchFamily="34" charset="0"/>
                <a:cs typeface="Arial" pitchFamily="34" charset="0"/>
              </a:rPr>
              <a:t>must </a:t>
            </a:r>
            <a:r>
              <a:rPr lang="en-US" sz="2400" b="1" dirty="0" smtClean="0">
                <a:solidFill>
                  <a:schemeClr val="tx1"/>
                </a:solidFill>
                <a:effectLst/>
                <a:latin typeface="Arial" pitchFamily="34" charset="0"/>
                <a:cs typeface="Arial" pitchFamily="34" charset="0"/>
              </a:rPr>
              <a:t>be so marked (NATO, COMSEC, CNWDI, etc.)</a:t>
            </a:r>
          </a:p>
        </p:txBody>
      </p:sp>
      <p:sp>
        <p:nvSpPr>
          <p:cNvPr id="5" name="TextBox 4"/>
          <p:cNvSpPr txBox="1"/>
          <p:nvPr/>
        </p:nvSpPr>
        <p:spPr>
          <a:xfrm>
            <a:off x="381000" y="4267200"/>
            <a:ext cx="7696200" cy="40011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sz="2000" b="1" dirty="0" smtClean="0"/>
              <a:t>Common finding:  5-311, Repair of containers  </a:t>
            </a:r>
            <a:endParaRPr lang="en-US" sz="2000" b="1" dirty="0"/>
          </a:p>
        </p:txBody>
      </p:sp>
      <p:sp>
        <p:nvSpPr>
          <p:cNvPr id="6" name="Footer Placeholder 5"/>
          <p:cNvSpPr>
            <a:spLocks noGrp="1"/>
          </p:cNvSpPr>
          <p:nvPr>
            <p:ph type="ftr" sz="quarter" idx="4294967295"/>
          </p:nvPr>
        </p:nvSpPr>
        <p:spPr>
          <a:xfrm>
            <a:off x="457200" y="6019800"/>
            <a:ext cx="8229600" cy="701675"/>
          </a:xfrm>
        </p:spPr>
        <p:txBody>
          <a:bodyPr/>
          <a:lstStyle/>
          <a:p>
            <a:endParaRPr lang="en-US"/>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66" name="Rectangle 2"/>
          <p:cNvSpPr>
            <a:spLocks noGrp="1" noChangeArrowheads="1"/>
          </p:cNvSpPr>
          <p:nvPr>
            <p:ph type="title"/>
          </p:nvPr>
        </p:nvSpPr>
        <p:spPr>
          <a:xfrm>
            <a:off x="152400" y="609600"/>
            <a:ext cx="7772400" cy="533400"/>
          </a:xfrm>
        </p:spPr>
        <p:txBody>
          <a:bodyPr>
            <a:noAutofit/>
          </a:bodyPr>
          <a:lstStyle/>
          <a:p>
            <a:pPr>
              <a:defRPr/>
            </a:pPr>
            <a:r>
              <a:rPr lang="en-US" sz="3200" b="1" dirty="0" smtClean="0">
                <a:solidFill>
                  <a:schemeClr val="tx1"/>
                </a:solidFill>
                <a:effectLst/>
              </a:rPr>
              <a:t>Controlled Access Areas</a:t>
            </a:r>
          </a:p>
        </p:txBody>
      </p:sp>
      <p:sp>
        <p:nvSpPr>
          <p:cNvPr id="5" name="TextBox 4"/>
          <p:cNvSpPr txBox="1"/>
          <p:nvPr/>
        </p:nvSpPr>
        <p:spPr>
          <a:xfrm>
            <a:off x="1371600" y="1371600"/>
            <a:ext cx="6781800" cy="3293209"/>
          </a:xfrm>
          <a:prstGeom prst="rect">
            <a:avLst/>
          </a:prstGeom>
          <a:noFill/>
        </p:spPr>
        <p:txBody>
          <a:bodyPr wrap="square" rtlCol="0">
            <a:spAutoFit/>
          </a:bodyPr>
          <a:lstStyle/>
          <a:p>
            <a:r>
              <a:rPr lang="en-US" sz="2400" b="1" dirty="0" smtClean="0"/>
              <a:t>Chapter 5, Section 9:</a:t>
            </a:r>
          </a:p>
          <a:p>
            <a:pPr>
              <a:buFont typeface="Arial" pitchFamily="34" charset="0"/>
              <a:buChar char="•"/>
            </a:pPr>
            <a:r>
              <a:rPr lang="en-US" sz="2400" b="1" dirty="0" smtClean="0"/>
              <a:t>  IDS must meet UL 2050 Standards</a:t>
            </a:r>
          </a:p>
          <a:p>
            <a:pPr marL="914400" lvl="1" indent="-457200">
              <a:buFont typeface="Arial" pitchFamily="34" charset="0"/>
              <a:buChar char="•"/>
            </a:pPr>
            <a:r>
              <a:rPr lang="en-US" sz="2400" b="1" dirty="0" smtClean="0"/>
              <a:t>Installation</a:t>
            </a:r>
          </a:p>
          <a:p>
            <a:pPr marL="914400" indent="-457200">
              <a:buFont typeface="Arial" pitchFamily="34" charset="0"/>
              <a:buChar char="•"/>
            </a:pPr>
            <a:r>
              <a:rPr lang="en-US" sz="2400" b="1" dirty="0" smtClean="0"/>
              <a:t>Periodic inspections</a:t>
            </a:r>
          </a:p>
          <a:p>
            <a:pPr marL="914400" indent="-457200">
              <a:buFont typeface="Arial" pitchFamily="34" charset="0"/>
              <a:buChar char="•"/>
            </a:pPr>
            <a:r>
              <a:rPr lang="en-US" sz="2400" b="1" dirty="0" smtClean="0"/>
              <a:t>Type of monitoring station</a:t>
            </a:r>
          </a:p>
          <a:p>
            <a:pPr marL="914400" indent="-457200">
              <a:buFont typeface="Arial" pitchFamily="34" charset="0"/>
              <a:buChar char="•"/>
            </a:pPr>
            <a:r>
              <a:rPr lang="en-US" sz="2400" b="1" dirty="0" smtClean="0"/>
              <a:t>Records of alarms</a:t>
            </a:r>
          </a:p>
          <a:p>
            <a:pPr marL="914400" indent="-457200">
              <a:buFont typeface="Arial" pitchFamily="34" charset="0"/>
              <a:buChar char="•"/>
            </a:pPr>
            <a:r>
              <a:rPr lang="en-US" sz="2400" b="1" dirty="0" smtClean="0"/>
              <a:t>UL certificates for each area</a:t>
            </a:r>
          </a:p>
          <a:p>
            <a:pPr marL="914400" indent="-457200">
              <a:buFont typeface="Arial" pitchFamily="34" charset="0"/>
              <a:buChar char="•"/>
            </a:pPr>
            <a:endParaRPr lang="en-US" sz="2000" b="1" dirty="0" smtClean="0">
              <a:solidFill>
                <a:schemeClr val="tx2"/>
              </a:solidFill>
            </a:endParaRPr>
          </a:p>
          <a:p>
            <a:endParaRPr lang="en-US" sz="2000" dirty="0">
              <a:solidFill>
                <a:schemeClr val="tx2"/>
              </a:solidFill>
            </a:endParaRPr>
          </a:p>
        </p:txBody>
      </p:sp>
      <p:sp>
        <p:nvSpPr>
          <p:cNvPr id="9" name="TextBox 8"/>
          <p:cNvSpPr txBox="1"/>
          <p:nvPr/>
        </p:nvSpPr>
        <p:spPr>
          <a:xfrm>
            <a:off x="609600" y="5105400"/>
            <a:ext cx="8077200" cy="677108"/>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marL="57150"/>
            <a:r>
              <a:rPr lang="en-US" sz="2000" b="1" dirty="0" smtClean="0">
                <a:solidFill>
                  <a:schemeClr val="tx1"/>
                </a:solidFill>
              </a:rPr>
              <a:t>Common finding: Expired UL2050 certification (also known as “CRZH”)</a:t>
            </a:r>
          </a:p>
          <a:p>
            <a:endParaRPr lang="en-US" dirty="0"/>
          </a:p>
        </p:txBody>
      </p:sp>
      <p:sp>
        <p:nvSpPr>
          <p:cNvPr id="6" name="Footer Placeholder 5"/>
          <p:cNvSpPr>
            <a:spLocks noGrp="1"/>
          </p:cNvSpPr>
          <p:nvPr>
            <p:ph type="ftr" sz="quarter" idx="4294967295"/>
          </p:nvPr>
        </p:nvSpPr>
        <p:spPr>
          <a:xfrm>
            <a:off x="457200" y="6019800"/>
            <a:ext cx="8229600" cy="701675"/>
          </a:xfrm>
        </p:spPr>
        <p:txBody>
          <a:bodyPr/>
          <a:lstStyle/>
          <a:p>
            <a:endParaRPr lang="en-US"/>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1445</TotalTime>
  <Words>2484</Words>
  <Application>Microsoft Office PowerPoint</Application>
  <PresentationFormat>On-screen Show (4:3)</PresentationFormat>
  <Paragraphs>268</Paragraphs>
  <Slides>23</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Office Theme</vt:lpstr>
      <vt:lpstr>Acrobat Document</vt:lpstr>
      <vt:lpstr>Slide 1</vt:lpstr>
      <vt:lpstr>Slide 2</vt:lpstr>
      <vt:lpstr>Slide 3</vt:lpstr>
      <vt:lpstr>Defense Contractor Security Requirements</vt:lpstr>
      <vt:lpstr>Facility Clearance</vt:lpstr>
      <vt:lpstr>Facility Clearance (continued)</vt:lpstr>
      <vt:lpstr>Access Authorizations</vt:lpstr>
      <vt:lpstr>Classified Storage</vt:lpstr>
      <vt:lpstr>Controlled Access Areas</vt:lpstr>
      <vt:lpstr>Closed Area Checklist - Idea</vt:lpstr>
      <vt:lpstr>Access Authorization letter – NISPOM 5-313a</vt:lpstr>
      <vt:lpstr>Slide 12</vt:lpstr>
      <vt:lpstr>Classified Material Controls</vt:lpstr>
      <vt:lpstr>Classified Material Controls</vt:lpstr>
      <vt:lpstr>Classified Material Controls</vt:lpstr>
      <vt:lpstr>Emergency Procedures for Securing Classified Material  </vt:lpstr>
      <vt:lpstr>Reproduction</vt:lpstr>
      <vt:lpstr>Disposition</vt:lpstr>
      <vt:lpstr>Disposition</vt:lpstr>
      <vt:lpstr>Disposition</vt:lpstr>
      <vt:lpstr>Other Common Findings</vt:lpstr>
      <vt:lpstr>Other Common Findings</vt:lpstr>
      <vt:lpstr>Conclusion</vt:lpstr>
    </vt:vector>
  </TitlesOfParts>
  <Company>Lockheed Martin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rossignj</dc:creator>
  <cp:lastModifiedBy>rossignj</cp:lastModifiedBy>
  <cp:revision>85</cp:revision>
  <dcterms:created xsi:type="dcterms:W3CDTF">2011-12-08T20:20:27Z</dcterms:created>
  <dcterms:modified xsi:type="dcterms:W3CDTF">2012-01-02T20:06:56Z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 Author">
    <vt:lpwstr>ACCT03\rossignj</vt:lpwstr>
  </property>
  <property fmtid="{D5CDD505-2E9C-101B-9397-08002B2CF9AE}" pid="3" name="Document Sensitivity">
    <vt:lpwstr>1</vt:lpwstr>
  </property>
  <property fmtid="{D5CDD505-2E9C-101B-9397-08002B2CF9AE}" pid="4" name="ThirdParty">
    <vt:lpwstr/>
  </property>
  <property fmtid="{D5CDD505-2E9C-101B-9397-08002B2CF9AE}" pid="5" name="OCI Restriction">
    <vt:bool>false</vt:bool>
  </property>
  <property fmtid="{D5CDD505-2E9C-101B-9397-08002B2CF9AE}" pid="6" name="OCI Additional Info">
    <vt:lpwstr/>
  </property>
  <property fmtid="{D5CDD505-2E9C-101B-9397-08002B2CF9AE}" pid="7" name="Allow Header Overwrite">
    <vt:lpwstr>-1</vt:lpwstr>
  </property>
  <property fmtid="{D5CDD505-2E9C-101B-9397-08002B2CF9AE}" pid="8" name="Allow Footer Overwrite">
    <vt:lpwstr>-1</vt:lpwstr>
  </property>
  <property fmtid="{D5CDD505-2E9C-101B-9397-08002B2CF9AE}" pid="9" name="Multiple Selected">
    <vt:lpwstr>-1</vt:lpwstr>
  </property>
  <property fmtid="{D5CDD505-2E9C-101B-9397-08002B2CF9AE}" pid="10" name="SIPHeaderWording">
    <vt:lpwstr/>
  </property>
  <property fmtid="{D5CDD505-2E9C-101B-9397-08002B2CF9AE}" pid="11" name="SIPLevel">
    <vt:lpwstr>0</vt:lpwstr>
  </property>
</Properties>
</file>