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9"/>
  </p:notesMasterIdLst>
  <p:handoutMasterIdLst>
    <p:handoutMasterId r:id="rId30"/>
  </p:handoutMasterIdLst>
  <p:sldIdLst>
    <p:sldId id="277" r:id="rId6"/>
    <p:sldId id="306" r:id="rId7"/>
    <p:sldId id="285" r:id="rId8"/>
    <p:sldId id="282" r:id="rId9"/>
    <p:sldId id="307" r:id="rId10"/>
    <p:sldId id="273" r:id="rId11"/>
    <p:sldId id="287" r:id="rId12"/>
    <p:sldId id="283" r:id="rId13"/>
    <p:sldId id="311" r:id="rId14"/>
    <p:sldId id="288" r:id="rId15"/>
    <p:sldId id="312" r:id="rId16"/>
    <p:sldId id="289" r:id="rId17"/>
    <p:sldId id="291" r:id="rId18"/>
    <p:sldId id="314" r:id="rId19"/>
    <p:sldId id="297" r:id="rId20"/>
    <p:sldId id="304" r:id="rId21"/>
    <p:sldId id="308" r:id="rId22"/>
    <p:sldId id="315" r:id="rId23"/>
    <p:sldId id="278" r:id="rId24"/>
    <p:sldId id="299" r:id="rId25"/>
    <p:sldId id="313" r:id="rId26"/>
    <p:sldId id="300" r:id="rId27"/>
    <p:sldId id="301" r:id="rId28"/>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b="1" i="1" kern="1200">
        <a:solidFill>
          <a:srgbClr val="FAFD00"/>
        </a:solidFill>
        <a:latin typeface="Arial" charset="0"/>
        <a:ea typeface="+mn-ea"/>
        <a:cs typeface="+mn-cs"/>
      </a:defRPr>
    </a:lvl1pPr>
    <a:lvl2pPr marL="457200" algn="l" rtl="0" eaLnBrk="0" fontAlgn="base" hangingPunct="0">
      <a:spcBef>
        <a:spcPct val="0"/>
      </a:spcBef>
      <a:spcAft>
        <a:spcPct val="0"/>
      </a:spcAft>
      <a:defRPr sz="2000" b="1" i="1" kern="1200">
        <a:solidFill>
          <a:srgbClr val="FAFD00"/>
        </a:solidFill>
        <a:latin typeface="Arial" charset="0"/>
        <a:ea typeface="+mn-ea"/>
        <a:cs typeface="+mn-cs"/>
      </a:defRPr>
    </a:lvl2pPr>
    <a:lvl3pPr marL="914400" algn="l" rtl="0" eaLnBrk="0" fontAlgn="base" hangingPunct="0">
      <a:spcBef>
        <a:spcPct val="0"/>
      </a:spcBef>
      <a:spcAft>
        <a:spcPct val="0"/>
      </a:spcAft>
      <a:defRPr sz="2000" b="1" i="1" kern="1200">
        <a:solidFill>
          <a:srgbClr val="FAFD00"/>
        </a:solidFill>
        <a:latin typeface="Arial" charset="0"/>
        <a:ea typeface="+mn-ea"/>
        <a:cs typeface="+mn-cs"/>
      </a:defRPr>
    </a:lvl3pPr>
    <a:lvl4pPr marL="1371600" algn="l" rtl="0" eaLnBrk="0" fontAlgn="base" hangingPunct="0">
      <a:spcBef>
        <a:spcPct val="0"/>
      </a:spcBef>
      <a:spcAft>
        <a:spcPct val="0"/>
      </a:spcAft>
      <a:defRPr sz="2000" b="1" i="1" kern="1200">
        <a:solidFill>
          <a:srgbClr val="FAFD00"/>
        </a:solidFill>
        <a:latin typeface="Arial" charset="0"/>
        <a:ea typeface="+mn-ea"/>
        <a:cs typeface="+mn-cs"/>
      </a:defRPr>
    </a:lvl4pPr>
    <a:lvl5pPr marL="1828800" algn="l" rtl="0" eaLnBrk="0" fontAlgn="base" hangingPunct="0">
      <a:spcBef>
        <a:spcPct val="0"/>
      </a:spcBef>
      <a:spcAft>
        <a:spcPct val="0"/>
      </a:spcAft>
      <a:defRPr sz="2000" b="1" i="1" kern="1200">
        <a:solidFill>
          <a:srgbClr val="FAFD00"/>
        </a:solidFill>
        <a:latin typeface="Arial" charset="0"/>
        <a:ea typeface="+mn-ea"/>
        <a:cs typeface="+mn-cs"/>
      </a:defRPr>
    </a:lvl5pPr>
    <a:lvl6pPr marL="2286000" algn="l" defTabSz="914400" rtl="0" eaLnBrk="1" latinLnBrk="0" hangingPunct="1">
      <a:defRPr sz="2000" b="1" i="1" kern="1200">
        <a:solidFill>
          <a:srgbClr val="FAFD00"/>
        </a:solidFill>
        <a:latin typeface="Arial" charset="0"/>
        <a:ea typeface="+mn-ea"/>
        <a:cs typeface="+mn-cs"/>
      </a:defRPr>
    </a:lvl6pPr>
    <a:lvl7pPr marL="2743200" algn="l" defTabSz="914400" rtl="0" eaLnBrk="1" latinLnBrk="0" hangingPunct="1">
      <a:defRPr sz="2000" b="1" i="1" kern="1200">
        <a:solidFill>
          <a:srgbClr val="FAFD00"/>
        </a:solidFill>
        <a:latin typeface="Arial" charset="0"/>
        <a:ea typeface="+mn-ea"/>
        <a:cs typeface="+mn-cs"/>
      </a:defRPr>
    </a:lvl7pPr>
    <a:lvl8pPr marL="3200400" algn="l" defTabSz="914400" rtl="0" eaLnBrk="1" latinLnBrk="0" hangingPunct="1">
      <a:defRPr sz="2000" b="1" i="1" kern="1200">
        <a:solidFill>
          <a:srgbClr val="FAFD00"/>
        </a:solidFill>
        <a:latin typeface="Arial" charset="0"/>
        <a:ea typeface="+mn-ea"/>
        <a:cs typeface="+mn-cs"/>
      </a:defRPr>
    </a:lvl8pPr>
    <a:lvl9pPr marL="3657600" algn="l" defTabSz="914400" rtl="0" eaLnBrk="1" latinLnBrk="0" hangingPunct="1">
      <a:defRPr sz="2000" b="1" i="1" kern="1200">
        <a:solidFill>
          <a:srgbClr val="FAFD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FF"/>
    <a:srgbClr val="B760F9"/>
    <a:srgbClr val="908D13"/>
    <a:srgbClr val="EAEC5E"/>
    <a:srgbClr val="9234DB"/>
    <a:srgbClr val="FAFD00"/>
    <a:srgbClr val="6C18B0"/>
    <a:srgbClr val="F63F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0" d="100"/>
          <a:sy n="110" d="100"/>
        </p:scale>
        <p:origin x="-924" y="-84"/>
      </p:cViewPr>
      <p:guideLst>
        <p:guide orient="horz" pos="2160"/>
        <p:guide pos="28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3204"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6425"/>
            <a:ext cx="5140325" cy="4183063"/>
          </a:xfrm>
          <a:prstGeom prst="rect">
            <a:avLst/>
          </a:prstGeom>
          <a:noFill/>
          <a:ln w="12700">
            <a:noFill/>
            <a:miter lim="800000"/>
            <a:headEnd/>
            <a:tailEnd/>
          </a:ln>
          <a:effectLst/>
        </p:spPr>
        <p:txBody>
          <a:bodyPr vert="horz" wrap="square" lIns="92206" tIns="45295" rIns="92206" bIns="452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27" name="Rectangle 3"/>
          <p:cNvSpPr>
            <a:spLocks noGrp="1" noRot="1" noChangeAspect="1" noChangeArrowheads="1" noTextEdit="1"/>
          </p:cNvSpPr>
          <p:nvPr>
            <p:ph type="sldImg" idx="2"/>
          </p:nvPr>
        </p:nvSpPr>
        <p:spPr bwMode="auto">
          <a:xfrm>
            <a:off x="1181100" y="698500"/>
            <a:ext cx="4648200" cy="348615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685800" y="1752600"/>
            <a:ext cx="7772400" cy="1143000"/>
          </a:xfrm>
        </p:spPr>
        <p:txBody>
          <a:bodyPr anchor="ctr"/>
          <a:lstStyle>
            <a:lvl1pPr algn="ctr" defTabSz="877888">
              <a:defRPr sz="4000"/>
            </a:lvl1pPr>
          </a:lstStyle>
          <a:p>
            <a:r>
              <a:rPr lang="en-US"/>
              <a:t>Click to edit Master title style</a:t>
            </a:r>
          </a:p>
        </p:txBody>
      </p:sp>
      <p:sp>
        <p:nvSpPr>
          <p:cNvPr id="7173" name="Rectangle 5"/>
          <p:cNvSpPr>
            <a:spLocks noGrp="1" noChangeArrowheads="1"/>
          </p:cNvSpPr>
          <p:nvPr>
            <p:ph type="subTitle" idx="1"/>
          </p:nvPr>
        </p:nvSpPr>
        <p:spPr>
          <a:xfrm>
            <a:off x="1371600" y="3225800"/>
            <a:ext cx="6400800" cy="487363"/>
          </a:xfrm>
        </p:spPr>
        <p:txBody>
          <a:bodyPr/>
          <a:lstStyle>
            <a:lvl1pPr marL="0" indent="0" algn="ctr">
              <a:buFontTx/>
              <a:buNone/>
              <a:defRPr sz="3200" i="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76988" y="647700"/>
            <a:ext cx="1971675" cy="3322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47700"/>
            <a:ext cx="5767388" cy="3322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5338" y="1998663"/>
            <a:ext cx="3700462" cy="197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98663"/>
            <a:ext cx="3700463" cy="197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bwMode="auto">
          <a:xfrm>
            <a:off x="457200" y="647700"/>
            <a:ext cx="7312025" cy="531813"/>
          </a:xfrm>
          <a:prstGeom prst="rect">
            <a:avLst/>
          </a:prstGeom>
          <a:noFill/>
          <a:ln w="12700">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795338" y="1998663"/>
            <a:ext cx="7553325" cy="1971675"/>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Freeform 6"/>
          <p:cNvSpPr>
            <a:spLocks/>
          </p:cNvSpPr>
          <p:nvPr/>
        </p:nvSpPr>
        <p:spPr bwMode="black">
          <a:xfrm>
            <a:off x="6848475" y="381000"/>
            <a:ext cx="1839913" cy="661988"/>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rgbClr val="FFFFFF"/>
          </a:solidFill>
          <a:ln w="127000" cap="rnd" cmpd="sng">
            <a:noFill/>
            <a:prstDash val="solid"/>
            <a:round/>
            <a:headEnd type="none" w="med" len="med"/>
            <a:tailEnd type="none" w="med" len="med"/>
          </a:ln>
          <a:effectLst/>
        </p:spPr>
        <p:txBody>
          <a:bodyPr/>
          <a:lstStyle/>
          <a:p>
            <a:pPr>
              <a:defRPr/>
            </a:pPr>
            <a:endParaRPr lang="en-US" dirty="0">
              <a:effectLst>
                <a:outerShdw blurRad="38100" dist="38100" dir="2700000" algn="tl">
                  <a:srgbClr val="000000">
                    <a:alpha val="43137"/>
                  </a:srgbClr>
                </a:outerShdw>
              </a:effectLst>
            </a:endParaRPr>
          </a:p>
        </p:txBody>
      </p:sp>
    </p:spTree>
  </p:cSld>
  <p:clrMap bg1="dk2" tx1="lt1" bg2="dk1" tx2="lt2" accent1="accent1" accent2="accent2" accent3="accent3" accent4="accent4" accent5="accent5" accent6="accent6" hlink="hlink" folHlink="folHlink"/>
  <p:sldLayoutIdLst>
    <p:sldLayoutId id="2147484152"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hf sldNum="0" hdr="0" dt="0"/>
  <p:txStyles>
    <p:titleStyle>
      <a:lvl1pPr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mj-lt"/>
          <a:ea typeface="+mj-ea"/>
          <a:cs typeface="+mj-cs"/>
        </a:defRPr>
      </a:lvl1pPr>
      <a:lvl2pPr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2pPr>
      <a:lvl3pPr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3pPr>
      <a:lvl4pPr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4pPr>
      <a:lvl5pPr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5pPr>
      <a:lvl6pPr marL="457200"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6pPr>
      <a:lvl7pPr marL="914400"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7pPr>
      <a:lvl8pPr marL="1371600"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8pPr>
      <a:lvl9pPr marL="1828800" algn="l" defTabSz="887413"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defRPr>
      </a:lvl9pPr>
    </p:titleStyle>
    <p:bodyStyle>
      <a:lvl1pPr marL="222250" indent="-222250" algn="l" defTabSz="887413" rtl="0" eaLnBrk="0" fontAlgn="base" hangingPunct="0">
        <a:spcBef>
          <a:spcPct val="20000"/>
        </a:spcBef>
        <a:spcAft>
          <a:spcPct val="0"/>
        </a:spcAft>
        <a:buSzPct val="100000"/>
        <a:buChar char="•"/>
        <a:defRPr sz="2400" b="1" i="1">
          <a:solidFill>
            <a:srgbClr val="FAFD00"/>
          </a:solidFill>
          <a:effectLst>
            <a:outerShdw blurRad="38100" dist="38100" dir="2700000" algn="tl">
              <a:srgbClr val="000000"/>
            </a:outerShdw>
          </a:effectLst>
          <a:latin typeface="+mn-lt"/>
          <a:ea typeface="+mn-ea"/>
          <a:cs typeface="+mn-cs"/>
        </a:defRPr>
      </a:lvl1pPr>
      <a:lvl2pPr marL="615950" indent="-279400" algn="l" defTabSz="887413" rtl="0" eaLnBrk="0" fontAlgn="base" hangingPunct="0">
        <a:spcBef>
          <a:spcPct val="20000"/>
        </a:spcBef>
        <a:spcAft>
          <a:spcPct val="0"/>
        </a:spcAft>
        <a:buSzPct val="100000"/>
        <a:buChar char="–"/>
        <a:defRPr sz="2400" b="1" i="1">
          <a:solidFill>
            <a:srgbClr val="FAFD00"/>
          </a:solidFill>
          <a:effectLst>
            <a:outerShdw blurRad="38100" dist="38100" dir="2700000" algn="tl">
              <a:srgbClr val="000000"/>
            </a:outerShdw>
          </a:effectLst>
          <a:latin typeface="+mn-lt"/>
        </a:defRPr>
      </a:lvl2pPr>
      <a:lvl3pPr marL="998538" indent="-268288" algn="l" defTabSz="887413" rtl="0" eaLnBrk="0" fontAlgn="base" hangingPunct="0">
        <a:spcBef>
          <a:spcPct val="20000"/>
        </a:spcBef>
        <a:spcAft>
          <a:spcPct val="0"/>
        </a:spcAft>
        <a:buSzPct val="100000"/>
        <a:buChar char="•"/>
        <a:defRPr sz="2400" b="1" i="1">
          <a:solidFill>
            <a:srgbClr val="FAFD00"/>
          </a:solidFill>
          <a:effectLst>
            <a:outerShdw blurRad="38100" dist="38100" dir="2700000" algn="tl">
              <a:srgbClr val="000000"/>
            </a:outerShdw>
          </a:effectLst>
          <a:latin typeface="+mn-lt"/>
        </a:defRPr>
      </a:lvl3pPr>
      <a:lvl4pPr marL="1550988" indent="-222250" algn="l" defTabSz="887413" rtl="0" eaLnBrk="0" fontAlgn="base" hangingPunct="0">
        <a:spcBef>
          <a:spcPct val="20000"/>
        </a:spcBef>
        <a:spcAft>
          <a:spcPct val="0"/>
        </a:spcAft>
        <a:buChar char="–"/>
        <a:defRPr sz="2000">
          <a:solidFill>
            <a:schemeClr val="tx1"/>
          </a:solidFill>
          <a:latin typeface="+mn-lt"/>
        </a:defRPr>
      </a:lvl4pPr>
      <a:lvl5pPr marL="1993900" indent="-222250" algn="l" defTabSz="887413" rtl="0" eaLnBrk="0" fontAlgn="base" hangingPunct="0">
        <a:spcBef>
          <a:spcPct val="20000"/>
        </a:spcBef>
        <a:spcAft>
          <a:spcPct val="0"/>
        </a:spcAft>
        <a:buChar char="»"/>
        <a:defRPr sz="2000">
          <a:solidFill>
            <a:schemeClr val="tx1"/>
          </a:solidFill>
          <a:latin typeface="+mn-lt"/>
        </a:defRPr>
      </a:lvl5pPr>
      <a:lvl6pPr marL="2451100" indent="-222250" algn="l" defTabSz="887413" rtl="0" eaLnBrk="0" fontAlgn="base" hangingPunct="0">
        <a:spcBef>
          <a:spcPct val="20000"/>
        </a:spcBef>
        <a:spcAft>
          <a:spcPct val="0"/>
        </a:spcAft>
        <a:buChar char="»"/>
        <a:defRPr sz="2000">
          <a:solidFill>
            <a:schemeClr val="tx1"/>
          </a:solidFill>
          <a:latin typeface="+mn-lt"/>
        </a:defRPr>
      </a:lvl6pPr>
      <a:lvl7pPr marL="2908300" indent="-222250" algn="l" defTabSz="887413" rtl="0" eaLnBrk="0" fontAlgn="base" hangingPunct="0">
        <a:spcBef>
          <a:spcPct val="20000"/>
        </a:spcBef>
        <a:spcAft>
          <a:spcPct val="0"/>
        </a:spcAft>
        <a:buChar char="»"/>
        <a:defRPr sz="2000">
          <a:solidFill>
            <a:schemeClr val="tx1"/>
          </a:solidFill>
          <a:latin typeface="+mn-lt"/>
        </a:defRPr>
      </a:lvl7pPr>
      <a:lvl8pPr marL="3365500" indent="-222250" algn="l" defTabSz="887413" rtl="0" eaLnBrk="0" fontAlgn="base" hangingPunct="0">
        <a:spcBef>
          <a:spcPct val="20000"/>
        </a:spcBef>
        <a:spcAft>
          <a:spcPct val="0"/>
        </a:spcAft>
        <a:buChar char="»"/>
        <a:defRPr sz="2000">
          <a:solidFill>
            <a:schemeClr val="tx1"/>
          </a:solidFill>
          <a:latin typeface="+mn-lt"/>
        </a:defRPr>
      </a:lvl8pPr>
      <a:lvl9pPr marL="3822700" indent="-222250" algn="l" defTabSz="887413"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2160588" y="584200"/>
            <a:ext cx="4959350" cy="2308225"/>
          </a:xfrm>
          <a:prstGeom prst="rect">
            <a:avLst/>
          </a:prstGeom>
          <a:noFill/>
          <a:ln w="9525">
            <a:noFill/>
            <a:miter lim="800000"/>
            <a:headEnd/>
            <a:tailEnd/>
          </a:ln>
        </p:spPr>
        <p:txBody>
          <a:bodyPr>
            <a:spAutoFit/>
          </a:bodyPr>
          <a:lstStyle/>
          <a:p>
            <a:pPr algn="ctr"/>
            <a:r>
              <a:rPr lang="en-US" sz="3600"/>
              <a:t>THE ART OF SELF INSPECTION</a:t>
            </a:r>
          </a:p>
          <a:p>
            <a:pPr algn="ctr"/>
            <a:r>
              <a:rPr lang="en-US" sz="3600"/>
              <a:t>(and how to have fun conducting it!)</a:t>
            </a:r>
          </a:p>
        </p:txBody>
      </p:sp>
      <p:pic>
        <p:nvPicPr>
          <p:cNvPr id="3075" name="Picture 3" descr="C:\Users\rossignj\AppData\Local\Microsoft\Windows\Temporary Internet Files\Content.IE5\ACV4GQ3H\MP900427735[1].jpg"/>
          <p:cNvPicPr>
            <a:picLocks noChangeAspect="1" noChangeArrowheads="1"/>
          </p:cNvPicPr>
          <p:nvPr/>
        </p:nvPicPr>
        <p:blipFill>
          <a:blip r:embed="rId2" cstate="print"/>
          <a:srcRect/>
          <a:stretch>
            <a:fillRect/>
          </a:stretch>
        </p:blipFill>
        <p:spPr bwMode="auto">
          <a:xfrm>
            <a:off x="4135438" y="3227178"/>
            <a:ext cx="1506237" cy="1507459"/>
          </a:xfrm>
          <a:prstGeom prst="rect">
            <a:avLst/>
          </a:prstGeom>
          <a:noFill/>
          <a:ln w="9525">
            <a:noFill/>
            <a:miter lim="800000"/>
            <a:headEnd/>
            <a:tailEnd/>
          </a:ln>
        </p:spPr>
      </p:pic>
      <p:sp>
        <p:nvSpPr>
          <p:cNvPr id="3076" name="TextBox 4"/>
          <p:cNvSpPr txBox="1">
            <a:spLocks noChangeArrowheads="1"/>
          </p:cNvSpPr>
          <p:nvPr/>
        </p:nvSpPr>
        <p:spPr bwMode="auto">
          <a:xfrm>
            <a:off x="5207000" y="5454650"/>
            <a:ext cx="3937000" cy="708025"/>
          </a:xfrm>
          <a:prstGeom prst="rect">
            <a:avLst/>
          </a:prstGeom>
          <a:noFill/>
          <a:ln w="9525">
            <a:noFill/>
            <a:miter lim="800000"/>
            <a:headEnd/>
            <a:tailEnd/>
          </a:ln>
        </p:spPr>
        <p:txBody>
          <a:bodyPr>
            <a:spAutoFit/>
          </a:bodyPr>
          <a:lstStyle/>
          <a:p>
            <a:r>
              <a:rPr lang="en-US"/>
              <a:t>Jennifer L. Rossignol</a:t>
            </a:r>
          </a:p>
          <a:p>
            <a:r>
              <a:rPr lang="en-US"/>
              <a:t>Lockheed Martin GTL Security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46088" y="333375"/>
            <a:ext cx="7664450" cy="566738"/>
          </a:xfrm>
        </p:spPr>
        <p:txBody>
          <a:bodyPr/>
          <a:lstStyle/>
          <a:p>
            <a:pPr>
              <a:defRPr/>
            </a:pPr>
            <a:r>
              <a:rPr lang="en-US" dirty="0" smtClean="0"/>
              <a:t>Step 1 - Preparation</a:t>
            </a:r>
            <a:endParaRPr lang="en-US" dirty="0"/>
          </a:p>
        </p:txBody>
      </p:sp>
      <p:sp>
        <p:nvSpPr>
          <p:cNvPr id="47109" name="Rectangle 5"/>
          <p:cNvSpPr>
            <a:spLocks noGrp="1" noChangeArrowheads="1"/>
          </p:cNvSpPr>
          <p:nvPr>
            <p:ph type="body" idx="1"/>
          </p:nvPr>
        </p:nvSpPr>
        <p:spPr>
          <a:xfrm>
            <a:off x="344488" y="1279525"/>
            <a:ext cx="8358187" cy="4721225"/>
          </a:xfrm>
        </p:spPr>
        <p:txBody>
          <a:bodyPr/>
          <a:lstStyle/>
          <a:p>
            <a:pPr>
              <a:defRPr/>
            </a:pPr>
            <a:r>
              <a:rPr lang="en-US" sz="2000" dirty="0"/>
              <a:t>1st step to success is developing a good Self-Inspection </a:t>
            </a:r>
            <a:r>
              <a:rPr lang="en-US" sz="2000" dirty="0" smtClean="0"/>
              <a:t>plan</a:t>
            </a:r>
            <a:endParaRPr lang="en-US" sz="2000" dirty="0"/>
          </a:p>
          <a:p>
            <a:pPr lvl="1">
              <a:defRPr/>
            </a:pPr>
            <a:r>
              <a:rPr lang="en-US" sz="2000" dirty="0"/>
              <a:t>Doesn’t have to be written</a:t>
            </a:r>
          </a:p>
          <a:p>
            <a:pPr lvl="1">
              <a:defRPr/>
            </a:pPr>
            <a:r>
              <a:rPr lang="en-US" sz="2000" dirty="0"/>
              <a:t>It should be simple and not complex</a:t>
            </a:r>
          </a:p>
          <a:p>
            <a:pPr lvl="1">
              <a:defRPr/>
            </a:pPr>
            <a:endParaRPr lang="en-US" sz="2000" dirty="0"/>
          </a:p>
          <a:p>
            <a:pPr>
              <a:defRPr/>
            </a:pPr>
            <a:r>
              <a:rPr lang="en-US" sz="2000" dirty="0"/>
              <a:t>The plan is a mechanism that helps ensure that you cover “all the bases” and complete the entire Self-Inspection within a specified time</a:t>
            </a:r>
          </a:p>
          <a:p>
            <a:pPr>
              <a:defRPr/>
            </a:pPr>
            <a:endParaRPr lang="en-US" sz="2000" dirty="0"/>
          </a:p>
          <a:p>
            <a:pPr>
              <a:defRPr/>
            </a:pPr>
            <a:r>
              <a:rPr lang="en-US" sz="2000" dirty="0"/>
              <a:t>The plan helps you assign personnel</a:t>
            </a:r>
          </a:p>
          <a:p>
            <a:pPr lvl="1">
              <a:defRPr/>
            </a:pPr>
            <a:r>
              <a:rPr lang="en-US" sz="2000" dirty="0"/>
              <a:t>Based upon experience and expertise</a:t>
            </a:r>
          </a:p>
          <a:p>
            <a:pPr lvl="2">
              <a:defRPr/>
            </a:pPr>
            <a:r>
              <a:rPr lang="en-US" sz="2000" dirty="0"/>
              <a:t>Can be used as an opportunity for mentoring</a:t>
            </a:r>
          </a:p>
          <a:p>
            <a:pPr lvl="3">
              <a:defRPr/>
            </a:pPr>
            <a:r>
              <a:rPr lang="en-US" b="1" dirty="0" smtClean="0"/>
              <a:t>Pairing </a:t>
            </a:r>
            <a:r>
              <a:rPr lang="en-US" b="1" dirty="0"/>
              <a:t>less experienced with experienced security professionals</a:t>
            </a:r>
          </a:p>
          <a:p>
            <a:pPr lvl="3">
              <a:defRPr/>
            </a:pP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 calcmode="lin" valueType="num">
                                      <p:cBhvr>
                                        <p:cTn id="7" dur="1000" fill="hold"/>
                                        <p:tgtEl>
                                          <p:spTgt spid="4710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710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710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109">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47109">
                                            <p:txEl>
                                              <p:pRg st="1" end="1"/>
                                            </p:txEl>
                                          </p:spTgt>
                                        </p:tgtEl>
                                        <p:attrNameLst>
                                          <p:attrName>style.visibility</p:attrName>
                                        </p:attrNameLst>
                                      </p:cBhvr>
                                      <p:to>
                                        <p:strVal val="visible"/>
                                      </p:to>
                                    </p:set>
                                    <p:anim calcmode="lin" valueType="num">
                                      <p:cBhvr>
                                        <p:cTn id="13" dur="1000" fill="hold"/>
                                        <p:tgtEl>
                                          <p:spTgt spid="4710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710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710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7109">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47109">
                                            <p:txEl>
                                              <p:pRg st="2" end="2"/>
                                            </p:txEl>
                                          </p:spTgt>
                                        </p:tgtEl>
                                        <p:attrNameLst>
                                          <p:attrName>style.visibility</p:attrName>
                                        </p:attrNameLst>
                                      </p:cBhvr>
                                      <p:to>
                                        <p:strVal val="visible"/>
                                      </p:to>
                                    </p:set>
                                    <p:anim calcmode="lin" valueType="num">
                                      <p:cBhvr>
                                        <p:cTn id="19" dur="1000" fill="hold"/>
                                        <p:tgtEl>
                                          <p:spTgt spid="4710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710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710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710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47109">
                                            <p:txEl>
                                              <p:pRg st="4" end="4"/>
                                            </p:txEl>
                                          </p:spTgt>
                                        </p:tgtEl>
                                        <p:attrNameLst>
                                          <p:attrName>style.visibility</p:attrName>
                                        </p:attrNameLst>
                                      </p:cBhvr>
                                      <p:to>
                                        <p:strVal val="visible"/>
                                      </p:to>
                                    </p:set>
                                    <p:anim calcmode="lin" valueType="num">
                                      <p:cBhvr>
                                        <p:cTn id="27" dur="1000" fill="hold"/>
                                        <p:tgtEl>
                                          <p:spTgt spid="47109">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47109">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4710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4710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47109">
                                            <p:txEl>
                                              <p:pRg st="6" end="6"/>
                                            </p:txEl>
                                          </p:spTgt>
                                        </p:tgtEl>
                                        <p:attrNameLst>
                                          <p:attrName>style.visibility</p:attrName>
                                        </p:attrNameLst>
                                      </p:cBhvr>
                                      <p:to>
                                        <p:strVal val="visible"/>
                                      </p:to>
                                    </p:set>
                                    <p:anim calcmode="lin" valueType="num">
                                      <p:cBhvr>
                                        <p:cTn id="35" dur="1000" fill="hold"/>
                                        <p:tgtEl>
                                          <p:spTgt spid="47109">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47109">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4710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47109">
                                            <p:txEl>
                                              <p:pRg st="6" end="6"/>
                                            </p:txEl>
                                          </p:spTgt>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47109">
                                            <p:txEl>
                                              <p:pRg st="7" end="7"/>
                                            </p:txEl>
                                          </p:spTgt>
                                        </p:tgtEl>
                                        <p:attrNameLst>
                                          <p:attrName>style.visibility</p:attrName>
                                        </p:attrNameLst>
                                      </p:cBhvr>
                                      <p:to>
                                        <p:strVal val="visible"/>
                                      </p:to>
                                    </p:set>
                                    <p:anim calcmode="lin" valueType="num">
                                      <p:cBhvr>
                                        <p:cTn id="41" dur="1000" fill="hold"/>
                                        <p:tgtEl>
                                          <p:spTgt spid="47109">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47109">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47109">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47109">
                                            <p:txEl>
                                              <p:pRg st="7" end="7"/>
                                            </p:txEl>
                                          </p:spTgt>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47109">
                                            <p:txEl>
                                              <p:pRg st="8" end="8"/>
                                            </p:txEl>
                                          </p:spTgt>
                                        </p:tgtEl>
                                        <p:attrNameLst>
                                          <p:attrName>style.visibility</p:attrName>
                                        </p:attrNameLst>
                                      </p:cBhvr>
                                      <p:to>
                                        <p:strVal val="visible"/>
                                      </p:to>
                                    </p:set>
                                    <p:anim calcmode="lin" valueType="num">
                                      <p:cBhvr>
                                        <p:cTn id="47" dur="1000" fill="hold"/>
                                        <p:tgtEl>
                                          <p:spTgt spid="47109">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47109">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47109">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7109">
                                            <p:txEl>
                                              <p:pRg st="8" end="8"/>
                                            </p:txEl>
                                          </p:spTgt>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0"/>
                                  </p:stCondLst>
                                  <p:childTnLst>
                                    <p:set>
                                      <p:cBhvr>
                                        <p:cTn id="52" dur="1" fill="hold">
                                          <p:stCondLst>
                                            <p:cond delay="0"/>
                                          </p:stCondLst>
                                        </p:cTn>
                                        <p:tgtEl>
                                          <p:spTgt spid="47109">
                                            <p:txEl>
                                              <p:pRg st="9" end="9"/>
                                            </p:txEl>
                                          </p:spTgt>
                                        </p:tgtEl>
                                        <p:attrNameLst>
                                          <p:attrName>style.visibility</p:attrName>
                                        </p:attrNameLst>
                                      </p:cBhvr>
                                      <p:to>
                                        <p:strVal val="visible"/>
                                      </p:to>
                                    </p:set>
                                    <p:anim calcmode="lin" valueType="num">
                                      <p:cBhvr>
                                        <p:cTn id="53" dur="1000" fill="hold"/>
                                        <p:tgtEl>
                                          <p:spTgt spid="47109">
                                            <p:txEl>
                                              <p:pRg st="9" end="9"/>
                                            </p:txEl>
                                          </p:spTgt>
                                        </p:tgtEl>
                                        <p:attrNameLst>
                                          <p:attrName>ppt_w</p:attrName>
                                        </p:attrNameLst>
                                      </p:cBhvr>
                                      <p:tavLst>
                                        <p:tav tm="0">
                                          <p:val>
                                            <p:fltVal val="0"/>
                                          </p:val>
                                        </p:tav>
                                        <p:tav tm="100000">
                                          <p:val>
                                            <p:strVal val="#ppt_w"/>
                                          </p:val>
                                        </p:tav>
                                      </p:tavLst>
                                    </p:anim>
                                    <p:anim calcmode="lin" valueType="num">
                                      <p:cBhvr>
                                        <p:cTn id="54" dur="1000" fill="hold"/>
                                        <p:tgtEl>
                                          <p:spTgt spid="47109">
                                            <p:txEl>
                                              <p:pRg st="9" end="9"/>
                                            </p:txEl>
                                          </p:spTgt>
                                        </p:tgtEl>
                                        <p:attrNameLst>
                                          <p:attrName>ppt_h</p:attrName>
                                        </p:attrNameLst>
                                      </p:cBhvr>
                                      <p:tavLst>
                                        <p:tav tm="0">
                                          <p:val>
                                            <p:fltVal val="0"/>
                                          </p:val>
                                        </p:tav>
                                        <p:tav tm="100000">
                                          <p:val>
                                            <p:strVal val="#ppt_h"/>
                                          </p:val>
                                        </p:tav>
                                      </p:tavLst>
                                    </p:anim>
                                    <p:anim calcmode="lin" valueType="num">
                                      <p:cBhvr>
                                        <p:cTn id="55" dur="1000" fill="hold"/>
                                        <p:tgtEl>
                                          <p:spTgt spid="47109">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47109">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8313" y="225425"/>
            <a:ext cx="5351462" cy="555625"/>
          </a:xfrm>
        </p:spPr>
        <p:txBody>
          <a:bodyPr/>
          <a:lstStyle/>
          <a:p>
            <a:pPr>
              <a:defRPr/>
            </a:pPr>
            <a:r>
              <a:rPr lang="en-US" dirty="0" smtClean="0"/>
              <a:t>Step 1 - Preparation</a:t>
            </a:r>
            <a:endParaRPr lang="en-US" dirty="0"/>
          </a:p>
        </p:txBody>
      </p:sp>
      <p:sp>
        <p:nvSpPr>
          <p:cNvPr id="47109" name="Rectangle 5"/>
          <p:cNvSpPr>
            <a:spLocks noGrp="1" noChangeArrowheads="1"/>
          </p:cNvSpPr>
          <p:nvPr>
            <p:ph type="body" idx="1"/>
          </p:nvPr>
        </p:nvSpPr>
        <p:spPr>
          <a:xfrm>
            <a:off x="290513" y="1065213"/>
            <a:ext cx="8358187" cy="5290679"/>
          </a:xfrm>
        </p:spPr>
        <p:txBody>
          <a:bodyPr/>
          <a:lstStyle/>
          <a:p>
            <a:pPr lvl="3">
              <a:defRPr/>
            </a:pPr>
            <a:endParaRPr lang="en-US" sz="900" dirty="0"/>
          </a:p>
          <a:p>
            <a:pPr>
              <a:defRPr/>
            </a:pPr>
            <a:r>
              <a:rPr lang="en-US" sz="1800" dirty="0" smtClean="0"/>
              <a:t>Gather your materials, such as:</a:t>
            </a:r>
          </a:p>
          <a:p>
            <a:pPr lvl="1">
              <a:defRPr/>
            </a:pPr>
            <a:r>
              <a:rPr lang="en-US" sz="1800" dirty="0" smtClean="0"/>
              <a:t>Audit checklist</a:t>
            </a:r>
          </a:p>
          <a:p>
            <a:pPr lvl="1">
              <a:defRPr/>
            </a:pPr>
            <a:r>
              <a:rPr lang="en-US" sz="1800" dirty="0" smtClean="0"/>
              <a:t>Standard Operating Procedures</a:t>
            </a:r>
          </a:p>
          <a:p>
            <a:pPr lvl="1">
              <a:defRPr/>
            </a:pPr>
            <a:r>
              <a:rPr lang="en-US" sz="1800" dirty="0" smtClean="0"/>
              <a:t>Reports – incidents, adverse, etc.</a:t>
            </a:r>
          </a:p>
          <a:p>
            <a:pPr lvl="1">
              <a:defRPr/>
            </a:pPr>
            <a:r>
              <a:rPr lang="en-US" sz="1800" dirty="0" smtClean="0"/>
              <a:t>Checklists</a:t>
            </a:r>
          </a:p>
          <a:p>
            <a:pPr lvl="1">
              <a:defRPr/>
            </a:pPr>
            <a:r>
              <a:rPr lang="en-US" sz="1800" dirty="0" smtClean="0"/>
              <a:t>DD 254’s</a:t>
            </a:r>
          </a:p>
          <a:p>
            <a:pPr lvl="1">
              <a:defRPr/>
            </a:pPr>
            <a:r>
              <a:rPr lang="en-US" sz="1800" dirty="0" smtClean="0"/>
              <a:t>Previous audit results/findings</a:t>
            </a:r>
          </a:p>
          <a:p>
            <a:pPr lvl="1">
              <a:defRPr/>
            </a:pPr>
            <a:r>
              <a:rPr lang="en-US" sz="1800" dirty="0" smtClean="0"/>
              <a:t>IS equipment lists</a:t>
            </a:r>
          </a:p>
          <a:p>
            <a:pPr lvl="1">
              <a:defRPr/>
            </a:pPr>
            <a:r>
              <a:rPr lang="en-US" sz="1800" dirty="0" smtClean="0"/>
              <a:t>Receipt and dispatch records</a:t>
            </a:r>
          </a:p>
          <a:p>
            <a:pPr lvl="1">
              <a:defRPr/>
            </a:pPr>
            <a:r>
              <a:rPr lang="en-US" sz="1800" dirty="0" smtClean="0"/>
              <a:t>FCL documentation</a:t>
            </a:r>
          </a:p>
          <a:p>
            <a:pPr lvl="1">
              <a:defRPr/>
            </a:pPr>
            <a:r>
              <a:rPr lang="en-US" sz="1800" dirty="0" smtClean="0"/>
              <a:t>JPAS listing</a:t>
            </a:r>
          </a:p>
          <a:p>
            <a:pPr lvl="1">
              <a:defRPr/>
            </a:pPr>
            <a:r>
              <a:rPr lang="en-US" sz="1800" dirty="0" smtClean="0"/>
              <a:t>NISPOM and ISL’s</a:t>
            </a:r>
          </a:p>
          <a:p>
            <a:pPr>
              <a:buFontTx/>
              <a:buNone/>
              <a:defRPr/>
            </a:pPr>
            <a:endParaRPr lang="en-US" sz="1800" dirty="0" smtClean="0"/>
          </a:p>
          <a:p>
            <a:pPr>
              <a:defRPr/>
            </a:pPr>
            <a:r>
              <a:rPr lang="en-US" sz="1800" dirty="0" smtClean="0"/>
              <a:t>Allows </a:t>
            </a:r>
            <a:r>
              <a:rPr lang="en-US" sz="1800" dirty="0"/>
              <a:t>you to examine your operation “piece by piece”</a:t>
            </a:r>
          </a:p>
          <a:p>
            <a:pPr>
              <a:defRPr/>
            </a:pPr>
            <a:endParaRPr lang="en-US" sz="900" dirty="0"/>
          </a:p>
          <a:p>
            <a:pPr>
              <a:defRPr/>
            </a:pPr>
            <a:r>
              <a:rPr lang="en-US" sz="1800" dirty="0" smtClean="0"/>
              <a:t>Brief your </a:t>
            </a:r>
            <a:r>
              <a:rPr lang="en-US" sz="1800" dirty="0"/>
              <a:t>senior </a:t>
            </a:r>
            <a:r>
              <a:rPr lang="en-US" sz="1800" dirty="0" smtClean="0"/>
              <a:t>leadership</a:t>
            </a:r>
            <a:endParaRPr lang="en-US" sz="1800" dirty="0"/>
          </a:p>
        </p:txBody>
      </p:sp>
      <p:pic>
        <p:nvPicPr>
          <p:cNvPr id="13316" name="Picture 5" descr="C:\Users\rossignj\AppData\Local\Microsoft\Windows\Temporary Internet Files\Content.IE5\5YFOUQSJ\MC900034601[1].wmf"/>
          <p:cNvPicPr>
            <a:picLocks noChangeAspect="1" noChangeArrowheads="1"/>
          </p:cNvPicPr>
          <p:nvPr/>
        </p:nvPicPr>
        <p:blipFill>
          <a:blip r:embed="rId2" cstate="print"/>
          <a:srcRect/>
          <a:stretch>
            <a:fillRect/>
          </a:stretch>
        </p:blipFill>
        <p:spPr bwMode="auto">
          <a:xfrm>
            <a:off x="5137150" y="1871663"/>
            <a:ext cx="2478088" cy="20653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7109">
                                            <p:txEl>
                                              <p:pRg st="1" end="1"/>
                                            </p:txEl>
                                          </p:spTgt>
                                        </p:tgtEl>
                                        <p:attrNameLst>
                                          <p:attrName>style.visibility</p:attrName>
                                        </p:attrNameLst>
                                      </p:cBhvr>
                                      <p:to>
                                        <p:strVal val="visible"/>
                                      </p:to>
                                    </p:set>
                                    <p:anim calcmode="lin" valueType="num">
                                      <p:cBhvr>
                                        <p:cTn id="7" dur="1000" fill="hold"/>
                                        <p:tgtEl>
                                          <p:spTgt spid="4710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7109">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710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109">
                                            <p:txEl>
                                              <p:pRg st="1" end="1"/>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47109">
                                            <p:txEl>
                                              <p:pRg st="2" end="2"/>
                                            </p:txEl>
                                          </p:spTgt>
                                        </p:tgtEl>
                                        <p:attrNameLst>
                                          <p:attrName>style.visibility</p:attrName>
                                        </p:attrNameLst>
                                      </p:cBhvr>
                                      <p:to>
                                        <p:strVal val="visible"/>
                                      </p:to>
                                    </p:set>
                                    <p:anim calcmode="lin" valueType="num">
                                      <p:cBhvr>
                                        <p:cTn id="13" dur="1000" fill="hold"/>
                                        <p:tgtEl>
                                          <p:spTgt spid="47109">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47109">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4710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7109">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47109">
                                            <p:txEl>
                                              <p:pRg st="3" end="3"/>
                                            </p:txEl>
                                          </p:spTgt>
                                        </p:tgtEl>
                                        <p:attrNameLst>
                                          <p:attrName>style.visibility</p:attrName>
                                        </p:attrNameLst>
                                      </p:cBhvr>
                                      <p:to>
                                        <p:strVal val="visible"/>
                                      </p:to>
                                    </p:set>
                                    <p:anim calcmode="lin" valueType="num">
                                      <p:cBhvr>
                                        <p:cTn id="19" dur="1000" fill="hold"/>
                                        <p:tgtEl>
                                          <p:spTgt spid="47109">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47109">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4710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7109">
                                            <p:txEl>
                                              <p:pRg st="3" end="3"/>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47109">
                                            <p:txEl>
                                              <p:pRg st="4" end="4"/>
                                            </p:txEl>
                                          </p:spTgt>
                                        </p:tgtEl>
                                        <p:attrNameLst>
                                          <p:attrName>style.visibility</p:attrName>
                                        </p:attrNameLst>
                                      </p:cBhvr>
                                      <p:to>
                                        <p:strVal val="visible"/>
                                      </p:to>
                                    </p:set>
                                    <p:anim calcmode="lin" valueType="num">
                                      <p:cBhvr>
                                        <p:cTn id="25" dur="1000" fill="hold"/>
                                        <p:tgtEl>
                                          <p:spTgt spid="47109">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47109">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4710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7109">
                                            <p:txEl>
                                              <p:pRg st="4" end="4"/>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47109">
                                            <p:txEl>
                                              <p:pRg st="5" end="5"/>
                                            </p:txEl>
                                          </p:spTgt>
                                        </p:tgtEl>
                                        <p:attrNameLst>
                                          <p:attrName>style.visibility</p:attrName>
                                        </p:attrNameLst>
                                      </p:cBhvr>
                                      <p:to>
                                        <p:strVal val="visible"/>
                                      </p:to>
                                    </p:set>
                                    <p:anim calcmode="lin" valueType="num">
                                      <p:cBhvr>
                                        <p:cTn id="31" dur="1000" fill="hold"/>
                                        <p:tgtEl>
                                          <p:spTgt spid="47109">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47109">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4710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7109">
                                            <p:txEl>
                                              <p:pRg st="5" end="5"/>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47109">
                                            <p:txEl>
                                              <p:pRg st="6" end="6"/>
                                            </p:txEl>
                                          </p:spTgt>
                                        </p:tgtEl>
                                        <p:attrNameLst>
                                          <p:attrName>style.visibility</p:attrName>
                                        </p:attrNameLst>
                                      </p:cBhvr>
                                      <p:to>
                                        <p:strVal val="visible"/>
                                      </p:to>
                                    </p:set>
                                    <p:anim calcmode="lin" valueType="num">
                                      <p:cBhvr>
                                        <p:cTn id="37" dur="1000" fill="hold"/>
                                        <p:tgtEl>
                                          <p:spTgt spid="47109">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47109">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4710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7109">
                                            <p:txEl>
                                              <p:pRg st="6" end="6"/>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47109">
                                            <p:txEl>
                                              <p:pRg st="7" end="7"/>
                                            </p:txEl>
                                          </p:spTgt>
                                        </p:tgtEl>
                                        <p:attrNameLst>
                                          <p:attrName>style.visibility</p:attrName>
                                        </p:attrNameLst>
                                      </p:cBhvr>
                                      <p:to>
                                        <p:strVal val="visible"/>
                                      </p:to>
                                    </p:set>
                                    <p:anim calcmode="lin" valueType="num">
                                      <p:cBhvr>
                                        <p:cTn id="43" dur="1000" fill="hold"/>
                                        <p:tgtEl>
                                          <p:spTgt spid="47109">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47109">
                                            <p:txEl>
                                              <p:pRg st="7" end="7"/>
                                            </p:txEl>
                                          </p:spTgt>
                                        </p:tgtEl>
                                        <p:attrNameLst>
                                          <p:attrName>ppt_h</p:attrName>
                                        </p:attrNameLst>
                                      </p:cBhvr>
                                      <p:tavLst>
                                        <p:tav tm="0">
                                          <p:val>
                                            <p:fltVal val="0"/>
                                          </p:val>
                                        </p:tav>
                                        <p:tav tm="100000">
                                          <p:val>
                                            <p:strVal val="#ppt_h"/>
                                          </p:val>
                                        </p:tav>
                                      </p:tavLst>
                                    </p:anim>
                                    <p:anim calcmode="lin" valueType="num">
                                      <p:cBhvr>
                                        <p:cTn id="45" dur="1000" fill="hold"/>
                                        <p:tgtEl>
                                          <p:spTgt spid="47109">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47109">
                                            <p:txEl>
                                              <p:pRg st="7" end="7"/>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47109">
                                            <p:txEl>
                                              <p:pRg st="8" end="8"/>
                                            </p:txEl>
                                          </p:spTgt>
                                        </p:tgtEl>
                                        <p:attrNameLst>
                                          <p:attrName>style.visibility</p:attrName>
                                        </p:attrNameLst>
                                      </p:cBhvr>
                                      <p:to>
                                        <p:strVal val="visible"/>
                                      </p:to>
                                    </p:set>
                                    <p:anim calcmode="lin" valueType="num">
                                      <p:cBhvr>
                                        <p:cTn id="49" dur="1000" fill="hold"/>
                                        <p:tgtEl>
                                          <p:spTgt spid="47109">
                                            <p:txEl>
                                              <p:pRg st="8" end="8"/>
                                            </p:txEl>
                                          </p:spTgt>
                                        </p:tgtEl>
                                        <p:attrNameLst>
                                          <p:attrName>ppt_w</p:attrName>
                                        </p:attrNameLst>
                                      </p:cBhvr>
                                      <p:tavLst>
                                        <p:tav tm="0">
                                          <p:val>
                                            <p:fltVal val="0"/>
                                          </p:val>
                                        </p:tav>
                                        <p:tav tm="100000">
                                          <p:val>
                                            <p:strVal val="#ppt_w"/>
                                          </p:val>
                                        </p:tav>
                                      </p:tavLst>
                                    </p:anim>
                                    <p:anim calcmode="lin" valueType="num">
                                      <p:cBhvr>
                                        <p:cTn id="50" dur="1000" fill="hold"/>
                                        <p:tgtEl>
                                          <p:spTgt spid="47109">
                                            <p:txEl>
                                              <p:pRg st="8" end="8"/>
                                            </p:txEl>
                                          </p:spTgt>
                                        </p:tgtEl>
                                        <p:attrNameLst>
                                          <p:attrName>ppt_h</p:attrName>
                                        </p:attrNameLst>
                                      </p:cBhvr>
                                      <p:tavLst>
                                        <p:tav tm="0">
                                          <p:val>
                                            <p:fltVal val="0"/>
                                          </p:val>
                                        </p:tav>
                                        <p:tav tm="100000">
                                          <p:val>
                                            <p:strVal val="#ppt_h"/>
                                          </p:val>
                                        </p:tav>
                                      </p:tavLst>
                                    </p:anim>
                                    <p:anim calcmode="lin" valueType="num">
                                      <p:cBhvr>
                                        <p:cTn id="51" dur="1000" fill="hold"/>
                                        <p:tgtEl>
                                          <p:spTgt spid="47109">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47109">
                                            <p:txEl>
                                              <p:pRg st="8" end="8"/>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grpId="0" nodeType="withEffect">
                                  <p:stCondLst>
                                    <p:cond delay="0"/>
                                  </p:stCondLst>
                                  <p:childTnLst>
                                    <p:set>
                                      <p:cBhvr>
                                        <p:cTn id="54" dur="1" fill="hold">
                                          <p:stCondLst>
                                            <p:cond delay="0"/>
                                          </p:stCondLst>
                                        </p:cTn>
                                        <p:tgtEl>
                                          <p:spTgt spid="47109">
                                            <p:txEl>
                                              <p:pRg st="9" end="9"/>
                                            </p:txEl>
                                          </p:spTgt>
                                        </p:tgtEl>
                                        <p:attrNameLst>
                                          <p:attrName>style.visibility</p:attrName>
                                        </p:attrNameLst>
                                      </p:cBhvr>
                                      <p:to>
                                        <p:strVal val="visible"/>
                                      </p:to>
                                    </p:set>
                                    <p:anim calcmode="lin" valueType="num">
                                      <p:cBhvr>
                                        <p:cTn id="55" dur="1000" fill="hold"/>
                                        <p:tgtEl>
                                          <p:spTgt spid="47109">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47109">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47109">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7109">
                                            <p:txEl>
                                              <p:pRg st="9" end="9"/>
                                            </p:txEl>
                                          </p:spTgt>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grpId="0" nodeType="withEffect">
                                  <p:stCondLst>
                                    <p:cond delay="0"/>
                                  </p:stCondLst>
                                  <p:childTnLst>
                                    <p:set>
                                      <p:cBhvr>
                                        <p:cTn id="60" dur="1" fill="hold">
                                          <p:stCondLst>
                                            <p:cond delay="0"/>
                                          </p:stCondLst>
                                        </p:cTn>
                                        <p:tgtEl>
                                          <p:spTgt spid="47109">
                                            <p:txEl>
                                              <p:pRg st="10" end="10"/>
                                            </p:txEl>
                                          </p:spTgt>
                                        </p:tgtEl>
                                        <p:attrNameLst>
                                          <p:attrName>style.visibility</p:attrName>
                                        </p:attrNameLst>
                                      </p:cBhvr>
                                      <p:to>
                                        <p:strVal val="visible"/>
                                      </p:to>
                                    </p:set>
                                    <p:anim calcmode="lin" valueType="num">
                                      <p:cBhvr>
                                        <p:cTn id="61" dur="1000" fill="hold"/>
                                        <p:tgtEl>
                                          <p:spTgt spid="47109">
                                            <p:txEl>
                                              <p:pRg st="10" end="10"/>
                                            </p:txEl>
                                          </p:spTgt>
                                        </p:tgtEl>
                                        <p:attrNameLst>
                                          <p:attrName>ppt_w</p:attrName>
                                        </p:attrNameLst>
                                      </p:cBhvr>
                                      <p:tavLst>
                                        <p:tav tm="0">
                                          <p:val>
                                            <p:fltVal val="0"/>
                                          </p:val>
                                        </p:tav>
                                        <p:tav tm="100000">
                                          <p:val>
                                            <p:strVal val="#ppt_w"/>
                                          </p:val>
                                        </p:tav>
                                      </p:tavLst>
                                    </p:anim>
                                    <p:anim calcmode="lin" valueType="num">
                                      <p:cBhvr>
                                        <p:cTn id="62" dur="1000" fill="hold"/>
                                        <p:tgtEl>
                                          <p:spTgt spid="47109">
                                            <p:txEl>
                                              <p:pRg st="10" end="10"/>
                                            </p:txEl>
                                          </p:spTgt>
                                        </p:tgtEl>
                                        <p:attrNameLst>
                                          <p:attrName>ppt_h</p:attrName>
                                        </p:attrNameLst>
                                      </p:cBhvr>
                                      <p:tavLst>
                                        <p:tav tm="0">
                                          <p:val>
                                            <p:fltVal val="0"/>
                                          </p:val>
                                        </p:tav>
                                        <p:tav tm="100000">
                                          <p:val>
                                            <p:strVal val="#ppt_h"/>
                                          </p:val>
                                        </p:tav>
                                      </p:tavLst>
                                    </p:anim>
                                    <p:anim calcmode="lin" valueType="num">
                                      <p:cBhvr>
                                        <p:cTn id="63" dur="1000" fill="hold"/>
                                        <p:tgtEl>
                                          <p:spTgt spid="47109">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47109">
                                            <p:txEl>
                                              <p:pRg st="10" end="10"/>
                                            </p:txEl>
                                          </p:spTgt>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grpId="0" nodeType="withEffect">
                                  <p:stCondLst>
                                    <p:cond delay="0"/>
                                  </p:stCondLst>
                                  <p:childTnLst>
                                    <p:set>
                                      <p:cBhvr>
                                        <p:cTn id="66" dur="1" fill="hold">
                                          <p:stCondLst>
                                            <p:cond delay="0"/>
                                          </p:stCondLst>
                                        </p:cTn>
                                        <p:tgtEl>
                                          <p:spTgt spid="47109">
                                            <p:txEl>
                                              <p:pRg st="11" end="11"/>
                                            </p:txEl>
                                          </p:spTgt>
                                        </p:tgtEl>
                                        <p:attrNameLst>
                                          <p:attrName>style.visibility</p:attrName>
                                        </p:attrNameLst>
                                      </p:cBhvr>
                                      <p:to>
                                        <p:strVal val="visible"/>
                                      </p:to>
                                    </p:set>
                                    <p:anim calcmode="lin" valueType="num">
                                      <p:cBhvr>
                                        <p:cTn id="67" dur="1000" fill="hold"/>
                                        <p:tgtEl>
                                          <p:spTgt spid="47109">
                                            <p:txEl>
                                              <p:pRg st="11" end="11"/>
                                            </p:txEl>
                                          </p:spTgt>
                                        </p:tgtEl>
                                        <p:attrNameLst>
                                          <p:attrName>ppt_w</p:attrName>
                                        </p:attrNameLst>
                                      </p:cBhvr>
                                      <p:tavLst>
                                        <p:tav tm="0">
                                          <p:val>
                                            <p:fltVal val="0"/>
                                          </p:val>
                                        </p:tav>
                                        <p:tav tm="100000">
                                          <p:val>
                                            <p:strVal val="#ppt_w"/>
                                          </p:val>
                                        </p:tav>
                                      </p:tavLst>
                                    </p:anim>
                                    <p:anim calcmode="lin" valueType="num">
                                      <p:cBhvr>
                                        <p:cTn id="68" dur="1000" fill="hold"/>
                                        <p:tgtEl>
                                          <p:spTgt spid="47109">
                                            <p:txEl>
                                              <p:pRg st="11" end="11"/>
                                            </p:txEl>
                                          </p:spTgt>
                                        </p:tgtEl>
                                        <p:attrNameLst>
                                          <p:attrName>ppt_h</p:attrName>
                                        </p:attrNameLst>
                                      </p:cBhvr>
                                      <p:tavLst>
                                        <p:tav tm="0">
                                          <p:val>
                                            <p:fltVal val="0"/>
                                          </p:val>
                                        </p:tav>
                                        <p:tav tm="100000">
                                          <p:val>
                                            <p:strVal val="#ppt_h"/>
                                          </p:val>
                                        </p:tav>
                                      </p:tavLst>
                                    </p:anim>
                                    <p:anim calcmode="lin" valueType="num">
                                      <p:cBhvr>
                                        <p:cTn id="69" dur="1000" fill="hold"/>
                                        <p:tgtEl>
                                          <p:spTgt spid="47109">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47109">
                                            <p:txEl>
                                              <p:pRg st="11" end="11"/>
                                            </p:txEl>
                                          </p:spTgt>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grpId="0" nodeType="withEffect">
                                  <p:stCondLst>
                                    <p:cond delay="0"/>
                                  </p:stCondLst>
                                  <p:childTnLst>
                                    <p:set>
                                      <p:cBhvr>
                                        <p:cTn id="72" dur="1" fill="hold">
                                          <p:stCondLst>
                                            <p:cond delay="0"/>
                                          </p:stCondLst>
                                        </p:cTn>
                                        <p:tgtEl>
                                          <p:spTgt spid="47109">
                                            <p:txEl>
                                              <p:pRg st="12" end="12"/>
                                            </p:txEl>
                                          </p:spTgt>
                                        </p:tgtEl>
                                        <p:attrNameLst>
                                          <p:attrName>style.visibility</p:attrName>
                                        </p:attrNameLst>
                                      </p:cBhvr>
                                      <p:to>
                                        <p:strVal val="visible"/>
                                      </p:to>
                                    </p:set>
                                    <p:anim calcmode="lin" valueType="num">
                                      <p:cBhvr>
                                        <p:cTn id="73" dur="1000" fill="hold"/>
                                        <p:tgtEl>
                                          <p:spTgt spid="47109">
                                            <p:txEl>
                                              <p:pRg st="12" end="12"/>
                                            </p:txEl>
                                          </p:spTgt>
                                        </p:tgtEl>
                                        <p:attrNameLst>
                                          <p:attrName>ppt_w</p:attrName>
                                        </p:attrNameLst>
                                      </p:cBhvr>
                                      <p:tavLst>
                                        <p:tav tm="0">
                                          <p:val>
                                            <p:fltVal val="0"/>
                                          </p:val>
                                        </p:tav>
                                        <p:tav tm="100000">
                                          <p:val>
                                            <p:strVal val="#ppt_w"/>
                                          </p:val>
                                        </p:tav>
                                      </p:tavLst>
                                    </p:anim>
                                    <p:anim calcmode="lin" valueType="num">
                                      <p:cBhvr>
                                        <p:cTn id="74" dur="1000" fill="hold"/>
                                        <p:tgtEl>
                                          <p:spTgt spid="47109">
                                            <p:txEl>
                                              <p:pRg st="12" end="12"/>
                                            </p:txEl>
                                          </p:spTgt>
                                        </p:tgtEl>
                                        <p:attrNameLst>
                                          <p:attrName>ppt_h</p:attrName>
                                        </p:attrNameLst>
                                      </p:cBhvr>
                                      <p:tavLst>
                                        <p:tav tm="0">
                                          <p:val>
                                            <p:fltVal val="0"/>
                                          </p:val>
                                        </p:tav>
                                        <p:tav tm="100000">
                                          <p:val>
                                            <p:strVal val="#ppt_h"/>
                                          </p:val>
                                        </p:tav>
                                      </p:tavLst>
                                    </p:anim>
                                    <p:anim calcmode="lin" valueType="num">
                                      <p:cBhvr>
                                        <p:cTn id="75" dur="1000" fill="hold"/>
                                        <p:tgtEl>
                                          <p:spTgt spid="47109">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47109">
                                            <p:txEl>
                                              <p:pRg st="12" end="12"/>
                                            </p:txEl>
                                          </p:spTgt>
                                        </p:tgtEl>
                                        <p:attrNameLst>
                                          <p:attrName>ppt_y</p:attrName>
                                        </p:attrNameLst>
                                      </p:cBhvr>
                                      <p:tavLst>
                                        <p:tav tm="0" fmla="#ppt_y+(sin(-2*pi*(1-$))*-#ppt_x+cos(-2*pi*(1-$))*(1-#ppt_y))*(1-$)">
                                          <p:val>
                                            <p:fltVal val="0"/>
                                          </p:val>
                                        </p:tav>
                                        <p:tav tm="100000">
                                          <p:val>
                                            <p:fltVal val="1"/>
                                          </p:val>
                                        </p:tav>
                                      </p:tavLst>
                                    </p:anim>
                                  </p:childTnLst>
                                </p:cTn>
                              </p:par>
                              <p:par>
                                <p:cTn id="77" presetID="15" presetClass="entr" presetSubtype="0" fill="hold" grpId="0" nodeType="withEffect">
                                  <p:stCondLst>
                                    <p:cond delay="0"/>
                                  </p:stCondLst>
                                  <p:childTnLst>
                                    <p:set>
                                      <p:cBhvr>
                                        <p:cTn id="78" dur="1" fill="hold">
                                          <p:stCondLst>
                                            <p:cond delay="0"/>
                                          </p:stCondLst>
                                        </p:cTn>
                                        <p:tgtEl>
                                          <p:spTgt spid="47109">
                                            <p:txEl>
                                              <p:pRg st="14" end="14"/>
                                            </p:txEl>
                                          </p:spTgt>
                                        </p:tgtEl>
                                        <p:attrNameLst>
                                          <p:attrName>style.visibility</p:attrName>
                                        </p:attrNameLst>
                                      </p:cBhvr>
                                      <p:to>
                                        <p:strVal val="visible"/>
                                      </p:to>
                                    </p:set>
                                    <p:anim calcmode="lin" valueType="num">
                                      <p:cBhvr>
                                        <p:cTn id="79" dur="1000" fill="hold"/>
                                        <p:tgtEl>
                                          <p:spTgt spid="47109">
                                            <p:txEl>
                                              <p:pRg st="14" end="14"/>
                                            </p:txEl>
                                          </p:spTgt>
                                        </p:tgtEl>
                                        <p:attrNameLst>
                                          <p:attrName>ppt_w</p:attrName>
                                        </p:attrNameLst>
                                      </p:cBhvr>
                                      <p:tavLst>
                                        <p:tav tm="0">
                                          <p:val>
                                            <p:fltVal val="0"/>
                                          </p:val>
                                        </p:tav>
                                        <p:tav tm="100000">
                                          <p:val>
                                            <p:strVal val="#ppt_w"/>
                                          </p:val>
                                        </p:tav>
                                      </p:tavLst>
                                    </p:anim>
                                    <p:anim calcmode="lin" valueType="num">
                                      <p:cBhvr>
                                        <p:cTn id="80" dur="1000" fill="hold"/>
                                        <p:tgtEl>
                                          <p:spTgt spid="47109">
                                            <p:txEl>
                                              <p:pRg st="14" end="14"/>
                                            </p:txEl>
                                          </p:spTgt>
                                        </p:tgtEl>
                                        <p:attrNameLst>
                                          <p:attrName>ppt_h</p:attrName>
                                        </p:attrNameLst>
                                      </p:cBhvr>
                                      <p:tavLst>
                                        <p:tav tm="0">
                                          <p:val>
                                            <p:fltVal val="0"/>
                                          </p:val>
                                        </p:tav>
                                        <p:tav tm="100000">
                                          <p:val>
                                            <p:strVal val="#ppt_h"/>
                                          </p:val>
                                        </p:tav>
                                      </p:tavLst>
                                    </p:anim>
                                    <p:anim calcmode="lin" valueType="num">
                                      <p:cBhvr>
                                        <p:cTn id="81" dur="1000" fill="hold"/>
                                        <p:tgtEl>
                                          <p:spTgt spid="47109">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47109">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47109">
                                            <p:txEl>
                                              <p:pRg st="16" end="16"/>
                                            </p:txEl>
                                          </p:spTgt>
                                        </p:tgtEl>
                                        <p:attrNameLst>
                                          <p:attrName>style.visibility</p:attrName>
                                        </p:attrNameLst>
                                      </p:cBhvr>
                                      <p:to>
                                        <p:strVal val="visible"/>
                                      </p:to>
                                    </p:set>
                                    <p:anim calcmode="lin" valueType="num">
                                      <p:cBhvr>
                                        <p:cTn id="87" dur="1000" fill="hold"/>
                                        <p:tgtEl>
                                          <p:spTgt spid="47109">
                                            <p:txEl>
                                              <p:pRg st="16" end="16"/>
                                            </p:txEl>
                                          </p:spTgt>
                                        </p:tgtEl>
                                        <p:attrNameLst>
                                          <p:attrName>ppt_w</p:attrName>
                                        </p:attrNameLst>
                                      </p:cBhvr>
                                      <p:tavLst>
                                        <p:tav tm="0">
                                          <p:val>
                                            <p:fltVal val="0"/>
                                          </p:val>
                                        </p:tav>
                                        <p:tav tm="100000">
                                          <p:val>
                                            <p:strVal val="#ppt_w"/>
                                          </p:val>
                                        </p:tav>
                                      </p:tavLst>
                                    </p:anim>
                                    <p:anim calcmode="lin" valueType="num">
                                      <p:cBhvr>
                                        <p:cTn id="88" dur="1000" fill="hold"/>
                                        <p:tgtEl>
                                          <p:spTgt spid="47109">
                                            <p:txEl>
                                              <p:pRg st="16" end="16"/>
                                            </p:txEl>
                                          </p:spTgt>
                                        </p:tgtEl>
                                        <p:attrNameLst>
                                          <p:attrName>ppt_h</p:attrName>
                                        </p:attrNameLst>
                                      </p:cBhvr>
                                      <p:tavLst>
                                        <p:tav tm="0">
                                          <p:val>
                                            <p:fltVal val="0"/>
                                          </p:val>
                                        </p:tav>
                                        <p:tav tm="100000">
                                          <p:val>
                                            <p:strVal val="#ppt_h"/>
                                          </p:val>
                                        </p:tav>
                                      </p:tavLst>
                                    </p:anim>
                                    <p:anim calcmode="lin" valueType="num">
                                      <p:cBhvr>
                                        <p:cTn id="89" dur="1000" fill="hold"/>
                                        <p:tgtEl>
                                          <p:spTgt spid="47109">
                                            <p:txEl>
                                              <p:pRg st="16" end="16"/>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47109">
                                            <p:txEl>
                                              <p:pRg st="16" end="1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8438" y="376238"/>
            <a:ext cx="7729537" cy="609600"/>
          </a:xfrm>
        </p:spPr>
        <p:txBody>
          <a:bodyPr/>
          <a:lstStyle/>
          <a:p>
            <a:pPr>
              <a:defRPr/>
            </a:pPr>
            <a:r>
              <a:rPr lang="en-US" dirty="0" smtClean="0"/>
              <a:t>Step 1 Continued: Team </a:t>
            </a:r>
            <a:r>
              <a:rPr lang="en-US" dirty="0"/>
              <a:t>Selection</a:t>
            </a:r>
          </a:p>
        </p:txBody>
      </p:sp>
      <p:sp>
        <p:nvSpPr>
          <p:cNvPr id="48132" name="Rectangle 4"/>
          <p:cNvSpPr>
            <a:spLocks noGrp="1" noChangeArrowheads="1"/>
          </p:cNvSpPr>
          <p:nvPr>
            <p:ph type="body" idx="1"/>
          </p:nvPr>
        </p:nvSpPr>
        <p:spPr>
          <a:xfrm>
            <a:off x="557362" y="1750323"/>
            <a:ext cx="8218488" cy="3865674"/>
          </a:xfrm>
        </p:spPr>
        <p:txBody>
          <a:bodyPr/>
          <a:lstStyle/>
          <a:p>
            <a:pPr>
              <a:lnSpc>
                <a:spcPct val="90000"/>
              </a:lnSpc>
              <a:defRPr/>
            </a:pPr>
            <a:r>
              <a:rPr lang="en-US" sz="2000" dirty="0" smtClean="0"/>
              <a:t>If you </a:t>
            </a:r>
            <a:r>
              <a:rPr lang="en-US" sz="2000" dirty="0"/>
              <a:t>are a FSO at a </a:t>
            </a:r>
            <a:r>
              <a:rPr lang="en-US" sz="2000" dirty="0" smtClean="0"/>
              <a:t>one-person </a:t>
            </a:r>
            <a:r>
              <a:rPr lang="en-US" sz="2000" dirty="0"/>
              <a:t>facility </a:t>
            </a:r>
            <a:r>
              <a:rPr lang="en-US" sz="2000" dirty="0" smtClean="0"/>
              <a:t>…</a:t>
            </a:r>
          </a:p>
          <a:p>
            <a:pPr>
              <a:lnSpc>
                <a:spcPct val="90000"/>
              </a:lnSpc>
              <a:defRPr/>
            </a:pPr>
            <a:endParaRPr lang="en-US" sz="2000" u="sng" dirty="0"/>
          </a:p>
          <a:p>
            <a:pPr>
              <a:lnSpc>
                <a:spcPct val="90000"/>
              </a:lnSpc>
              <a:defRPr/>
            </a:pPr>
            <a:r>
              <a:rPr lang="en-US" sz="2000" dirty="0"/>
              <a:t>Larger facilities can employ more people to help</a:t>
            </a:r>
          </a:p>
          <a:p>
            <a:pPr lvl="1">
              <a:lnSpc>
                <a:spcPct val="90000"/>
              </a:lnSpc>
              <a:defRPr/>
            </a:pPr>
            <a:r>
              <a:rPr lang="en-US" sz="2000" dirty="0">
                <a:solidFill>
                  <a:schemeClr val="tx1"/>
                </a:solidFill>
              </a:rPr>
              <a:t>May not be </a:t>
            </a:r>
            <a:r>
              <a:rPr lang="en-US" sz="2000" dirty="0" smtClean="0">
                <a:solidFill>
                  <a:schemeClr val="tx1"/>
                </a:solidFill>
              </a:rPr>
              <a:t>faster but </a:t>
            </a:r>
            <a:r>
              <a:rPr lang="en-US" sz="2000" dirty="0">
                <a:solidFill>
                  <a:schemeClr val="tx1"/>
                </a:solidFill>
              </a:rPr>
              <a:t>can cover more </a:t>
            </a:r>
          </a:p>
          <a:p>
            <a:pPr lvl="1">
              <a:lnSpc>
                <a:spcPct val="90000"/>
              </a:lnSpc>
              <a:defRPr/>
            </a:pPr>
            <a:endParaRPr lang="en-US" sz="2000" dirty="0"/>
          </a:p>
          <a:p>
            <a:pPr>
              <a:lnSpc>
                <a:spcPct val="90000"/>
              </a:lnSpc>
              <a:defRPr/>
            </a:pPr>
            <a:r>
              <a:rPr lang="en-US" sz="2000" dirty="0"/>
              <a:t>Have an experienced “Team Leader</a:t>
            </a:r>
            <a:r>
              <a:rPr lang="en-US" sz="2000" dirty="0" smtClean="0"/>
              <a:t>”</a:t>
            </a:r>
            <a:endParaRPr lang="en-US" sz="2000" dirty="0"/>
          </a:p>
          <a:p>
            <a:pPr lvl="1">
              <a:lnSpc>
                <a:spcPct val="90000"/>
              </a:lnSpc>
              <a:defRPr/>
            </a:pPr>
            <a:r>
              <a:rPr lang="en-US" sz="2000" dirty="0" smtClean="0">
                <a:solidFill>
                  <a:schemeClr val="tx1"/>
                </a:solidFill>
              </a:rPr>
              <a:t>Well-versed </a:t>
            </a:r>
            <a:r>
              <a:rPr lang="en-US" sz="2000" dirty="0">
                <a:solidFill>
                  <a:schemeClr val="tx1"/>
                </a:solidFill>
              </a:rPr>
              <a:t>in the NISPOM</a:t>
            </a:r>
          </a:p>
          <a:p>
            <a:pPr lvl="1">
              <a:lnSpc>
                <a:spcPct val="90000"/>
              </a:lnSpc>
              <a:defRPr/>
            </a:pPr>
            <a:r>
              <a:rPr lang="en-US" sz="2000" dirty="0">
                <a:solidFill>
                  <a:schemeClr val="tx1"/>
                </a:solidFill>
              </a:rPr>
              <a:t>Capable of keeping a team enthused</a:t>
            </a:r>
          </a:p>
          <a:p>
            <a:pPr lvl="2">
              <a:lnSpc>
                <a:spcPct val="90000"/>
              </a:lnSpc>
              <a:buFontTx/>
              <a:buNone/>
              <a:defRPr/>
            </a:pPr>
            <a:r>
              <a:rPr lang="en-US" sz="2000" dirty="0" smtClean="0">
                <a:solidFill>
                  <a:schemeClr val="tx1"/>
                </a:solidFill>
              </a:rPr>
              <a:t> - Believe it or not: Self-Inspections </a:t>
            </a:r>
            <a:r>
              <a:rPr lang="en-US" sz="2000" dirty="0">
                <a:solidFill>
                  <a:schemeClr val="tx1"/>
                </a:solidFill>
              </a:rPr>
              <a:t>can become </a:t>
            </a:r>
            <a:r>
              <a:rPr lang="en-US" sz="2000" dirty="0" smtClean="0">
                <a:solidFill>
                  <a:schemeClr val="tx1"/>
                </a:solidFill>
              </a:rPr>
              <a:t>laborious</a:t>
            </a:r>
          </a:p>
          <a:p>
            <a:pPr lvl="2">
              <a:lnSpc>
                <a:spcPct val="90000"/>
              </a:lnSpc>
              <a:buFontTx/>
              <a:buNone/>
              <a:defRPr/>
            </a:pPr>
            <a:endParaRPr lang="en-US" sz="2000" dirty="0"/>
          </a:p>
          <a:p>
            <a:pPr>
              <a:lnSpc>
                <a:spcPct val="90000"/>
              </a:lnSpc>
              <a:defRPr/>
            </a:pPr>
            <a:endParaRPr lang="en-US" sz="1800" dirty="0"/>
          </a:p>
          <a:p>
            <a:pPr>
              <a:lnSpc>
                <a:spcPct val="90000"/>
              </a:lnSpc>
              <a:buFontTx/>
              <a:buNone/>
              <a:defRPr/>
            </a:pPr>
            <a:endParaRPr lang="en-US" sz="1400" dirty="0"/>
          </a:p>
        </p:txBody>
      </p:sp>
      <p:pic>
        <p:nvPicPr>
          <p:cNvPr id="14340" name="Picture 5" descr="C:\Users\rossignj\AppData\Local\Microsoft\Windows\Temporary Internet Files\Content.IE5\5YFOUQSJ\MC900338752[1].wmf"/>
          <p:cNvPicPr>
            <a:picLocks noChangeAspect="1" noChangeArrowheads="1"/>
          </p:cNvPicPr>
          <p:nvPr/>
        </p:nvPicPr>
        <p:blipFill>
          <a:blip r:embed="rId2" cstate="print"/>
          <a:srcRect/>
          <a:stretch>
            <a:fillRect/>
          </a:stretch>
        </p:blipFill>
        <p:spPr bwMode="auto">
          <a:xfrm>
            <a:off x="7554913" y="1838325"/>
            <a:ext cx="857250" cy="1736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 calcmode="lin" valueType="num">
                                      <p:cBhvr>
                                        <p:cTn id="7" dur="500" fill="hold"/>
                                        <p:tgtEl>
                                          <p:spTgt spid="4813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4813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4813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4813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4813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132">
                                            <p:txEl>
                                              <p:pRg st="2" end="2"/>
                                            </p:txEl>
                                          </p:spTgt>
                                        </p:tgtEl>
                                        <p:attrNameLst>
                                          <p:attrName>style.visibility</p:attrName>
                                        </p:attrNameLst>
                                      </p:cBhvr>
                                      <p:to>
                                        <p:strVal val="visible"/>
                                      </p:to>
                                    </p:set>
                                    <p:anim calcmode="lin" valueType="num">
                                      <p:cBhvr>
                                        <p:cTn id="16" dur="500" fill="hold"/>
                                        <p:tgtEl>
                                          <p:spTgt spid="48132">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48132">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48132">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48132">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48132">
                                            <p:txEl>
                                              <p:pRg st="2" end="2"/>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48132">
                                            <p:txEl>
                                              <p:pRg st="3" end="3"/>
                                            </p:txEl>
                                          </p:spTgt>
                                        </p:tgtEl>
                                        <p:attrNameLst>
                                          <p:attrName>style.visibility</p:attrName>
                                        </p:attrNameLst>
                                      </p:cBhvr>
                                      <p:to>
                                        <p:strVal val="visible"/>
                                      </p:to>
                                    </p:set>
                                    <p:anim calcmode="lin" valueType="num">
                                      <p:cBhvr>
                                        <p:cTn id="23" dur="500" fill="hold"/>
                                        <p:tgtEl>
                                          <p:spTgt spid="48132">
                                            <p:txEl>
                                              <p:pRg st="3" end="3"/>
                                            </p:txEl>
                                          </p:spTgt>
                                        </p:tgtEl>
                                        <p:attrNameLst>
                                          <p:attrName>ppt_w</p:attrName>
                                        </p:attrNameLst>
                                      </p:cBhvr>
                                      <p:tavLst>
                                        <p:tav tm="0">
                                          <p:val>
                                            <p:strVal val="#ppt_w*0.05"/>
                                          </p:val>
                                        </p:tav>
                                        <p:tav tm="100000">
                                          <p:val>
                                            <p:strVal val="#ppt_w"/>
                                          </p:val>
                                        </p:tav>
                                      </p:tavLst>
                                    </p:anim>
                                    <p:anim calcmode="lin" valueType="num">
                                      <p:cBhvr>
                                        <p:cTn id="24" dur="500" fill="hold"/>
                                        <p:tgtEl>
                                          <p:spTgt spid="48132">
                                            <p:txEl>
                                              <p:pRg st="3" end="3"/>
                                            </p:txEl>
                                          </p:spTgt>
                                        </p:tgtEl>
                                        <p:attrNameLst>
                                          <p:attrName>ppt_h</p:attrName>
                                        </p:attrNameLst>
                                      </p:cBhvr>
                                      <p:tavLst>
                                        <p:tav tm="0">
                                          <p:val>
                                            <p:strVal val="#ppt_h"/>
                                          </p:val>
                                        </p:tav>
                                        <p:tav tm="100000">
                                          <p:val>
                                            <p:strVal val="#ppt_h"/>
                                          </p:val>
                                        </p:tav>
                                      </p:tavLst>
                                    </p:anim>
                                    <p:anim calcmode="lin" valueType="num">
                                      <p:cBhvr>
                                        <p:cTn id="25" dur="500" fill="hold"/>
                                        <p:tgtEl>
                                          <p:spTgt spid="48132">
                                            <p:txEl>
                                              <p:pRg st="3" end="3"/>
                                            </p:txEl>
                                          </p:spTgt>
                                        </p:tgtEl>
                                        <p:attrNameLst>
                                          <p:attrName>ppt_x</p:attrName>
                                        </p:attrNameLst>
                                      </p:cBhvr>
                                      <p:tavLst>
                                        <p:tav tm="0">
                                          <p:val>
                                            <p:strVal val="#ppt_x-.2"/>
                                          </p:val>
                                        </p:tav>
                                        <p:tav tm="100000">
                                          <p:val>
                                            <p:strVal val="#ppt_x"/>
                                          </p:val>
                                        </p:tav>
                                      </p:tavLst>
                                    </p:anim>
                                    <p:anim calcmode="lin" valueType="num">
                                      <p:cBhvr>
                                        <p:cTn id="26" dur="500" fill="hold"/>
                                        <p:tgtEl>
                                          <p:spTgt spid="48132">
                                            <p:txEl>
                                              <p:pRg st="3" end="3"/>
                                            </p:txEl>
                                          </p:spTgt>
                                        </p:tgtEl>
                                        <p:attrNameLst>
                                          <p:attrName>ppt_y</p:attrName>
                                        </p:attrNameLst>
                                      </p:cBhvr>
                                      <p:tavLst>
                                        <p:tav tm="0">
                                          <p:val>
                                            <p:strVal val="#ppt_y"/>
                                          </p:val>
                                        </p:tav>
                                        <p:tav tm="100000">
                                          <p:val>
                                            <p:strVal val="#ppt_y"/>
                                          </p:val>
                                        </p:tav>
                                      </p:tavLst>
                                    </p:anim>
                                    <p:animEffect transition="in" filter="fade">
                                      <p:cBhvr>
                                        <p:cTn id="27" dur="500"/>
                                        <p:tgtEl>
                                          <p:spTgt spid="4813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48132">
                                            <p:txEl>
                                              <p:pRg st="5" end="5"/>
                                            </p:txEl>
                                          </p:spTgt>
                                        </p:tgtEl>
                                        <p:attrNameLst>
                                          <p:attrName>style.visibility</p:attrName>
                                        </p:attrNameLst>
                                      </p:cBhvr>
                                      <p:to>
                                        <p:strVal val="visible"/>
                                      </p:to>
                                    </p:set>
                                    <p:anim calcmode="lin" valueType="num">
                                      <p:cBhvr>
                                        <p:cTn id="32" dur="500" fill="hold"/>
                                        <p:tgtEl>
                                          <p:spTgt spid="48132">
                                            <p:txEl>
                                              <p:pRg st="5" end="5"/>
                                            </p:txEl>
                                          </p:spTgt>
                                        </p:tgtEl>
                                        <p:attrNameLst>
                                          <p:attrName>ppt_w</p:attrName>
                                        </p:attrNameLst>
                                      </p:cBhvr>
                                      <p:tavLst>
                                        <p:tav tm="0">
                                          <p:val>
                                            <p:strVal val="#ppt_w*0.05"/>
                                          </p:val>
                                        </p:tav>
                                        <p:tav tm="100000">
                                          <p:val>
                                            <p:strVal val="#ppt_w"/>
                                          </p:val>
                                        </p:tav>
                                      </p:tavLst>
                                    </p:anim>
                                    <p:anim calcmode="lin" valueType="num">
                                      <p:cBhvr>
                                        <p:cTn id="33" dur="500" fill="hold"/>
                                        <p:tgtEl>
                                          <p:spTgt spid="48132">
                                            <p:txEl>
                                              <p:pRg st="5" end="5"/>
                                            </p:txEl>
                                          </p:spTgt>
                                        </p:tgtEl>
                                        <p:attrNameLst>
                                          <p:attrName>ppt_h</p:attrName>
                                        </p:attrNameLst>
                                      </p:cBhvr>
                                      <p:tavLst>
                                        <p:tav tm="0">
                                          <p:val>
                                            <p:strVal val="#ppt_h"/>
                                          </p:val>
                                        </p:tav>
                                        <p:tav tm="100000">
                                          <p:val>
                                            <p:strVal val="#ppt_h"/>
                                          </p:val>
                                        </p:tav>
                                      </p:tavLst>
                                    </p:anim>
                                    <p:anim calcmode="lin" valueType="num">
                                      <p:cBhvr>
                                        <p:cTn id="34" dur="500" fill="hold"/>
                                        <p:tgtEl>
                                          <p:spTgt spid="48132">
                                            <p:txEl>
                                              <p:pRg st="5" end="5"/>
                                            </p:txEl>
                                          </p:spTgt>
                                        </p:tgtEl>
                                        <p:attrNameLst>
                                          <p:attrName>ppt_x</p:attrName>
                                        </p:attrNameLst>
                                      </p:cBhvr>
                                      <p:tavLst>
                                        <p:tav tm="0">
                                          <p:val>
                                            <p:strVal val="#ppt_x-.2"/>
                                          </p:val>
                                        </p:tav>
                                        <p:tav tm="100000">
                                          <p:val>
                                            <p:strVal val="#ppt_x"/>
                                          </p:val>
                                        </p:tav>
                                      </p:tavLst>
                                    </p:anim>
                                    <p:anim calcmode="lin" valueType="num">
                                      <p:cBhvr>
                                        <p:cTn id="35" dur="500" fill="hold"/>
                                        <p:tgtEl>
                                          <p:spTgt spid="48132">
                                            <p:txEl>
                                              <p:pRg st="5" end="5"/>
                                            </p:txEl>
                                          </p:spTgt>
                                        </p:tgtEl>
                                        <p:attrNameLst>
                                          <p:attrName>ppt_y</p:attrName>
                                        </p:attrNameLst>
                                      </p:cBhvr>
                                      <p:tavLst>
                                        <p:tav tm="0">
                                          <p:val>
                                            <p:strVal val="#ppt_y"/>
                                          </p:val>
                                        </p:tav>
                                        <p:tav tm="100000">
                                          <p:val>
                                            <p:strVal val="#ppt_y"/>
                                          </p:val>
                                        </p:tav>
                                      </p:tavLst>
                                    </p:anim>
                                    <p:animEffect transition="in" filter="fade">
                                      <p:cBhvr>
                                        <p:cTn id="36" dur="500"/>
                                        <p:tgtEl>
                                          <p:spTgt spid="48132">
                                            <p:txEl>
                                              <p:pRg st="5" end="5"/>
                                            </p:txEl>
                                          </p:spTgt>
                                        </p:tgtEl>
                                      </p:cBhvr>
                                    </p:animEffect>
                                  </p:childTnLst>
                                </p:cTn>
                              </p:par>
                              <p:par>
                                <p:cTn id="37" presetID="54" presetClass="entr" presetSubtype="0" accel="100000" fill="hold" grpId="0" nodeType="withEffect">
                                  <p:stCondLst>
                                    <p:cond delay="0"/>
                                  </p:stCondLst>
                                  <p:childTnLst>
                                    <p:set>
                                      <p:cBhvr>
                                        <p:cTn id="38" dur="1" fill="hold">
                                          <p:stCondLst>
                                            <p:cond delay="0"/>
                                          </p:stCondLst>
                                        </p:cTn>
                                        <p:tgtEl>
                                          <p:spTgt spid="48132">
                                            <p:txEl>
                                              <p:pRg st="6" end="6"/>
                                            </p:txEl>
                                          </p:spTgt>
                                        </p:tgtEl>
                                        <p:attrNameLst>
                                          <p:attrName>style.visibility</p:attrName>
                                        </p:attrNameLst>
                                      </p:cBhvr>
                                      <p:to>
                                        <p:strVal val="visible"/>
                                      </p:to>
                                    </p:set>
                                    <p:anim calcmode="lin" valueType="num">
                                      <p:cBhvr>
                                        <p:cTn id="39" dur="500" fill="hold"/>
                                        <p:tgtEl>
                                          <p:spTgt spid="48132">
                                            <p:txEl>
                                              <p:pRg st="6" end="6"/>
                                            </p:txEl>
                                          </p:spTgt>
                                        </p:tgtEl>
                                        <p:attrNameLst>
                                          <p:attrName>ppt_w</p:attrName>
                                        </p:attrNameLst>
                                      </p:cBhvr>
                                      <p:tavLst>
                                        <p:tav tm="0">
                                          <p:val>
                                            <p:strVal val="#ppt_w*0.05"/>
                                          </p:val>
                                        </p:tav>
                                        <p:tav tm="100000">
                                          <p:val>
                                            <p:strVal val="#ppt_w"/>
                                          </p:val>
                                        </p:tav>
                                      </p:tavLst>
                                    </p:anim>
                                    <p:anim calcmode="lin" valueType="num">
                                      <p:cBhvr>
                                        <p:cTn id="40" dur="500" fill="hold"/>
                                        <p:tgtEl>
                                          <p:spTgt spid="48132">
                                            <p:txEl>
                                              <p:pRg st="6" end="6"/>
                                            </p:txEl>
                                          </p:spTgt>
                                        </p:tgtEl>
                                        <p:attrNameLst>
                                          <p:attrName>ppt_h</p:attrName>
                                        </p:attrNameLst>
                                      </p:cBhvr>
                                      <p:tavLst>
                                        <p:tav tm="0">
                                          <p:val>
                                            <p:strVal val="#ppt_h"/>
                                          </p:val>
                                        </p:tav>
                                        <p:tav tm="100000">
                                          <p:val>
                                            <p:strVal val="#ppt_h"/>
                                          </p:val>
                                        </p:tav>
                                      </p:tavLst>
                                    </p:anim>
                                    <p:anim calcmode="lin" valueType="num">
                                      <p:cBhvr>
                                        <p:cTn id="41" dur="500" fill="hold"/>
                                        <p:tgtEl>
                                          <p:spTgt spid="48132">
                                            <p:txEl>
                                              <p:pRg st="6" end="6"/>
                                            </p:txEl>
                                          </p:spTgt>
                                        </p:tgtEl>
                                        <p:attrNameLst>
                                          <p:attrName>ppt_x</p:attrName>
                                        </p:attrNameLst>
                                      </p:cBhvr>
                                      <p:tavLst>
                                        <p:tav tm="0">
                                          <p:val>
                                            <p:strVal val="#ppt_x-.2"/>
                                          </p:val>
                                        </p:tav>
                                        <p:tav tm="100000">
                                          <p:val>
                                            <p:strVal val="#ppt_x"/>
                                          </p:val>
                                        </p:tav>
                                      </p:tavLst>
                                    </p:anim>
                                    <p:anim calcmode="lin" valueType="num">
                                      <p:cBhvr>
                                        <p:cTn id="42" dur="500" fill="hold"/>
                                        <p:tgtEl>
                                          <p:spTgt spid="48132">
                                            <p:txEl>
                                              <p:pRg st="6" end="6"/>
                                            </p:txEl>
                                          </p:spTgt>
                                        </p:tgtEl>
                                        <p:attrNameLst>
                                          <p:attrName>ppt_y</p:attrName>
                                        </p:attrNameLst>
                                      </p:cBhvr>
                                      <p:tavLst>
                                        <p:tav tm="0">
                                          <p:val>
                                            <p:strVal val="#ppt_y"/>
                                          </p:val>
                                        </p:tav>
                                        <p:tav tm="100000">
                                          <p:val>
                                            <p:strVal val="#ppt_y"/>
                                          </p:val>
                                        </p:tav>
                                      </p:tavLst>
                                    </p:anim>
                                    <p:animEffect transition="in" filter="fade">
                                      <p:cBhvr>
                                        <p:cTn id="43" dur="500"/>
                                        <p:tgtEl>
                                          <p:spTgt spid="48132">
                                            <p:txEl>
                                              <p:pRg st="6" end="6"/>
                                            </p:txEl>
                                          </p:spTgt>
                                        </p:tgtEl>
                                      </p:cBhvr>
                                    </p:animEffect>
                                  </p:childTnLst>
                                </p:cTn>
                              </p:par>
                              <p:par>
                                <p:cTn id="44" presetID="54" presetClass="entr" presetSubtype="0" accel="100000" fill="hold" grpId="0" nodeType="withEffect">
                                  <p:stCondLst>
                                    <p:cond delay="0"/>
                                  </p:stCondLst>
                                  <p:childTnLst>
                                    <p:set>
                                      <p:cBhvr>
                                        <p:cTn id="45" dur="1" fill="hold">
                                          <p:stCondLst>
                                            <p:cond delay="0"/>
                                          </p:stCondLst>
                                        </p:cTn>
                                        <p:tgtEl>
                                          <p:spTgt spid="48132">
                                            <p:txEl>
                                              <p:pRg st="7" end="7"/>
                                            </p:txEl>
                                          </p:spTgt>
                                        </p:tgtEl>
                                        <p:attrNameLst>
                                          <p:attrName>style.visibility</p:attrName>
                                        </p:attrNameLst>
                                      </p:cBhvr>
                                      <p:to>
                                        <p:strVal val="visible"/>
                                      </p:to>
                                    </p:set>
                                    <p:anim calcmode="lin" valueType="num">
                                      <p:cBhvr>
                                        <p:cTn id="46" dur="500" fill="hold"/>
                                        <p:tgtEl>
                                          <p:spTgt spid="48132">
                                            <p:txEl>
                                              <p:pRg st="7" end="7"/>
                                            </p:txEl>
                                          </p:spTgt>
                                        </p:tgtEl>
                                        <p:attrNameLst>
                                          <p:attrName>ppt_w</p:attrName>
                                        </p:attrNameLst>
                                      </p:cBhvr>
                                      <p:tavLst>
                                        <p:tav tm="0">
                                          <p:val>
                                            <p:strVal val="#ppt_w*0.05"/>
                                          </p:val>
                                        </p:tav>
                                        <p:tav tm="100000">
                                          <p:val>
                                            <p:strVal val="#ppt_w"/>
                                          </p:val>
                                        </p:tav>
                                      </p:tavLst>
                                    </p:anim>
                                    <p:anim calcmode="lin" valueType="num">
                                      <p:cBhvr>
                                        <p:cTn id="47" dur="500" fill="hold"/>
                                        <p:tgtEl>
                                          <p:spTgt spid="48132">
                                            <p:txEl>
                                              <p:pRg st="7" end="7"/>
                                            </p:txEl>
                                          </p:spTgt>
                                        </p:tgtEl>
                                        <p:attrNameLst>
                                          <p:attrName>ppt_h</p:attrName>
                                        </p:attrNameLst>
                                      </p:cBhvr>
                                      <p:tavLst>
                                        <p:tav tm="0">
                                          <p:val>
                                            <p:strVal val="#ppt_h"/>
                                          </p:val>
                                        </p:tav>
                                        <p:tav tm="100000">
                                          <p:val>
                                            <p:strVal val="#ppt_h"/>
                                          </p:val>
                                        </p:tav>
                                      </p:tavLst>
                                    </p:anim>
                                    <p:anim calcmode="lin" valueType="num">
                                      <p:cBhvr>
                                        <p:cTn id="48" dur="500" fill="hold"/>
                                        <p:tgtEl>
                                          <p:spTgt spid="48132">
                                            <p:txEl>
                                              <p:pRg st="7" end="7"/>
                                            </p:txEl>
                                          </p:spTgt>
                                        </p:tgtEl>
                                        <p:attrNameLst>
                                          <p:attrName>ppt_x</p:attrName>
                                        </p:attrNameLst>
                                      </p:cBhvr>
                                      <p:tavLst>
                                        <p:tav tm="0">
                                          <p:val>
                                            <p:strVal val="#ppt_x-.2"/>
                                          </p:val>
                                        </p:tav>
                                        <p:tav tm="100000">
                                          <p:val>
                                            <p:strVal val="#ppt_x"/>
                                          </p:val>
                                        </p:tav>
                                      </p:tavLst>
                                    </p:anim>
                                    <p:anim calcmode="lin" valueType="num">
                                      <p:cBhvr>
                                        <p:cTn id="49" dur="500" fill="hold"/>
                                        <p:tgtEl>
                                          <p:spTgt spid="48132">
                                            <p:txEl>
                                              <p:pRg st="7" end="7"/>
                                            </p:txEl>
                                          </p:spTgt>
                                        </p:tgtEl>
                                        <p:attrNameLst>
                                          <p:attrName>ppt_y</p:attrName>
                                        </p:attrNameLst>
                                      </p:cBhvr>
                                      <p:tavLst>
                                        <p:tav tm="0">
                                          <p:val>
                                            <p:strVal val="#ppt_y"/>
                                          </p:val>
                                        </p:tav>
                                        <p:tav tm="100000">
                                          <p:val>
                                            <p:strVal val="#ppt_y"/>
                                          </p:val>
                                        </p:tav>
                                      </p:tavLst>
                                    </p:anim>
                                    <p:animEffect transition="in" filter="fade">
                                      <p:cBhvr>
                                        <p:cTn id="50" dur="500"/>
                                        <p:tgtEl>
                                          <p:spTgt spid="48132">
                                            <p:txEl>
                                              <p:pRg st="7" end="7"/>
                                            </p:txEl>
                                          </p:spTgt>
                                        </p:tgtEl>
                                      </p:cBhvr>
                                    </p:animEffect>
                                  </p:childTnLst>
                                </p:cTn>
                              </p:par>
                              <p:par>
                                <p:cTn id="51" presetID="54" presetClass="entr" presetSubtype="0" accel="100000" fill="hold" grpId="0" nodeType="withEffect">
                                  <p:stCondLst>
                                    <p:cond delay="0"/>
                                  </p:stCondLst>
                                  <p:childTnLst>
                                    <p:set>
                                      <p:cBhvr>
                                        <p:cTn id="52" dur="1" fill="hold">
                                          <p:stCondLst>
                                            <p:cond delay="0"/>
                                          </p:stCondLst>
                                        </p:cTn>
                                        <p:tgtEl>
                                          <p:spTgt spid="48132">
                                            <p:txEl>
                                              <p:pRg st="8" end="8"/>
                                            </p:txEl>
                                          </p:spTgt>
                                        </p:tgtEl>
                                        <p:attrNameLst>
                                          <p:attrName>style.visibility</p:attrName>
                                        </p:attrNameLst>
                                      </p:cBhvr>
                                      <p:to>
                                        <p:strVal val="visible"/>
                                      </p:to>
                                    </p:set>
                                    <p:anim calcmode="lin" valueType="num">
                                      <p:cBhvr>
                                        <p:cTn id="53" dur="500" fill="hold"/>
                                        <p:tgtEl>
                                          <p:spTgt spid="48132">
                                            <p:txEl>
                                              <p:pRg st="8" end="8"/>
                                            </p:txEl>
                                          </p:spTgt>
                                        </p:tgtEl>
                                        <p:attrNameLst>
                                          <p:attrName>ppt_w</p:attrName>
                                        </p:attrNameLst>
                                      </p:cBhvr>
                                      <p:tavLst>
                                        <p:tav tm="0">
                                          <p:val>
                                            <p:strVal val="#ppt_w*0.05"/>
                                          </p:val>
                                        </p:tav>
                                        <p:tav tm="100000">
                                          <p:val>
                                            <p:strVal val="#ppt_w"/>
                                          </p:val>
                                        </p:tav>
                                      </p:tavLst>
                                    </p:anim>
                                    <p:anim calcmode="lin" valueType="num">
                                      <p:cBhvr>
                                        <p:cTn id="54" dur="500" fill="hold"/>
                                        <p:tgtEl>
                                          <p:spTgt spid="48132">
                                            <p:txEl>
                                              <p:pRg st="8" end="8"/>
                                            </p:txEl>
                                          </p:spTgt>
                                        </p:tgtEl>
                                        <p:attrNameLst>
                                          <p:attrName>ppt_h</p:attrName>
                                        </p:attrNameLst>
                                      </p:cBhvr>
                                      <p:tavLst>
                                        <p:tav tm="0">
                                          <p:val>
                                            <p:strVal val="#ppt_h"/>
                                          </p:val>
                                        </p:tav>
                                        <p:tav tm="100000">
                                          <p:val>
                                            <p:strVal val="#ppt_h"/>
                                          </p:val>
                                        </p:tav>
                                      </p:tavLst>
                                    </p:anim>
                                    <p:anim calcmode="lin" valueType="num">
                                      <p:cBhvr>
                                        <p:cTn id="55" dur="500" fill="hold"/>
                                        <p:tgtEl>
                                          <p:spTgt spid="48132">
                                            <p:txEl>
                                              <p:pRg st="8" end="8"/>
                                            </p:txEl>
                                          </p:spTgt>
                                        </p:tgtEl>
                                        <p:attrNameLst>
                                          <p:attrName>ppt_x</p:attrName>
                                        </p:attrNameLst>
                                      </p:cBhvr>
                                      <p:tavLst>
                                        <p:tav tm="0">
                                          <p:val>
                                            <p:strVal val="#ppt_x-.2"/>
                                          </p:val>
                                        </p:tav>
                                        <p:tav tm="100000">
                                          <p:val>
                                            <p:strVal val="#ppt_x"/>
                                          </p:val>
                                        </p:tav>
                                      </p:tavLst>
                                    </p:anim>
                                    <p:anim calcmode="lin" valueType="num">
                                      <p:cBhvr>
                                        <p:cTn id="56" dur="500" fill="hold"/>
                                        <p:tgtEl>
                                          <p:spTgt spid="48132">
                                            <p:txEl>
                                              <p:pRg st="8" end="8"/>
                                            </p:txEl>
                                          </p:spTgt>
                                        </p:tgtEl>
                                        <p:attrNameLst>
                                          <p:attrName>ppt_y</p:attrName>
                                        </p:attrNameLst>
                                      </p:cBhvr>
                                      <p:tavLst>
                                        <p:tav tm="0">
                                          <p:val>
                                            <p:strVal val="#ppt_y"/>
                                          </p:val>
                                        </p:tav>
                                        <p:tav tm="100000">
                                          <p:val>
                                            <p:strVal val="#ppt_y"/>
                                          </p:val>
                                        </p:tav>
                                      </p:tavLst>
                                    </p:anim>
                                    <p:animEffect transition="in" filter="fade">
                                      <p:cBhvr>
                                        <p:cTn id="57" dur="500"/>
                                        <p:tgtEl>
                                          <p:spTgt spid="4813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7800" y="398463"/>
            <a:ext cx="7954963" cy="522287"/>
          </a:xfrm>
        </p:spPr>
        <p:txBody>
          <a:bodyPr/>
          <a:lstStyle/>
          <a:p>
            <a:pPr>
              <a:defRPr/>
            </a:pPr>
            <a:r>
              <a:rPr lang="en-US" dirty="0" smtClean="0"/>
              <a:t>Step 2: Conducting Self-Inspection</a:t>
            </a:r>
            <a:endParaRPr lang="en-US" dirty="0"/>
          </a:p>
        </p:txBody>
      </p:sp>
      <p:sp>
        <p:nvSpPr>
          <p:cNvPr id="51204" name="Rectangle 4"/>
          <p:cNvSpPr>
            <a:spLocks noGrp="1" noChangeArrowheads="1"/>
          </p:cNvSpPr>
          <p:nvPr>
            <p:ph type="body" idx="1"/>
          </p:nvPr>
        </p:nvSpPr>
        <p:spPr>
          <a:xfrm>
            <a:off x="571500" y="1862138"/>
            <a:ext cx="8229600" cy="3471862"/>
          </a:xfrm>
        </p:spPr>
        <p:txBody>
          <a:bodyPr/>
          <a:lstStyle/>
          <a:p>
            <a:pPr>
              <a:lnSpc>
                <a:spcPct val="90000"/>
              </a:lnSpc>
              <a:defRPr/>
            </a:pPr>
            <a:endParaRPr lang="en-US" sz="900" dirty="0" smtClean="0"/>
          </a:p>
          <a:p>
            <a:pPr>
              <a:lnSpc>
                <a:spcPct val="90000"/>
              </a:lnSpc>
              <a:defRPr/>
            </a:pPr>
            <a:r>
              <a:rPr lang="en-US" sz="2000" dirty="0" smtClean="0"/>
              <a:t>Be professional</a:t>
            </a:r>
          </a:p>
          <a:p>
            <a:pPr>
              <a:lnSpc>
                <a:spcPct val="90000"/>
              </a:lnSpc>
              <a:buFontTx/>
              <a:buNone/>
              <a:defRPr/>
            </a:pPr>
            <a:endParaRPr lang="en-US" sz="900" dirty="0"/>
          </a:p>
          <a:p>
            <a:pPr>
              <a:lnSpc>
                <a:spcPct val="90000"/>
              </a:lnSpc>
              <a:defRPr/>
            </a:pPr>
            <a:r>
              <a:rPr lang="en-US" sz="2000" dirty="0" smtClean="0"/>
              <a:t>Review currency of policies and procedures and/or SSP</a:t>
            </a:r>
          </a:p>
          <a:p>
            <a:pPr>
              <a:lnSpc>
                <a:spcPct val="90000"/>
              </a:lnSpc>
              <a:defRPr/>
            </a:pPr>
            <a:endParaRPr lang="en-US" sz="900" dirty="0" smtClean="0"/>
          </a:p>
          <a:p>
            <a:pPr>
              <a:lnSpc>
                <a:spcPct val="90000"/>
              </a:lnSpc>
              <a:defRPr/>
            </a:pPr>
            <a:r>
              <a:rPr lang="en-US" sz="2000" dirty="0" smtClean="0"/>
              <a:t>Remember to interview receptionist, Shipping, Receiving, guards</a:t>
            </a:r>
          </a:p>
          <a:p>
            <a:pPr>
              <a:lnSpc>
                <a:spcPct val="90000"/>
              </a:lnSpc>
              <a:defRPr/>
            </a:pPr>
            <a:endParaRPr lang="en-US" sz="900" dirty="0"/>
          </a:p>
          <a:p>
            <a:pPr>
              <a:lnSpc>
                <a:spcPct val="90000"/>
              </a:lnSpc>
              <a:defRPr/>
            </a:pPr>
            <a:r>
              <a:rPr lang="en-US" sz="2000" dirty="0"/>
              <a:t>Always be prepared to </a:t>
            </a:r>
            <a:r>
              <a:rPr lang="en-US" sz="2000" dirty="0" smtClean="0"/>
              <a:t>correct issues on-the-spot and </a:t>
            </a:r>
            <a:r>
              <a:rPr lang="en-US" sz="2000" dirty="0"/>
              <a:t>explain what is being corrected to the employee</a:t>
            </a:r>
          </a:p>
          <a:p>
            <a:pPr lvl="1">
              <a:lnSpc>
                <a:spcPct val="90000"/>
              </a:lnSpc>
              <a:defRPr/>
            </a:pPr>
            <a:r>
              <a:rPr lang="en-US" sz="2000" dirty="0">
                <a:solidFill>
                  <a:schemeClr val="tx1"/>
                </a:solidFill>
              </a:rPr>
              <a:t>If possible involve the employee so they can </a:t>
            </a:r>
            <a:r>
              <a:rPr lang="en-US" sz="2000" dirty="0" smtClean="0">
                <a:solidFill>
                  <a:schemeClr val="tx1"/>
                </a:solidFill>
              </a:rPr>
              <a:t>learn</a:t>
            </a:r>
          </a:p>
          <a:p>
            <a:pPr lvl="1">
              <a:lnSpc>
                <a:spcPct val="90000"/>
              </a:lnSpc>
              <a:defRPr/>
            </a:pPr>
            <a:r>
              <a:rPr lang="en-US" sz="2000" dirty="0" smtClean="0">
                <a:solidFill>
                  <a:schemeClr val="tx1"/>
                </a:solidFill>
              </a:rPr>
              <a:t>Bring a box of “tools” with you – stickers, markers, cover sheets</a:t>
            </a:r>
            <a:endParaRPr lang="en-US" sz="2000" dirty="0">
              <a:solidFill>
                <a:schemeClr val="tx1"/>
              </a:solidFill>
            </a:endParaRPr>
          </a:p>
          <a:p>
            <a:pPr>
              <a:lnSpc>
                <a:spcPct val="90000"/>
              </a:lnSpc>
              <a:buFontTx/>
              <a:buNone/>
              <a:defRPr/>
            </a:pPr>
            <a:r>
              <a:rPr lang="en-US" sz="1800" dirty="0"/>
              <a:t> </a:t>
            </a:r>
            <a:endParaRPr lang="en-US" sz="1400" dirty="0"/>
          </a:p>
        </p:txBody>
      </p:sp>
      <p:pic>
        <p:nvPicPr>
          <p:cNvPr id="15364" name="Picture 6" descr="C:\Users\rossignj\AppData\Local\Microsoft\Windows\Temporary Internet Files\Content.IE5\5YFOUQSJ\MP900385537[1].jpg"/>
          <p:cNvPicPr>
            <a:picLocks noChangeAspect="1" noChangeArrowheads="1"/>
          </p:cNvPicPr>
          <p:nvPr/>
        </p:nvPicPr>
        <p:blipFill>
          <a:blip r:embed="rId2" cstate="print"/>
          <a:srcRect/>
          <a:stretch>
            <a:fillRect/>
          </a:stretch>
        </p:blipFill>
        <p:spPr bwMode="auto">
          <a:xfrm>
            <a:off x="6018213" y="1171575"/>
            <a:ext cx="925512" cy="1293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1204">
                                            <p:txEl>
                                              <p:pRg st="1" end="1"/>
                                            </p:txEl>
                                          </p:spTgt>
                                        </p:tgtEl>
                                        <p:attrNameLst>
                                          <p:attrName>style.visibility</p:attrName>
                                        </p:attrNameLst>
                                      </p:cBhvr>
                                      <p:to>
                                        <p:strVal val="visible"/>
                                      </p:to>
                                    </p:set>
                                    <p:animEffect transition="in" filter="wipe(up)">
                                      <p:cBhvr>
                                        <p:cTn id="7" dur="500"/>
                                        <p:tgtEl>
                                          <p:spTgt spid="5120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04">
                                            <p:txEl>
                                              <p:pRg st="3" end="3"/>
                                            </p:txEl>
                                          </p:spTgt>
                                        </p:tgtEl>
                                        <p:attrNameLst>
                                          <p:attrName>style.visibility</p:attrName>
                                        </p:attrNameLst>
                                      </p:cBhvr>
                                      <p:to>
                                        <p:strVal val="visible"/>
                                      </p:to>
                                    </p:set>
                                    <p:animEffect transition="in" filter="wipe(up)">
                                      <p:cBhvr>
                                        <p:cTn id="12" dur="500"/>
                                        <p:tgtEl>
                                          <p:spTgt spid="5120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1204">
                                            <p:txEl>
                                              <p:pRg st="5" end="5"/>
                                            </p:txEl>
                                          </p:spTgt>
                                        </p:tgtEl>
                                        <p:attrNameLst>
                                          <p:attrName>style.visibility</p:attrName>
                                        </p:attrNameLst>
                                      </p:cBhvr>
                                      <p:to>
                                        <p:strVal val="visible"/>
                                      </p:to>
                                    </p:set>
                                    <p:animEffect transition="in" filter="wipe(up)">
                                      <p:cBhvr>
                                        <p:cTn id="17" dur="500"/>
                                        <p:tgtEl>
                                          <p:spTgt spid="5120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1204">
                                            <p:txEl>
                                              <p:pRg st="7" end="7"/>
                                            </p:txEl>
                                          </p:spTgt>
                                        </p:tgtEl>
                                        <p:attrNameLst>
                                          <p:attrName>style.visibility</p:attrName>
                                        </p:attrNameLst>
                                      </p:cBhvr>
                                      <p:to>
                                        <p:strVal val="visible"/>
                                      </p:to>
                                    </p:set>
                                    <p:animEffect transition="in" filter="wipe(up)">
                                      <p:cBhvr>
                                        <p:cTn id="22" dur="500"/>
                                        <p:tgtEl>
                                          <p:spTgt spid="51204">
                                            <p:txEl>
                                              <p:pRg st="7" end="7"/>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51204">
                                            <p:txEl>
                                              <p:pRg st="8" end="8"/>
                                            </p:txEl>
                                          </p:spTgt>
                                        </p:tgtEl>
                                        <p:attrNameLst>
                                          <p:attrName>style.visibility</p:attrName>
                                        </p:attrNameLst>
                                      </p:cBhvr>
                                      <p:to>
                                        <p:strVal val="visible"/>
                                      </p:to>
                                    </p:set>
                                    <p:animEffect transition="in" filter="wipe(up)">
                                      <p:cBhvr>
                                        <p:cTn id="25" dur="500"/>
                                        <p:tgtEl>
                                          <p:spTgt spid="51204">
                                            <p:txEl>
                                              <p:pRg st="8" end="8"/>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51204">
                                            <p:txEl>
                                              <p:pRg st="9" end="9"/>
                                            </p:txEl>
                                          </p:spTgt>
                                        </p:tgtEl>
                                        <p:attrNameLst>
                                          <p:attrName>style.visibility</p:attrName>
                                        </p:attrNameLst>
                                      </p:cBhvr>
                                      <p:to>
                                        <p:strVal val="visible"/>
                                      </p:to>
                                    </p:set>
                                    <p:animEffect transition="in" filter="wipe(up)">
                                      <p:cBhvr>
                                        <p:cTn id="28" dur="500"/>
                                        <p:tgtEl>
                                          <p:spTgt spid="51204">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51204">
                                            <p:txEl>
                                              <p:pRg st="10" end="10"/>
                                            </p:txEl>
                                          </p:spTgt>
                                        </p:tgtEl>
                                        <p:attrNameLst>
                                          <p:attrName>style.visibility</p:attrName>
                                        </p:attrNameLst>
                                      </p:cBhvr>
                                      <p:to>
                                        <p:strVal val="visible"/>
                                      </p:to>
                                    </p:set>
                                    <p:animEffect transition="in" filter="wipe(up)">
                                      <p:cBhvr>
                                        <p:cTn id="33" dur="500"/>
                                        <p:tgtEl>
                                          <p:spTgt spid="5120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7800" y="398463"/>
            <a:ext cx="7954963" cy="522287"/>
          </a:xfrm>
        </p:spPr>
        <p:txBody>
          <a:bodyPr/>
          <a:lstStyle/>
          <a:p>
            <a:pPr>
              <a:defRPr/>
            </a:pPr>
            <a:r>
              <a:rPr lang="en-US" dirty="0" smtClean="0"/>
              <a:t>Step 2: Conducting Self-Inspection</a:t>
            </a:r>
            <a:endParaRPr lang="en-US" dirty="0"/>
          </a:p>
        </p:txBody>
      </p:sp>
      <p:sp>
        <p:nvSpPr>
          <p:cNvPr id="51204" name="Rectangle 4"/>
          <p:cNvSpPr>
            <a:spLocks noGrp="1" noChangeArrowheads="1"/>
          </p:cNvSpPr>
          <p:nvPr>
            <p:ph type="body" idx="1"/>
          </p:nvPr>
        </p:nvSpPr>
        <p:spPr>
          <a:xfrm>
            <a:off x="441325" y="1581150"/>
            <a:ext cx="8229600" cy="4493538"/>
          </a:xfrm>
        </p:spPr>
        <p:txBody>
          <a:bodyPr/>
          <a:lstStyle/>
          <a:p>
            <a:pPr>
              <a:lnSpc>
                <a:spcPct val="90000"/>
              </a:lnSpc>
              <a:defRPr/>
            </a:pPr>
            <a:r>
              <a:rPr lang="en-US" sz="2000" dirty="0" smtClean="0"/>
              <a:t>Remember, employees may be defense </a:t>
            </a:r>
          </a:p>
          <a:p>
            <a:pPr>
              <a:lnSpc>
                <a:spcPct val="90000"/>
              </a:lnSpc>
              <a:buFontTx/>
              <a:buNone/>
              <a:defRPr/>
            </a:pPr>
            <a:r>
              <a:rPr lang="en-US" sz="2000" dirty="0" smtClean="0"/>
              <a:t>		</a:t>
            </a:r>
            <a:r>
              <a:rPr lang="en-US" sz="2000" dirty="0" smtClean="0">
                <a:solidFill>
                  <a:schemeClr val="tx1"/>
                </a:solidFill>
              </a:rPr>
              <a:t>-</a:t>
            </a:r>
            <a:r>
              <a:rPr lang="en-US" sz="2000" dirty="0" smtClean="0"/>
              <a:t> </a:t>
            </a:r>
            <a:r>
              <a:rPr lang="en-US" sz="2000" dirty="0" smtClean="0">
                <a:solidFill>
                  <a:schemeClr val="tx1"/>
                </a:solidFill>
              </a:rPr>
              <a:t>Don’t condemn or make it personal – educate!</a:t>
            </a:r>
          </a:p>
          <a:p>
            <a:pPr>
              <a:lnSpc>
                <a:spcPct val="90000"/>
              </a:lnSpc>
              <a:buFontTx/>
              <a:buNone/>
              <a:defRPr/>
            </a:pPr>
            <a:endParaRPr lang="en-US" sz="2000" dirty="0"/>
          </a:p>
          <a:p>
            <a:pPr>
              <a:lnSpc>
                <a:spcPct val="90000"/>
              </a:lnSpc>
              <a:defRPr/>
            </a:pPr>
            <a:r>
              <a:rPr lang="en-US" sz="2000" dirty="0"/>
              <a:t>Use the same methods or techniques used by DSS</a:t>
            </a:r>
          </a:p>
          <a:p>
            <a:pPr marL="1089025" lvl="1">
              <a:lnSpc>
                <a:spcPct val="90000"/>
              </a:lnSpc>
              <a:defRPr/>
            </a:pPr>
            <a:r>
              <a:rPr lang="en-US" sz="2000" dirty="0">
                <a:solidFill>
                  <a:schemeClr val="tx1"/>
                </a:solidFill>
              </a:rPr>
              <a:t>Allows the employee to get familiar with their inspection methods and feel comfortable with DSS when they do their review</a:t>
            </a:r>
          </a:p>
          <a:p>
            <a:pPr lvl="1">
              <a:lnSpc>
                <a:spcPct val="90000"/>
              </a:lnSpc>
              <a:defRPr/>
            </a:pPr>
            <a:endParaRPr lang="en-US" sz="2000" dirty="0" smtClean="0"/>
          </a:p>
          <a:p>
            <a:pPr>
              <a:lnSpc>
                <a:spcPct val="90000"/>
              </a:lnSpc>
              <a:defRPr/>
            </a:pPr>
            <a:r>
              <a:rPr lang="en-US" sz="2000" dirty="0" smtClean="0"/>
              <a:t>Keep an eye out for “best practices” or items that are “above and beyond” the requirements in the NISPOM</a:t>
            </a:r>
          </a:p>
          <a:p>
            <a:pPr>
              <a:lnSpc>
                <a:spcPct val="90000"/>
              </a:lnSpc>
              <a:defRPr/>
            </a:pPr>
            <a:endParaRPr lang="en-US" sz="2000" dirty="0" smtClean="0"/>
          </a:p>
          <a:p>
            <a:pPr>
              <a:lnSpc>
                <a:spcPct val="90000"/>
              </a:lnSpc>
              <a:defRPr/>
            </a:pPr>
            <a:r>
              <a:rPr lang="en-US" sz="2000" dirty="0" smtClean="0"/>
              <a:t>Watch for trends</a:t>
            </a:r>
          </a:p>
          <a:p>
            <a:pPr>
              <a:lnSpc>
                <a:spcPct val="90000"/>
              </a:lnSpc>
              <a:defRPr/>
            </a:pPr>
            <a:endParaRPr lang="en-US" sz="2000" dirty="0" smtClean="0"/>
          </a:p>
          <a:p>
            <a:pPr lvl="1">
              <a:lnSpc>
                <a:spcPct val="90000"/>
              </a:lnSpc>
              <a:defRPr/>
            </a:pPr>
            <a:endParaRPr lang="en-US" sz="2000" dirty="0"/>
          </a:p>
        </p:txBody>
      </p:sp>
      <p:pic>
        <p:nvPicPr>
          <p:cNvPr id="16388" name="Picture 5" descr="C:\Users\rossignj\AppData\Local\Microsoft\Windows\Temporary Internet Files\Content.IE5\5T5A016B\MC900383576[1].wmf"/>
          <p:cNvPicPr>
            <a:picLocks noChangeAspect="1" noChangeArrowheads="1"/>
          </p:cNvPicPr>
          <p:nvPr/>
        </p:nvPicPr>
        <p:blipFill>
          <a:blip r:embed="rId2" cstate="print"/>
          <a:srcRect/>
          <a:stretch>
            <a:fillRect/>
          </a:stretch>
        </p:blipFill>
        <p:spPr bwMode="auto">
          <a:xfrm>
            <a:off x="6808788" y="4970463"/>
            <a:ext cx="646112" cy="896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wipe(up)">
                                      <p:cBhvr>
                                        <p:cTn id="7" dur="500"/>
                                        <p:tgtEl>
                                          <p:spTgt spid="512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04">
                                            <p:txEl>
                                              <p:pRg st="1" end="1"/>
                                            </p:txEl>
                                          </p:spTgt>
                                        </p:tgtEl>
                                        <p:attrNameLst>
                                          <p:attrName>style.visibility</p:attrName>
                                        </p:attrNameLst>
                                      </p:cBhvr>
                                      <p:to>
                                        <p:strVal val="visible"/>
                                      </p:to>
                                    </p:set>
                                    <p:animEffect transition="in" filter="wipe(up)">
                                      <p:cBhvr>
                                        <p:cTn id="12" dur="500"/>
                                        <p:tgtEl>
                                          <p:spTgt spid="512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1204">
                                            <p:txEl>
                                              <p:pRg st="3" end="3"/>
                                            </p:txEl>
                                          </p:spTgt>
                                        </p:tgtEl>
                                        <p:attrNameLst>
                                          <p:attrName>style.visibility</p:attrName>
                                        </p:attrNameLst>
                                      </p:cBhvr>
                                      <p:to>
                                        <p:strVal val="visible"/>
                                      </p:to>
                                    </p:set>
                                    <p:animEffect transition="in" filter="wipe(up)">
                                      <p:cBhvr>
                                        <p:cTn id="17" dur="500"/>
                                        <p:tgtEl>
                                          <p:spTgt spid="51204">
                                            <p:txEl>
                                              <p:pRg st="3" end="3"/>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51204">
                                            <p:txEl>
                                              <p:pRg st="4" end="4"/>
                                            </p:txEl>
                                          </p:spTgt>
                                        </p:tgtEl>
                                        <p:attrNameLst>
                                          <p:attrName>style.visibility</p:attrName>
                                        </p:attrNameLst>
                                      </p:cBhvr>
                                      <p:to>
                                        <p:strVal val="visible"/>
                                      </p:to>
                                    </p:set>
                                    <p:animEffect transition="in" filter="wipe(up)">
                                      <p:cBhvr>
                                        <p:cTn id="20" dur="500"/>
                                        <p:tgtEl>
                                          <p:spTgt spid="5120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51204">
                                            <p:txEl>
                                              <p:pRg st="6" end="6"/>
                                            </p:txEl>
                                          </p:spTgt>
                                        </p:tgtEl>
                                        <p:attrNameLst>
                                          <p:attrName>style.visibility</p:attrName>
                                        </p:attrNameLst>
                                      </p:cBhvr>
                                      <p:to>
                                        <p:strVal val="visible"/>
                                      </p:to>
                                    </p:set>
                                    <p:animEffect transition="in" filter="wipe(up)">
                                      <p:cBhvr>
                                        <p:cTn id="25" dur="500"/>
                                        <p:tgtEl>
                                          <p:spTgt spid="5120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51204">
                                            <p:txEl>
                                              <p:pRg st="8" end="8"/>
                                            </p:txEl>
                                          </p:spTgt>
                                        </p:tgtEl>
                                        <p:attrNameLst>
                                          <p:attrName>style.visibility</p:attrName>
                                        </p:attrNameLst>
                                      </p:cBhvr>
                                      <p:to>
                                        <p:strVal val="visible"/>
                                      </p:to>
                                    </p:set>
                                    <p:animEffect transition="in" filter="wipe(up)">
                                      <p:cBhvr>
                                        <p:cTn id="30" dur="500"/>
                                        <p:tgtEl>
                                          <p:spTgt spid="5120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a:xfrm>
            <a:off x="425450" y="344488"/>
            <a:ext cx="6072188" cy="576262"/>
          </a:xfrm>
        </p:spPr>
        <p:txBody>
          <a:bodyPr/>
          <a:lstStyle/>
          <a:p>
            <a:pPr>
              <a:defRPr/>
            </a:pPr>
            <a:r>
              <a:rPr lang="en-US" dirty="0"/>
              <a:t>Tools for Self-Inspections</a:t>
            </a:r>
          </a:p>
        </p:txBody>
      </p:sp>
      <p:sp>
        <p:nvSpPr>
          <p:cNvPr id="59397" name="Rectangle 5"/>
          <p:cNvSpPr>
            <a:spLocks noGrp="1" noChangeArrowheads="1"/>
          </p:cNvSpPr>
          <p:nvPr>
            <p:ph type="body" idx="1"/>
          </p:nvPr>
        </p:nvSpPr>
        <p:spPr>
          <a:xfrm>
            <a:off x="409575" y="1119188"/>
            <a:ext cx="8315325" cy="5532437"/>
          </a:xfrm>
        </p:spPr>
        <p:txBody>
          <a:bodyPr/>
          <a:lstStyle/>
          <a:p>
            <a:pPr>
              <a:defRPr/>
            </a:pPr>
            <a:r>
              <a:rPr lang="en-US" sz="2000" u="sng" dirty="0"/>
              <a:t>Document Review Marking Forms</a:t>
            </a:r>
          </a:p>
          <a:p>
            <a:pPr lvl="1">
              <a:defRPr/>
            </a:pPr>
            <a:r>
              <a:rPr lang="en-US" sz="2000" dirty="0">
                <a:solidFill>
                  <a:schemeClr val="tx1"/>
                </a:solidFill>
              </a:rPr>
              <a:t>Makes assessment of marking problems easy</a:t>
            </a:r>
          </a:p>
          <a:p>
            <a:pPr lvl="1">
              <a:defRPr/>
            </a:pPr>
            <a:r>
              <a:rPr lang="en-US" sz="2000" dirty="0" smtClean="0">
                <a:solidFill>
                  <a:schemeClr val="tx1"/>
                </a:solidFill>
              </a:rPr>
              <a:t>Helps </a:t>
            </a:r>
            <a:r>
              <a:rPr lang="en-US" sz="2000" dirty="0">
                <a:solidFill>
                  <a:schemeClr val="tx1"/>
                </a:solidFill>
              </a:rPr>
              <a:t>determine what marking requirements are not familiar to </a:t>
            </a:r>
            <a:r>
              <a:rPr lang="en-US" sz="2000" dirty="0" smtClean="0">
                <a:solidFill>
                  <a:schemeClr val="tx1"/>
                </a:solidFill>
              </a:rPr>
              <a:t>employees, allowing </a:t>
            </a:r>
            <a:r>
              <a:rPr lang="en-US" sz="2000" dirty="0">
                <a:solidFill>
                  <a:schemeClr val="tx1"/>
                </a:solidFill>
              </a:rPr>
              <a:t>you to focus your training </a:t>
            </a:r>
            <a:r>
              <a:rPr lang="en-US" sz="2000" dirty="0" smtClean="0">
                <a:solidFill>
                  <a:schemeClr val="tx1"/>
                </a:solidFill>
              </a:rPr>
              <a:t>efforts</a:t>
            </a:r>
            <a:endParaRPr lang="en-US" sz="2000" dirty="0">
              <a:solidFill>
                <a:schemeClr val="tx1"/>
              </a:solidFill>
            </a:endParaRPr>
          </a:p>
          <a:p>
            <a:pPr lvl="1">
              <a:defRPr/>
            </a:pPr>
            <a:endParaRPr lang="en-US" sz="900" dirty="0"/>
          </a:p>
          <a:p>
            <a:pPr>
              <a:defRPr/>
            </a:pPr>
            <a:r>
              <a:rPr lang="en-US" sz="2000" u="sng" dirty="0"/>
              <a:t>Security Knowledge Questionnaires</a:t>
            </a:r>
          </a:p>
          <a:p>
            <a:pPr lvl="1">
              <a:defRPr/>
            </a:pPr>
            <a:r>
              <a:rPr lang="en-US" sz="2000" dirty="0">
                <a:solidFill>
                  <a:schemeClr val="tx1"/>
                </a:solidFill>
              </a:rPr>
              <a:t>Derived from DSS checklist questions</a:t>
            </a:r>
          </a:p>
          <a:p>
            <a:pPr lvl="1">
              <a:defRPr/>
            </a:pPr>
            <a:r>
              <a:rPr lang="en-US" sz="2000" dirty="0" smtClean="0">
                <a:solidFill>
                  <a:schemeClr val="tx1"/>
                </a:solidFill>
              </a:rPr>
              <a:t>Allows </a:t>
            </a:r>
            <a:r>
              <a:rPr lang="en-US" sz="2000" dirty="0">
                <a:solidFill>
                  <a:schemeClr val="tx1"/>
                </a:solidFill>
              </a:rPr>
              <a:t>you to focus </a:t>
            </a:r>
            <a:r>
              <a:rPr lang="en-US" sz="2000" dirty="0" smtClean="0">
                <a:solidFill>
                  <a:schemeClr val="tx1"/>
                </a:solidFill>
              </a:rPr>
              <a:t>training </a:t>
            </a:r>
            <a:r>
              <a:rPr lang="en-US" sz="2000" dirty="0">
                <a:solidFill>
                  <a:schemeClr val="tx1"/>
                </a:solidFill>
              </a:rPr>
              <a:t>efforts on specific </a:t>
            </a:r>
            <a:r>
              <a:rPr lang="en-US" sz="2000" dirty="0" smtClean="0">
                <a:solidFill>
                  <a:schemeClr val="tx1"/>
                </a:solidFill>
              </a:rPr>
              <a:t>areas</a:t>
            </a:r>
          </a:p>
          <a:p>
            <a:pPr lvl="1">
              <a:defRPr/>
            </a:pPr>
            <a:endParaRPr lang="en-US" sz="900" dirty="0" smtClean="0"/>
          </a:p>
          <a:p>
            <a:pPr>
              <a:lnSpc>
                <a:spcPct val="90000"/>
              </a:lnSpc>
              <a:defRPr/>
            </a:pPr>
            <a:r>
              <a:rPr lang="en-US" sz="2000" u="sng" dirty="0" smtClean="0"/>
              <a:t>Interviews</a:t>
            </a:r>
          </a:p>
          <a:p>
            <a:pPr lvl="1">
              <a:lnSpc>
                <a:spcPct val="90000"/>
              </a:lnSpc>
              <a:defRPr/>
            </a:pPr>
            <a:r>
              <a:rPr lang="en-US" sz="2000" dirty="0" smtClean="0">
                <a:solidFill>
                  <a:schemeClr val="tx1"/>
                </a:solidFill>
              </a:rPr>
              <a:t>Use the DSS Self-Inspection Checklist interview questions</a:t>
            </a:r>
          </a:p>
          <a:p>
            <a:pPr lvl="1">
              <a:lnSpc>
                <a:spcPct val="90000"/>
              </a:lnSpc>
              <a:defRPr/>
            </a:pPr>
            <a:r>
              <a:rPr lang="en-US" sz="2000" dirty="0" smtClean="0">
                <a:solidFill>
                  <a:schemeClr val="tx1"/>
                </a:solidFill>
              </a:rPr>
              <a:t>Determine who has conducted foreign travel or hosted a foreign national visit</a:t>
            </a:r>
          </a:p>
          <a:p>
            <a:pPr lvl="1">
              <a:lnSpc>
                <a:spcPct val="90000"/>
              </a:lnSpc>
              <a:defRPr/>
            </a:pPr>
            <a:r>
              <a:rPr lang="en-US" sz="2000" dirty="0" smtClean="0">
                <a:solidFill>
                  <a:schemeClr val="tx1"/>
                </a:solidFill>
              </a:rPr>
              <a:t>Provide employees with a Q&amp;A sheet</a:t>
            </a:r>
          </a:p>
          <a:p>
            <a:pPr>
              <a:lnSpc>
                <a:spcPct val="90000"/>
              </a:lnSpc>
              <a:defRPr/>
            </a:pPr>
            <a:endParaRPr lang="en-US" sz="900" dirty="0" smtClean="0"/>
          </a:p>
          <a:p>
            <a:pPr>
              <a:lnSpc>
                <a:spcPct val="90000"/>
              </a:lnSpc>
              <a:defRPr/>
            </a:pPr>
            <a:r>
              <a:rPr lang="en-US" sz="2000" u="sng" dirty="0" smtClean="0"/>
              <a:t>DSS</a:t>
            </a:r>
          </a:p>
          <a:p>
            <a:pPr lvl="1">
              <a:lnSpc>
                <a:spcPct val="90000"/>
              </a:lnSpc>
              <a:defRPr/>
            </a:pPr>
            <a:r>
              <a:rPr lang="en-US" sz="2000" dirty="0" smtClean="0">
                <a:solidFill>
                  <a:schemeClr val="tx1"/>
                </a:solidFill>
              </a:rPr>
              <a:t>Ask DSS if there are any Special Interest Items for this inspection cycle</a:t>
            </a:r>
            <a:endParaRPr 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9397">
                                            <p:txEl>
                                              <p:pRg st="0" end="0"/>
                                            </p:txEl>
                                          </p:spTgt>
                                        </p:tgtEl>
                                        <p:attrNameLst>
                                          <p:attrName>ppt_x</p:attrName>
                                        </p:attrNameLst>
                                      </p:cBhvr>
                                    </p:anim>
                                    <p:anim from="0" to="-1.0" calcmode="lin" valueType="num">
                                      <p:cBhvr>
                                        <p:cTn id="8" dur="200" decel="50000" autoRev="1" fill="hold">
                                          <p:stCondLst>
                                            <p:cond delay="600"/>
                                          </p:stCondLst>
                                        </p:cTn>
                                        <p:tgtEl>
                                          <p:spTgt spid="59397">
                                            <p:txEl>
                                              <p:pRg st="0" end="0"/>
                                            </p:txEl>
                                          </p:spTgt>
                                        </p:tgtEl>
                                        <p:attrNameLst>
                                          <p:attrName>xshear</p:attrName>
                                        </p:attrNameLst>
                                      </p:cBhvr>
                                    </p:anim>
                                    <p:animScale>
                                      <p:cBhvr>
                                        <p:cTn id="9" dur="200" decel="100000" autoRev="1" fill="hold">
                                          <p:stCondLst>
                                            <p:cond delay="600"/>
                                          </p:stCondLst>
                                        </p:cTn>
                                        <p:tgtEl>
                                          <p:spTgt spid="59397">
                                            <p:txEl>
                                              <p:pRg st="0" end="0"/>
                                            </p:txEl>
                                          </p:spTgt>
                                        </p:tgtEl>
                                      </p:cBhvr>
                                      <p:from x="100000" y="100000"/>
                                      <p:to x="80000" y="100000"/>
                                    </p:animScale>
                                    <p:anim by="(#ppt_h/3+#ppt_w*0.1)" calcmode="lin" valueType="num">
                                      <p:cBhvr additive="sum">
                                        <p:cTn id="10" dur="200" decel="100000" autoRev="1" fill="hold">
                                          <p:stCondLst>
                                            <p:cond delay="600"/>
                                          </p:stCondLst>
                                        </p:cTn>
                                        <p:tgtEl>
                                          <p:spTgt spid="59397">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59397">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59397">
                                            <p:txEl>
                                              <p:pRg st="1" end="1"/>
                                            </p:txEl>
                                          </p:spTgt>
                                        </p:tgtEl>
                                        <p:attrNameLst>
                                          <p:attrName>ppt_x</p:attrName>
                                        </p:attrNameLst>
                                      </p:cBhvr>
                                    </p:anim>
                                    <p:anim from="0" to="-1.0" calcmode="lin" valueType="num">
                                      <p:cBhvr>
                                        <p:cTn id="14" dur="200" decel="50000" autoRev="1" fill="hold">
                                          <p:stCondLst>
                                            <p:cond delay="600"/>
                                          </p:stCondLst>
                                        </p:cTn>
                                        <p:tgtEl>
                                          <p:spTgt spid="59397">
                                            <p:txEl>
                                              <p:pRg st="1" end="1"/>
                                            </p:txEl>
                                          </p:spTgt>
                                        </p:tgtEl>
                                        <p:attrNameLst>
                                          <p:attrName>xshear</p:attrName>
                                        </p:attrNameLst>
                                      </p:cBhvr>
                                    </p:anim>
                                    <p:animScale>
                                      <p:cBhvr>
                                        <p:cTn id="15" dur="200" decel="100000" autoRev="1" fill="hold">
                                          <p:stCondLst>
                                            <p:cond delay="600"/>
                                          </p:stCondLst>
                                        </p:cTn>
                                        <p:tgtEl>
                                          <p:spTgt spid="59397">
                                            <p:txEl>
                                              <p:pRg st="1" end="1"/>
                                            </p:txEl>
                                          </p:spTgt>
                                        </p:tgtEl>
                                      </p:cBhvr>
                                      <p:from x="100000" y="100000"/>
                                      <p:to x="80000" y="100000"/>
                                    </p:animScale>
                                    <p:anim by="(#ppt_h/3+#ppt_w*0.1)" calcmode="lin" valueType="num">
                                      <p:cBhvr additive="sum">
                                        <p:cTn id="16" dur="200" decel="100000" autoRev="1" fill="hold">
                                          <p:stCondLst>
                                            <p:cond delay="600"/>
                                          </p:stCondLst>
                                        </p:cTn>
                                        <p:tgtEl>
                                          <p:spTgt spid="59397">
                                            <p:txEl>
                                              <p:pRg st="1" end="1"/>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59397">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59397">
                                            <p:txEl>
                                              <p:pRg st="2" end="2"/>
                                            </p:txEl>
                                          </p:spTgt>
                                        </p:tgtEl>
                                        <p:attrNameLst>
                                          <p:attrName>ppt_x</p:attrName>
                                        </p:attrNameLst>
                                      </p:cBhvr>
                                    </p:anim>
                                    <p:anim from="0" to="-1.0" calcmode="lin" valueType="num">
                                      <p:cBhvr>
                                        <p:cTn id="20" dur="200" decel="50000" autoRev="1" fill="hold">
                                          <p:stCondLst>
                                            <p:cond delay="600"/>
                                          </p:stCondLst>
                                        </p:cTn>
                                        <p:tgtEl>
                                          <p:spTgt spid="59397">
                                            <p:txEl>
                                              <p:pRg st="2" end="2"/>
                                            </p:txEl>
                                          </p:spTgt>
                                        </p:tgtEl>
                                        <p:attrNameLst>
                                          <p:attrName>xshear</p:attrName>
                                        </p:attrNameLst>
                                      </p:cBhvr>
                                    </p:anim>
                                    <p:animScale>
                                      <p:cBhvr>
                                        <p:cTn id="21" dur="200" decel="100000" autoRev="1" fill="hold">
                                          <p:stCondLst>
                                            <p:cond delay="600"/>
                                          </p:stCondLst>
                                        </p:cTn>
                                        <p:tgtEl>
                                          <p:spTgt spid="59397">
                                            <p:txEl>
                                              <p:pRg st="2" end="2"/>
                                            </p:txEl>
                                          </p:spTgt>
                                        </p:tgtEl>
                                      </p:cBhvr>
                                      <p:from x="100000" y="100000"/>
                                      <p:to x="80000" y="100000"/>
                                    </p:animScale>
                                    <p:anim by="(#ppt_h/3+#ppt_w*0.1)" calcmode="lin" valueType="num">
                                      <p:cBhvr additive="sum">
                                        <p:cTn id="22" dur="200" decel="100000" autoRev="1" fill="hold">
                                          <p:stCondLst>
                                            <p:cond delay="600"/>
                                          </p:stCondLst>
                                        </p:cTn>
                                        <p:tgtEl>
                                          <p:spTgt spid="59397">
                                            <p:txEl>
                                              <p:pRg st="2" end="2"/>
                                            </p:txEl>
                                          </p:spTgt>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59397">
                                            <p:txEl>
                                              <p:pRg st="4" end="4"/>
                                            </p:txEl>
                                          </p:spTgt>
                                        </p:tgtEl>
                                        <p:attrNameLst>
                                          <p:attrName>style.visibility</p:attrName>
                                        </p:attrNameLst>
                                      </p:cBhvr>
                                      <p:to>
                                        <p:strVal val="visible"/>
                                      </p:to>
                                    </p:set>
                                    <p:anim from="(-#ppt_w/2)" to="(#ppt_x)" calcmode="lin" valueType="num">
                                      <p:cBhvr>
                                        <p:cTn id="27" dur="600" fill="hold">
                                          <p:stCondLst>
                                            <p:cond delay="0"/>
                                          </p:stCondLst>
                                        </p:cTn>
                                        <p:tgtEl>
                                          <p:spTgt spid="59397">
                                            <p:txEl>
                                              <p:pRg st="4" end="4"/>
                                            </p:txEl>
                                          </p:spTgt>
                                        </p:tgtEl>
                                        <p:attrNameLst>
                                          <p:attrName>ppt_x</p:attrName>
                                        </p:attrNameLst>
                                      </p:cBhvr>
                                    </p:anim>
                                    <p:anim from="0" to="-1.0" calcmode="lin" valueType="num">
                                      <p:cBhvr>
                                        <p:cTn id="28" dur="200" decel="50000" autoRev="1" fill="hold">
                                          <p:stCondLst>
                                            <p:cond delay="600"/>
                                          </p:stCondLst>
                                        </p:cTn>
                                        <p:tgtEl>
                                          <p:spTgt spid="59397">
                                            <p:txEl>
                                              <p:pRg st="4" end="4"/>
                                            </p:txEl>
                                          </p:spTgt>
                                        </p:tgtEl>
                                        <p:attrNameLst>
                                          <p:attrName>xshear</p:attrName>
                                        </p:attrNameLst>
                                      </p:cBhvr>
                                    </p:anim>
                                    <p:animScale>
                                      <p:cBhvr>
                                        <p:cTn id="29" dur="200" decel="100000" autoRev="1" fill="hold">
                                          <p:stCondLst>
                                            <p:cond delay="600"/>
                                          </p:stCondLst>
                                        </p:cTn>
                                        <p:tgtEl>
                                          <p:spTgt spid="59397">
                                            <p:txEl>
                                              <p:pRg st="4" end="4"/>
                                            </p:txEl>
                                          </p:spTgt>
                                        </p:tgtEl>
                                      </p:cBhvr>
                                      <p:from x="100000" y="100000"/>
                                      <p:to x="80000" y="100000"/>
                                    </p:animScale>
                                    <p:anim by="(#ppt_h/3+#ppt_w*0.1)" calcmode="lin" valueType="num">
                                      <p:cBhvr additive="sum">
                                        <p:cTn id="30" dur="200" decel="100000" autoRev="1" fill="hold">
                                          <p:stCondLst>
                                            <p:cond delay="600"/>
                                          </p:stCondLst>
                                        </p:cTn>
                                        <p:tgtEl>
                                          <p:spTgt spid="59397">
                                            <p:txEl>
                                              <p:pRg st="4" end="4"/>
                                            </p:txEl>
                                          </p:spTgt>
                                        </p:tgtEl>
                                        <p:attrNameLst>
                                          <p:attrName>ppt_x</p:attrName>
                                        </p:attrNameLst>
                                      </p:cBhvr>
                                    </p:anim>
                                  </p:childTnLst>
                                </p:cTn>
                              </p:par>
                              <p:par>
                                <p:cTn id="31" presetID="34" presetClass="entr" presetSubtype="0" fill="hold" grpId="0" nodeType="withEffect">
                                  <p:stCondLst>
                                    <p:cond delay="0"/>
                                  </p:stCondLst>
                                  <p:childTnLst>
                                    <p:set>
                                      <p:cBhvr>
                                        <p:cTn id="32" dur="1" fill="hold">
                                          <p:stCondLst>
                                            <p:cond delay="0"/>
                                          </p:stCondLst>
                                        </p:cTn>
                                        <p:tgtEl>
                                          <p:spTgt spid="59397">
                                            <p:txEl>
                                              <p:pRg st="5" end="5"/>
                                            </p:txEl>
                                          </p:spTgt>
                                        </p:tgtEl>
                                        <p:attrNameLst>
                                          <p:attrName>style.visibility</p:attrName>
                                        </p:attrNameLst>
                                      </p:cBhvr>
                                      <p:to>
                                        <p:strVal val="visible"/>
                                      </p:to>
                                    </p:set>
                                    <p:anim from="(-#ppt_w/2)" to="(#ppt_x)" calcmode="lin" valueType="num">
                                      <p:cBhvr>
                                        <p:cTn id="33" dur="600" fill="hold">
                                          <p:stCondLst>
                                            <p:cond delay="0"/>
                                          </p:stCondLst>
                                        </p:cTn>
                                        <p:tgtEl>
                                          <p:spTgt spid="59397">
                                            <p:txEl>
                                              <p:pRg st="5" end="5"/>
                                            </p:txEl>
                                          </p:spTgt>
                                        </p:tgtEl>
                                        <p:attrNameLst>
                                          <p:attrName>ppt_x</p:attrName>
                                        </p:attrNameLst>
                                      </p:cBhvr>
                                    </p:anim>
                                    <p:anim from="0" to="-1.0" calcmode="lin" valueType="num">
                                      <p:cBhvr>
                                        <p:cTn id="34" dur="200" decel="50000" autoRev="1" fill="hold">
                                          <p:stCondLst>
                                            <p:cond delay="600"/>
                                          </p:stCondLst>
                                        </p:cTn>
                                        <p:tgtEl>
                                          <p:spTgt spid="59397">
                                            <p:txEl>
                                              <p:pRg st="5" end="5"/>
                                            </p:txEl>
                                          </p:spTgt>
                                        </p:tgtEl>
                                        <p:attrNameLst>
                                          <p:attrName>xshear</p:attrName>
                                        </p:attrNameLst>
                                      </p:cBhvr>
                                    </p:anim>
                                    <p:animScale>
                                      <p:cBhvr>
                                        <p:cTn id="35" dur="200" decel="100000" autoRev="1" fill="hold">
                                          <p:stCondLst>
                                            <p:cond delay="600"/>
                                          </p:stCondLst>
                                        </p:cTn>
                                        <p:tgtEl>
                                          <p:spTgt spid="59397">
                                            <p:txEl>
                                              <p:pRg st="5" end="5"/>
                                            </p:txEl>
                                          </p:spTgt>
                                        </p:tgtEl>
                                      </p:cBhvr>
                                      <p:from x="100000" y="100000"/>
                                      <p:to x="80000" y="100000"/>
                                    </p:animScale>
                                    <p:anim by="(#ppt_h/3+#ppt_w*0.1)" calcmode="lin" valueType="num">
                                      <p:cBhvr additive="sum">
                                        <p:cTn id="36" dur="200" decel="100000" autoRev="1" fill="hold">
                                          <p:stCondLst>
                                            <p:cond delay="600"/>
                                          </p:stCondLst>
                                        </p:cTn>
                                        <p:tgtEl>
                                          <p:spTgt spid="59397">
                                            <p:txEl>
                                              <p:pRg st="5" end="5"/>
                                            </p:txEl>
                                          </p:spTgt>
                                        </p:tgtEl>
                                        <p:attrNameLst>
                                          <p:attrName>ppt_x</p:attrName>
                                        </p:attrNameLst>
                                      </p:cBhvr>
                                    </p:anim>
                                  </p:childTnLst>
                                </p:cTn>
                              </p:par>
                              <p:par>
                                <p:cTn id="37" presetID="34" presetClass="entr" presetSubtype="0" fill="hold" grpId="0" nodeType="withEffect">
                                  <p:stCondLst>
                                    <p:cond delay="0"/>
                                  </p:stCondLst>
                                  <p:childTnLst>
                                    <p:set>
                                      <p:cBhvr>
                                        <p:cTn id="38" dur="1" fill="hold">
                                          <p:stCondLst>
                                            <p:cond delay="0"/>
                                          </p:stCondLst>
                                        </p:cTn>
                                        <p:tgtEl>
                                          <p:spTgt spid="59397">
                                            <p:txEl>
                                              <p:pRg st="6" end="6"/>
                                            </p:txEl>
                                          </p:spTgt>
                                        </p:tgtEl>
                                        <p:attrNameLst>
                                          <p:attrName>style.visibility</p:attrName>
                                        </p:attrNameLst>
                                      </p:cBhvr>
                                      <p:to>
                                        <p:strVal val="visible"/>
                                      </p:to>
                                    </p:set>
                                    <p:anim from="(-#ppt_w/2)" to="(#ppt_x)" calcmode="lin" valueType="num">
                                      <p:cBhvr>
                                        <p:cTn id="39" dur="600" fill="hold">
                                          <p:stCondLst>
                                            <p:cond delay="0"/>
                                          </p:stCondLst>
                                        </p:cTn>
                                        <p:tgtEl>
                                          <p:spTgt spid="59397">
                                            <p:txEl>
                                              <p:pRg st="6" end="6"/>
                                            </p:txEl>
                                          </p:spTgt>
                                        </p:tgtEl>
                                        <p:attrNameLst>
                                          <p:attrName>ppt_x</p:attrName>
                                        </p:attrNameLst>
                                      </p:cBhvr>
                                    </p:anim>
                                    <p:anim from="0" to="-1.0" calcmode="lin" valueType="num">
                                      <p:cBhvr>
                                        <p:cTn id="40" dur="200" decel="50000" autoRev="1" fill="hold">
                                          <p:stCondLst>
                                            <p:cond delay="600"/>
                                          </p:stCondLst>
                                        </p:cTn>
                                        <p:tgtEl>
                                          <p:spTgt spid="59397">
                                            <p:txEl>
                                              <p:pRg st="6" end="6"/>
                                            </p:txEl>
                                          </p:spTgt>
                                        </p:tgtEl>
                                        <p:attrNameLst>
                                          <p:attrName>xshear</p:attrName>
                                        </p:attrNameLst>
                                      </p:cBhvr>
                                    </p:anim>
                                    <p:animScale>
                                      <p:cBhvr>
                                        <p:cTn id="41" dur="200" decel="100000" autoRev="1" fill="hold">
                                          <p:stCondLst>
                                            <p:cond delay="600"/>
                                          </p:stCondLst>
                                        </p:cTn>
                                        <p:tgtEl>
                                          <p:spTgt spid="59397">
                                            <p:txEl>
                                              <p:pRg st="6" end="6"/>
                                            </p:txEl>
                                          </p:spTgt>
                                        </p:tgtEl>
                                      </p:cBhvr>
                                      <p:from x="100000" y="100000"/>
                                      <p:to x="80000" y="100000"/>
                                    </p:animScale>
                                    <p:anim by="(#ppt_h/3+#ppt_w*0.1)" calcmode="lin" valueType="num">
                                      <p:cBhvr additive="sum">
                                        <p:cTn id="42" dur="200" decel="100000" autoRev="1" fill="hold">
                                          <p:stCondLst>
                                            <p:cond delay="600"/>
                                          </p:stCondLst>
                                        </p:cTn>
                                        <p:tgtEl>
                                          <p:spTgt spid="59397">
                                            <p:txEl>
                                              <p:pRg st="6" end="6"/>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59397">
                                            <p:txEl>
                                              <p:pRg st="8" end="8"/>
                                            </p:txEl>
                                          </p:spTgt>
                                        </p:tgtEl>
                                        <p:attrNameLst>
                                          <p:attrName>style.visibility</p:attrName>
                                        </p:attrNameLst>
                                      </p:cBhvr>
                                      <p:to>
                                        <p:strVal val="visible"/>
                                      </p:to>
                                    </p:set>
                                    <p:anim from="(-#ppt_w/2)" to="(#ppt_x)" calcmode="lin" valueType="num">
                                      <p:cBhvr>
                                        <p:cTn id="47" dur="600" fill="hold">
                                          <p:stCondLst>
                                            <p:cond delay="0"/>
                                          </p:stCondLst>
                                        </p:cTn>
                                        <p:tgtEl>
                                          <p:spTgt spid="59397">
                                            <p:txEl>
                                              <p:pRg st="8" end="8"/>
                                            </p:txEl>
                                          </p:spTgt>
                                        </p:tgtEl>
                                        <p:attrNameLst>
                                          <p:attrName>ppt_x</p:attrName>
                                        </p:attrNameLst>
                                      </p:cBhvr>
                                    </p:anim>
                                    <p:anim from="0" to="-1.0" calcmode="lin" valueType="num">
                                      <p:cBhvr>
                                        <p:cTn id="48" dur="200" decel="50000" autoRev="1" fill="hold">
                                          <p:stCondLst>
                                            <p:cond delay="600"/>
                                          </p:stCondLst>
                                        </p:cTn>
                                        <p:tgtEl>
                                          <p:spTgt spid="59397">
                                            <p:txEl>
                                              <p:pRg st="8" end="8"/>
                                            </p:txEl>
                                          </p:spTgt>
                                        </p:tgtEl>
                                        <p:attrNameLst>
                                          <p:attrName>xshear</p:attrName>
                                        </p:attrNameLst>
                                      </p:cBhvr>
                                    </p:anim>
                                    <p:animScale>
                                      <p:cBhvr>
                                        <p:cTn id="49" dur="200" decel="100000" autoRev="1" fill="hold">
                                          <p:stCondLst>
                                            <p:cond delay="600"/>
                                          </p:stCondLst>
                                        </p:cTn>
                                        <p:tgtEl>
                                          <p:spTgt spid="59397">
                                            <p:txEl>
                                              <p:pRg st="8" end="8"/>
                                            </p:txEl>
                                          </p:spTgt>
                                        </p:tgtEl>
                                      </p:cBhvr>
                                      <p:from x="100000" y="100000"/>
                                      <p:to x="80000" y="100000"/>
                                    </p:animScale>
                                    <p:anim by="(#ppt_h/3+#ppt_w*0.1)" calcmode="lin" valueType="num">
                                      <p:cBhvr additive="sum">
                                        <p:cTn id="50" dur="200" decel="100000" autoRev="1" fill="hold">
                                          <p:stCondLst>
                                            <p:cond delay="600"/>
                                          </p:stCondLst>
                                        </p:cTn>
                                        <p:tgtEl>
                                          <p:spTgt spid="59397">
                                            <p:txEl>
                                              <p:pRg st="8" end="8"/>
                                            </p:txEl>
                                          </p:spTgt>
                                        </p:tgtEl>
                                        <p:attrNameLst>
                                          <p:attrName>ppt_x</p:attrName>
                                        </p:attrNameLst>
                                      </p:cBhvr>
                                    </p:anim>
                                  </p:childTnLst>
                                </p:cTn>
                              </p:par>
                              <p:par>
                                <p:cTn id="51" presetID="34" presetClass="entr" presetSubtype="0" fill="hold" grpId="0" nodeType="withEffect">
                                  <p:stCondLst>
                                    <p:cond delay="0"/>
                                  </p:stCondLst>
                                  <p:childTnLst>
                                    <p:set>
                                      <p:cBhvr>
                                        <p:cTn id="52" dur="1" fill="hold">
                                          <p:stCondLst>
                                            <p:cond delay="0"/>
                                          </p:stCondLst>
                                        </p:cTn>
                                        <p:tgtEl>
                                          <p:spTgt spid="59397">
                                            <p:txEl>
                                              <p:pRg st="9" end="9"/>
                                            </p:txEl>
                                          </p:spTgt>
                                        </p:tgtEl>
                                        <p:attrNameLst>
                                          <p:attrName>style.visibility</p:attrName>
                                        </p:attrNameLst>
                                      </p:cBhvr>
                                      <p:to>
                                        <p:strVal val="visible"/>
                                      </p:to>
                                    </p:set>
                                    <p:anim from="(-#ppt_w/2)" to="(#ppt_x)" calcmode="lin" valueType="num">
                                      <p:cBhvr>
                                        <p:cTn id="53" dur="600" fill="hold">
                                          <p:stCondLst>
                                            <p:cond delay="0"/>
                                          </p:stCondLst>
                                        </p:cTn>
                                        <p:tgtEl>
                                          <p:spTgt spid="59397">
                                            <p:txEl>
                                              <p:pRg st="9" end="9"/>
                                            </p:txEl>
                                          </p:spTgt>
                                        </p:tgtEl>
                                        <p:attrNameLst>
                                          <p:attrName>ppt_x</p:attrName>
                                        </p:attrNameLst>
                                      </p:cBhvr>
                                    </p:anim>
                                    <p:anim from="0" to="-1.0" calcmode="lin" valueType="num">
                                      <p:cBhvr>
                                        <p:cTn id="54" dur="200" decel="50000" autoRev="1" fill="hold">
                                          <p:stCondLst>
                                            <p:cond delay="600"/>
                                          </p:stCondLst>
                                        </p:cTn>
                                        <p:tgtEl>
                                          <p:spTgt spid="59397">
                                            <p:txEl>
                                              <p:pRg st="9" end="9"/>
                                            </p:txEl>
                                          </p:spTgt>
                                        </p:tgtEl>
                                        <p:attrNameLst>
                                          <p:attrName>xshear</p:attrName>
                                        </p:attrNameLst>
                                      </p:cBhvr>
                                    </p:anim>
                                    <p:animScale>
                                      <p:cBhvr>
                                        <p:cTn id="55" dur="200" decel="100000" autoRev="1" fill="hold">
                                          <p:stCondLst>
                                            <p:cond delay="600"/>
                                          </p:stCondLst>
                                        </p:cTn>
                                        <p:tgtEl>
                                          <p:spTgt spid="59397">
                                            <p:txEl>
                                              <p:pRg st="9" end="9"/>
                                            </p:txEl>
                                          </p:spTgt>
                                        </p:tgtEl>
                                      </p:cBhvr>
                                      <p:from x="100000" y="100000"/>
                                      <p:to x="80000" y="100000"/>
                                    </p:animScale>
                                    <p:anim by="(#ppt_h/3+#ppt_w*0.1)" calcmode="lin" valueType="num">
                                      <p:cBhvr additive="sum">
                                        <p:cTn id="56" dur="200" decel="100000" autoRev="1" fill="hold">
                                          <p:stCondLst>
                                            <p:cond delay="600"/>
                                          </p:stCondLst>
                                        </p:cTn>
                                        <p:tgtEl>
                                          <p:spTgt spid="59397">
                                            <p:txEl>
                                              <p:pRg st="9" end="9"/>
                                            </p:txEl>
                                          </p:spTgt>
                                        </p:tgtEl>
                                        <p:attrNameLst>
                                          <p:attrName>ppt_x</p:attrName>
                                        </p:attrNameLst>
                                      </p:cBhvr>
                                    </p:anim>
                                  </p:childTnLst>
                                </p:cTn>
                              </p:par>
                              <p:par>
                                <p:cTn id="57" presetID="34" presetClass="entr" presetSubtype="0" fill="hold" grpId="0" nodeType="withEffect">
                                  <p:stCondLst>
                                    <p:cond delay="0"/>
                                  </p:stCondLst>
                                  <p:childTnLst>
                                    <p:set>
                                      <p:cBhvr>
                                        <p:cTn id="58" dur="1" fill="hold">
                                          <p:stCondLst>
                                            <p:cond delay="0"/>
                                          </p:stCondLst>
                                        </p:cTn>
                                        <p:tgtEl>
                                          <p:spTgt spid="59397">
                                            <p:txEl>
                                              <p:pRg st="10" end="10"/>
                                            </p:txEl>
                                          </p:spTgt>
                                        </p:tgtEl>
                                        <p:attrNameLst>
                                          <p:attrName>style.visibility</p:attrName>
                                        </p:attrNameLst>
                                      </p:cBhvr>
                                      <p:to>
                                        <p:strVal val="visible"/>
                                      </p:to>
                                    </p:set>
                                    <p:anim from="(-#ppt_w/2)" to="(#ppt_x)" calcmode="lin" valueType="num">
                                      <p:cBhvr>
                                        <p:cTn id="59" dur="600" fill="hold">
                                          <p:stCondLst>
                                            <p:cond delay="0"/>
                                          </p:stCondLst>
                                        </p:cTn>
                                        <p:tgtEl>
                                          <p:spTgt spid="59397">
                                            <p:txEl>
                                              <p:pRg st="10" end="10"/>
                                            </p:txEl>
                                          </p:spTgt>
                                        </p:tgtEl>
                                        <p:attrNameLst>
                                          <p:attrName>ppt_x</p:attrName>
                                        </p:attrNameLst>
                                      </p:cBhvr>
                                    </p:anim>
                                    <p:anim from="0" to="-1.0" calcmode="lin" valueType="num">
                                      <p:cBhvr>
                                        <p:cTn id="60" dur="200" decel="50000" autoRev="1" fill="hold">
                                          <p:stCondLst>
                                            <p:cond delay="600"/>
                                          </p:stCondLst>
                                        </p:cTn>
                                        <p:tgtEl>
                                          <p:spTgt spid="59397">
                                            <p:txEl>
                                              <p:pRg st="10" end="10"/>
                                            </p:txEl>
                                          </p:spTgt>
                                        </p:tgtEl>
                                        <p:attrNameLst>
                                          <p:attrName>xshear</p:attrName>
                                        </p:attrNameLst>
                                      </p:cBhvr>
                                    </p:anim>
                                    <p:animScale>
                                      <p:cBhvr>
                                        <p:cTn id="61" dur="200" decel="100000" autoRev="1" fill="hold">
                                          <p:stCondLst>
                                            <p:cond delay="600"/>
                                          </p:stCondLst>
                                        </p:cTn>
                                        <p:tgtEl>
                                          <p:spTgt spid="59397">
                                            <p:txEl>
                                              <p:pRg st="10" end="10"/>
                                            </p:txEl>
                                          </p:spTgt>
                                        </p:tgtEl>
                                      </p:cBhvr>
                                      <p:from x="100000" y="100000"/>
                                      <p:to x="80000" y="100000"/>
                                    </p:animScale>
                                    <p:anim by="(#ppt_h/3+#ppt_w*0.1)" calcmode="lin" valueType="num">
                                      <p:cBhvr additive="sum">
                                        <p:cTn id="62" dur="200" decel="100000" autoRev="1" fill="hold">
                                          <p:stCondLst>
                                            <p:cond delay="600"/>
                                          </p:stCondLst>
                                        </p:cTn>
                                        <p:tgtEl>
                                          <p:spTgt spid="59397">
                                            <p:txEl>
                                              <p:pRg st="10" end="10"/>
                                            </p:txEl>
                                          </p:spTgt>
                                        </p:tgtEl>
                                        <p:attrNameLst>
                                          <p:attrName>ppt_x</p:attrName>
                                        </p:attrNameLst>
                                      </p:cBhvr>
                                    </p:anim>
                                  </p:childTnLst>
                                </p:cTn>
                              </p:par>
                              <p:par>
                                <p:cTn id="63" presetID="34" presetClass="entr" presetSubtype="0" fill="hold" grpId="0" nodeType="withEffect">
                                  <p:stCondLst>
                                    <p:cond delay="0"/>
                                  </p:stCondLst>
                                  <p:childTnLst>
                                    <p:set>
                                      <p:cBhvr>
                                        <p:cTn id="64" dur="1" fill="hold">
                                          <p:stCondLst>
                                            <p:cond delay="0"/>
                                          </p:stCondLst>
                                        </p:cTn>
                                        <p:tgtEl>
                                          <p:spTgt spid="59397">
                                            <p:txEl>
                                              <p:pRg st="11" end="11"/>
                                            </p:txEl>
                                          </p:spTgt>
                                        </p:tgtEl>
                                        <p:attrNameLst>
                                          <p:attrName>style.visibility</p:attrName>
                                        </p:attrNameLst>
                                      </p:cBhvr>
                                      <p:to>
                                        <p:strVal val="visible"/>
                                      </p:to>
                                    </p:set>
                                    <p:anim from="(-#ppt_w/2)" to="(#ppt_x)" calcmode="lin" valueType="num">
                                      <p:cBhvr>
                                        <p:cTn id="65" dur="600" fill="hold">
                                          <p:stCondLst>
                                            <p:cond delay="0"/>
                                          </p:stCondLst>
                                        </p:cTn>
                                        <p:tgtEl>
                                          <p:spTgt spid="59397">
                                            <p:txEl>
                                              <p:pRg st="11" end="11"/>
                                            </p:txEl>
                                          </p:spTgt>
                                        </p:tgtEl>
                                        <p:attrNameLst>
                                          <p:attrName>ppt_x</p:attrName>
                                        </p:attrNameLst>
                                      </p:cBhvr>
                                    </p:anim>
                                    <p:anim from="0" to="-1.0" calcmode="lin" valueType="num">
                                      <p:cBhvr>
                                        <p:cTn id="66" dur="200" decel="50000" autoRev="1" fill="hold">
                                          <p:stCondLst>
                                            <p:cond delay="600"/>
                                          </p:stCondLst>
                                        </p:cTn>
                                        <p:tgtEl>
                                          <p:spTgt spid="59397">
                                            <p:txEl>
                                              <p:pRg st="11" end="11"/>
                                            </p:txEl>
                                          </p:spTgt>
                                        </p:tgtEl>
                                        <p:attrNameLst>
                                          <p:attrName>xshear</p:attrName>
                                        </p:attrNameLst>
                                      </p:cBhvr>
                                    </p:anim>
                                    <p:animScale>
                                      <p:cBhvr>
                                        <p:cTn id="67" dur="200" decel="100000" autoRev="1" fill="hold">
                                          <p:stCondLst>
                                            <p:cond delay="600"/>
                                          </p:stCondLst>
                                        </p:cTn>
                                        <p:tgtEl>
                                          <p:spTgt spid="59397">
                                            <p:txEl>
                                              <p:pRg st="11" end="11"/>
                                            </p:txEl>
                                          </p:spTgt>
                                        </p:tgtEl>
                                      </p:cBhvr>
                                      <p:from x="100000" y="100000"/>
                                      <p:to x="80000" y="100000"/>
                                    </p:animScale>
                                    <p:anim by="(#ppt_h/3+#ppt_w*0.1)" calcmode="lin" valueType="num">
                                      <p:cBhvr additive="sum">
                                        <p:cTn id="68" dur="200" decel="100000" autoRev="1" fill="hold">
                                          <p:stCondLst>
                                            <p:cond delay="600"/>
                                          </p:stCondLst>
                                        </p:cTn>
                                        <p:tgtEl>
                                          <p:spTgt spid="59397">
                                            <p:txEl>
                                              <p:pRg st="11" end="11"/>
                                            </p:txEl>
                                          </p:spTgt>
                                        </p:tgtEl>
                                        <p:attrNameLst>
                                          <p:attrName>ppt_x</p:attrName>
                                        </p:attrNameLst>
                                      </p:cBhvr>
                                    </p:anim>
                                  </p:childTnLst>
                                </p:cTn>
                              </p:par>
                            </p:childTnLst>
                          </p:cTn>
                        </p:par>
                      </p:childTnLst>
                    </p:cTn>
                  </p:par>
                  <p:par>
                    <p:cTn id="69" fill="hold">
                      <p:stCondLst>
                        <p:cond delay="indefinite"/>
                      </p:stCondLst>
                      <p:childTnLst>
                        <p:par>
                          <p:cTn id="70" fill="hold">
                            <p:stCondLst>
                              <p:cond delay="0"/>
                            </p:stCondLst>
                            <p:childTnLst>
                              <p:par>
                                <p:cTn id="71" presetID="34" presetClass="entr" presetSubtype="0" fill="hold" grpId="0" nodeType="clickEffect">
                                  <p:stCondLst>
                                    <p:cond delay="0"/>
                                  </p:stCondLst>
                                  <p:childTnLst>
                                    <p:set>
                                      <p:cBhvr>
                                        <p:cTn id="72" dur="1" fill="hold">
                                          <p:stCondLst>
                                            <p:cond delay="0"/>
                                          </p:stCondLst>
                                        </p:cTn>
                                        <p:tgtEl>
                                          <p:spTgt spid="59397">
                                            <p:txEl>
                                              <p:pRg st="13" end="13"/>
                                            </p:txEl>
                                          </p:spTgt>
                                        </p:tgtEl>
                                        <p:attrNameLst>
                                          <p:attrName>style.visibility</p:attrName>
                                        </p:attrNameLst>
                                      </p:cBhvr>
                                      <p:to>
                                        <p:strVal val="visible"/>
                                      </p:to>
                                    </p:set>
                                    <p:anim from="(-#ppt_w/2)" to="(#ppt_x)" calcmode="lin" valueType="num">
                                      <p:cBhvr>
                                        <p:cTn id="73" dur="600" fill="hold">
                                          <p:stCondLst>
                                            <p:cond delay="0"/>
                                          </p:stCondLst>
                                        </p:cTn>
                                        <p:tgtEl>
                                          <p:spTgt spid="59397">
                                            <p:txEl>
                                              <p:pRg st="13" end="13"/>
                                            </p:txEl>
                                          </p:spTgt>
                                        </p:tgtEl>
                                        <p:attrNameLst>
                                          <p:attrName>ppt_x</p:attrName>
                                        </p:attrNameLst>
                                      </p:cBhvr>
                                    </p:anim>
                                    <p:anim from="0" to="-1.0" calcmode="lin" valueType="num">
                                      <p:cBhvr>
                                        <p:cTn id="74" dur="200" decel="50000" autoRev="1" fill="hold">
                                          <p:stCondLst>
                                            <p:cond delay="600"/>
                                          </p:stCondLst>
                                        </p:cTn>
                                        <p:tgtEl>
                                          <p:spTgt spid="59397">
                                            <p:txEl>
                                              <p:pRg st="13" end="13"/>
                                            </p:txEl>
                                          </p:spTgt>
                                        </p:tgtEl>
                                        <p:attrNameLst>
                                          <p:attrName>xshear</p:attrName>
                                        </p:attrNameLst>
                                      </p:cBhvr>
                                    </p:anim>
                                    <p:animScale>
                                      <p:cBhvr>
                                        <p:cTn id="75" dur="200" decel="100000" autoRev="1" fill="hold">
                                          <p:stCondLst>
                                            <p:cond delay="600"/>
                                          </p:stCondLst>
                                        </p:cTn>
                                        <p:tgtEl>
                                          <p:spTgt spid="59397">
                                            <p:txEl>
                                              <p:pRg st="13" end="13"/>
                                            </p:txEl>
                                          </p:spTgt>
                                        </p:tgtEl>
                                      </p:cBhvr>
                                      <p:from x="100000" y="100000"/>
                                      <p:to x="80000" y="100000"/>
                                    </p:animScale>
                                    <p:anim by="(#ppt_h/3+#ppt_w*0.1)" calcmode="lin" valueType="num">
                                      <p:cBhvr additive="sum">
                                        <p:cTn id="76" dur="200" decel="100000" autoRev="1" fill="hold">
                                          <p:stCondLst>
                                            <p:cond delay="600"/>
                                          </p:stCondLst>
                                        </p:cTn>
                                        <p:tgtEl>
                                          <p:spTgt spid="59397">
                                            <p:txEl>
                                              <p:pRg st="13" end="13"/>
                                            </p:txEl>
                                          </p:spTgt>
                                        </p:tgtEl>
                                        <p:attrNameLst>
                                          <p:attrName>ppt_x</p:attrName>
                                        </p:attrNameLst>
                                      </p:cBhvr>
                                    </p:anim>
                                  </p:childTnLst>
                                </p:cTn>
                              </p:par>
                              <p:par>
                                <p:cTn id="77" presetID="34" presetClass="entr" presetSubtype="0" fill="hold" grpId="0" nodeType="withEffect">
                                  <p:stCondLst>
                                    <p:cond delay="0"/>
                                  </p:stCondLst>
                                  <p:childTnLst>
                                    <p:set>
                                      <p:cBhvr>
                                        <p:cTn id="78" dur="1" fill="hold">
                                          <p:stCondLst>
                                            <p:cond delay="0"/>
                                          </p:stCondLst>
                                        </p:cTn>
                                        <p:tgtEl>
                                          <p:spTgt spid="59397">
                                            <p:txEl>
                                              <p:pRg st="14" end="14"/>
                                            </p:txEl>
                                          </p:spTgt>
                                        </p:tgtEl>
                                        <p:attrNameLst>
                                          <p:attrName>style.visibility</p:attrName>
                                        </p:attrNameLst>
                                      </p:cBhvr>
                                      <p:to>
                                        <p:strVal val="visible"/>
                                      </p:to>
                                    </p:set>
                                    <p:anim from="(-#ppt_w/2)" to="(#ppt_x)" calcmode="lin" valueType="num">
                                      <p:cBhvr>
                                        <p:cTn id="79" dur="600" fill="hold">
                                          <p:stCondLst>
                                            <p:cond delay="0"/>
                                          </p:stCondLst>
                                        </p:cTn>
                                        <p:tgtEl>
                                          <p:spTgt spid="59397">
                                            <p:txEl>
                                              <p:pRg st="14" end="14"/>
                                            </p:txEl>
                                          </p:spTgt>
                                        </p:tgtEl>
                                        <p:attrNameLst>
                                          <p:attrName>ppt_x</p:attrName>
                                        </p:attrNameLst>
                                      </p:cBhvr>
                                    </p:anim>
                                    <p:anim from="0" to="-1.0" calcmode="lin" valueType="num">
                                      <p:cBhvr>
                                        <p:cTn id="80" dur="200" decel="50000" autoRev="1" fill="hold">
                                          <p:stCondLst>
                                            <p:cond delay="600"/>
                                          </p:stCondLst>
                                        </p:cTn>
                                        <p:tgtEl>
                                          <p:spTgt spid="59397">
                                            <p:txEl>
                                              <p:pRg st="14" end="14"/>
                                            </p:txEl>
                                          </p:spTgt>
                                        </p:tgtEl>
                                        <p:attrNameLst>
                                          <p:attrName>xshear</p:attrName>
                                        </p:attrNameLst>
                                      </p:cBhvr>
                                    </p:anim>
                                    <p:animScale>
                                      <p:cBhvr>
                                        <p:cTn id="81" dur="200" decel="100000" autoRev="1" fill="hold">
                                          <p:stCondLst>
                                            <p:cond delay="600"/>
                                          </p:stCondLst>
                                        </p:cTn>
                                        <p:tgtEl>
                                          <p:spTgt spid="59397">
                                            <p:txEl>
                                              <p:pRg st="14" end="14"/>
                                            </p:txEl>
                                          </p:spTgt>
                                        </p:tgtEl>
                                      </p:cBhvr>
                                      <p:from x="100000" y="100000"/>
                                      <p:to x="80000" y="100000"/>
                                    </p:animScale>
                                    <p:anim by="(#ppt_h/3+#ppt_w*0.1)" calcmode="lin" valueType="num">
                                      <p:cBhvr additive="sum">
                                        <p:cTn id="82" dur="200" decel="100000" autoRev="1" fill="hold">
                                          <p:stCondLst>
                                            <p:cond delay="600"/>
                                          </p:stCondLst>
                                        </p:cTn>
                                        <p:tgtEl>
                                          <p:spTgt spid="59397">
                                            <p:txEl>
                                              <p:pRg st="14" end="1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63" y="193675"/>
            <a:ext cx="8074025" cy="523875"/>
          </a:xfrm>
        </p:spPr>
        <p:txBody>
          <a:bodyPr/>
          <a:lstStyle/>
          <a:p>
            <a:pPr>
              <a:defRPr/>
            </a:pPr>
            <a:r>
              <a:rPr lang="en-US" dirty="0" smtClean="0"/>
              <a:t>Step 2: Self-Inspection Ideas</a:t>
            </a:r>
            <a:endParaRPr lang="en-US" dirty="0"/>
          </a:p>
        </p:txBody>
      </p:sp>
      <p:sp>
        <p:nvSpPr>
          <p:cNvPr id="3" name="Content Placeholder 2"/>
          <p:cNvSpPr>
            <a:spLocks noGrp="1"/>
          </p:cNvSpPr>
          <p:nvPr>
            <p:ph idx="1"/>
          </p:nvPr>
        </p:nvSpPr>
        <p:spPr>
          <a:xfrm>
            <a:off x="611188" y="1138238"/>
            <a:ext cx="7553325" cy="1181100"/>
          </a:xfrm>
        </p:spPr>
        <p:txBody>
          <a:bodyPr/>
          <a:lstStyle/>
          <a:p>
            <a:pPr>
              <a:buFontTx/>
              <a:buNone/>
              <a:defRPr/>
            </a:pPr>
            <a:r>
              <a:rPr lang="en-US" dirty="0" smtClean="0"/>
              <a:t>Develop checklists</a:t>
            </a:r>
          </a:p>
          <a:p>
            <a:pPr lvl="3">
              <a:buFontTx/>
              <a:buNone/>
              <a:defRPr/>
            </a:pPr>
            <a:r>
              <a:rPr lang="en-US" b="1" dirty="0" smtClean="0"/>
              <a:t>CLOSED AREA CHECKLIST</a:t>
            </a:r>
          </a:p>
          <a:p>
            <a:pPr>
              <a:defRPr/>
            </a:pPr>
            <a:endParaRPr lang="en-US" dirty="0"/>
          </a:p>
        </p:txBody>
      </p:sp>
      <p:graphicFrame>
        <p:nvGraphicFramePr>
          <p:cNvPr id="5" name="Table 4"/>
          <p:cNvGraphicFramePr>
            <a:graphicFrameLocks noGrp="1"/>
          </p:cNvGraphicFramePr>
          <p:nvPr/>
        </p:nvGraphicFramePr>
        <p:xfrm>
          <a:off x="731838" y="2281238"/>
          <a:ext cx="7584140" cy="3981535"/>
        </p:xfrm>
        <a:graphic>
          <a:graphicData uri="http://schemas.openxmlformats.org/drawingml/2006/table">
            <a:tbl>
              <a:tblPr/>
              <a:tblGrid>
                <a:gridCol w="530637"/>
                <a:gridCol w="7053503"/>
              </a:tblGrid>
              <a:tr h="195919">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Verify that all entries in Visitor Log are completed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755">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0" indent="-225425">
                        <a:lnSpc>
                          <a:spcPct val="115000"/>
                        </a:lnSpc>
                        <a:spcBef>
                          <a:spcPts val="0"/>
                        </a:spcBef>
                        <a:spcAft>
                          <a:spcPts val="0"/>
                        </a:spcAft>
                      </a:pPr>
                      <a:r>
                        <a:rPr lang="en-US" sz="1200" b="1" dirty="0" smtClean="0">
                          <a:solidFill>
                            <a:schemeClr val="tx1"/>
                          </a:solidFill>
                          <a:latin typeface="Calibri"/>
                          <a:ea typeface="Calibri"/>
                          <a:cs typeface="Times New Roman"/>
                        </a:rPr>
                        <a:t>     If </a:t>
                      </a:r>
                      <a:r>
                        <a:rPr lang="en-US" sz="1200" b="1" dirty="0">
                          <a:solidFill>
                            <a:schemeClr val="tx1"/>
                          </a:solidFill>
                          <a:latin typeface="Calibri"/>
                          <a:ea typeface="Calibri"/>
                          <a:cs typeface="Times New Roman"/>
                        </a:rPr>
                        <a:t>entries missing: request that escort complete; educate occupants; if unknown, prepare MFR and file in the Visitor </a:t>
                      </a:r>
                      <a:r>
                        <a:rPr lang="en-US" sz="1200" b="1" dirty="0" smtClean="0">
                          <a:solidFill>
                            <a:schemeClr val="tx1"/>
                          </a:solidFill>
                          <a:latin typeface="Calibri"/>
                          <a:ea typeface="Calibri"/>
                          <a:cs typeface="Times New Roman"/>
                        </a:rPr>
                        <a:t>Log</a:t>
                      </a:r>
                      <a:r>
                        <a:rPr lang="en-US" sz="1200" b="1" dirty="0">
                          <a:solidFill>
                            <a:schemeClr val="tx1"/>
                          </a:solidFill>
                          <a:latin typeface="Calibri"/>
                          <a:ea typeface="Calibri"/>
                          <a:cs typeface="Times New Roman"/>
                        </a:rPr>
                        <a:t>. If repeat findings, notify FSO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smtClean="0">
                          <a:solidFill>
                            <a:schemeClr val="tx1"/>
                          </a:solidFill>
                          <a:latin typeface="Calibri"/>
                          <a:ea typeface="Calibri"/>
                          <a:cs typeface="Times New Roman"/>
                        </a:rPr>
                        <a:t>     Look </a:t>
                      </a:r>
                      <a:r>
                        <a:rPr lang="en-US" sz="1200" b="1" dirty="0">
                          <a:solidFill>
                            <a:schemeClr val="tx1"/>
                          </a:solidFill>
                          <a:latin typeface="Calibri"/>
                          <a:ea typeface="Calibri"/>
                          <a:cs typeface="Times New Roman"/>
                        </a:rPr>
                        <a:t>for non-U.S. citizen entries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65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0" indent="-225425">
                        <a:lnSpc>
                          <a:spcPct val="115000"/>
                        </a:lnSpc>
                        <a:spcBef>
                          <a:spcPts val="0"/>
                        </a:spcBef>
                        <a:spcAft>
                          <a:spcPts val="0"/>
                        </a:spcAft>
                      </a:pPr>
                      <a:r>
                        <a:rPr lang="en-US" sz="1200" b="1" dirty="0" smtClean="0">
                          <a:solidFill>
                            <a:schemeClr val="tx1"/>
                          </a:solidFill>
                          <a:latin typeface="Calibri"/>
                          <a:ea typeface="Calibri"/>
                          <a:cs typeface="Times New Roman"/>
                        </a:rPr>
                        <a:t>     Look </a:t>
                      </a:r>
                      <a:r>
                        <a:rPr lang="en-US" sz="1200" b="1" dirty="0">
                          <a:solidFill>
                            <a:schemeClr val="tx1"/>
                          </a:solidFill>
                          <a:latin typeface="Calibri"/>
                          <a:ea typeface="Calibri"/>
                          <a:cs typeface="Times New Roman"/>
                        </a:rPr>
                        <a:t>for company represented. Are they from an HVAC company? If so, follow up to determine if there might be a breach to the area integrity. Are they from a computer company? Verify they did not access the classified systems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smtClean="0">
                          <a:solidFill>
                            <a:schemeClr val="tx1"/>
                          </a:solidFill>
                          <a:latin typeface="Calibri"/>
                          <a:ea typeface="Calibri"/>
                          <a:cs typeface="Times New Roman"/>
                        </a:rPr>
                        <a:t>     Remove </a:t>
                      </a:r>
                      <a:r>
                        <a:rPr lang="en-US" sz="1200" b="1" dirty="0">
                          <a:solidFill>
                            <a:schemeClr val="tx1"/>
                          </a:solidFill>
                          <a:latin typeface="Calibri"/>
                          <a:ea typeface="Calibri"/>
                          <a:cs typeface="Times New Roman"/>
                        </a:rPr>
                        <a:t>all paperwork from prior to last DSS audit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Verify that media in area is properly marked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Quarterly: Review the area 147 and notify </a:t>
                      </a:r>
                      <a:r>
                        <a:rPr lang="en-US" sz="1200" b="1" dirty="0" smtClean="0">
                          <a:latin typeface="Calibri"/>
                          <a:ea typeface="Calibri"/>
                          <a:cs typeface="Times New Roman"/>
                        </a:rPr>
                        <a:t>DSS </a:t>
                      </a:r>
                      <a:r>
                        <a:rPr lang="en-US" sz="1200" b="1" dirty="0">
                          <a:latin typeface="Calibri"/>
                          <a:ea typeface="Calibri"/>
                          <a:cs typeface="Times New Roman"/>
                        </a:rPr>
                        <a:t>if any changes are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Check area access </a:t>
                      </a:r>
                      <a:r>
                        <a:rPr lang="en-US" sz="1200" b="1" dirty="0" smtClean="0">
                          <a:latin typeface="Calibri"/>
                          <a:ea typeface="Calibri"/>
                          <a:cs typeface="Times New Roman"/>
                        </a:rPr>
                        <a:t>list</a:t>
                      </a:r>
                      <a:endParaRPr lang="en-US"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smtClean="0">
                          <a:solidFill>
                            <a:schemeClr val="tx1"/>
                          </a:solidFill>
                          <a:latin typeface="Calibri"/>
                          <a:ea typeface="Calibri"/>
                          <a:cs typeface="Times New Roman"/>
                        </a:rPr>
                        <a:t>     Are </a:t>
                      </a:r>
                      <a:r>
                        <a:rPr lang="en-US" sz="1200" b="1" dirty="0">
                          <a:solidFill>
                            <a:schemeClr val="tx1"/>
                          </a:solidFill>
                          <a:latin typeface="Calibri"/>
                          <a:ea typeface="Calibri"/>
                          <a:cs typeface="Times New Roman"/>
                        </a:rPr>
                        <a:t>all listed still active employees?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smtClean="0">
                          <a:solidFill>
                            <a:schemeClr val="tx1"/>
                          </a:solidFill>
                          <a:latin typeface="Calibri"/>
                          <a:ea typeface="Calibri"/>
                          <a:cs typeface="Times New Roman"/>
                        </a:rPr>
                        <a:t>     If </a:t>
                      </a:r>
                      <a:r>
                        <a:rPr lang="en-US" sz="1200" b="1" dirty="0">
                          <a:solidFill>
                            <a:schemeClr val="tx1"/>
                          </a:solidFill>
                          <a:latin typeface="Calibri"/>
                          <a:ea typeface="Calibri"/>
                          <a:cs typeface="Times New Roman"/>
                        </a:rPr>
                        <a:t>visitors are listed, are they still cleared and working on the 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Check supplies of Security posters and brochures.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19">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357188"/>
            <a:ext cx="7312025" cy="531812"/>
          </a:xfrm>
        </p:spPr>
        <p:txBody>
          <a:bodyPr/>
          <a:lstStyle/>
          <a:p>
            <a:pPr>
              <a:defRPr/>
            </a:pPr>
            <a:r>
              <a:rPr lang="en-US" dirty="0" smtClean="0"/>
              <a:t>Self Inspection Methods</a:t>
            </a:r>
            <a:endParaRPr lang="en-US" dirty="0"/>
          </a:p>
        </p:txBody>
      </p:sp>
      <p:sp>
        <p:nvSpPr>
          <p:cNvPr id="3" name="Content Placeholder 2"/>
          <p:cNvSpPr>
            <a:spLocks noGrp="1"/>
          </p:cNvSpPr>
          <p:nvPr>
            <p:ph idx="1"/>
          </p:nvPr>
        </p:nvSpPr>
        <p:spPr>
          <a:xfrm>
            <a:off x="387350" y="1085850"/>
            <a:ext cx="8488363" cy="5694363"/>
          </a:xfrm>
        </p:spPr>
        <p:txBody>
          <a:bodyPr/>
          <a:lstStyle/>
          <a:p>
            <a:pPr>
              <a:buFontTx/>
              <a:buNone/>
              <a:defRPr/>
            </a:pPr>
            <a:r>
              <a:rPr lang="en-US" sz="2000" dirty="0" smtClean="0"/>
              <a:t>Example: A review of the company’s receipt and dispatch records</a:t>
            </a:r>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r>
              <a:rPr lang="en-US" sz="1600" dirty="0" smtClean="0"/>
              <a:t>Is incoming or outgoing media  a different classification level than the majority of approved equipment at the facility?</a:t>
            </a:r>
          </a:p>
          <a:p>
            <a:pPr>
              <a:defRPr/>
            </a:pPr>
            <a:r>
              <a:rPr lang="en-US" sz="1600" dirty="0" smtClean="0"/>
              <a:t>How and where was the Confidential CD created? Was the trusted download procedure approved? Is trusted downloading approved for that system? Is the person who performed the trusted download authorized to do so?</a:t>
            </a:r>
          </a:p>
          <a:p>
            <a:pPr>
              <a:defRPr/>
            </a:pPr>
            <a:r>
              <a:rPr lang="en-US" sz="1600" dirty="0" smtClean="0"/>
              <a:t>How is the Missile Control Unit (MCU) protected against contamination? Are there procedures in place to properly sanitize the unit if contamination occurs? Is the procedure approved by the customer?</a:t>
            </a:r>
          </a:p>
          <a:p>
            <a:pPr>
              <a:defRPr/>
            </a:pPr>
            <a:r>
              <a:rPr lang="en-US" sz="1600" dirty="0" smtClean="0"/>
              <a:t>Do we have a contractual relationship (i.e. DD 254) with the sender/receiver?</a:t>
            </a:r>
          </a:p>
          <a:p>
            <a:pPr>
              <a:defRPr/>
            </a:pPr>
            <a:endParaRPr lang="en-US" sz="1400" dirty="0" smtClean="0"/>
          </a:p>
          <a:p>
            <a:pPr algn="ctr">
              <a:buFontTx/>
              <a:buNone/>
              <a:defRPr/>
            </a:pPr>
            <a:r>
              <a:rPr lang="en-US" sz="1800" dirty="0" smtClean="0"/>
              <a:t>This is just an example of how a little analysis and creativity can provide a more comprehensive review of the existing processes and procedures</a:t>
            </a:r>
          </a:p>
          <a:p>
            <a:pPr>
              <a:defRPr/>
            </a:pPr>
            <a:endParaRPr lang="en-US" dirty="0"/>
          </a:p>
        </p:txBody>
      </p:sp>
      <p:pic>
        <p:nvPicPr>
          <p:cNvPr id="19460" name="Picture 1"/>
          <p:cNvPicPr>
            <a:picLocks noChangeAspect="1" noChangeArrowheads="1"/>
          </p:cNvPicPr>
          <p:nvPr/>
        </p:nvPicPr>
        <p:blipFill>
          <a:blip r:embed="rId2" cstate="print"/>
          <a:srcRect/>
          <a:stretch>
            <a:fillRect/>
          </a:stretch>
        </p:blipFill>
        <p:spPr bwMode="auto">
          <a:xfrm>
            <a:off x="1838325" y="1630363"/>
            <a:ext cx="5438775" cy="130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50" y="1366838"/>
            <a:ext cx="8197850" cy="4702175"/>
          </a:xfrm>
        </p:spPr>
        <p:txBody>
          <a:bodyPr/>
          <a:lstStyle/>
          <a:p>
            <a:pPr marL="225425">
              <a:buFontTx/>
              <a:buNone/>
              <a:defRPr/>
            </a:pPr>
            <a:r>
              <a:rPr lang="en-US" sz="2000" dirty="0" smtClean="0"/>
              <a:t>Example: </a:t>
            </a:r>
          </a:p>
          <a:p>
            <a:pPr marL="225425">
              <a:buFontTx/>
              <a:buNone/>
              <a:defRPr/>
            </a:pPr>
            <a:r>
              <a:rPr lang="en-US" sz="2000" dirty="0" smtClean="0"/>
              <a:t>Review of Closed Area visitor logs</a:t>
            </a:r>
          </a:p>
          <a:p>
            <a:pPr marL="225425">
              <a:buFontTx/>
              <a:buNone/>
              <a:defRPr/>
            </a:pPr>
            <a:r>
              <a:rPr lang="en-US" sz="2000" dirty="0" smtClean="0"/>
              <a:t> 	</a:t>
            </a:r>
          </a:p>
          <a:p>
            <a:pPr marL="225425">
              <a:defRPr/>
            </a:pPr>
            <a:r>
              <a:rPr lang="en-US" sz="1800" dirty="0" smtClean="0">
                <a:solidFill>
                  <a:schemeClr val="tx1"/>
                </a:solidFill>
              </a:rPr>
              <a:t>Pay close attention to the visitor’s company name.  </a:t>
            </a:r>
          </a:p>
          <a:p>
            <a:pPr marL="225425">
              <a:defRPr/>
            </a:pPr>
            <a:r>
              <a:rPr lang="en-US" sz="1800" dirty="0" smtClean="0"/>
              <a:t>Did someone visit from an HVAC service?  If so, ask the area custodian what they did.  Did they put a hole in the wall or make a change affecting the area integrity or the 147?  If so, is it greater than 96 square inches? </a:t>
            </a:r>
          </a:p>
          <a:p>
            <a:pPr marL="225425">
              <a:defRPr/>
            </a:pPr>
            <a:r>
              <a:rPr lang="en-US" sz="1800" dirty="0" smtClean="0">
                <a:solidFill>
                  <a:schemeClr val="tx1"/>
                </a:solidFill>
              </a:rPr>
              <a:t>Did someone visit from Xerox?  If so, what did they do while they were there? Did they install a new copy machine with a hard drive? Did this get connected to the classified IS?  </a:t>
            </a:r>
          </a:p>
          <a:p>
            <a:pPr marL="225425">
              <a:defRPr/>
            </a:pPr>
            <a:r>
              <a:rPr lang="en-US" sz="1800" dirty="0" smtClean="0"/>
              <a:t>Did someone visit from a computer service vendor? If so, what did they do? Did they bring diagnostic equipment with them? If so, did they connect it to the AS?  </a:t>
            </a:r>
          </a:p>
          <a:p>
            <a:pPr marL="225425">
              <a:defRPr/>
            </a:pPr>
            <a:r>
              <a:rPr lang="en-US" sz="1800" dirty="0" smtClean="0">
                <a:solidFill>
                  <a:schemeClr val="tx1"/>
                </a:solidFill>
              </a:rPr>
              <a:t>Did any visitors have “keyboard” access?  If so, was that authorized?  </a:t>
            </a:r>
          </a:p>
          <a:p>
            <a:pPr marL="225425">
              <a:defRPr/>
            </a:pPr>
            <a:r>
              <a:rPr lang="en-US" sz="1800" dirty="0" smtClean="0">
                <a:solidFill>
                  <a:schemeClr val="tx1"/>
                </a:solidFill>
              </a:rPr>
              <a:t>Remember to dispose of visitor logs from before the last DSS audit</a:t>
            </a:r>
            <a:endParaRPr lang="en-US" sz="2000" dirty="0">
              <a:solidFill>
                <a:schemeClr val="tx1"/>
              </a:solidFill>
            </a:endParaRPr>
          </a:p>
        </p:txBody>
      </p:sp>
      <p:sp>
        <p:nvSpPr>
          <p:cNvPr id="5" name="Title 1"/>
          <p:cNvSpPr>
            <a:spLocks noGrp="1"/>
          </p:cNvSpPr>
          <p:nvPr>
            <p:ph type="title"/>
          </p:nvPr>
        </p:nvSpPr>
        <p:spPr>
          <a:xfrm>
            <a:off x="434975" y="379413"/>
            <a:ext cx="7312025" cy="531812"/>
          </a:xfrm>
        </p:spPr>
        <p:txBody>
          <a:bodyPr/>
          <a:lstStyle/>
          <a:p>
            <a:pPr>
              <a:defRPr/>
            </a:pPr>
            <a:r>
              <a:rPr lang="en-US" dirty="0" smtClean="0"/>
              <a:t>Self Inspection Methods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63" y="174625"/>
            <a:ext cx="7312025" cy="531813"/>
          </a:xfrm>
        </p:spPr>
        <p:txBody>
          <a:bodyPr/>
          <a:lstStyle/>
          <a:p>
            <a:pPr>
              <a:defRPr/>
            </a:pPr>
            <a:r>
              <a:rPr lang="en-US" dirty="0" smtClean="0"/>
              <a:t>Enhancing Your Self Inspection</a:t>
            </a:r>
            <a:endParaRPr lang="en-US" dirty="0"/>
          </a:p>
        </p:txBody>
      </p:sp>
      <p:graphicFrame>
        <p:nvGraphicFramePr>
          <p:cNvPr id="5" name="Content Placeholder 4"/>
          <p:cNvGraphicFramePr>
            <a:graphicFrameLocks noGrp="1"/>
          </p:cNvGraphicFramePr>
          <p:nvPr>
            <p:ph idx="1"/>
          </p:nvPr>
        </p:nvGraphicFramePr>
        <p:xfrm>
          <a:off x="301625" y="1195388"/>
          <a:ext cx="8648738" cy="5238224"/>
        </p:xfrm>
        <a:graphic>
          <a:graphicData uri="http://schemas.openxmlformats.org/drawingml/2006/table">
            <a:tbl>
              <a:tblPr/>
              <a:tblGrid>
                <a:gridCol w="1054319"/>
                <a:gridCol w="6395059"/>
                <a:gridCol w="373634"/>
                <a:gridCol w="231305"/>
                <a:gridCol w="86236"/>
                <a:gridCol w="432280"/>
                <a:gridCol w="75905"/>
              </a:tblGrid>
              <a:tr h="237930">
                <a:tc gridSpan="7">
                  <a:txBody>
                    <a:bodyPr/>
                    <a:lstStyle/>
                    <a:p>
                      <a:pPr marL="0" marR="0" algn="ctr">
                        <a:lnSpc>
                          <a:spcPct val="115000"/>
                        </a:lnSpc>
                        <a:spcBef>
                          <a:spcPts val="0"/>
                        </a:spcBef>
                        <a:spcAft>
                          <a:spcPts val="0"/>
                        </a:spcAft>
                        <a:tabLst>
                          <a:tab pos="2971800" algn="ctr"/>
                          <a:tab pos="5943600" algn="r"/>
                        </a:tabLst>
                      </a:pPr>
                      <a:r>
                        <a:rPr lang="en-US" sz="1400" b="1" dirty="0">
                          <a:latin typeface="Arial"/>
                          <a:ea typeface="Calibri"/>
                          <a:cs typeface="Times New Roman"/>
                        </a:rPr>
                        <a:t>A.  FACILITY CLEARANCE</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0915">
                <a:tc>
                  <a:txBody>
                    <a:bodyPr/>
                    <a:lstStyle/>
                    <a:p>
                      <a:pPr marL="0" marR="0">
                        <a:lnSpc>
                          <a:spcPct val="115000"/>
                        </a:lnSpc>
                        <a:spcBef>
                          <a:spcPts val="0"/>
                        </a:spcBef>
                        <a:spcAft>
                          <a:spcPts val="0"/>
                        </a:spcAft>
                        <a:tabLst>
                          <a:tab pos="2971800" algn="ctr"/>
                          <a:tab pos="5943600" algn="r"/>
                        </a:tabLst>
                      </a:pPr>
                      <a:r>
                        <a:rPr lang="en-US" sz="900" b="1" dirty="0" smtClean="0">
                          <a:latin typeface="Arial"/>
                          <a:ea typeface="Calibri"/>
                          <a:cs typeface="Times New Roman"/>
                        </a:rPr>
                        <a:t>NISPOM</a:t>
                      </a:r>
                      <a:r>
                        <a:rPr lang="en-US" sz="900" b="0" dirty="0" smtClean="0">
                          <a:latin typeface="Calibri"/>
                          <a:ea typeface="Calibri"/>
                          <a:cs typeface="Times New Roman"/>
                        </a:rPr>
                        <a:t>:</a:t>
                      </a: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b="1" dirty="0">
                          <a:latin typeface="Arial"/>
                          <a:ea typeface="Calibri"/>
                          <a:cs typeface="Times New Roman"/>
                        </a:rPr>
                        <a:t>Question:</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YES</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NO</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N/A</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698">
                <a:tc>
                  <a:txBody>
                    <a:bodyPr/>
                    <a:lstStyle/>
                    <a:p>
                      <a:pPr marL="0" marR="0" algn="just">
                        <a:lnSpc>
                          <a:spcPct val="115000"/>
                        </a:lnSpc>
                        <a:spcBef>
                          <a:spcPts val="0"/>
                        </a:spcBef>
                        <a:spcAft>
                          <a:spcPts val="0"/>
                        </a:spcAft>
                        <a:tabLst>
                          <a:tab pos="2971800" algn="ctr"/>
                          <a:tab pos="5943600" algn="r"/>
                        </a:tabLst>
                      </a:pPr>
                      <a:r>
                        <a:rPr lang="en-US" sz="900" b="1" dirty="0">
                          <a:latin typeface="Arial"/>
                          <a:ea typeface="Calibri"/>
                          <a:cs typeface="Times New Roman"/>
                        </a:rPr>
                        <a:t>1-302g(3)</a:t>
                      </a: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dirty="0">
                          <a:latin typeface="Arial"/>
                          <a:ea typeface="Calibri"/>
                          <a:cs typeface="Times New Roman"/>
                        </a:rPr>
                        <a:t>Have all changes (e.g. changes in ownership; operating name or address; Key Management Personnel (KMP) information; previously reported Foreign Ownership Control or Influence (FOCI) information or action to terminate business) affecting the condition of the Facility Clearance Level (FCL) been reported to the DSS Industrial Security  Rep (ISR)?</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5582">
                <a:tc gridSpan="7">
                  <a:txBody>
                    <a:bodyPr/>
                    <a:lstStyle/>
                    <a:p>
                      <a:pPr marL="0" marR="0">
                        <a:lnSpc>
                          <a:spcPct val="115000"/>
                        </a:lnSpc>
                        <a:spcBef>
                          <a:spcPts val="100"/>
                        </a:spcBef>
                        <a:spcAft>
                          <a:spcPts val="100"/>
                        </a:spcAft>
                      </a:pPr>
                      <a:r>
                        <a:rPr lang="en-US" sz="1400" b="1" dirty="0">
                          <a:solidFill>
                            <a:srgbClr val="FFFF00"/>
                          </a:solidFill>
                          <a:latin typeface="Arial"/>
                          <a:ea typeface="Times New Roman"/>
                          <a:cs typeface="Times New Roman"/>
                        </a:rPr>
                        <a:t>Note:  Is the site’s Industrial Security Facility Database (ISFD) record accurate? Physical address? Classified mailing address? Facility </a:t>
                      </a:r>
                      <a:r>
                        <a:rPr lang="en-US" sz="1400" b="1" dirty="0" smtClean="0">
                          <a:solidFill>
                            <a:srgbClr val="FFFF00"/>
                          </a:solidFill>
                          <a:latin typeface="Arial"/>
                          <a:ea typeface="Times New Roman"/>
                          <a:cs typeface="Times New Roman"/>
                        </a:rPr>
                        <a:t>clearance level</a:t>
                      </a:r>
                      <a:r>
                        <a:rPr lang="en-US" sz="1400" b="1" dirty="0">
                          <a:solidFill>
                            <a:srgbClr val="FFFF00"/>
                          </a:solidFill>
                          <a:latin typeface="Arial"/>
                          <a:ea typeface="Times New Roman"/>
                          <a:cs typeface="Times New Roman"/>
                        </a:rPr>
                        <a:t>? FSO name? Special accesses? (If special accesses are listed, is the FSO properly briefed?) Ensure the FSO has a current copy of the site’s ISFD record on file. If data is not accurate, contact the site’s DSS Rep to request an update.</a:t>
                      </a: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0915">
                <a:tc>
                  <a:txBody>
                    <a:bodyPr/>
                    <a:lstStyle/>
                    <a:p>
                      <a:pPr marL="0" marR="0">
                        <a:lnSpc>
                          <a:spcPct val="115000"/>
                        </a:lnSpc>
                        <a:spcBef>
                          <a:spcPts val="0"/>
                        </a:spcBef>
                        <a:spcAft>
                          <a:spcPts val="0"/>
                        </a:spcAft>
                        <a:tabLst>
                          <a:tab pos="2971800" algn="ctr"/>
                          <a:tab pos="5943600" algn="r"/>
                        </a:tabLst>
                      </a:pPr>
                      <a:r>
                        <a:rPr lang="en-US" sz="900" b="1" dirty="0" smtClean="0">
                          <a:latin typeface="Arial"/>
                          <a:ea typeface="Calibri"/>
                          <a:cs typeface="Times New Roman"/>
                        </a:rPr>
                        <a:t>NISPOM:</a:t>
                      </a: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b="1" dirty="0">
                          <a:latin typeface="Arial"/>
                          <a:ea typeface="Calibri"/>
                          <a:cs typeface="Times New Roman"/>
                        </a:rPr>
                        <a:t>Question:</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YES</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NO</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dirty="0">
                          <a:latin typeface="Arial"/>
                          <a:ea typeface="Calibri"/>
                          <a:cs typeface="Times New Roman"/>
                        </a:rPr>
                        <a:t>N/A</a:t>
                      </a: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859">
                <a:tc>
                  <a:txBody>
                    <a:bodyPr/>
                    <a:lstStyle/>
                    <a:p>
                      <a:pPr marL="0" marR="0" algn="just">
                        <a:lnSpc>
                          <a:spcPct val="115000"/>
                        </a:lnSpc>
                        <a:spcBef>
                          <a:spcPts val="0"/>
                        </a:spcBef>
                        <a:spcAft>
                          <a:spcPts val="0"/>
                        </a:spcAft>
                        <a:tabLst>
                          <a:tab pos="2971800" algn="ctr"/>
                          <a:tab pos="5943600" algn="r"/>
                        </a:tabLst>
                      </a:pPr>
                      <a:r>
                        <a:rPr lang="en-US" sz="900" b="1">
                          <a:latin typeface="Arial"/>
                          <a:ea typeface="Calibri"/>
                          <a:cs typeface="Times New Roman"/>
                        </a:rPr>
                        <a:t>1-100c</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dirty="0">
                          <a:latin typeface="Arial"/>
                          <a:ea typeface="Calibri"/>
                          <a:cs typeface="Times New Roman"/>
                        </a:rPr>
                        <a:t>Has the fact that the company has an FCL been used for advertising or promotional purposes?</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930">
                <a:tc>
                  <a:txBody>
                    <a:bodyPr/>
                    <a:lstStyle/>
                    <a:p>
                      <a:pPr marL="0" marR="0">
                        <a:lnSpc>
                          <a:spcPct val="115000"/>
                        </a:lnSpc>
                        <a:spcBef>
                          <a:spcPts val="0"/>
                        </a:spcBef>
                        <a:spcAft>
                          <a:spcPts val="0"/>
                        </a:spcAft>
                        <a:tabLst>
                          <a:tab pos="2971800" algn="ctr"/>
                          <a:tab pos="5943600" algn="r"/>
                        </a:tabLst>
                      </a:pPr>
                      <a:r>
                        <a:rPr lang="en-US" sz="900" b="1" dirty="0" smtClean="0">
                          <a:latin typeface="Arial"/>
                          <a:ea typeface="Calibri"/>
                          <a:cs typeface="Times New Roman"/>
                        </a:rPr>
                        <a:t>NISPOM:</a:t>
                      </a: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b="1" dirty="0">
                          <a:latin typeface="Arial"/>
                          <a:ea typeface="Calibri"/>
                          <a:cs typeface="Times New Roman"/>
                        </a:rPr>
                        <a:t>Question:</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YES</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NO</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a:latin typeface="Arial"/>
                          <a:ea typeface="Calibri"/>
                          <a:cs typeface="Times New Roman"/>
                        </a:rPr>
                        <a:t>N/A</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859">
                <a:tc>
                  <a:txBody>
                    <a:bodyPr/>
                    <a:lstStyle/>
                    <a:p>
                      <a:pPr marL="0" marR="0" algn="just">
                        <a:lnSpc>
                          <a:spcPct val="115000"/>
                        </a:lnSpc>
                        <a:spcBef>
                          <a:spcPts val="0"/>
                        </a:spcBef>
                        <a:spcAft>
                          <a:spcPts val="0"/>
                        </a:spcAft>
                        <a:tabLst>
                          <a:tab pos="2971800" algn="ctr"/>
                          <a:tab pos="5943600" algn="r"/>
                        </a:tabLst>
                      </a:pPr>
                      <a:r>
                        <a:rPr lang="en-US" sz="900" b="1">
                          <a:latin typeface="Arial"/>
                          <a:ea typeface="Calibri"/>
                          <a:cs typeface="Times New Roman"/>
                        </a:rPr>
                        <a:t>2-104</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dirty="0">
                          <a:latin typeface="Arial"/>
                          <a:ea typeface="Calibri"/>
                          <a:cs typeface="Times New Roman"/>
                        </a:rPr>
                        <a:t>Are the senior management official, the FSO, and other Key Management Personnel cleared as required in connection with the FCL?</a:t>
                      </a:r>
                      <a:endParaRPr lang="en-US" sz="14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tabLst>
                          <a:tab pos="2971800" algn="ctr"/>
                          <a:tab pos="5943600" algn="r"/>
                        </a:tabLst>
                      </a:pPr>
                      <a:endParaRPr lang="en-US" sz="900">
                        <a:latin typeface="Arial"/>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930">
                <a:tc gridSpan="7">
                  <a:txBody>
                    <a:bodyPr/>
                    <a:lstStyle/>
                    <a:p>
                      <a:pPr marL="0" marR="0" algn="just">
                        <a:lnSpc>
                          <a:spcPct val="115000"/>
                        </a:lnSpc>
                        <a:spcBef>
                          <a:spcPts val="0"/>
                        </a:spcBef>
                        <a:spcAft>
                          <a:spcPts val="0"/>
                        </a:spcAft>
                        <a:tabLst>
                          <a:tab pos="2971800" algn="ctr"/>
                          <a:tab pos="5943600" algn="r"/>
                        </a:tabLst>
                      </a:pPr>
                      <a:r>
                        <a:rPr lang="en-US" sz="1400" b="1" dirty="0">
                          <a:solidFill>
                            <a:srgbClr val="FFFF00"/>
                          </a:solidFill>
                          <a:latin typeface="Arial"/>
                          <a:ea typeface="Calibri"/>
                          <a:cs typeface="Times New Roman"/>
                        </a:rPr>
                        <a:t>Note:  Must be cleared to the level of the facility clearance. </a:t>
                      </a:r>
                      <a:endParaRPr lang="en-US" sz="1400" b="1" dirty="0">
                        <a:solidFill>
                          <a:srgbClr val="FFFF00"/>
                        </a:solidFill>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4935">
                <a:tc>
                  <a:txBody>
                    <a:bodyPr/>
                    <a:lstStyle/>
                    <a:p>
                      <a:pPr marL="0" marR="0">
                        <a:lnSpc>
                          <a:spcPct val="115000"/>
                        </a:lnSpc>
                        <a:spcBef>
                          <a:spcPts val="0"/>
                        </a:spcBef>
                        <a:spcAft>
                          <a:spcPts val="0"/>
                        </a:spcAft>
                        <a:tabLst>
                          <a:tab pos="2971800" algn="ctr"/>
                          <a:tab pos="5943600" algn="r"/>
                        </a:tabLst>
                      </a:pPr>
                      <a:r>
                        <a:rPr lang="en-US" sz="900" b="1" dirty="0" smtClean="0">
                          <a:solidFill>
                            <a:srgbClr val="FFFF00"/>
                          </a:solidFill>
                          <a:latin typeface="Arial"/>
                          <a:ea typeface="Calibri"/>
                          <a:cs typeface="Times New Roman"/>
                        </a:rPr>
                        <a:t>NISPOM</a:t>
                      </a:r>
                      <a:r>
                        <a:rPr lang="en-US" sz="900" b="0" dirty="0" smtClean="0">
                          <a:solidFill>
                            <a:srgbClr val="FFFF00"/>
                          </a:solidFill>
                          <a:latin typeface="Calibri"/>
                          <a:ea typeface="Calibri"/>
                          <a:cs typeface="Times New Roman"/>
                        </a:rPr>
                        <a:t>:</a:t>
                      </a:r>
                      <a:r>
                        <a:rPr lang="en-US" sz="900" b="0" baseline="0" dirty="0" smtClean="0">
                          <a:solidFill>
                            <a:srgbClr val="FFFF00"/>
                          </a:solidFill>
                          <a:latin typeface="Calibri"/>
                          <a:ea typeface="Calibri"/>
                          <a:cs typeface="Times New Roman"/>
                        </a:rPr>
                        <a:t> </a:t>
                      </a:r>
                      <a:endParaRPr lang="en-US" sz="900" dirty="0">
                        <a:solidFill>
                          <a:srgbClr val="FFFF00"/>
                        </a:solidFill>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b="1" dirty="0">
                          <a:solidFill>
                            <a:srgbClr val="FFFF00"/>
                          </a:solidFill>
                          <a:latin typeface="Arial"/>
                          <a:ea typeface="Calibri"/>
                          <a:cs typeface="Times New Roman"/>
                        </a:rPr>
                        <a:t>Question:</a:t>
                      </a:r>
                      <a:endParaRPr lang="en-US" sz="1400" dirty="0">
                        <a:solidFill>
                          <a:srgbClr val="FFFF00"/>
                        </a:solidFill>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r>
                        <a:rPr lang="en-US" sz="900" b="1" dirty="0">
                          <a:solidFill>
                            <a:srgbClr val="0000FF"/>
                          </a:solidFill>
                          <a:latin typeface="Arial"/>
                          <a:ea typeface="Calibri"/>
                          <a:cs typeface="Times New Roman"/>
                        </a:rPr>
                        <a:t>YES</a:t>
                      </a: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0"/>
                        </a:spcAft>
                        <a:tabLst>
                          <a:tab pos="2971800" algn="ctr"/>
                          <a:tab pos="5943600" algn="r"/>
                        </a:tabLst>
                      </a:pPr>
                      <a:r>
                        <a:rPr lang="en-US" sz="900" b="1">
                          <a:solidFill>
                            <a:srgbClr val="0000FF"/>
                          </a:solidFill>
                          <a:latin typeface="Arial"/>
                          <a:ea typeface="Calibri"/>
                          <a:cs typeface="Times New Roman"/>
                        </a:rPr>
                        <a:t>NO</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tabLst>
                          <a:tab pos="2971800" algn="ctr"/>
                          <a:tab pos="5943600" algn="r"/>
                        </a:tabLst>
                      </a:pPr>
                      <a:r>
                        <a:rPr lang="en-US" sz="900" b="1">
                          <a:solidFill>
                            <a:srgbClr val="0000FF"/>
                          </a:solidFill>
                          <a:latin typeface="Arial"/>
                          <a:ea typeface="Calibri"/>
                          <a:cs typeface="Times New Roman"/>
                        </a:rPr>
                        <a:t>N/A</a:t>
                      </a: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930">
                <a:tc>
                  <a:txBody>
                    <a:bodyPr/>
                    <a:lstStyle/>
                    <a:p>
                      <a:pPr marL="0" marR="0">
                        <a:lnSpc>
                          <a:spcPct val="115000"/>
                        </a:lnSpc>
                        <a:spcBef>
                          <a:spcPts val="0"/>
                        </a:spcBef>
                        <a:spcAft>
                          <a:spcPts val="0"/>
                        </a:spcAft>
                        <a:tabLst>
                          <a:tab pos="2971800" algn="ctr"/>
                          <a:tab pos="5943600" algn="r"/>
                        </a:tabLst>
                      </a:pPr>
                      <a:r>
                        <a:rPr lang="en-US" sz="900" b="1">
                          <a:solidFill>
                            <a:srgbClr val="FFFF00"/>
                          </a:solidFill>
                          <a:latin typeface="Arial"/>
                          <a:ea typeface="Calibri"/>
                          <a:cs typeface="Times New Roman"/>
                        </a:rPr>
                        <a:t>2-104</a:t>
                      </a:r>
                      <a:endParaRPr lang="en-US" sz="900" b="1">
                        <a:solidFill>
                          <a:srgbClr val="FFFF00"/>
                        </a:solidFill>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2971800" algn="ctr"/>
                          <a:tab pos="5943600" algn="r"/>
                        </a:tabLst>
                      </a:pPr>
                      <a:r>
                        <a:rPr lang="en-US" sz="1400" b="1" dirty="0">
                          <a:solidFill>
                            <a:srgbClr val="FFFF00"/>
                          </a:solidFill>
                          <a:latin typeface="Arial"/>
                          <a:ea typeface="Calibri"/>
                          <a:cs typeface="Times New Roman"/>
                        </a:rPr>
                        <a:t>*Is the Key Management Personnel list current?</a:t>
                      </a:r>
                      <a:endParaRPr lang="en-US" sz="1400" b="1" dirty="0">
                        <a:solidFill>
                          <a:srgbClr val="FFFF00"/>
                        </a:solidFill>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0"/>
                        </a:spcAft>
                        <a:tabLst>
                          <a:tab pos="2971800" algn="ctr"/>
                          <a:tab pos="5943600" algn="r"/>
                        </a:tabLst>
                      </a:pPr>
                      <a:endParaRPr lang="en-US" sz="90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tabLst>
                          <a:tab pos="2971800" algn="ctr"/>
                          <a:tab pos="5943600" algn="r"/>
                        </a:tabLst>
                      </a:pPr>
                      <a:endParaRPr lang="en-US" sz="900" dirty="0">
                        <a:latin typeface="Calibri"/>
                        <a:ea typeface="Calibri"/>
                        <a:cs typeface="Times New Roman"/>
                      </a:endParaRPr>
                    </a:p>
                  </a:txBody>
                  <a:tcPr marL="21527" marR="215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77" name="Rectangle 1"/>
          <p:cNvSpPr>
            <a:spLocks noChangeArrowheads="1"/>
          </p:cNvSpPr>
          <p:nvPr/>
        </p:nvSpPr>
        <p:spPr bwMode="auto">
          <a:xfrm>
            <a:off x="0" y="0"/>
            <a:ext cx="9144000" cy="457200"/>
          </a:xfrm>
          <a:prstGeom prst="rect">
            <a:avLst/>
          </a:prstGeom>
          <a:noFill/>
          <a:ln w="12700">
            <a:noFill/>
            <a:miter lim="800000"/>
            <a:headEnd/>
            <a:tailEnd/>
          </a:ln>
        </p:spPr>
        <p:txBody>
          <a:bodyPr wrap="none" anchor="ctr">
            <a:spAutoFit/>
          </a:bodyPr>
          <a:lstStyle/>
          <a:p>
            <a:pPr>
              <a:tabLst>
                <a:tab pos="2971800" algn="ctr"/>
                <a:tab pos="5943600" algn="r"/>
              </a:tabLst>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8463" y="3421063"/>
            <a:ext cx="8455025" cy="2997200"/>
          </a:xfrm>
        </p:spPr>
        <p:txBody>
          <a:bodyPr/>
          <a:lstStyle/>
          <a:p>
            <a:pPr lvl="1">
              <a:defRPr/>
            </a:pPr>
            <a:endParaRPr lang="en-US" dirty="0" smtClean="0"/>
          </a:p>
          <a:p>
            <a:pPr lvl="1">
              <a:defRPr/>
            </a:pPr>
            <a:r>
              <a:rPr lang="en-US" dirty="0" smtClean="0"/>
              <a:t>Who is: Who doesn’t like to do self inspections?</a:t>
            </a:r>
          </a:p>
          <a:p>
            <a:pPr lvl="1">
              <a:defRPr/>
            </a:pPr>
            <a:r>
              <a:rPr lang="en-US" dirty="0" smtClean="0"/>
              <a:t>Who is: Who looks at self inspections as a necessary evil?</a:t>
            </a:r>
          </a:p>
          <a:p>
            <a:pPr lvl="1">
              <a:defRPr/>
            </a:pPr>
            <a:r>
              <a:rPr lang="en-US" dirty="0" smtClean="0"/>
              <a:t>Who is: Who just “checks the box”?</a:t>
            </a:r>
          </a:p>
          <a:p>
            <a:pPr lvl="1">
              <a:buFontTx/>
              <a:buNone/>
              <a:defRPr/>
            </a:pPr>
            <a:endParaRPr lang="en-US" dirty="0" smtClean="0"/>
          </a:p>
          <a:p>
            <a:pPr lvl="1">
              <a:buFontTx/>
              <a:buNone/>
              <a:defRPr/>
            </a:pPr>
            <a:r>
              <a:rPr lang="en-US" dirty="0" smtClean="0"/>
              <a:t>                     </a:t>
            </a:r>
          </a:p>
        </p:txBody>
      </p:sp>
      <p:sp>
        <p:nvSpPr>
          <p:cNvPr id="4099" name="TextBox 2"/>
          <p:cNvSpPr txBox="1">
            <a:spLocks noChangeArrowheads="1"/>
          </p:cNvSpPr>
          <p:nvPr/>
        </p:nvSpPr>
        <p:spPr bwMode="auto">
          <a:xfrm>
            <a:off x="569913" y="355600"/>
            <a:ext cx="7519987" cy="646113"/>
          </a:xfrm>
          <a:prstGeom prst="rect">
            <a:avLst/>
          </a:prstGeom>
          <a:noFill/>
          <a:ln w="9525">
            <a:noFill/>
            <a:miter lim="800000"/>
            <a:headEnd/>
            <a:tailEnd/>
          </a:ln>
        </p:spPr>
        <p:txBody>
          <a:bodyPr>
            <a:spAutoFit/>
          </a:bodyPr>
          <a:lstStyle/>
          <a:p>
            <a:pPr algn="ctr"/>
            <a:r>
              <a:rPr lang="en-US" sz="3600" dirty="0" err="1"/>
              <a:t>Carnak</a:t>
            </a:r>
            <a:r>
              <a:rPr lang="en-US" sz="3600" dirty="0"/>
              <a:t>  …. “Who is …. “me</a:t>
            </a:r>
            <a:r>
              <a:rPr lang="en-US" sz="3600" dirty="0" smtClean="0"/>
              <a:t>”’?</a:t>
            </a:r>
            <a:endParaRPr lang="en-US" sz="3600" dirty="0"/>
          </a:p>
        </p:txBody>
      </p:sp>
      <p:pic>
        <p:nvPicPr>
          <p:cNvPr id="4100" name="Picture 6" descr="http://canadacheeseman.files.wordpress.com/2011/01/carnac.jpg"/>
          <p:cNvPicPr>
            <a:picLocks noChangeAspect="1" noChangeArrowheads="1"/>
          </p:cNvPicPr>
          <p:nvPr/>
        </p:nvPicPr>
        <p:blipFill>
          <a:blip r:embed="rId2" cstate="print"/>
          <a:srcRect/>
          <a:stretch>
            <a:fillRect/>
          </a:stretch>
        </p:blipFill>
        <p:spPr bwMode="auto">
          <a:xfrm>
            <a:off x="3603625" y="1727200"/>
            <a:ext cx="1646238" cy="162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xfrm>
            <a:off x="403225" y="346075"/>
            <a:ext cx="7312025" cy="531813"/>
          </a:xfrm>
        </p:spPr>
        <p:txBody>
          <a:bodyPr/>
          <a:lstStyle/>
          <a:p>
            <a:pPr>
              <a:defRPr/>
            </a:pPr>
            <a:r>
              <a:rPr lang="en-US" dirty="0" smtClean="0"/>
              <a:t>Step 3 – Follow-up</a:t>
            </a:r>
            <a:br>
              <a:rPr lang="en-US" dirty="0" smtClean="0"/>
            </a:br>
            <a:r>
              <a:rPr lang="en-US" sz="1800" dirty="0" smtClean="0"/>
              <a:t>Writing </a:t>
            </a:r>
            <a:r>
              <a:rPr lang="en-US" sz="1800" dirty="0"/>
              <a:t>the Self-Inspection Report</a:t>
            </a:r>
          </a:p>
        </p:txBody>
      </p:sp>
      <p:sp>
        <p:nvSpPr>
          <p:cNvPr id="61445" name="Rectangle 5"/>
          <p:cNvSpPr>
            <a:spLocks noGrp="1" noChangeArrowheads="1"/>
          </p:cNvSpPr>
          <p:nvPr>
            <p:ph type="body" idx="1"/>
          </p:nvPr>
        </p:nvSpPr>
        <p:spPr>
          <a:xfrm>
            <a:off x="557213" y="1668463"/>
            <a:ext cx="7897812" cy="3619452"/>
          </a:xfrm>
        </p:spPr>
        <p:txBody>
          <a:bodyPr/>
          <a:lstStyle/>
          <a:p>
            <a:pPr>
              <a:defRPr/>
            </a:pPr>
            <a:r>
              <a:rPr lang="en-US" sz="2000" dirty="0" smtClean="0"/>
              <a:t>Reports documenting </a:t>
            </a:r>
            <a:r>
              <a:rPr lang="en-US" sz="2000" dirty="0"/>
              <a:t>your Self-Inspection can be done in any format you would like</a:t>
            </a:r>
          </a:p>
          <a:p>
            <a:pPr>
              <a:defRPr/>
            </a:pPr>
            <a:endParaRPr lang="en-US" sz="900" dirty="0"/>
          </a:p>
          <a:p>
            <a:pPr>
              <a:defRPr/>
            </a:pPr>
            <a:r>
              <a:rPr lang="en-US" sz="2000" dirty="0"/>
              <a:t>Should identify the following:</a:t>
            </a:r>
          </a:p>
          <a:p>
            <a:pPr lvl="1">
              <a:defRPr/>
            </a:pPr>
            <a:r>
              <a:rPr lang="en-US" sz="1400" dirty="0">
                <a:solidFill>
                  <a:schemeClr val="tx1"/>
                </a:solidFill>
              </a:rPr>
              <a:t>Areas inspected</a:t>
            </a:r>
          </a:p>
          <a:p>
            <a:pPr lvl="1">
              <a:defRPr/>
            </a:pPr>
            <a:r>
              <a:rPr lang="en-US" sz="1400" dirty="0">
                <a:solidFill>
                  <a:schemeClr val="tx1"/>
                </a:solidFill>
              </a:rPr>
              <a:t>Commendable areas</a:t>
            </a:r>
          </a:p>
          <a:p>
            <a:pPr lvl="1">
              <a:defRPr/>
            </a:pPr>
            <a:r>
              <a:rPr lang="en-US" sz="1400" dirty="0">
                <a:solidFill>
                  <a:schemeClr val="tx1"/>
                </a:solidFill>
              </a:rPr>
              <a:t>Findings/ </a:t>
            </a:r>
            <a:r>
              <a:rPr lang="en-US" sz="1400" dirty="0" smtClean="0">
                <a:solidFill>
                  <a:schemeClr val="tx1"/>
                </a:solidFill>
              </a:rPr>
              <a:t>Deficiencies/Corrective </a:t>
            </a:r>
            <a:r>
              <a:rPr lang="en-US" sz="1400" dirty="0">
                <a:solidFill>
                  <a:schemeClr val="tx1"/>
                </a:solidFill>
              </a:rPr>
              <a:t>Actions</a:t>
            </a:r>
          </a:p>
          <a:p>
            <a:pPr lvl="1">
              <a:defRPr/>
            </a:pPr>
            <a:r>
              <a:rPr lang="en-US" sz="1400" dirty="0" smtClean="0">
                <a:solidFill>
                  <a:schemeClr val="tx1"/>
                </a:solidFill>
              </a:rPr>
              <a:t>Findings</a:t>
            </a:r>
            <a:r>
              <a:rPr lang="en-US" sz="1400" dirty="0">
                <a:solidFill>
                  <a:schemeClr val="tx1"/>
                </a:solidFill>
              </a:rPr>
              <a:t>/ </a:t>
            </a:r>
            <a:r>
              <a:rPr lang="en-US" sz="1400" dirty="0" smtClean="0">
                <a:solidFill>
                  <a:schemeClr val="tx1"/>
                </a:solidFill>
              </a:rPr>
              <a:t>Deficiencies </a:t>
            </a:r>
            <a:r>
              <a:rPr lang="en-US" sz="1400" dirty="0">
                <a:solidFill>
                  <a:schemeClr val="tx1"/>
                </a:solidFill>
              </a:rPr>
              <a:t>that </a:t>
            </a:r>
            <a:r>
              <a:rPr lang="en-US" sz="1400" dirty="0" smtClean="0">
                <a:solidFill>
                  <a:schemeClr val="tx1"/>
                </a:solidFill>
              </a:rPr>
              <a:t>need long-term </a:t>
            </a:r>
            <a:r>
              <a:rPr lang="en-US" sz="1400" dirty="0">
                <a:solidFill>
                  <a:schemeClr val="tx1"/>
                </a:solidFill>
              </a:rPr>
              <a:t>monitoring</a:t>
            </a:r>
          </a:p>
          <a:p>
            <a:pPr lvl="2">
              <a:defRPr/>
            </a:pPr>
            <a:r>
              <a:rPr lang="en-US" sz="1400" dirty="0">
                <a:solidFill>
                  <a:schemeClr val="tx1"/>
                </a:solidFill>
              </a:rPr>
              <a:t>Normally done where there are significant problems where it will take a long time to close out.</a:t>
            </a:r>
          </a:p>
          <a:p>
            <a:pPr lvl="2">
              <a:defRPr/>
            </a:pPr>
            <a:r>
              <a:rPr lang="en-US" sz="1400" dirty="0">
                <a:solidFill>
                  <a:schemeClr val="tx1"/>
                </a:solidFill>
              </a:rPr>
              <a:t>Status report every 30 </a:t>
            </a:r>
            <a:r>
              <a:rPr lang="en-US" sz="1400" dirty="0" smtClean="0">
                <a:solidFill>
                  <a:schemeClr val="tx1"/>
                </a:solidFill>
              </a:rPr>
              <a:t>days</a:t>
            </a:r>
          </a:p>
          <a:p>
            <a:pPr>
              <a:defRPr/>
            </a:pPr>
            <a:endParaRPr lang="en-US" sz="900" dirty="0" smtClean="0"/>
          </a:p>
          <a:p>
            <a:pPr>
              <a:buFontTx/>
              <a:buNone/>
              <a:defRPr/>
            </a:pPr>
            <a:endParaRPr lang="en-US" sz="900" dirty="0" smtClean="0"/>
          </a:p>
          <a:p>
            <a:pPr>
              <a:defRPr/>
            </a:pPr>
            <a:r>
              <a:rPr lang="en-US" sz="2000" dirty="0" smtClean="0"/>
              <a:t>Reference applicable compliance document </a:t>
            </a:r>
            <a:endParaRPr lang="en-US" sz="2000" dirty="0"/>
          </a:p>
        </p:txBody>
      </p:sp>
      <p:pic>
        <p:nvPicPr>
          <p:cNvPr id="22532" name="Picture 5" descr="C:\Users\rossignj\AppData\Local\Microsoft\Windows\Temporary Internet Files\Content.IE5\KF8M48AR\MC900439818[1].png"/>
          <p:cNvPicPr>
            <a:picLocks noChangeAspect="1" noChangeArrowheads="1"/>
          </p:cNvPicPr>
          <p:nvPr/>
        </p:nvPicPr>
        <p:blipFill>
          <a:blip r:embed="rId2" cstate="print"/>
          <a:srcRect/>
          <a:stretch>
            <a:fillRect/>
          </a:stretch>
        </p:blipFill>
        <p:spPr bwMode="auto">
          <a:xfrm>
            <a:off x="6265863" y="1957388"/>
            <a:ext cx="1746250" cy="1746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1445">
                                            <p:txEl>
                                              <p:pRg st="0" end="0"/>
                                            </p:txEl>
                                          </p:spTgt>
                                        </p:tgtEl>
                                        <p:attrNameLst>
                                          <p:attrName>style.visibility</p:attrName>
                                        </p:attrNameLst>
                                      </p:cBhvr>
                                      <p:to>
                                        <p:strVal val="visible"/>
                                      </p:to>
                                    </p:set>
                                    <p:animEffect transition="in" filter="slide(fromBottom)">
                                      <p:cBhvr>
                                        <p:cTn id="7" dur="500"/>
                                        <p:tgtEl>
                                          <p:spTgt spid="614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45">
                                            <p:txEl>
                                              <p:pRg st="2" end="2"/>
                                            </p:txEl>
                                          </p:spTgt>
                                        </p:tgtEl>
                                        <p:attrNameLst>
                                          <p:attrName>style.visibility</p:attrName>
                                        </p:attrNameLst>
                                      </p:cBhvr>
                                      <p:to>
                                        <p:strVal val="visible"/>
                                      </p:to>
                                    </p:set>
                                    <p:animEffect transition="in" filter="slide(fromBottom)">
                                      <p:cBhvr>
                                        <p:cTn id="12" dur="500"/>
                                        <p:tgtEl>
                                          <p:spTgt spid="61445">
                                            <p:txEl>
                                              <p:pRg st="2" end="2"/>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61445">
                                            <p:txEl>
                                              <p:pRg st="3" end="3"/>
                                            </p:txEl>
                                          </p:spTgt>
                                        </p:tgtEl>
                                        <p:attrNameLst>
                                          <p:attrName>style.visibility</p:attrName>
                                        </p:attrNameLst>
                                      </p:cBhvr>
                                      <p:to>
                                        <p:strVal val="visible"/>
                                      </p:to>
                                    </p:set>
                                    <p:animEffect transition="in" filter="slide(fromBottom)">
                                      <p:cBhvr>
                                        <p:cTn id="15" dur="500"/>
                                        <p:tgtEl>
                                          <p:spTgt spid="61445">
                                            <p:txEl>
                                              <p:pRg st="3" end="3"/>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61445">
                                            <p:txEl>
                                              <p:pRg st="4" end="4"/>
                                            </p:txEl>
                                          </p:spTgt>
                                        </p:tgtEl>
                                        <p:attrNameLst>
                                          <p:attrName>style.visibility</p:attrName>
                                        </p:attrNameLst>
                                      </p:cBhvr>
                                      <p:to>
                                        <p:strVal val="visible"/>
                                      </p:to>
                                    </p:set>
                                    <p:animEffect transition="in" filter="slide(fromBottom)">
                                      <p:cBhvr>
                                        <p:cTn id="18" dur="500"/>
                                        <p:tgtEl>
                                          <p:spTgt spid="61445">
                                            <p:txEl>
                                              <p:pRg st="4" end="4"/>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61445">
                                            <p:txEl>
                                              <p:pRg st="5" end="5"/>
                                            </p:txEl>
                                          </p:spTgt>
                                        </p:tgtEl>
                                        <p:attrNameLst>
                                          <p:attrName>style.visibility</p:attrName>
                                        </p:attrNameLst>
                                      </p:cBhvr>
                                      <p:to>
                                        <p:strVal val="visible"/>
                                      </p:to>
                                    </p:set>
                                    <p:animEffect transition="in" filter="slide(fromBottom)">
                                      <p:cBhvr>
                                        <p:cTn id="21" dur="500"/>
                                        <p:tgtEl>
                                          <p:spTgt spid="61445">
                                            <p:txEl>
                                              <p:pRg st="5" end="5"/>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61445">
                                            <p:txEl>
                                              <p:pRg st="6" end="6"/>
                                            </p:txEl>
                                          </p:spTgt>
                                        </p:tgtEl>
                                        <p:attrNameLst>
                                          <p:attrName>style.visibility</p:attrName>
                                        </p:attrNameLst>
                                      </p:cBhvr>
                                      <p:to>
                                        <p:strVal val="visible"/>
                                      </p:to>
                                    </p:set>
                                    <p:animEffect transition="in" filter="slide(fromBottom)">
                                      <p:cBhvr>
                                        <p:cTn id="24" dur="500"/>
                                        <p:tgtEl>
                                          <p:spTgt spid="61445">
                                            <p:txEl>
                                              <p:pRg st="6" end="6"/>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61445">
                                            <p:txEl>
                                              <p:pRg st="7" end="7"/>
                                            </p:txEl>
                                          </p:spTgt>
                                        </p:tgtEl>
                                        <p:attrNameLst>
                                          <p:attrName>style.visibility</p:attrName>
                                        </p:attrNameLst>
                                      </p:cBhvr>
                                      <p:to>
                                        <p:strVal val="visible"/>
                                      </p:to>
                                    </p:set>
                                    <p:animEffect transition="in" filter="slide(fromBottom)">
                                      <p:cBhvr>
                                        <p:cTn id="27" dur="500"/>
                                        <p:tgtEl>
                                          <p:spTgt spid="61445">
                                            <p:txEl>
                                              <p:pRg st="7" end="7"/>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61445">
                                            <p:txEl>
                                              <p:pRg st="8" end="8"/>
                                            </p:txEl>
                                          </p:spTgt>
                                        </p:tgtEl>
                                        <p:attrNameLst>
                                          <p:attrName>style.visibility</p:attrName>
                                        </p:attrNameLst>
                                      </p:cBhvr>
                                      <p:to>
                                        <p:strVal val="visible"/>
                                      </p:to>
                                    </p:set>
                                    <p:animEffect transition="in" filter="slide(fromBottom)">
                                      <p:cBhvr>
                                        <p:cTn id="30" dur="500"/>
                                        <p:tgtEl>
                                          <p:spTgt spid="61445">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61445">
                                            <p:txEl>
                                              <p:pRg st="11" end="11"/>
                                            </p:txEl>
                                          </p:spTgt>
                                        </p:tgtEl>
                                        <p:attrNameLst>
                                          <p:attrName>style.visibility</p:attrName>
                                        </p:attrNameLst>
                                      </p:cBhvr>
                                      <p:to>
                                        <p:strVal val="visible"/>
                                      </p:to>
                                    </p:set>
                                    <p:animEffect transition="in" filter="slide(fromBottom)">
                                      <p:cBhvr>
                                        <p:cTn id="35" dur="500"/>
                                        <p:tgtEl>
                                          <p:spTgt spid="6144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xfrm>
            <a:off x="403225" y="346075"/>
            <a:ext cx="7312025" cy="531813"/>
          </a:xfrm>
        </p:spPr>
        <p:txBody>
          <a:bodyPr/>
          <a:lstStyle/>
          <a:p>
            <a:pPr>
              <a:defRPr/>
            </a:pPr>
            <a:r>
              <a:rPr lang="en-US" dirty="0" smtClean="0"/>
              <a:t>Step 3 – Follow-up</a:t>
            </a:r>
            <a:br>
              <a:rPr lang="en-US" dirty="0" smtClean="0"/>
            </a:br>
            <a:r>
              <a:rPr lang="en-US" sz="1800" dirty="0" smtClean="0"/>
              <a:t>Writing </a:t>
            </a:r>
            <a:r>
              <a:rPr lang="en-US" sz="1800" dirty="0"/>
              <a:t>the Self-Inspection Report</a:t>
            </a:r>
          </a:p>
        </p:txBody>
      </p:sp>
      <p:sp>
        <p:nvSpPr>
          <p:cNvPr id="61445" name="Rectangle 5"/>
          <p:cNvSpPr>
            <a:spLocks noGrp="1" noChangeArrowheads="1"/>
          </p:cNvSpPr>
          <p:nvPr>
            <p:ph type="body" idx="1"/>
          </p:nvPr>
        </p:nvSpPr>
        <p:spPr>
          <a:xfrm>
            <a:off x="590550" y="1808163"/>
            <a:ext cx="7897813" cy="2954337"/>
          </a:xfrm>
        </p:spPr>
        <p:txBody>
          <a:bodyPr/>
          <a:lstStyle/>
          <a:p>
            <a:pPr>
              <a:defRPr/>
            </a:pPr>
            <a:r>
              <a:rPr lang="en-US" dirty="0" smtClean="0"/>
              <a:t>Include corrective action</a:t>
            </a:r>
          </a:p>
          <a:p>
            <a:pPr lvl="1">
              <a:defRPr/>
            </a:pPr>
            <a:r>
              <a:rPr lang="en-US" dirty="0" smtClean="0"/>
              <a:t>Correct the process – DSS will validate</a:t>
            </a:r>
          </a:p>
          <a:p>
            <a:pPr lvl="1">
              <a:defRPr/>
            </a:pPr>
            <a:r>
              <a:rPr lang="en-US" dirty="0" smtClean="0"/>
              <a:t>Update your  procedures</a:t>
            </a:r>
          </a:p>
          <a:p>
            <a:pPr lvl="1">
              <a:defRPr/>
            </a:pPr>
            <a:endParaRPr lang="en-US" dirty="0" smtClean="0"/>
          </a:p>
          <a:p>
            <a:pPr>
              <a:defRPr/>
            </a:pPr>
            <a:r>
              <a:rPr lang="en-US" dirty="0" smtClean="0"/>
              <a:t>A well-written report seldom generates more questions</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1445">
                                            <p:txEl>
                                              <p:pRg st="0" end="0"/>
                                            </p:txEl>
                                          </p:spTgt>
                                        </p:tgtEl>
                                        <p:attrNameLst>
                                          <p:attrName>style.visibility</p:attrName>
                                        </p:attrNameLst>
                                      </p:cBhvr>
                                      <p:to>
                                        <p:strVal val="visible"/>
                                      </p:to>
                                    </p:set>
                                    <p:animEffect transition="in" filter="slide(fromBottom)">
                                      <p:cBhvr>
                                        <p:cTn id="7" dur="500"/>
                                        <p:tgtEl>
                                          <p:spTgt spid="61445">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1445">
                                            <p:txEl>
                                              <p:pRg st="1" end="1"/>
                                            </p:txEl>
                                          </p:spTgt>
                                        </p:tgtEl>
                                        <p:attrNameLst>
                                          <p:attrName>style.visibility</p:attrName>
                                        </p:attrNameLst>
                                      </p:cBhvr>
                                      <p:to>
                                        <p:strVal val="visible"/>
                                      </p:to>
                                    </p:set>
                                    <p:animEffect transition="in" filter="slide(fromBottom)">
                                      <p:cBhvr>
                                        <p:cTn id="10" dur="500"/>
                                        <p:tgtEl>
                                          <p:spTgt spid="61445">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61445">
                                            <p:txEl>
                                              <p:pRg st="2" end="2"/>
                                            </p:txEl>
                                          </p:spTgt>
                                        </p:tgtEl>
                                        <p:attrNameLst>
                                          <p:attrName>style.visibility</p:attrName>
                                        </p:attrNameLst>
                                      </p:cBhvr>
                                      <p:to>
                                        <p:strVal val="visible"/>
                                      </p:to>
                                    </p:set>
                                    <p:animEffect transition="in" filter="slide(fromBottom)">
                                      <p:cBhvr>
                                        <p:cTn id="13" dur="500"/>
                                        <p:tgtEl>
                                          <p:spTgt spid="6144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1445">
                                            <p:txEl>
                                              <p:pRg st="4" end="4"/>
                                            </p:txEl>
                                          </p:spTgt>
                                        </p:tgtEl>
                                        <p:attrNameLst>
                                          <p:attrName>style.visibility</p:attrName>
                                        </p:attrNameLst>
                                      </p:cBhvr>
                                      <p:to>
                                        <p:strVal val="visible"/>
                                      </p:to>
                                    </p:set>
                                    <p:animEffect transition="in" filter="slide(fromBottom)">
                                      <p:cBhvr>
                                        <p:cTn id="18" dur="500"/>
                                        <p:tgtEl>
                                          <p:spTgt spid="614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360363" y="279400"/>
            <a:ext cx="3405187" cy="555625"/>
          </a:xfrm>
        </p:spPr>
        <p:txBody>
          <a:bodyPr/>
          <a:lstStyle/>
          <a:p>
            <a:pPr>
              <a:defRPr/>
            </a:pPr>
            <a:r>
              <a:rPr lang="en-US" dirty="0"/>
              <a:t>Conclusion</a:t>
            </a:r>
          </a:p>
        </p:txBody>
      </p:sp>
      <p:sp>
        <p:nvSpPr>
          <p:cNvPr id="62469" name="Rectangle 5"/>
          <p:cNvSpPr>
            <a:spLocks noGrp="1" noChangeArrowheads="1"/>
          </p:cNvSpPr>
          <p:nvPr>
            <p:ph type="body" idx="1"/>
          </p:nvPr>
        </p:nvSpPr>
        <p:spPr>
          <a:xfrm>
            <a:off x="709613" y="1212850"/>
            <a:ext cx="7553325" cy="4216400"/>
          </a:xfrm>
        </p:spPr>
        <p:txBody>
          <a:bodyPr/>
          <a:lstStyle/>
          <a:p>
            <a:pPr>
              <a:defRPr/>
            </a:pPr>
            <a:r>
              <a:rPr lang="en-US" sz="2000" dirty="0"/>
              <a:t>Self-Inspections are a tool that allows Security Department to ensure they are compliant with the NISPOM</a:t>
            </a:r>
          </a:p>
          <a:p>
            <a:pPr>
              <a:defRPr/>
            </a:pPr>
            <a:endParaRPr lang="en-US" sz="900" dirty="0"/>
          </a:p>
          <a:p>
            <a:pPr>
              <a:defRPr/>
            </a:pPr>
            <a:r>
              <a:rPr lang="en-US" sz="2000" dirty="0"/>
              <a:t>A good Self-Inspection should emulate the DSS Security Review process</a:t>
            </a:r>
          </a:p>
          <a:p>
            <a:pPr>
              <a:defRPr/>
            </a:pPr>
            <a:endParaRPr lang="en-US" sz="900" dirty="0"/>
          </a:p>
          <a:p>
            <a:pPr>
              <a:defRPr/>
            </a:pPr>
            <a:r>
              <a:rPr lang="en-US" sz="2000" dirty="0"/>
              <a:t>Be aggressive and not afraid to have findings</a:t>
            </a:r>
          </a:p>
          <a:p>
            <a:pPr>
              <a:defRPr/>
            </a:pPr>
            <a:endParaRPr lang="en-US" sz="900" dirty="0"/>
          </a:p>
          <a:p>
            <a:pPr>
              <a:defRPr/>
            </a:pPr>
            <a:r>
              <a:rPr lang="en-US" sz="2000" dirty="0"/>
              <a:t>Write honest and accurate Self-Inspection Reports</a:t>
            </a:r>
          </a:p>
          <a:p>
            <a:pPr>
              <a:defRPr/>
            </a:pPr>
            <a:endParaRPr lang="en-US" sz="900" dirty="0"/>
          </a:p>
          <a:p>
            <a:pPr>
              <a:defRPr/>
            </a:pPr>
            <a:r>
              <a:rPr lang="en-US" sz="2000" dirty="0"/>
              <a:t>Remember a </a:t>
            </a:r>
            <a:r>
              <a:rPr lang="en-US" sz="2000" dirty="0" smtClean="0"/>
              <a:t>“bad” finding </a:t>
            </a:r>
            <a:r>
              <a:rPr lang="en-US" sz="2000" dirty="0"/>
              <a:t>is the one that DSS finds during their Security Review</a:t>
            </a:r>
          </a:p>
          <a:p>
            <a:pPr>
              <a:defRPr/>
            </a:pPr>
            <a:endParaRPr lang="en-US" sz="900" dirty="0"/>
          </a:p>
          <a:p>
            <a:pPr>
              <a:defRPr/>
            </a:pPr>
            <a:r>
              <a:rPr lang="en-US" sz="2000" dirty="0"/>
              <a:t>There are </a:t>
            </a:r>
            <a:r>
              <a:rPr lang="en-US" sz="2000" dirty="0" smtClean="0"/>
              <a:t>“good” findings… </a:t>
            </a:r>
            <a:r>
              <a:rPr lang="en-US" sz="2000" dirty="0"/>
              <a:t>the ones you catch during your </a:t>
            </a:r>
            <a:r>
              <a:rPr lang="en-US" sz="2000" dirty="0" smtClean="0"/>
              <a:t>Self-Inspection</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62469">
                                            <p:txEl>
                                              <p:pRg st="0" end="0"/>
                                            </p:txEl>
                                          </p:spTgt>
                                        </p:tgtEl>
                                        <p:attrNameLst>
                                          <p:attrName>style.visibility</p:attrName>
                                        </p:attrNameLst>
                                      </p:cBhvr>
                                      <p:to>
                                        <p:strVal val="visible"/>
                                      </p:to>
                                    </p:set>
                                    <p:anim calcmode="lin" valueType="num">
                                      <p:cBhvr additive="base">
                                        <p:cTn id="7" dur="500" fill="hold"/>
                                        <p:tgtEl>
                                          <p:spTgt spid="6246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2469">
                                            <p:txEl>
                                              <p:pRg st="2" end="2"/>
                                            </p:txEl>
                                          </p:spTgt>
                                        </p:tgtEl>
                                        <p:attrNameLst>
                                          <p:attrName>style.visibility</p:attrName>
                                        </p:attrNameLst>
                                      </p:cBhvr>
                                      <p:to>
                                        <p:strVal val="visible"/>
                                      </p:to>
                                    </p:set>
                                    <p:anim calcmode="lin" valueType="num">
                                      <p:cBhvr additive="base">
                                        <p:cTn id="13" dur="500" fill="hold"/>
                                        <p:tgtEl>
                                          <p:spTgt spid="6246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2469">
                                            <p:txEl>
                                              <p:pRg st="4" end="4"/>
                                            </p:txEl>
                                          </p:spTgt>
                                        </p:tgtEl>
                                        <p:attrNameLst>
                                          <p:attrName>style.visibility</p:attrName>
                                        </p:attrNameLst>
                                      </p:cBhvr>
                                      <p:to>
                                        <p:strVal val="visible"/>
                                      </p:to>
                                    </p:set>
                                    <p:anim calcmode="lin" valueType="num">
                                      <p:cBhvr additive="base">
                                        <p:cTn id="19" dur="500" fill="hold"/>
                                        <p:tgtEl>
                                          <p:spTgt spid="6246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2469">
                                            <p:txEl>
                                              <p:pRg st="6" end="6"/>
                                            </p:txEl>
                                          </p:spTgt>
                                        </p:tgtEl>
                                        <p:attrNameLst>
                                          <p:attrName>style.visibility</p:attrName>
                                        </p:attrNameLst>
                                      </p:cBhvr>
                                      <p:to>
                                        <p:strVal val="visible"/>
                                      </p:to>
                                    </p:set>
                                    <p:anim calcmode="lin" valueType="num">
                                      <p:cBhvr additive="base">
                                        <p:cTn id="25" dur="500" fill="hold"/>
                                        <p:tgtEl>
                                          <p:spTgt spid="62469">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2469">
                                            <p:txEl>
                                              <p:pRg st="8" end="8"/>
                                            </p:txEl>
                                          </p:spTgt>
                                        </p:tgtEl>
                                        <p:attrNameLst>
                                          <p:attrName>style.visibility</p:attrName>
                                        </p:attrNameLst>
                                      </p:cBhvr>
                                      <p:to>
                                        <p:strVal val="visible"/>
                                      </p:to>
                                    </p:set>
                                    <p:anim calcmode="lin" valueType="num">
                                      <p:cBhvr additive="base">
                                        <p:cTn id="31" dur="500" fill="hold"/>
                                        <p:tgtEl>
                                          <p:spTgt spid="62469">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2469">
                                            <p:txEl>
                                              <p:pRg st="10" end="10"/>
                                            </p:txEl>
                                          </p:spTgt>
                                        </p:tgtEl>
                                        <p:attrNameLst>
                                          <p:attrName>style.visibility</p:attrName>
                                        </p:attrNameLst>
                                      </p:cBhvr>
                                      <p:to>
                                        <p:strVal val="visible"/>
                                      </p:to>
                                    </p:set>
                                    <p:anim calcmode="lin" valueType="num">
                                      <p:cBhvr additive="base">
                                        <p:cTn id="37" dur="500" fill="hold"/>
                                        <p:tgtEl>
                                          <p:spTgt spid="62469">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246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425450" y="398463"/>
            <a:ext cx="3673475" cy="490537"/>
          </a:xfrm>
        </p:spPr>
        <p:txBody>
          <a:bodyPr/>
          <a:lstStyle/>
          <a:p>
            <a:pPr>
              <a:defRPr/>
            </a:pPr>
            <a:r>
              <a:rPr lang="en-US" dirty="0"/>
              <a:t>Conclusion</a:t>
            </a:r>
          </a:p>
        </p:txBody>
      </p:sp>
      <p:sp>
        <p:nvSpPr>
          <p:cNvPr id="63493" name="Rectangle 5"/>
          <p:cNvSpPr>
            <a:spLocks noGrp="1" noChangeArrowheads="1"/>
          </p:cNvSpPr>
          <p:nvPr>
            <p:ph type="body" idx="1"/>
          </p:nvPr>
        </p:nvSpPr>
        <p:spPr>
          <a:xfrm>
            <a:off x="698500" y="1216025"/>
            <a:ext cx="7875588" cy="3478213"/>
          </a:xfrm>
        </p:spPr>
        <p:txBody>
          <a:bodyPr/>
          <a:lstStyle/>
          <a:p>
            <a:pPr>
              <a:defRPr/>
            </a:pPr>
            <a:r>
              <a:rPr lang="en-US" sz="2000" dirty="0"/>
              <a:t>Have a strong self-inspection program and use it as a tool rather </a:t>
            </a:r>
            <a:r>
              <a:rPr lang="en-US" sz="2000" dirty="0" smtClean="0"/>
              <a:t>than </a:t>
            </a:r>
            <a:r>
              <a:rPr lang="en-US" sz="2000" dirty="0"/>
              <a:t>just another “block to check” for the DSS Review</a:t>
            </a:r>
          </a:p>
          <a:p>
            <a:pPr>
              <a:defRPr/>
            </a:pPr>
            <a:endParaRPr lang="en-US" sz="900" dirty="0"/>
          </a:p>
          <a:p>
            <a:pPr>
              <a:defRPr/>
            </a:pPr>
            <a:r>
              <a:rPr lang="en-US" sz="2000" dirty="0"/>
              <a:t>Make DSS an effective member of your security team!</a:t>
            </a:r>
          </a:p>
          <a:p>
            <a:pPr>
              <a:defRPr/>
            </a:pPr>
            <a:endParaRPr lang="en-US" sz="900" u="sng" dirty="0"/>
          </a:p>
          <a:p>
            <a:pPr>
              <a:defRPr/>
            </a:pPr>
            <a:r>
              <a:rPr lang="en-US" sz="2000" dirty="0"/>
              <a:t>Consider </a:t>
            </a:r>
            <a:r>
              <a:rPr lang="en-US" sz="2000" dirty="0" smtClean="0"/>
              <a:t>sharing your </a:t>
            </a:r>
            <a:r>
              <a:rPr lang="en-US" sz="2000" dirty="0"/>
              <a:t>inspection results </a:t>
            </a:r>
            <a:r>
              <a:rPr lang="en-US" sz="2000" dirty="0" smtClean="0"/>
              <a:t>with </a:t>
            </a:r>
            <a:r>
              <a:rPr lang="en-US" sz="2000" dirty="0"/>
              <a:t>other sites </a:t>
            </a:r>
            <a:r>
              <a:rPr lang="en-US" sz="2000" dirty="0" smtClean="0"/>
              <a:t>of </a:t>
            </a:r>
            <a:r>
              <a:rPr lang="en-US" sz="2000" dirty="0"/>
              <a:t>your </a:t>
            </a:r>
            <a:r>
              <a:rPr lang="en-US" sz="2000" dirty="0" smtClean="0"/>
              <a:t>company or with your </a:t>
            </a:r>
            <a:r>
              <a:rPr lang="en-US" sz="2000" dirty="0"/>
              <a:t>local </a:t>
            </a:r>
            <a:r>
              <a:rPr lang="en-US" sz="2000" dirty="0" smtClean="0"/>
              <a:t>NCMS </a:t>
            </a:r>
            <a:r>
              <a:rPr lang="en-US" sz="2000" dirty="0" smtClean="0"/>
              <a:t>Chapter members</a:t>
            </a:r>
            <a:endParaRPr lang="en-US" sz="2000" dirty="0"/>
          </a:p>
          <a:p>
            <a:pPr>
              <a:defRPr/>
            </a:pPr>
            <a:endParaRPr lang="en-US" sz="900" dirty="0"/>
          </a:p>
          <a:p>
            <a:pPr>
              <a:defRPr/>
            </a:pPr>
            <a:r>
              <a:rPr lang="en-US" sz="2000" dirty="0"/>
              <a:t>Using all these tools </a:t>
            </a:r>
            <a:r>
              <a:rPr lang="en-US" sz="2000" dirty="0" smtClean="0"/>
              <a:t>cannot </a:t>
            </a:r>
            <a:r>
              <a:rPr lang="en-US" sz="2000" dirty="0"/>
              <a:t>guarantee higher DSS </a:t>
            </a:r>
            <a:r>
              <a:rPr lang="en-US" sz="2000" dirty="0" smtClean="0"/>
              <a:t>audit ratings, but </a:t>
            </a:r>
            <a:r>
              <a:rPr lang="en-US" sz="2000" dirty="0"/>
              <a:t>it  will make the process more organized and less </a:t>
            </a:r>
            <a:r>
              <a:rPr lang="en-US" sz="2000" dirty="0" smtClean="0"/>
              <a:t>stressful</a:t>
            </a:r>
          </a:p>
          <a:p>
            <a:pPr>
              <a:defRPr/>
            </a:pPr>
            <a:endParaRPr lang="en-US" sz="900" dirty="0" smtClean="0"/>
          </a:p>
          <a:p>
            <a:pPr>
              <a:defRPr/>
            </a:pPr>
            <a:endParaRPr lang="en-US" sz="900" dirty="0" smtClean="0"/>
          </a:p>
        </p:txBody>
      </p:sp>
      <p:sp>
        <p:nvSpPr>
          <p:cNvPr id="25604" name="TextBox 4"/>
          <p:cNvSpPr txBox="1">
            <a:spLocks noChangeArrowheads="1"/>
          </p:cNvSpPr>
          <p:nvPr/>
        </p:nvSpPr>
        <p:spPr bwMode="auto">
          <a:xfrm>
            <a:off x="2312988" y="4819650"/>
            <a:ext cx="4184650" cy="411163"/>
          </a:xfrm>
          <a:prstGeom prst="rect">
            <a:avLst/>
          </a:prstGeom>
          <a:noFill/>
          <a:ln w="9525">
            <a:noFill/>
            <a:miter lim="800000"/>
            <a:headEnd/>
            <a:tailEnd/>
          </a:ln>
        </p:spPr>
        <p:txBody>
          <a:bodyPr>
            <a:spAutoFit/>
          </a:bodyPr>
          <a:lstStyle/>
          <a:p>
            <a:r>
              <a:rPr lang="en-US"/>
              <a:t>NOW … GO HAVE SOME FUN!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anim calcmode="lin" valueType="num">
                                      <p:cBhvr additive="base">
                                        <p:cTn id="7" dur="500" fill="hold"/>
                                        <p:tgtEl>
                                          <p:spTgt spid="6349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3493">
                                            <p:txEl>
                                              <p:pRg st="2" end="2"/>
                                            </p:txEl>
                                          </p:spTgt>
                                        </p:tgtEl>
                                        <p:attrNameLst>
                                          <p:attrName>style.visibility</p:attrName>
                                        </p:attrNameLst>
                                      </p:cBhvr>
                                      <p:to>
                                        <p:strVal val="visible"/>
                                      </p:to>
                                    </p:set>
                                    <p:anim calcmode="lin" valueType="num">
                                      <p:cBhvr additive="base">
                                        <p:cTn id="13" dur="500" fill="hold"/>
                                        <p:tgtEl>
                                          <p:spTgt spid="6349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12" fill="hold" grpId="0" nodeType="withEffect">
                                  <p:stCondLst>
                                    <p:cond delay="0"/>
                                  </p:stCondLst>
                                  <p:childTnLst>
                                    <p:set>
                                      <p:cBhvr>
                                        <p:cTn id="16" dur="1" fill="hold">
                                          <p:stCondLst>
                                            <p:cond delay="0"/>
                                          </p:stCondLst>
                                        </p:cTn>
                                        <p:tgtEl>
                                          <p:spTgt spid="63493">
                                            <p:txEl>
                                              <p:pRg st="4" end="4"/>
                                            </p:txEl>
                                          </p:spTgt>
                                        </p:tgtEl>
                                        <p:attrNameLst>
                                          <p:attrName>style.visibility</p:attrName>
                                        </p:attrNameLst>
                                      </p:cBhvr>
                                      <p:to>
                                        <p:strVal val="visible"/>
                                      </p:to>
                                    </p:set>
                                    <p:anim calcmode="lin" valueType="num">
                                      <p:cBhvr additive="base">
                                        <p:cTn id="17" dur="500" fill="hold"/>
                                        <p:tgtEl>
                                          <p:spTgt spid="6349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349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0"/>
                                  </p:stCondLst>
                                  <p:childTnLst>
                                    <p:set>
                                      <p:cBhvr>
                                        <p:cTn id="20" dur="1" fill="hold">
                                          <p:stCondLst>
                                            <p:cond delay="0"/>
                                          </p:stCondLst>
                                        </p:cTn>
                                        <p:tgtEl>
                                          <p:spTgt spid="63493">
                                            <p:txEl>
                                              <p:pRg st="6" end="6"/>
                                            </p:txEl>
                                          </p:spTgt>
                                        </p:tgtEl>
                                        <p:attrNameLst>
                                          <p:attrName>style.visibility</p:attrName>
                                        </p:attrNameLst>
                                      </p:cBhvr>
                                      <p:to>
                                        <p:strVal val="visible"/>
                                      </p:to>
                                    </p:set>
                                    <p:anim calcmode="lin" valueType="num">
                                      <p:cBhvr additive="base">
                                        <p:cTn id="21" dur="500" fill="hold"/>
                                        <p:tgtEl>
                                          <p:spTgt spid="63493">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349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569913" y="1236663"/>
            <a:ext cx="8112125" cy="4894262"/>
          </a:xfrm>
          <a:prstGeom prst="rect">
            <a:avLst/>
          </a:prstGeom>
          <a:noFill/>
          <a:ln w="9525">
            <a:noFill/>
            <a:miter lim="800000"/>
            <a:headEnd/>
            <a:tailEnd/>
          </a:ln>
        </p:spPr>
        <p:txBody>
          <a:bodyPr>
            <a:spAutoFit/>
          </a:bodyPr>
          <a:lstStyle/>
          <a:p>
            <a:pPr>
              <a:defRPr/>
            </a:pPr>
            <a:endParaRPr lang="en-US" sz="2400" dirty="0"/>
          </a:p>
          <a:p>
            <a:pPr marL="461963" indent="-461963">
              <a:buFont typeface="Arial" pitchFamily="34" charset="0"/>
              <a:buChar char="•"/>
              <a:defRPr/>
            </a:pPr>
            <a:r>
              <a:rPr lang="en-US" sz="2400" dirty="0"/>
              <a:t>Don’t do it alone</a:t>
            </a:r>
          </a:p>
          <a:p>
            <a:pPr marL="919163" lvl="1" indent="-461963">
              <a:buFont typeface="Arial" pitchFamily="34" charset="0"/>
              <a:buChar char="•"/>
              <a:defRPr/>
            </a:pPr>
            <a:r>
              <a:rPr lang="en-US" sz="2400" dirty="0"/>
              <a:t>Make it a team effort – conduct it with another employee, a team, another FSO</a:t>
            </a:r>
          </a:p>
          <a:p>
            <a:pPr marL="461963" indent="-461963">
              <a:buFont typeface="Arial" pitchFamily="34" charset="0"/>
              <a:buChar char="•"/>
              <a:defRPr/>
            </a:pPr>
            <a:endParaRPr lang="en-US" sz="2400" dirty="0"/>
          </a:p>
          <a:p>
            <a:pPr marL="461963" indent="-461963">
              <a:buFont typeface="Arial" pitchFamily="34" charset="0"/>
              <a:buChar char="•"/>
              <a:defRPr/>
            </a:pPr>
            <a:r>
              <a:rPr lang="en-US" sz="2400" dirty="0"/>
              <a:t>Do it differently</a:t>
            </a:r>
          </a:p>
          <a:p>
            <a:pPr marL="919163" lvl="1" indent="-461963">
              <a:buFont typeface="Arial" pitchFamily="34" charset="0"/>
              <a:buChar char="•"/>
              <a:defRPr/>
            </a:pPr>
            <a:r>
              <a:rPr lang="en-US" sz="2400" dirty="0"/>
              <a:t>Start at the end  of the checklist and work to the front …. </a:t>
            </a:r>
          </a:p>
          <a:p>
            <a:pPr marL="461963" indent="-461963">
              <a:buFont typeface="Arial" pitchFamily="34" charset="0"/>
              <a:buChar char="•"/>
              <a:defRPr/>
            </a:pPr>
            <a:endParaRPr lang="en-US" sz="2400" dirty="0"/>
          </a:p>
          <a:p>
            <a:pPr marL="461963" indent="-461963">
              <a:buFont typeface="Arial" pitchFamily="34" charset="0"/>
              <a:buChar char="•"/>
              <a:defRPr/>
            </a:pPr>
            <a:r>
              <a:rPr lang="en-US" sz="2400" dirty="0"/>
              <a:t>Pretend you’re a detective! CSI: Orlando!</a:t>
            </a:r>
          </a:p>
          <a:p>
            <a:pPr marL="461963" indent="-461963">
              <a:buFont typeface="Arial" pitchFamily="34" charset="0"/>
              <a:buChar char="•"/>
              <a:defRPr/>
            </a:pPr>
            <a:endParaRPr lang="en-US" sz="2400" dirty="0"/>
          </a:p>
          <a:p>
            <a:pPr marL="461963" indent="-461963">
              <a:buFont typeface="Arial" pitchFamily="34" charset="0"/>
              <a:buChar char="•"/>
              <a:defRPr/>
            </a:pPr>
            <a:r>
              <a:rPr lang="en-US" sz="2400" dirty="0"/>
              <a:t>It really requires you to THINK … which is good for your health </a:t>
            </a:r>
            <a:r>
              <a:rPr lang="en-US" sz="2400" i="0" dirty="0">
                <a:sym typeface="Wingdings" pitchFamily="2" charset="2"/>
              </a:rPr>
              <a:t></a:t>
            </a:r>
            <a:endParaRPr lang="en-US" dirty="0"/>
          </a:p>
        </p:txBody>
      </p:sp>
      <p:sp>
        <p:nvSpPr>
          <p:cNvPr id="5123" name="TextBox 2"/>
          <p:cNvSpPr txBox="1">
            <a:spLocks noChangeArrowheads="1"/>
          </p:cNvSpPr>
          <p:nvPr/>
        </p:nvSpPr>
        <p:spPr bwMode="auto">
          <a:xfrm>
            <a:off x="763588" y="473075"/>
            <a:ext cx="6229350" cy="646113"/>
          </a:xfrm>
          <a:prstGeom prst="rect">
            <a:avLst/>
          </a:prstGeom>
          <a:noFill/>
          <a:ln w="9525">
            <a:noFill/>
            <a:miter lim="800000"/>
            <a:headEnd/>
            <a:tailEnd/>
          </a:ln>
        </p:spPr>
        <p:txBody>
          <a:bodyPr>
            <a:spAutoFit/>
          </a:bodyPr>
          <a:lstStyle/>
          <a:p>
            <a:r>
              <a:rPr lang="en-US" sz="3600"/>
              <a:t>Fun?  How can that be?!?</a:t>
            </a:r>
          </a:p>
        </p:txBody>
      </p:sp>
      <p:pic>
        <p:nvPicPr>
          <p:cNvPr id="5124" name="Picture 6" descr="C:\Users\rossignj\AppData\Local\Microsoft\Windows\Temporary Internet Files\Content.IE5\5T5A016B\MC900383552[1].wmf"/>
          <p:cNvPicPr>
            <a:picLocks noChangeAspect="1" noChangeArrowheads="1"/>
          </p:cNvPicPr>
          <p:nvPr/>
        </p:nvPicPr>
        <p:blipFill>
          <a:blip r:embed="rId2" cstate="print"/>
          <a:srcRect/>
          <a:stretch>
            <a:fillRect/>
          </a:stretch>
        </p:blipFill>
        <p:spPr bwMode="auto">
          <a:xfrm>
            <a:off x="6924675" y="2439988"/>
            <a:ext cx="696913" cy="852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1"/>
          <p:cNvSpPr>
            <a:spLocks noGrp="1"/>
          </p:cNvSpPr>
          <p:nvPr>
            <p:ph type="ftr" sz="quarter" idx="4294967295"/>
          </p:nvPr>
        </p:nvSpPr>
        <p:spPr bwMode="auto">
          <a:xfrm>
            <a:off x="488950" y="5503863"/>
            <a:ext cx="8229600" cy="701675"/>
          </a:xfrm>
          <a:prstGeom prst="rect">
            <a:avLst/>
          </a:prstGeom>
          <a:noFill/>
          <a:ln>
            <a:miter lim="800000"/>
            <a:headEnd/>
            <a:tailEnd/>
          </a:ln>
        </p:spPr>
        <p:txBody>
          <a:bodyPr/>
          <a:lstStyle/>
          <a:p>
            <a:r>
              <a:rPr lang="en-US" sz="2400" smtClean="0">
                <a:solidFill>
                  <a:srgbClr val="FFFF00"/>
                </a:solidFill>
              </a:rPr>
              <a:t>It’s much more than checking off items on a checklist!</a:t>
            </a:r>
            <a:endParaRPr lang="en-US" sz="2400" smtClean="0">
              <a:solidFill>
                <a:srgbClr val="FFFF00"/>
              </a:solidFill>
            </a:endParaRPr>
          </a:p>
        </p:txBody>
      </p:sp>
      <p:sp>
        <p:nvSpPr>
          <p:cNvPr id="6147" name="TextBox 2"/>
          <p:cNvSpPr txBox="1">
            <a:spLocks noChangeArrowheads="1"/>
          </p:cNvSpPr>
          <p:nvPr/>
        </p:nvSpPr>
        <p:spPr bwMode="auto">
          <a:xfrm>
            <a:off x="763588" y="473075"/>
            <a:ext cx="6229350" cy="646113"/>
          </a:xfrm>
          <a:prstGeom prst="rect">
            <a:avLst/>
          </a:prstGeom>
          <a:noFill/>
          <a:ln w="9525">
            <a:noFill/>
            <a:miter lim="800000"/>
            <a:headEnd/>
            <a:tailEnd/>
          </a:ln>
        </p:spPr>
        <p:txBody>
          <a:bodyPr>
            <a:spAutoFit/>
          </a:bodyPr>
          <a:lstStyle/>
          <a:p>
            <a:r>
              <a:rPr lang="en-US" sz="3600"/>
              <a:t>Philosophy …</a:t>
            </a:r>
          </a:p>
        </p:txBody>
      </p:sp>
      <p:sp>
        <p:nvSpPr>
          <p:cNvPr id="6148" name="TextBox 3"/>
          <p:cNvSpPr txBox="1">
            <a:spLocks noChangeArrowheads="1"/>
          </p:cNvSpPr>
          <p:nvPr/>
        </p:nvSpPr>
        <p:spPr bwMode="auto">
          <a:xfrm>
            <a:off x="1387475" y="2022475"/>
            <a:ext cx="5916613" cy="523875"/>
          </a:xfrm>
          <a:prstGeom prst="rect">
            <a:avLst/>
          </a:prstGeom>
          <a:noFill/>
          <a:ln w="9525">
            <a:noFill/>
            <a:miter lim="800000"/>
            <a:headEnd/>
            <a:tailEnd/>
          </a:ln>
        </p:spPr>
        <p:txBody>
          <a:bodyPr>
            <a:spAutoFit/>
          </a:bodyPr>
          <a:lstStyle/>
          <a:p>
            <a:r>
              <a:rPr lang="en-US" sz="2800"/>
              <a:t>Self inspection is an art ….</a:t>
            </a:r>
          </a:p>
        </p:txBody>
      </p:sp>
      <p:pic>
        <p:nvPicPr>
          <p:cNvPr id="6149" name="Picture 2" descr="C:\Users\rossignj\AppData\Local\Microsoft\Windows\Temporary Internet Files\Content.IE5\5T5A016B\MC900233979[1].wmf"/>
          <p:cNvPicPr>
            <a:picLocks noChangeAspect="1" noChangeArrowheads="1"/>
          </p:cNvPicPr>
          <p:nvPr/>
        </p:nvPicPr>
        <p:blipFill>
          <a:blip r:embed="rId2" cstate="print"/>
          <a:srcRect/>
          <a:stretch>
            <a:fillRect/>
          </a:stretch>
        </p:blipFill>
        <p:spPr bwMode="auto">
          <a:xfrm>
            <a:off x="3116263" y="3235325"/>
            <a:ext cx="2566987" cy="193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32" y="432039"/>
            <a:ext cx="7312025" cy="531813"/>
          </a:xfrm>
        </p:spPr>
        <p:txBody>
          <a:bodyPr/>
          <a:lstStyle/>
          <a:p>
            <a:pPr>
              <a:defRPr/>
            </a:pPr>
            <a:r>
              <a:rPr lang="en-US" dirty="0" smtClean="0"/>
              <a:t>Purpose of Self Inspection</a:t>
            </a:r>
            <a:endParaRPr lang="en-US" dirty="0"/>
          </a:p>
        </p:txBody>
      </p:sp>
      <p:sp>
        <p:nvSpPr>
          <p:cNvPr id="3" name="Content Placeholder 2"/>
          <p:cNvSpPr>
            <a:spLocks noGrp="1"/>
          </p:cNvSpPr>
          <p:nvPr>
            <p:ph idx="1"/>
          </p:nvPr>
        </p:nvSpPr>
        <p:spPr>
          <a:xfrm>
            <a:off x="763588" y="1514475"/>
            <a:ext cx="7553325" cy="4912114"/>
          </a:xfrm>
        </p:spPr>
        <p:txBody>
          <a:bodyPr/>
          <a:lstStyle/>
          <a:p>
            <a:pPr>
              <a:defRPr/>
            </a:pPr>
            <a:r>
              <a:rPr lang="en-US" dirty="0" smtClean="0"/>
              <a:t>An effective self inspection program is the key to any successful security organization</a:t>
            </a:r>
          </a:p>
          <a:p>
            <a:pPr>
              <a:defRPr/>
            </a:pPr>
            <a:endParaRPr lang="en-US" sz="900" dirty="0" smtClean="0"/>
          </a:p>
          <a:p>
            <a:pPr>
              <a:defRPr/>
            </a:pPr>
            <a:r>
              <a:rPr lang="en-US" dirty="0" smtClean="0"/>
              <a:t>Serves many purposes:</a:t>
            </a:r>
          </a:p>
          <a:p>
            <a:pPr lvl="1">
              <a:defRPr/>
            </a:pPr>
            <a:r>
              <a:rPr lang="en-US" dirty="0" smtClean="0"/>
              <a:t>Assesses the health of your organization</a:t>
            </a:r>
          </a:p>
          <a:p>
            <a:pPr lvl="1">
              <a:defRPr/>
            </a:pPr>
            <a:r>
              <a:rPr lang="en-US" dirty="0" smtClean="0"/>
              <a:t>Provides training opportunities and employee development </a:t>
            </a:r>
          </a:p>
          <a:p>
            <a:pPr lvl="1">
              <a:defRPr/>
            </a:pPr>
            <a:r>
              <a:rPr lang="en-US" dirty="0" smtClean="0"/>
              <a:t>Promotes your product</a:t>
            </a:r>
          </a:p>
          <a:p>
            <a:pPr lvl="1">
              <a:defRPr/>
            </a:pPr>
            <a:r>
              <a:rPr lang="en-US" dirty="0" smtClean="0"/>
              <a:t>Meets a requirement</a:t>
            </a:r>
          </a:p>
          <a:p>
            <a:pPr lvl="1">
              <a:defRPr/>
            </a:pPr>
            <a:r>
              <a:rPr lang="en-US" dirty="0" smtClean="0"/>
              <a:t>Prepares you for your DSS audit</a:t>
            </a:r>
          </a:p>
          <a:p>
            <a:pPr lvl="1">
              <a:defRPr/>
            </a:pPr>
            <a:endParaRPr lang="en-US" sz="900" dirty="0" smtClean="0"/>
          </a:p>
          <a:p>
            <a:pPr>
              <a:defRPr/>
            </a:pPr>
            <a:r>
              <a:rPr lang="en-US" dirty="0" smtClean="0"/>
              <a:t>The value and importance of self-inspections has increased in the eyes of DSS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sz="3200" dirty="0" smtClean="0"/>
              <a:t>What is a Self Inspection?</a:t>
            </a:r>
          </a:p>
        </p:txBody>
      </p:sp>
      <p:sp>
        <p:nvSpPr>
          <p:cNvPr id="5" name="Rectangle 4"/>
          <p:cNvSpPr/>
          <p:nvPr/>
        </p:nvSpPr>
        <p:spPr>
          <a:xfrm>
            <a:off x="547688" y="1141413"/>
            <a:ext cx="8035925" cy="5334000"/>
          </a:xfrm>
          <a:prstGeom prst="rect">
            <a:avLst/>
          </a:prstGeom>
        </p:spPr>
        <p:txBody>
          <a:bodyPr>
            <a:spAutoFit/>
          </a:bodyPr>
          <a:lstStyle/>
          <a:p>
            <a:pPr defTabSz="944563">
              <a:spcBef>
                <a:spcPct val="50000"/>
              </a:spcBef>
              <a:defRPr/>
            </a:pPr>
            <a:endParaRPr lang="en-US" u="sng" dirty="0">
              <a:solidFill>
                <a:srgbClr val="FFFF00"/>
              </a:solidFill>
              <a:latin typeface="Times New Roman" pitchFamily="18" charset="0"/>
            </a:endParaRPr>
          </a:p>
          <a:p>
            <a:pPr marL="225425" indent="-225425" defTabSz="944563">
              <a:spcBef>
                <a:spcPct val="5000"/>
              </a:spcBef>
              <a:spcAft>
                <a:spcPct val="5000"/>
              </a:spcAft>
              <a:buClr>
                <a:schemeClr val="tx2"/>
              </a:buClr>
              <a:buFont typeface="Arial" pitchFamily="34" charset="0"/>
              <a:buChar char="•"/>
              <a:defRPr/>
            </a:pPr>
            <a:r>
              <a:rPr lang="en-US" dirty="0">
                <a:solidFill>
                  <a:srgbClr val="FFFF00"/>
                </a:solidFill>
                <a:latin typeface="Arial" pitchFamily="34" charset="0"/>
                <a:cs typeface="Arial" pitchFamily="34" charset="0"/>
              </a:rPr>
              <a:t>It’s more than following and completing the DSS Self-Inspection Checklist</a:t>
            </a:r>
          </a:p>
          <a:p>
            <a:pPr marL="225425" indent="-225425" defTabSz="944563">
              <a:spcBef>
                <a:spcPct val="5000"/>
              </a:spcBef>
              <a:spcAft>
                <a:spcPct val="5000"/>
              </a:spcAft>
              <a:buClr>
                <a:schemeClr val="tx2"/>
              </a:buClr>
              <a:buFont typeface="Arial" pitchFamily="34" charset="0"/>
              <a:buChar char="•"/>
              <a:defRPr/>
            </a:pPr>
            <a:endParaRPr lang="en-US" sz="900" dirty="0">
              <a:solidFill>
                <a:srgbClr val="FFFF00"/>
              </a:solidFill>
              <a:latin typeface="Arial" pitchFamily="34" charset="0"/>
              <a:cs typeface="Arial" pitchFamily="34" charset="0"/>
            </a:endParaRPr>
          </a:p>
          <a:p>
            <a:pPr marL="225425" indent="-225425" defTabSz="944563">
              <a:spcBef>
                <a:spcPct val="5000"/>
              </a:spcBef>
              <a:spcAft>
                <a:spcPct val="5000"/>
              </a:spcAft>
              <a:buClr>
                <a:schemeClr val="tx2"/>
              </a:buClr>
              <a:buFont typeface="Arial" pitchFamily="34" charset="0"/>
              <a:buChar char="•"/>
              <a:defRPr/>
            </a:pPr>
            <a:r>
              <a:rPr lang="en-US" dirty="0">
                <a:solidFill>
                  <a:srgbClr val="FFFF00"/>
                </a:solidFill>
                <a:latin typeface="Arial" pitchFamily="34" charset="0"/>
                <a:cs typeface="Arial" pitchFamily="34" charset="0"/>
              </a:rPr>
              <a:t>It must be a “total review” of the security program</a:t>
            </a:r>
          </a:p>
          <a:p>
            <a:pPr marL="225425" indent="-225425" defTabSz="944563">
              <a:spcBef>
                <a:spcPct val="5000"/>
              </a:spcBef>
              <a:spcAft>
                <a:spcPct val="5000"/>
              </a:spcAft>
              <a:buClr>
                <a:schemeClr val="tx2"/>
              </a:buClr>
              <a:buFont typeface="Arial" pitchFamily="34" charset="0"/>
              <a:buChar char="•"/>
              <a:defRPr/>
            </a:pPr>
            <a:endParaRPr lang="en-US" sz="900" dirty="0">
              <a:solidFill>
                <a:srgbClr val="FFFF00"/>
              </a:solidFill>
              <a:latin typeface="Arial" pitchFamily="34" charset="0"/>
              <a:cs typeface="Arial" pitchFamily="34" charset="0"/>
            </a:endParaRPr>
          </a:p>
          <a:p>
            <a:pPr marL="225425" indent="-225425" defTabSz="944563">
              <a:spcBef>
                <a:spcPct val="5000"/>
              </a:spcBef>
              <a:spcAft>
                <a:spcPct val="5000"/>
              </a:spcAft>
              <a:buClr>
                <a:schemeClr val="tx2"/>
              </a:buClr>
              <a:buFont typeface="Arial" pitchFamily="34" charset="0"/>
              <a:buChar char="•"/>
              <a:defRPr/>
            </a:pPr>
            <a:r>
              <a:rPr lang="en-US" dirty="0">
                <a:solidFill>
                  <a:srgbClr val="FFFF00"/>
                </a:solidFill>
                <a:latin typeface="Arial" pitchFamily="34" charset="0"/>
                <a:cs typeface="Arial" pitchFamily="34" charset="0"/>
              </a:rPr>
              <a:t>It must be an honest examination of the program and an indicator to senior leadership that you can safeguard classified material </a:t>
            </a:r>
          </a:p>
          <a:p>
            <a:pPr marL="225425" indent="-225425" defTabSz="944563">
              <a:spcBef>
                <a:spcPct val="5000"/>
              </a:spcBef>
              <a:spcAft>
                <a:spcPct val="5000"/>
              </a:spcAft>
              <a:buClr>
                <a:schemeClr val="tx2"/>
              </a:buClr>
              <a:buFont typeface="Arial" pitchFamily="34" charset="0"/>
              <a:buChar char="•"/>
              <a:defRPr/>
            </a:pPr>
            <a:endParaRPr lang="en-US" sz="900" dirty="0">
              <a:solidFill>
                <a:srgbClr val="FFFF00"/>
              </a:solidFill>
              <a:latin typeface="Arial" pitchFamily="34" charset="0"/>
              <a:cs typeface="Arial" pitchFamily="34" charset="0"/>
            </a:endParaRPr>
          </a:p>
          <a:p>
            <a:pPr marL="225425" indent="-225425" defTabSz="944563">
              <a:spcBef>
                <a:spcPct val="5000"/>
              </a:spcBef>
              <a:spcAft>
                <a:spcPct val="5000"/>
              </a:spcAft>
              <a:buClr>
                <a:schemeClr val="tx2"/>
              </a:buClr>
              <a:buFont typeface="Arial" pitchFamily="34" charset="0"/>
              <a:buChar char="•"/>
              <a:defRPr/>
            </a:pPr>
            <a:r>
              <a:rPr lang="en-US" dirty="0">
                <a:solidFill>
                  <a:srgbClr val="FFFF00"/>
                </a:solidFill>
                <a:latin typeface="Arial" pitchFamily="34" charset="0"/>
                <a:cs typeface="Arial" pitchFamily="34" charset="0"/>
              </a:rPr>
              <a:t>It provides a “snapshot” picture of current  security operations and allows you to determine shortcomings and resolve them before your DSS audit</a:t>
            </a:r>
          </a:p>
          <a:p>
            <a:pPr marL="225425" indent="-225425" defTabSz="944563">
              <a:spcBef>
                <a:spcPct val="5000"/>
              </a:spcBef>
              <a:spcAft>
                <a:spcPct val="5000"/>
              </a:spcAft>
              <a:buClr>
                <a:schemeClr val="tx2"/>
              </a:buClr>
              <a:buFont typeface="Arial" pitchFamily="34" charset="0"/>
              <a:buChar char="•"/>
              <a:defRPr/>
            </a:pPr>
            <a:endParaRPr lang="en-US" sz="900" dirty="0">
              <a:solidFill>
                <a:srgbClr val="FFFF00"/>
              </a:solidFill>
              <a:latin typeface="Arial" pitchFamily="34" charset="0"/>
              <a:cs typeface="Arial" pitchFamily="34" charset="0"/>
            </a:endParaRPr>
          </a:p>
          <a:p>
            <a:pPr marL="225425" indent="-225425">
              <a:lnSpc>
                <a:spcPct val="90000"/>
              </a:lnSpc>
              <a:buFont typeface="Arial" pitchFamily="34" charset="0"/>
              <a:buChar char="•"/>
              <a:defRPr/>
            </a:pPr>
            <a:r>
              <a:rPr lang="en-US" dirty="0">
                <a:latin typeface="Arial" pitchFamily="34" charset="0"/>
                <a:cs typeface="Arial" pitchFamily="34" charset="0"/>
              </a:rPr>
              <a:t>It is a continuing review of the methods used to safeguard classified</a:t>
            </a:r>
            <a:r>
              <a:rPr lang="en-US" dirty="0" smtClean="0">
                <a:latin typeface="Arial" pitchFamily="34" charset="0"/>
                <a:cs typeface="Arial" pitchFamily="34" charset="0"/>
              </a:rPr>
              <a:t>…. are </a:t>
            </a:r>
            <a:r>
              <a:rPr lang="en-US" dirty="0">
                <a:latin typeface="Arial" pitchFamily="34" charset="0"/>
                <a:cs typeface="Arial" pitchFamily="34" charset="0"/>
              </a:rPr>
              <a:t>they adequate? </a:t>
            </a:r>
            <a:r>
              <a:rPr lang="en-US" dirty="0" smtClean="0">
                <a:latin typeface="Arial" pitchFamily="34" charset="0"/>
                <a:cs typeface="Arial" pitchFamily="34" charset="0"/>
              </a:rPr>
              <a:t>compliant</a:t>
            </a:r>
            <a:r>
              <a:rPr lang="en-US" dirty="0">
                <a:latin typeface="Arial" pitchFamily="34" charset="0"/>
                <a:cs typeface="Arial" pitchFamily="34" charset="0"/>
              </a:rPr>
              <a:t>?</a:t>
            </a:r>
          </a:p>
          <a:p>
            <a:pPr marL="225425" indent="-225425">
              <a:lnSpc>
                <a:spcPct val="90000"/>
              </a:lnSpc>
              <a:buFont typeface="Arial" pitchFamily="34" charset="0"/>
              <a:buChar char="•"/>
              <a:defRPr/>
            </a:pPr>
            <a:endParaRPr lang="en-US" i="0" dirty="0">
              <a:latin typeface="Arial" pitchFamily="34" charset="0"/>
              <a:cs typeface="Arial" pitchFamily="34" charset="0"/>
            </a:endParaRPr>
          </a:p>
          <a:p>
            <a:pPr marL="225425" indent="-225425">
              <a:lnSpc>
                <a:spcPct val="90000"/>
              </a:lnSpc>
              <a:defRPr/>
            </a:pPr>
            <a:endParaRPr lang="en-US" i="0" dirty="0">
              <a:latin typeface="Arial" pitchFamily="34" charset="0"/>
              <a:cs typeface="Arial" pitchFamily="34" charset="0"/>
            </a:endParaRPr>
          </a:p>
          <a:p>
            <a:pPr defTabSz="944563">
              <a:spcBef>
                <a:spcPct val="5000"/>
              </a:spcBef>
              <a:spcAft>
                <a:spcPct val="5000"/>
              </a:spcAft>
              <a:buClr>
                <a:schemeClr val="tx2"/>
              </a:buClr>
              <a:defRPr/>
            </a:pPr>
            <a:endParaRPr lang="en-US" dirty="0">
              <a:solidFill>
                <a:srgbClr val="FFFF00"/>
              </a:solidFill>
              <a:latin typeface="Times New Roman" pitchFamily="18" charset="0"/>
            </a:endParaRPr>
          </a:p>
        </p:txBody>
      </p:sp>
      <p:pic>
        <p:nvPicPr>
          <p:cNvPr id="8197" name="Picture 5" descr="C:\Users\rossignj\AppData\Local\Microsoft\Windows\Temporary Internet Files\Content.IE5\5T5A016B\MC900055154[1].wmf"/>
          <p:cNvPicPr>
            <a:picLocks noChangeAspect="1" noChangeArrowheads="1"/>
          </p:cNvPicPr>
          <p:nvPr/>
        </p:nvPicPr>
        <p:blipFill>
          <a:blip r:embed="rId2" cstate="print"/>
          <a:srcRect/>
          <a:stretch>
            <a:fillRect/>
          </a:stretch>
        </p:blipFill>
        <p:spPr bwMode="auto">
          <a:xfrm>
            <a:off x="7454900" y="1284288"/>
            <a:ext cx="1427163" cy="1319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body" idx="1"/>
          </p:nvPr>
        </p:nvSpPr>
        <p:spPr>
          <a:xfrm>
            <a:off x="355600" y="1506538"/>
            <a:ext cx="8562975" cy="4822859"/>
          </a:xfrm>
        </p:spPr>
        <p:txBody>
          <a:bodyPr/>
          <a:lstStyle/>
          <a:p>
            <a:pPr>
              <a:lnSpc>
                <a:spcPct val="90000"/>
              </a:lnSpc>
              <a:defRPr/>
            </a:pPr>
            <a:r>
              <a:rPr lang="en-US" dirty="0" smtClean="0"/>
              <a:t>There is no one way to do self inspections - Be creative!</a:t>
            </a:r>
          </a:p>
          <a:p>
            <a:pPr>
              <a:lnSpc>
                <a:spcPct val="90000"/>
              </a:lnSpc>
              <a:defRPr/>
            </a:pPr>
            <a:endParaRPr lang="en-US" sz="900" dirty="0" smtClean="0"/>
          </a:p>
          <a:p>
            <a:pPr>
              <a:lnSpc>
                <a:spcPct val="90000"/>
              </a:lnSpc>
              <a:defRPr/>
            </a:pPr>
            <a:r>
              <a:rPr lang="en-US" dirty="0" smtClean="0"/>
              <a:t>No need to wait  for 6 months after your last audit</a:t>
            </a:r>
          </a:p>
          <a:p>
            <a:pPr lvl="1">
              <a:lnSpc>
                <a:spcPct val="90000"/>
              </a:lnSpc>
              <a:defRPr/>
            </a:pPr>
            <a:r>
              <a:rPr lang="en-US" sz="1400" dirty="0" smtClean="0">
                <a:solidFill>
                  <a:schemeClr val="tx1"/>
                </a:solidFill>
              </a:rPr>
              <a:t>Can audit year-round</a:t>
            </a:r>
          </a:p>
          <a:p>
            <a:pPr lvl="1">
              <a:lnSpc>
                <a:spcPct val="90000"/>
              </a:lnSpc>
              <a:defRPr/>
            </a:pPr>
            <a:r>
              <a:rPr lang="en-US" sz="1400" dirty="0" smtClean="0">
                <a:solidFill>
                  <a:schemeClr val="tx1"/>
                </a:solidFill>
              </a:rPr>
              <a:t>Can audit more than once  (sounds like an “</a:t>
            </a:r>
            <a:r>
              <a:rPr lang="en-US" sz="1400" u="sng" dirty="0" smtClean="0">
                <a:solidFill>
                  <a:schemeClr val="tx1"/>
                </a:solidFill>
              </a:rPr>
              <a:t>enhancement</a:t>
            </a:r>
            <a:r>
              <a:rPr lang="en-US" sz="1400" dirty="0" smtClean="0">
                <a:solidFill>
                  <a:schemeClr val="tx1"/>
                </a:solidFill>
              </a:rPr>
              <a:t>” to me!)</a:t>
            </a:r>
          </a:p>
          <a:p>
            <a:pPr lvl="1">
              <a:lnSpc>
                <a:spcPct val="90000"/>
              </a:lnSpc>
              <a:defRPr/>
            </a:pPr>
            <a:endParaRPr lang="en-US" sz="900" dirty="0" smtClean="0"/>
          </a:p>
          <a:p>
            <a:pPr>
              <a:lnSpc>
                <a:spcPct val="90000"/>
              </a:lnSpc>
              <a:defRPr/>
            </a:pPr>
            <a:r>
              <a:rPr lang="en-US" dirty="0" smtClean="0"/>
              <a:t>Remember to review your security incident reports, adverse information reports, etc.   …  </a:t>
            </a:r>
          </a:p>
          <a:p>
            <a:pPr>
              <a:lnSpc>
                <a:spcPct val="90000"/>
              </a:lnSpc>
              <a:defRPr/>
            </a:pPr>
            <a:endParaRPr lang="en-US" sz="900" dirty="0" smtClean="0"/>
          </a:p>
          <a:p>
            <a:pPr>
              <a:lnSpc>
                <a:spcPct val="90000"/>
              </a:lnSpc>
              <a:defRPr/>
            </a:pPr>
            <a:r>
              <a:rPr lang="en-US" dirty="0" smtClean="0"/>
              <a:t>Review past audit findings - AVOID repeats!</a:t>
            </a:r>
          </a:p>
          <a:p>
            <a:pPr>
              <a:lnSpc>
                <a:spcPct val="90000"/>
              </a:lnSpc>
              <a:defRPr/>
            </a:pPr>
            <a:endParaRPr lang="en-US" sz="900" dirty="0" smtClean="0"/>
          </a:p>
          <a:p>
            <a:pPr>
              <a:lnSpc>
                <a:spcPct val="90000"/>
              </a:lnSpc>
              <a:defRPr/>
            </a:pPr>
            <a:r>
              <a:rPr lang="en-US" dirty="0" smtClean="0"/>
              <a:t>Share your findings and corrective actions with your DSS representative</a:t>
            </a:r>
          </a:p>
          <a:p>
            <a:pPr>
              <a:lnSpc>
                <a:spcPct val="90000"/>
              </a:lnSpc>
              <a:defRPr/>
            </a:pPr>
            <a:endParaRPr lang="en-US" sz="900" dirty="0" smtClean="0"/>
          </a:p>
          <a:p>
            <a:pPr>
              <a:lnSpc>
                <a:spcPct val="90000"/>
              </a:lnSpc>
              <a:defRPr/>
            </a:pPr>
            <a:r>
              <a:rPr lang="en-US" dirty="0" smtClean="0"/>
              <a:t>Enhance with a “Security Day”</a:t>
            </a:r>
          </a:p>
          <a:p>
            <a:pPr>
              <a:lnSpc>
                <a:spcPct val="90000"/>
              </a:lnSpc>
              <a:defRPr/>
            </a:pPr>
            <a:endParaRPr lang="en-US" dirty="0" smtClean="0"/>
          </a:p>
          <a:p>
            <a:pPr>
              <a:lnSpc>
                <a:spcPct val="90000"/>
              </a:lnSpc>
              <a:defRPr/>
            </a:pPr>
            <a:endParaRPr lang="en-US" sz="900" dirty="0" smtClean="0"/>
          </a:p>
        </p:txBody>
      </p:sp>
      <p:sp>
        <p:nvSpPr>
          <p:cNvPr id="46085" name="Rectangle 5"/>
          <p:cNvSpPr>
            <a:spLocks noGrp="1" noChangeArrowheads="1"/>
          </p:cNvSpPr>
          <p:nvPr>
            <p:ph type="title"/>
          </p:nvPr>
        </p:nvSpPr>
        <p:spPr>
          <a:xfrm>
            <a:off x="260350" y="400050"/>
            <a:ext cx="7696200" cy="868363"/>
          </a:xfrm>
        </p:spPr>
        <p:txBody>
          <a:bodyPr/>
          <a:lstStyle/>
          <a:p>
            <a:pPr>
              <a:defRPr/>
            </a:pPr>
            <a:r>
              <a:rPr lang="en-US" sz="3200" dirty="0" smtClean="0"/>
              <a:t>Self-Inspections Ideas</a:t>
            </a:r>
            <a:r>
              <a:rPr lang="en-US" sz="2800" dirty="0"/>
              <a:t/>
            </a:r>
            <a:br>
              <a:rPr lang="en-US" sz="2800" dirty="0"/>
            </a:br>
            <a:endParaRPr lang="en-US" sz="2800" dirty="0"/>
          </a:p>
        </p:txBody>
      </p:sp>
      <p:pic>
        <p:nvPicPr>
          <p:cNvPr id="9220" name="Picture 5" descr="C:\Users\rossignj\AppData\Local\Microsoft\Windows\Temporary Internet Files\Content.IE5\KF8M48AR\MM900323763[1].gif"/>
          <p:cNvPicPr>
            <a:picLocks noChangeAspect="1" noChangeArrowheads="1" noCrop="1"/>
          </p:cNvPicPr>
          <p:nvPr/>
        </p:nvPicPr>
        <p:blipFill>
          <a:blip r:embed="rId2" cstate="print"/>
          <a:srcRect/>
          <a:stretch>
            <a:fillRect/>
          </a:stretch>
        </p:blipFill>
        <p:spPr bwMode="auto">
          <a:xfrm>
            <a:off x="5003800" y="247650"/>
            <a:ext cx="942975" cy="1019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p:cTn id="7" dur="1000" fill="hold"/>
                                        <p:tgtEl>
                                          <p:spTgt spid="46084">
                                            <p:txEl>
                                              <p:pRg st="0" end="0"/>
                                            </p:txEl>
                                          </p:spTgt>
                                        </p:tgtEl>
                                        <p:attrNameLst>
                                          <p:attrName>ppt_w</p:attrName>
                                        </p:attrNameLst>
                                      </p:cBhvr>
                                      <p:tavLst>
                                        <p:tav tm="0">
                                          <p:val>
                                            <p:strVal val="#ppt_w*0.05"/>
                                          </p:val>
                                        </p:tav>
                                        <p:tav tm="100000">
                                          <p:val>
                                            <p:strVal val="#ppt_w"/>
                                          </p:val>
                                        </p:tav>
                                      </p:tavLst>
                                    </p:anim>
                                    <p:anim calcmode="lin" valueType="num">
                                      <p:cBhvr>
                                        <p:cTn id="8" dur="1000" fill="hold"/>
                                        <p:tgtEl>
                                          <p:spTgt spid="46084">
                                            <p:txEl>
                                              <p:pRg st="0" end="0"/>
                                            </p:txEl>
                                          </p:spTgt>
                                        </p:tgtEl>
                                        <p:attrNameLst>
                                          <p:attrName>ppt_h</p:attrName>
                                        </p:attrNameLst>
                                      </p:cBhvr>
                                      <p:tavLst>
                                        <p:tav tm="0">
                                          <p:val>
                                            <p:strVal val="#ppt_h"/>
                                          </p:val>
                                        </p:tav>
                                        <p:tav tm="100000">
                                          <p:val>
                                            <p:strVal val="#ppt_h"/>
                                          </p:val>
                                        </p:tav>
                                      </p:tavLst>
                                    </p:anim>
                                    <p:anim calcmode="lin" valueType="num">
                                      <p:cBhvr>
                                        <p:cTn id="9" dur="1000" fill="hold"/>
                                        <p:tgtEl>
                                          <p:spTgt spid="46084">
                                            <p:txEl>
                                              <p:pRg st="0" end="0"/>
                                            </p:txEl>
                                          </p:spTgt>
                                        </p:tgtEl>
                                        <p:attrNameLst>
                                          <p:attrName>ppt_x</p:attrName>
                                        </p:attrNameLst>
                                      </p:cBhvr>
                                      <p:tavLst>
                                        <p:tav tm="0">
                                          <p:val>
                                            <p:strVal val="#ppt_x-.2"/>
                                          </p:val>
                                        </p:tav>
                                        <p:tav tm="100000">
                                          <p:val>
                                            <p:strVal val="#ppt_x"/>
                                          </p:val>
                                        </p:tav>
                                      </p:tavLst>
                                    </p:anim>
                                    <p:anim calcmode="lin" valueType="num">
                                      <p:cBhvr>
                                        <p:cTn id="10" dur="1000" fill="hold"/>
                                        <p:tgtEl>
                                          <p:spTgt spid="46084">
                                            <p:txEl>
                                              <p:pRg st="0" end="0"/>
                                            </p:txEl>
                                          </p:spTgt>
                                        </p:tgtEl>
                                        <p:attrNameLst>
                                          <p:attrName>ppt_y</p:attrName>
                                        </p:attrNameLst>
                                      </p:cBhvr>
                                      <p:tavLst>
                                        <p:tav tm="0">
                                          <p:val>
                                            <p:strVal val="#ppt_y"/>
                                          </p:val>
                                        </p:tav>
                                        <p:tav tm="100000">
                                          <p:val>
                                            <p:strVal val="#ppt_y"/>
                                          </p:val>
                                        </p:tav>
                                      </p:tavLst>
                                    </p:anim>
                                    <p:animEffect transition="in" filter="fade">
                                      <p:cBhvr>
                                        <p:cTn id="11" dur="1000"/>
                                        <p:tgtEl>
                                          <p:spTgt spid="46084">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46084">
                                            <p:txEl>
                                              <p:pRg st="2" end="2"/>
                                            </p:txEl>
                                          </p:spTgt>
                                        </p:tgtEl>
                                        <p:attrNameLst>
                                          <p:attrName>style.visibility</p:attrName>
                                        </p:attrNameLst>
                                      </p:cBhvr>
                                      <p:to>
                                        <p:strVal val="visible"/>
                                      </p:to>
                                    </p:set>
                                    <p:anim calcmode="lin" valueType="num">
                                      <p:cBhvr>
                                        <p:cTn id="14" dur="1000" fill="hold"/>
                                        <p:tgtEl>
                                          <p:spTgt spid="46084">
                                            <p:txEl>
                                              <p:pRg st="2" end="2"/>
                                            </p:txEl>
                                          </p:spTgt>
                                        </p:tgtEl>
                                        <p:attrNameLst>
                                          <p:attrName>ppt_w</p:attrName>
                                        </p:attrNameLst>
                                      </p:cBhvr>
                                      <p:tavLst>
                                        <p:tav tm="0">
                                          <p:val>
                                            <p:strVal val="#ppt_w*0.05"/>
                                          </p:val>
                                        </p:tav>
                                        <p:tav tm="100000">
                                          <p:val>
                                            <p:strVal val="#ppt_w"/>
                                          </p:val>
                                        </p:tav>
                                      </p:tavLst>
                                    </p:anim>
                                    <p:anim calcmode="lin" valueType="num">
                                      <p:cBhvr>
                                        <p:cTn id="15" dur="1000" fill="hold"/>
                                        <p:tgtEl>
                                          <p:spTgt spid="46084">
                                            <p:txEl>
                                              <p:pRg st="2" end="2"/>
                                            </p:txEl>
                                          </p:spTgt>
                                        </p:tgtEl>
                                        <p:attrNameLst>
                                          <p:attrName>ppt_h</p:attrName>
                                        </p:attrNameLst>
                                      </p:cBhvr>
                                      <p:tavLst>
                                        <p:tav tm="0">
                                          <p:val>
                                            <p:strVal val="#ppt_h"/>
                                          </p:val>
                                        </p:tav>
                                        <p:tav tm="100000">
                                          <p:val>
                                            <p:strVal val="#ppt_h"/>
                                          </p:val>
                                        </p:tav>
                                      </p:tavLst>
                                    </p:anim>
                                    <p:anim calcmode="lin" valueType="num">
                                      <p:cBhvr>
                                        <p:cTn id="16" dur="1000" fill="hold"/>
                                        <p:tgtEl>
                                          <p:spTgt spid="46084">
                                            <p:txEl>
                                              <p:pRg st="2" end="2"/>
                                            </p:txEl>
                                          </p:spTgt>
                                        </p:tgtEl>
                                        <p:attrNameLst>
                                          <p:attrName>ppt_x</p:attrName>
                                        </p:attrNameLst>
                                      </p:cBhvr>
                                      <p:tavLst>
                                        <p:tav tm="0">
                                          <p:val>
                                            <p:strVal val="#ppt_x-.2"/>
                                          </p:val>
                                        </p:tav>
                                        <p:tav tm="100000">
                                          <p:val>
                                            <p:strVal val="#ppt_x"/>
                                          </p:val>
                                        </p:tav>
                                      </p:tavLst>
                                    </p:anim>
                                    <p:anim calcmode="lin" valueType="num">
                                      <p:cBhvr>
                                        <p:cTn id="17" dur="1000" fill="hold"/>
                                        <p:tgtEl>
                                          <p:spTgt spid="46084">
                                            <p:txEl>
                                              <p:pRg st="2" end="2"/>
                                            </p:txEl>
                                          </p:spTgt>
                                        </p:tgtEl>
                                        <p:attrNameLst>
                                          <p:attrName>ppt_y</p:attrName>
                                        </p:attrNameLst>
                                      </p:cBhvr>
                                      <p:tavLst>
                                        <p:tav tm="0">
                                          <p:val>
                                            <p:strVal val="#ppt_y"/>
                                          </p:val>
                                        </p:tav>
                                        <p:tav tm="100000">
                                          <p:val>
                                            <p:strVal val="#ppt_y"/>
                                          </p:val>
                                        </p:tav>
                                      </p:tavLst>
                                    </p:anim>
                                    <p:animEffect transition="in" filter="fade">
                                      <p:cBhvr>
                                        <p:cTn id="18" dur="1000"/>
                                        <p:tgtEl>
                                          <p:spTgt spid="46084">
                                            <p:txEl>
                                              <p:pRg st="2" end="2"/>
                                            </p:txEl>
                                          </p:spTgt>
                                        </p:tgtEl>
                                      </p:cBhvr>
                                    </p:animEffect>
                                  </p:childTnLst>
                                </p:cTn>
                              </p:par>
                              <p:par>
                                <p:cTn id="19" presetID="54" presetClass="entr" presetSubtype="0" accel="100000" fill="hold" grpId="0" nodeType="withEffect">
                                  <p:stCondLst>
                                    <p:cond delay="0"/>
                                  </p:stCondLst>
                                  <p:childTnLst>
                                    <p:set>
                                      <p:cBhvr>
                                        <p:cTn id="20" dur="1" fill="hold">
                                          <p:stCondLst>
                                            <p:cond delay="0"/>
                                          </p:stCondLst>
                                        </p:cTn>
                                        <p:tgtEl>
                                          <p:spTgt spid="46084">
                                            <p:txEl>
                                              <p:pRg st="3" end="3"/>
                                            </p:txEl>
                                          </p:spTgt>
                                        </p:tgtEl>
                                        <p:attrNameLst>
                                          <p:attrName>style.visibility</p:attrName>
                                        </p:attrNameLst>
                                      </p:cBhvr>
                                      <p:to>
                                        <p:strVal val="visible"/>
                                      </p:to>
                                    </p:set>
                                    <p:anim calcmode="lin" valueType="num">
                                      <p:cBhvr>
                                        <p:cTn id="21" dur="1000" fill="hold"/>
                                        <p:tgtEl>
                                          <p:spTgt spid="46084">
                                            <p:txEl>
                                              <p:pRg st="3" end="3"/>
                                            </p:txEl>
                                          </p:spTgt>
                                        </p:tgtEl>
                                        <p:attrNameLst>
                                          <p:attrName>ppt_w</p:attrName>
                                        </p:attrNameLst>
                                      </p:cBhvr>
                                      <p:tavLst>
                                        <p:tav tm="0">
                                          <p:val>
                                            <p:strVal val="#ppt_w*0.05"/>
                                          </p:val>
                                        </p:tav>
                                        <p:tav tm="100000">
                                          <p:val>
                                            <p:strVal val="#ppt_w"/>
                                          </p:val>
                                        </p:tav>
                                      </p:tavLst>
                                    </p:anim>
                                    <p:anim calcmode="lin" valueType="num">
                                      <p:cBhvr>
                                        <p:cTn id="22" dur="1000" fill="hold"/>
                                        <p:tgtEl>
                                          <p:spTgt spid="46084">
                                            <p:txEl>
                                              <p:pRg st="3" end="3"/>
                                            </p:txEl>
                                          </p:spTgt>
                                        </p:tgtEl>
                                        <p:attrNameLst>
                                          <p:attrName>ppt_h</p:attrName>
                                        </p:attrNameLst>
                                      </p:cBhvr>
                                      <p:tavLst>
                                        <p:tav tm="0">
                                          <p:val>
                                            <p:strVal val="#ppt_h"/>
                                          </p:val>
                                        </p:tav>
                                        <p:tav tm="100000">
                                          <p:val>
                                            <p:strVal val="#ppt_h"/>
                                          </p:val>
                                        </p:tav>
                                      </p:tavLst>
                                    </p:anim>
                                    <p:anim calcmode="lin" valueType="num">
                                      <p:cBhvr>
                                        <p:cTn id="23" dur="1000" fill="hold"/>
                                        <p:tgtEl>
                                          <p:spTgt spid="46084">
                                            <p:txEl>
                                              <p:pRg st="3" end="3"/>
                                            </p:txEl>
                                          </p:spTgt>
                                        </p:tgtEl>
                                        <p:attrNameLst>
                                          <p:attrName>ppt_x</p:attrName>
                                        </p:attrNameLst>
                                      </p:cBhvr>
                                      <p:tavLst>
                                        <p:tav tm="0">
                                          <p:val>
                                            <p:strVal val="#ppt_x-.2"/>
                                          </p:val>
                                        </p:tav>
                                        <p:tav tm="100000">
                                          <p:val>
                                            <p:strVal val="#ppt_x"/>
                                          </p:val>
                                        </p:tav>
                                      </p:tavLst>
                                    </p:anim>
                                    <p:anim calcmode="lin" valueType="num">
                                      <p:cBhvr>
                                        <p:cTn id="24" dur="1000" fill="hold"/>
                                        <p:tgtEl>
                                          <p:spTgt spid="46084">
                                            <p:txEl>
                                              <p:pRg st="3" end="3"/>
                                            </p:txEl>
                                          </p:spTgt>
                                        </p:tgtEl>
                                        <p:attrNameLst>
                                          <p:attrName>ppt_y</p:attrName>
                                        </p:attrNameLst>
                                      </p:cBhvr>
                                      <p:tavLst>
                                        <p:tav tm="0">
                                          <p:val>
                                            <p:strVal val="#ppt_y"/>
                                          </p:val>
                                        </p:tav>
                                        <p:tav tm="100000">
                                          <p:val>
                                            <p:strVal val="#ppt_y"/>
                                          </p:val>
                                        </p:tav>
                                      </p:tavLst>
                                    </p:anim>
                                    <p:animEffect transition="in" filter="fade">
                                      <p:cBhvr>
                                        <p:cTn id="25" dur="1000"/>
                                        <p:tgtEl>
                                          <p:spTgt spid="46084">
                                            <p:txEl>
                                              <p:pRg st="3" end="3"/>
                                            </p:txEl>
                                          </p:spTgt>
                                        </p:tgtEl>
                                      </p:cBhvr>
                                    </p:animEffect>
                                  </p:childTnLst>
                                </p:cTn>
                              </p:par>
                              <p:par>
                                <p:cTn id="26" presetID="54" presetClass="entr" presetSubtype="0" accel="100000" fill="hold" grpId="0" nodeType="withEffect">
                                  <p:stCondLst>
                                    <p:cond delay="0"/>
                                  </p:stCondLst>
                                  <p:childTnLst>
                                    <p:set>
                                      <p:cBhvr>
                                        <p:cTn id="27" dur="1" fill="hold">
                                          <p:stCondLst>
                                            <p:cond delay="0"/>
                                          </p:stCondLst>
                                        </p:cTn>
                                        <p:tgtEl>
                                          <p:spTgt spid="46084">
                                            <p:txEl>
                                              <p:pRg st="4" end="4"/>
                                            </p:txEl>
                                          </p:spTgt>
                                        </p:tgtEl>
                                        <p:attrNameLst>
                                          <p:attrName>style.visibility</p:attrName>
                                        </p:attrNameLst>
                                      </p:cBhvr>
                                      <p:to>
                                        <p:strVal val="visible"/>
                                      </p:to>
                                    </p:set>
                                    <p:anim calcmode="lin" valueType="num">
                                      <p:cBhvr>
                                        <p:cTn id="28" dur="1000" fill="hold"/>
                                        <p:tgtEl>
                                          <p:spTgt spid="46084">
                                            <p:txEl>
                                              <p:pRg st="4" end="4"/>
                                            </p:txEl>
                                          </p:spTgt>
                                        </p:tgtEl>
                                        <p:attrNameLst>
                                          <p:attrName>ppt_w</p:attrName>
                                        </p:attrNameLst>
                                      </p:cBhvr>
                                      <p:tavLst>
                                        <p:tav tm="0">
                                          <p:val>
                                            <p:strVal val="#ppt_w*0.05"/>
                                          </p:val>
                                        </p:tav>
                                        <p:tav tm="100000">
                                          <p:val>
                                            <p:strVal val="#ppt_w"/>
                                          </p:val>
                                        </p:tav>
                                      </p:tavLst>
                                    </p:anim>
                                    <p:anim calcmode="lin" valueType="num">
                                      <p:cBhvr>
                                        <p:cTn id="29" dur="1000" fill="hold"/>
                                        <p:tgtEl>
                                          <p:spTgt spid="46084">
                                            <p:txEl>
                                              <p:pRg st="4" end="4"/>
                                            </p:txEl>
                                          </p:spTgt>
                                        </p:tgtEl>
                                        <p:attrNameLst>
                                          <p:attrName>ppt_h</p:attrName>
                                        </p:attrNameLst>
                                      </p:cBhvr>
                                      <p:tavLst>
                                        <p:tav tm="0">
                                          <p:val>
                                            <p:strVal val="#ppt_h"/>
                                          </p:val>
                                        </p:tav>
                                        <p:tav tm="100000">
                                          <p:val>
                                            <p:strVal val="#ppt_h"/>
                                          </p:val>
                                        </p:tav>
                                      </p:tavLst>
                                    </p:anim>
                                    <p:anim calcmode="lin" valueType="num">
                                      <p:cBhvr>
                                        <p:cTn id="30" dur="1000" fill="hold"/>
                                        <p:tgtEl>
                                          <p:spTgt spid="46084">
                                            <p:txEl>
                                              <p:pRg st="4" end="4"/>
                                            </p:txEl>
                                          </p:spTgt>
                                        </p:tgtEl>
                                        <p:attrNameLst>
                                          <p:attrName>ppt_x</p:attrName>
                                        </p:attrNameLst>
                                      </p:cBhvr>
                                      <p:tavLst>
                                        <p:tav tm="0">
                                          <p:val>
                                            <p:strVal val="#ppt_x-.2"/>
                                          </p:val>
                                        </p:tav>
                                        <p:tav tm="100000">
                                          <p:val>
                                            <p:strVal val="#ppt_x"/>
                                          </p:val>
                                        </p:tav>
                                      </p:tavLst>
                                    </p:anim>
                                    <p:anim calcmode="lin" valueType="num">
                                      <p:cBhvr>
                                        <p:cTn id="31" dur="1000" fill="hold"/>
                                        <p:tgtEl>
                                          <p:spTgt spid="46084">
                                            <p:txEl>
                                              <p:pRg st="4" end="4"/>
                                            </p:txEl>
                                          </p:spTgt>
                                        </p:tgtEl>
                                        <p:attrNameLst>
                                          <p:attrName>ppt_y</p:attrName>
                                        </p:attrNameLst>
                                      </p:cBhvr>
                                      <p:tavLst>
                                        <p:tav tm="0">
                                          <p:val>
                                            <p:strVal val="#ppt_y"/>
                                          </p:val>
                                        </p:tav>
                                        <p:tav tm="100000">
                                          <p:val>
                                            <p:strVal val="#ppt_y"/>
                                          </p:val>
                                        </p:tav>
                                      </p:tavLst>
                                    </p:anim>
                                    <p:animEffect transition="in" filter="fade">
                                      <p:cBhvr>
                                        <p:cTn id="32" dur="1000"/>
                                        <p:tgtEl>
                                          <p:spTgt spid="4608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4" presetClass="entr" presetSubtype="0" accel="100000" fill="hold" grpId="0" nodeType="clickEffect">
                                  <p:stCondLst>
                                    <p:cond delay="0"/>
                                  </p:stCondLst>
                                  <p:childTnLst>
                                    <p:set>
                                      <p:cBhvr>
                                        <p:cTn id="36" dur="1" fill="hold">
                                          <p:stCondLst>
                                            <p:cond delay="0"/>
                                          </p:stCondLst>
                                        </p:cTn>
                                        <p:tgtEl>
                                          <p:spTgt spid="46084">
                                            <p:txEl>
                                              <p:pRg st="6" end="6"/>
                                            </p:txEl>
                                          </p:spTgt>
                                        </p:tgtEl>
                                        <p:attrNameLst>
                                          <p:attrName>style.visibility</p:attrName>
                                        </p:attrNameLst>
                                      </p:cBhvr>
                                      <p:to>
                                        <p:strVal val="visible"/>
                                      </p:to>
                                    </p:set>
                                    <p:anim calcmode="lin" valueType="num">
                                      <p:cBhvr>
                                        <p:cTn id="37" dur="1000" fill="hold"/>
                                        <p:tgtEl>
                                          <p:spTgt spid="46084">
                                            <p:txEl>
                                              <p:pRg st="6" end="6"/>
                                            </p:txEl>
                                          </p:spTgt>
                                        </p:tgtEl>
                                        <p:attrNameLst>
                                          <p:attrName>ppt_w</p:attrName>
                                        </p:attrNameLst>
                                      </p:cBhvr>
                                      <p:tavLst>
                                        <p:tav tm="0">
                                          <p:val>
                                            <p:strVal val="#ppt_w*0.05"/>
                                          </p:val>
                                        </p:tav>
                                        <p:tav tm="100000">
                                          <p:val>
                                            <p:strVal val="#ppt_w"/>
                                          </p:val>
                                        </p:tav>
                                      </p:tavLst>
                                    </p:anim>
                                    <p:anim calcmode="lin" valueType="num">
                                      <p:cBhvr>
                                        <p:cTn id="38" dur="1000" fill="hold"/>
                                        <p:tgtEl>
                                          <p:spTgt spid="46084">
                                            <p:txEl>
                                              <p:pRg st="6" end="6"/>
                                            </p:txEl>
                                          </p:spTgt>
                                        </p:tgtEl>
                                        <p:attrNameLst>
                                          <p:attrName>ppt_h</p:attrName>
                                        </p:attrNameLst>
                                      </p:cBhvr>
                                      <p:tavLst>
                                        <p:tav tm="0">
                                          <p:val>
                                            <p:strVal val="#ppt_h"/>
                                          </p:val>
                                        </p:tav>
                                        <p:tav tm="100000">
                                          <p:val>
                                            <p:strVal val="#ppt_h"/>
                                          </p:val>
                                        </p:tav>
                                      </p:tavLst>
                                    </p:anim>
                                    <p:anim calcmode="lin" valueType="num">
                                      <p:cBhvr>
                                        <p:cTn id="39" dur="1000" fill="hold"/>
                                        <p:tgtEl>
                                          <p:spTgt spid="46084">
                                            <p:txEl>
                                              <p:pRg st="6" end="6"/>
                                            </p:txEl>
                                          </p:spTgt>
                                        </p:tgtEl>
                                        <p:attrNameLst>
                                          <p:attrName>ppt_x</p:attrName>
                                        </p:attrNameLst>
                                      </p:cBhvr>
                                      <p:tavLst>
                                        <p:tav tm="0">
                                          <p:val>
                                            <p:strVal val="#ppt_x-.2"/>
                                          </p:val>
                                        </p:tav>
                                        <p:tav tm="100000">
                                          <p:val>
                                            <p:strVal val="#ppt_x"/>
                                          </p:val>
                                        </p:tav>
                                      </p:tavLst>
                                    </p:anim>
                                    <p:anim calcmode="lin" valueType="num">
                                      <p:cBhvr>
                                        <p:cTn id="40" dur="1000" fill="hold"/>
                                        <p:tgtEl>
                                          <p:spTgt spid="46084">
                                            <p:txEl>
                                              <p:pRg st="6" end="6"/>
                                            </p:txEl>
                                          </p:spTgt>
                                        </p:tgtEl>
                                        <p:attrNameLst>
                                          <p:attrName>ppt_y</p:attrName>
                                        </p:attrNameLst>
                                      </p:cBhvr>
                                      <p:tavLst>
                                        <p:tav tm="0">
                                          <p:val>
                                            <p:strVal val="#ppt_y"/>
                                          </p:val>
                                        </p:tav>
                                        <p:tav tm="100000">
                                          <p:val>
                                            <p:strVal val="#ppt_y"/>
                                          </p:val>
                                        </p:tav>
                                      </p:tavLst>
                                    </p:anim>
                                    <p:animEffect transition="in" filter="fade">
                                      <p:cBhvr>
                                        <p:cTn id="41" dur="1000"/>
                                        <p:tgtEl>
                                          <p:spTgt spid="46084">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4" presetClass="entr" presetSubtype="0" accel="100000" fill="hold" grpId="0" nodeType="clickEffect">
                                  <p:stCondLst>
                                    <p:cond delay="0"/>
                                  </p:stCondLst>
                                  <p:childTnLst>
                                    <p:set>
                                      <p:cBhvr>
                                        <p:cTn id="45" dur="1" fill="hold">
                                          <p:stCondLst>
                                            <p:cond delay="0"/>
                                          </p:stCondLst>
                                        </p:cTn>
                                        <p:tgtEl>
                                          <p:spTgt spid="46084">
                                            <p:txEl>
                                              <p:pRg st="8" end="8"/>
                                            </p:txEl>
                                          </p:spTgt>
                                        </p:tgtEl>
                                        <p:attrNameLst>
                                          <p:attrName>style.visibility</p:attrName>
                                        </p:attrNameLst>
                                      </p:cBhvr>
                                      <p:to>
                                        <p:strVal val="visible"/>
                                      </p:to>
                                    </p:set>
                                    <p:anim calcmode="lin" valueType="num">
                                      <p:cBhvr>
                                        <p:cTn id="46" dur="1000" fill="hold"/>
                                        <p:tgtEl>
                                          <p:spTgt spid="46084">
                                            <p:txEl>
                                              <p:pRg st="8" end="8"/>
                                            </p:txEl>
                                          </p:spTgt>
                                        </p:tgtEl>
                                        <p:attrNameLst>
                                          <p:attrName>ppt_w</p:attrName>
                                        </p:attrNameLst>
                                      </p:cBhvr>
                                      <p:tavLst>
                                        <p:tav tm="0">
                                          <p:val>
                                            <p:strVal val="#ppt_w*0.05"/>
                                          </p:val>
                                        </p:tav>
                                        <p:tav tm="100000">
                                          <p:val>
                                            <p:strVal val="#ppt_w"/>
                                          </p:val>
                                        </p:tav>
                                      </p:tavLst>
                                    </p:anim>
                                    <p:anim calcmode="lin" valueType="num">
                                      <p:cBhvr>
                                        <p:cTn id="47" dur="1000" fill="hold"/>
                                        <p:tgtEl>
                                          <p:spTgt spid="46084">
                                            <p:txEl>
                                              <p:pRg st="8" end="8"/>
                                            </p:txEl>
                                          </p:spTgt>
                                        </p:tgtEl>
                                        <p:attrNameLst>
                                          <p:attrName>ppt_h</p:attrName>
                                        </p:attrNameLst>
                                      </p:cBhvr>
                                      <p:tavLst>
                                        <p:tav tm="0">
                                          <p:val>
                                            <p:strVal val="#ppt_h"/>
                                          </p:val>
                                        </p:tav>
                                        <p:tav tm="100000">
                                          <p:val>
                                            <p:strVal val="#ppt_h"/>
                                          </p:val>
                                        </p:tav>
                                      </p:tavLst>
                                    </p:anim>
                                    <p:anim calcmode="lin" valueType="num">
                                      <p:cBhvr>
                                        <p:cTn id="48" dur="1000" fill="hold"/>
                                        <p:tgtEl>
                                          <p:spTgt spid="46084">
                                            <p:txEl>
                                              <p:pRg st="8" end="8"/>
                                            </p:txEl>
                                          </p:spTgt>
                                        </p:tgtEl>
                                        <p:attrNameLst>
                                          <p:attrName>ppt_x</p:attrName>
                                        </p:attrNameLst>
                                      </p:cBhvr>
                                      <p:tavLst>
                                        <p:tav tm="0">
                                          <p:val>
                                            <p:strVal val="#ppt_x-.2"/>
                                          </p:val>
                                        </p:tav>
                                        <p:tav tm="100000">
                                          <p:val>
                                            <p:strVal val="#ppt_x"/>
                                          </p:val>
                                        </p:tav>
                                      </p:tavLst>
                                    </p:anim>
                                    <p:anim calcmode="lin" valueType="num">
                                      <p:cBhvr>
                                        <p:cTn id="49" dur="1000" fill="hold"/>
                                        <p:tgtEl>
                                          <p:spTgt spid="46084">
                                            <p:txEl>
                                              <p:pRg st="8" end="8"/>
                                            </p:txEl>
                                          </p:spTgt>
                                        </p:tgtEl>
                                        <p:attrNameLst>
                                          <p:attrName>ppt_y</p:attrName>
                                        </p:attrNameLst>
                                      </p:cBhvr>
                                      <p:tavLst>
                                        <p:tav tm="0">
                                          <p:val>
                                            <p:strVal val="#ppt_y"/>
                                          </p:val>
                                        </p:tav>
                                        <p:tav tm="100000">
                                          <p:val>
                                            <p:strVal val="#ppt_y"/>
                                          </p:val>
                                        </p:tav>
                                      </p:tavLst>
                                    </p:anim>
                                    <p:animEffect transition="in" filter="fade">
                                      <p:cBhvr>
                                        <p:cTn id="50" dur="1000"/>
                                        <p:tgtEl>
                                          <p:spTgt spid="46084">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4" presetClass="entr" presetSubtype="0" accel="100000" fill="hold" grpId="0" nodeType="clickEffect">
                                  <p:stCondLst>
                                    <p:cond delay="0"/>
                                  </p:stCondLst>
                                  <p:childTnLst>
                                    <p:set>
                                      <p:cBhvr>
                                        <p:cTn id="54" dur="1" fill="hold">
                                          <p:stCondLst>
                                            <p:cond delay="0"/>
                                          </p:stCondLst>
                                        </p:cTn>
                                        <p:tgtEl>
                                          <p:spTgt spid="46084">
                                            <p:txEl>
                                              <p:pRg st="10" end="10"/>
                                            </p:txEl>
                                          </p:spTgt>
                                        </p:tgtEl>
                                        <p:attrNameLst>
                                          <p:attrName>style.visibility</p:attrName>
                                        </p:attrNameLst>
                                      </p:cBhvr>
                                      <p:to>
                                        <p:strVal val="visible"/>
                                      </p:to>
                                    </p:set>
                                    <p:anim calcmode="lin" valueType="num">
                                      <p:cBhvr>
                                        <p:cTn id="55" dur="1000" fill="hold"/>
                                        <p:tgtEl>
                                          <p:spTgt spid="46084">
                                            <p:txEl>
                                              <p:pRg st="10" end="10"/>
                                            </p:txEl>
                                          </p:spTgt>
                                        </p:tgtEl>
                                        <p:attrNameLst>
                                          <p:attrName>ppt_w</p:attrName>
                                        </p:attrNameLst>
                                      </p:cBhvr>
                                      <p:tavLst>
                                        <p:tav tm="0">
                                          <p:val>
                                            <p:strVal val="#ppt_w*0.05"/>
                                          </p:val>
                                        </p:tav>
                                        <p:tav tm="100000">
                                          <p:val>
                                            <p:strVal val="#ppt_w"/>
                                          </p:val>
                                        </p:tav>
                                      </p:tavLst>
                                    </p:anim>
                                    <p:anim calcmode="lin" valueType="num">
                                      <p:cBhvr>
                                        <p:cTn id="56" dur="1000" fill="hold"/>
                                        <p:tgtEl>
                                          <p:spTgt spid="46084">
                                            <p:txEl>
                                              <p:pRg st="10" end="10"/>
                                            </p:txEl>
                                          </p:spTgt>
                                        </p:tgtEl>
                                        <p:attrNameLst>
                                          <p:attrName>ppt_h</p:attrName>
                                        </p:attrNameLst>
                                      </p:cBhvr>
                                      <p:tavLst>
                                        <p:tav tm="0">
                                          <p:val>
                                            <p:strVal val="#ppt_h"/>
                                          </p:val>
                                        </p:tav>
                                        <p:tav tm="100000">
                                          <p:val>
                                            <p:strVal val="#ppt_h"/>
                                          </p:val>
                                        </p:tav>
                                      </p:tavLst>
                                    </p:anim>
                                    <p:anim calcmode="lin" valueType="num">
                                      <p:cBhvr>
                                        <p:cTn id="57" dur="1000" fill="hold"/>
                                        <p:tgtEl>
                                          <p:spTgt spid="46084">
                                            <p:txEl>
                                              <p:pRg st="10" end="10"/>
                                            </p:txEl>
                                          </p:spTgt>
                                        </p:tgtEl>
                                        <p:attrNameLst>
                                          <p:attrName>ppt_x</p:attrName>
                                        </p:attrNameLst>
                                      </p:cBhvr>
                                      <p:tavLst>
                                        <p:tav tm="0">
                                          <p:val>
                                            <p:strVal val="#ppt_x-.2"/>
                                          </p:val>
                                        </p:tav>
                                        <p:tav tm="100000">
                                          <p:val>
                                            <p:strVal val="#ppt_x"/>
                                          </p:val>
                                        </p:tav>
                                      </p:tavLst>
                                    </p:anim>
                                    <p:anim calcmode="lin" valueType="num">
                                      <p:cBhvr>
                                        <p:cTn id="58" dur="1000" fill="hold"/>
                                        <p:tgtEl>
                                          <p:spTgt spid="46084">
                                            <p:txEl>
                                              <p:pRg st="10" end="10"/>
                                            </p:txEl>
                                          </p:spTgt>
                                        </p:tgtEl>
                                        <p:attrNameLst>
                                          <p:attrName>ppt_y</p:attrName>
                                        </p:attrNameLst>
                                      </p:cBhvr>
                                      <p:tavLst>
                                        <p:tav tm="0">
                                          <p:val>
                                            <p:strVal val="#ppt_y"/>
                                          </p:val>
                                        </p:tav>
                                        <p:tav tm="100000">
                                          <p:val>
                                            <p:strVal val="#ppt_y"/>
                                          </p:val>
                                        </p:tav>
                                      </p:tavLst>
                                    </p:anim>
                                    <p:animEffect transition="in" filter="fade">
                                      <p:cBhvr>
                                        <p:cTn id="59" dur="1000"/>
                                        <p:tgtEl>
                                          <p:spTgt spid="46084">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4" presetClass="entr" presetSubtype="0" accel="100000" fill="hold" grpId="0" nodeType="clickEffect">
                                  <p:stCondLst>
                                    <p:cond delay="0"/>
                                  </p:stCondLst>
                                  <p:childTnLst>
                                    <p:set>
                                      <p:cBhvr>
                                        <p:cTn id="63" dur="1" fill="hold">
                                          <p:stCondLst>
                                            <p:cond delay="0"/>
                                          </p:stCondLst>
                                        </p:cTn>
                                        <p:tgtEl>
                                          <p:spTgt spid="46084">
                                            <p:txEl>
                                              <p:pRg st="12" end="12"/>
                                            </p:txEl>
                                          </p:spTgt>
                                        </p:tgtEl>
                                        <p:attrNameLst>
                                          <p:attrName>style.visibility</p:attrName>
                                        </p:attrNameLst>
                                      </p:cBhvr>
                                      <p:to>
                                        <p:strVal val="visible"/>
                                      </p:to>
                                    </p:set>
                                    <p:anim calcmode="lin" valueType="num">
                                      <p:cBhvr>
                                        <p:cTn id="64" dur="1000" fill="hold"/>
                                        <p:tgtEl>
                                          <p:spTgt spid="46084">
                                            <p:txEl>
                                              <p:pRg st="12" end="12"/>
                                            </p:txEl>
                                          </p:spTgt>
                                        </p:tgtEl>
                                        <p:attrNameLst>
                                          <p:attrName>ppt_w</p:attrName>
                                        </p:attrNameLst>
                                      </p:cBhvr>
                                      <p:tavLst>
                                        <p:tav tm="0">
                                          <p:val>
                                            <p:strVal val="#ppt_w*0.05"/>
                                          </p:val>
                                        </p:tav>
                                        <p:tav tm="100000">
                                          <p:val>
                                            <p:strVal val="#ppt_w"/>
                                          </p:val>
                                        </p:tav>
                                      </p:tavLst>
                                    </p:anim>
                                    <p:anim calcmode="lin" valueType="num">
                                      <p:cBhvr>
                                        <p:cTn id="65" dur="1000" fill="hold"/>
                                        <p:tgtEl>
                                          <p:spTgt spid="46084">
                                            <p:txEl>
                                              <p:pRg st="12" end="12"/>
                                            </p:txEl>
                                          </p:spTgt>
                                        </p:tgtEl>
                                        <p:attrNameLst>
                                          <p:attrName>ppt_h</p:attrName>
                                        </p:attrNameLst>
                                      </p:cBhvr>
                                      <p:tavLst>
                                        <p:tav tm="0">
                                          <p:val>
                                            <p:strVal val="#ppt_h"/>
                                          </p:val>
                                        </p:tav>
                                        <p:tav tm="100000">
                                          <p:val>
                                            <p:strVal val="#ppt_h"/>
                                          </p:val>
                                        </p:tav>
                                      </p:tavLst>
                                    </p:anim>
                                    <p:anim calcmode="lin" valueType="num">
                                      <p:cBhvr>
                                        <p:cTn id="66" dur="1000" fill="hold"/>
                                        <p:tgtEl>
                                          <p:spTgt spid="46084">
                                            <p:txEl>
                                              <p:pRg st="12" end="12"/>
                                            </p:txEl>
                                          </p:spTgt>
                                        </p:tgtEl>
                                        <p:attrNameLst>
                                          <p:attrName>ppt_x</p:attrName>
                                        </p:attrNameLst>
                                      </p:cBhvr>
                                      <p:tavLst>
                                        <p:tav tm="0">
                                          <p:val>
                                            <p:strVal val="#ppt_x-.2"/>
                                          </p:val>
                                        </p:tav>
                                        <p:tav tm="100000">
                                          <p:val>
                                            <p:strVal val="#ppt_x"/>
                                          </p:val>
                                        </p:tav>
                                      </p:tavLst>
                                    </p:anim>
                                    <p:anim calcmode="lin" valueType="num">
                                      <p:cBhvr>
                                        <p:cTn id="67" dur="1000" fill="hold"/>
                                        <p:tgtEl>
                                          <p:spTgt spid="46084">
                                            <p:txEl>
                                              <p:pRg st="12" end="12"/>
                                            </p:txEl>
                                          </p:spTgt>
                                        </p:tgtEl>
                                        <p:attrNameLst>
                                          <p:attrName>ppt_y</p:attrName>
                                        </p:attrNameLst>
                                      </p:cBhvr>
                                      <p:tavLst>
                                        <p:tav tm="0">
                                          <p:val>
                                            <p:strVal val="#ppt_y"/>
                                          </p:val>
                                        </p:tav>
                                        <p:tav tm="100000">
                                          <p:val>
                                            <p:strVal val="#ppt_y"/>
                                          </p:val>
                                        </p:tav>
                                      </p:tavLst>
                                    </p:anim>
                                    <p:animEffect transition="in" filter="fade">
                                      <p:cBhvr>
                                        <p:cTn id="68" dur="1000"/>
                                        <p:tgtEl>
                                          <p:spTgt spid="4608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25" y="592138"/>
            <a:ext cx="3921125" cy="533400"/>
          </a:xfrm>
        </p:spPr>
        <p:txBody>
          <a:bodyPr/>
          <a:lstStyle/>
          <a:p>
            <a:pPr>
              <a:defRPr/>
            </a:pPr>
            <a:r>
              <a:rPr lang="en-US" dirty="0" smtClean="0"/>
              <a:t>What to do</a:t>
            </a:r>
            <a:endParaRPr lang="en-US" dirty="0"/>
          </a:p>
        </p:txBody>
      </p:sp>
      <p:sp>
        <p:nvSpPr>
          <p:cNvPr id="3" name="Content Placeholder 2"/>
          <p:cNvSpPr>
            <a:spLocks noGrp="1"/>
          </p:cNvSpPr>
          <p:nvPr>
            <p:ph idx="1"/>
          </p:nvPr>
        </p:nvSpPr>
        <p:spPr>
          <a:xfrm>
            <a:off x="687388" y="1266825"/>
            <a:ext cx="7553325" cy="2239963"/>
          </a:xfrm>
        </p:spPr>
        <p:txBody>
          <a:bodyPr/>
          <a:lstStyle/>
          <a:p>
            <a:pPr>
              <a:defRPr/>
            </a:pPr>
            <a:r>
              <a:rPr lang="en-US" dirty="0" smtClean="0"/>
              <a:t>Do interview employees (not just yourself!)</a:t>
            </a:r>
          </a:p>
          <a:p>
            <a:pPr>
              <a:defRPr/>
            </a:pPr>
            <a:r>
              <a:rPr lang="en-US" dirty="0" smtClean="0"/>
              <a:t>Do GET UP FROM YOUR DESK</a:t>
            </a:r>
          </a:p>
          <a:p>
            <a:pPr>
              <a:defRPr/>
            </a:pPr>
            <a:r>
              <a:rPr lang="en-US" dirty="0" smtClean="0"/>
              <a:t>Do emulate the DSS audit process</a:t>
            </a:r>
          </a:p>
          <a:p>
            <a:pPr lvl="1">
              <a:defRPr/>
            </a:pPr>
            <a:r>
              <a:rPr lang="en-US" sz="2000" dirty="0" smtClean="0"/>
              <a:t>How will you feel when your DSS representative talks to your employees? Will you be worried about how they will respond?  Not if you have prepared them!</a:t>
            </a:r>
            <a:endParaRPr lang="en-US" sz="2000" dirty="0"/>
          </a:p>
        </p:txBody>
      </p:sp>
      <p:sp>
        <p:nvSpPr>
          <p:cNvPr id="5" name="Title 1"/>
          <p:cNvSpPr txBox="1">
            <a:spLocks/>
          </p:cNvSpPr>
          <p:nvPr/>
        </p:nvSpPr>
        <p:spPr bwMode="auto">
          <a:xfrm>
            <a:off x="255588" y="3759200"/>
            <a:ext cx="7312025" cy="531813"/>
          </a:xfrm>
          <a:prstGeom prst="rect">
            <a:avLst/>
          </a:prstGeom>
          <a:noFill/>
          <a:ln w="12700">
            <a:noFill/>
            <a:miter lim="800000"/>
            <a:headEnd/>
            <a:tailEnd/>
          </a:ln>
          <a:effectLst/>
        </p:spPr>
        <p:txBody>
          <a:bodyPr lIns="0" tIns="0" rIns="0" bIns="0"/>
          <a:lstStyle/>
          <a:p>
            <a:pPr defTabSz="887413">
              <a:defRPr/>
            </a:pPr>
            <a:r>
              <a:rPr lang="en-US" sz="3600" i="0" kern="0" dirty="0">
                <a:solidFill>
                  <a:srgbClr val="FFFFFF"/>
                </a:solidFill>
                <a:effectLst>
                  <a:outerShdw blurRad="38100" dist="38100" dir="2700000" algn="tl">
                    <a:srgbClr val="000000"/>
                  </a:outerShdw>
                </a:effectLst>
                <a:latin typeface="+mj-lt"/>
                <a:ea typeface="+mj-ea"/>
                <a:cs typeface="+mj-cs"/>
              </a:rPr>
              <a:t>What </a:t>
            </a:r>
            <a:r>
              <a:rPr lang="en-US" sz="3600" i="0" u="sng" kern="0" dirty="0">
                <a:solidFill>
                  <a:srgbClr val="FFFFFF"/>
                </a:solidFill>
                <a:effectLst>
                  <a:outerShdw blurRad="38100" dist="38100" dir="2700000" algn="tl">
                    <a:srgbClr val="000000"/>
                  </a:outerShdw>
                </a:effectLst>
                <a:latin typeface="+mj-lt"/>
                <a:ea typeface="+mj-ea"/>
                <a:cs typeface="+mj-cs"/>
              </a:rPr>
              <a:t>not</a:t>
            </a:r>
            <a:r>
              <a:rPr lang="en-US" sz="3600" i="0" kern="0" dirty="0">
                <a:solidFill>
                  <a:srgbClr val="FFFFFF"/>
                </a:solidFill>
                <a:effectLst>
                  <a:outerShdw blurRad="38100" dist="38100" dir="2700000" algn="tl">
                    <a:srgbClr val="000000"/>
                  </a:outerShdw>
                </a:effectLst>
                <a:latin typeface="+mj-lt"/>
                <a:ea typeface="+mj-ea"/>
                <a:cs typeface="+mj-cs"/>
              </a:rPr>
              <a:t> to do</a:t>
            </a:r>
          </a:p>
        </p:txBody>
      </p:sp>
      <p:sp>
        <p:nvSpPr>
          <p:cNvPr id="6" name="Content Placeholder 2"/>
          <p:cNvSpPr txBox="1">
            <a:spLocks/>
          </p:cNvSpPr>
          <p:nvPr/>
        </p:nvSpPr>
        <p:spPr bwMode="auto">
          <a:xfrm>
            <a:off x="719138" y="4356100"/>
            <a:ext cx="8208962" cy="1698625"/>
          </a:xfrm>
          <a:prstGeom prst="rect">
            <a:avLst/>
          </a:prstGeom>
          <a:noFill/>
          <a:ln w="12700">
            <a:noFill/>
            <a:miter lim="800000"/>
            <a:headEnd/>
            <a:tailEnd/>
          </a:ln>
          <a:effectLst/>
        </p:spPr>
        <p:txBody>
          <a:bodyPr lIns="0" tIns="0" rIns="0" bIns="0">
            <a:spAutoFit/>
          </a:bodyPr>
          <a:lstStyle/>
          <a:p>
            <a:pPr marL="222250" indent="-222250" defTabSz="887413">
              <a:spcBef>
                <a:spcPct val="20000"/>
              </a:spcBef>
              <a:buSzPct val="100000"/>
              <a:buFontTx/>
              <a:buChar char="•"/>
              <a:defRPr/>
            </a:pPr>
            <a:r>
              <a:rPr lang="en-US" sz="2400" kern="0" dirty="0">
                <a:effectLst>
                  <a:outerShdw blurRad="38100" dist="38100" dir="2700000" algn="tl">
                    <a:srgbClr val="000000"/>
                  </a:outerShdw>
                </a:effectLst>
                <a:latin typeface="+mn-lt"/>
              </a:rPr>
              <a:t>Don’t stick to the checklist</a:t>
            </a:r>
          </a:p>
          <a:p>
            <a:pPr marL="222250" indent="-222250" defTabSz="887413">
              <a:spcBef>
                <a:spcPct val="20000"/>
              </a:spcBef>
              <a:buSzPct val="100000"/>
              <a:buFontTx/>
              <a:buChar char="•"/>
              <a:defRPr/>
            </a:pPr>
            <a:r>
              <a:rPr lang="en-US" sz="2400" kern="0" dirty="0">
                <a:effectLst>
                  <a:outerShdw blurRad="38100" dist="38100" dir="2700000" algn="tl">
                    <a:srgbClr val="000000"/>
                  </a:outerShdw>
                </a:effectLst>
                <a:latin typeface="+mn-lt"/>
              </a:rPr>
              <a:t>Don’t talk to only cleared employees</a:t>
            </a:r>
          </a:p>
          <a:p>
            <a:pPr marL="615950" lvl="1" indent="-279400" defTabSz="887413">
              <a:spcBef>
                <a:spcPct val="20000"/>
              </a:spcBef>
              <a:buSzPct val="100000"/>
              <a:buFontTx/>
              <a:buChar char="–"/>
              <a:defRPr/>
            </a:pPr>
            <a:r>
              <a:rPr lang="en-US" sz="2400" kern="0" dirty="0">
                <a:effectLst>
                  <a:outerShdw blurRad="38100" dist="38100" dir="2700000" algn="tl">
                    <a:srgbClr val="000000"/>
                  </a:outerShdw>
                </a:effectLst>
                <a:latin typeface="+mn-lt"/>
              </a:rPr>
              <a:t>What about the receptionist?</a:t>
            </a:r>
          </a:p>
          <a:p>
            <a:pPr marL="615950" lvl="1" indent="-279400" defTabSz="887413">
              <a:spcBef>
                <a:spcPct val="20000"/>
              </a:spcBef>
              <a:buSzPct val="100000"/>
              <a:buFontTx/>
              <a:buChar char="–"/>
              <a:defRPr/>
            </a:pPr>
            <a:r>
              <a:rPr lang="en-US" sz="2400" kern="0" dirty="0">
                <a:effectLst>
                  <a:outerShdw blurRad="38100" dist="38100" dir="2700000" algn="tl">
                    <a:srgbClr val="000000"/>
                  </a:outerShdw>
                </a:effectLst>
                <a:latin typeface="+mn-lt"/>
              </a:rPr>
              <a:t>What about the employees who receive packages?</a:t>
            </a:r>
          </a:p>
        </p:txBody>
      </p:sp>
      <p:pic>
        <p:nvPicPr>
          <p:cNvPr id="10246" name="Picture 7" descr="C:\Users\rossignj\AppData\Local\Microsoft\Windows\Temporary Internet Files\Content.IE5\ACV4GQ3H\MM900040993[1].gif"/>
          <p:cNvPicPr>
            <a:picLocks noChangeAspect="1" noChangeArrowheads="1" noCrop="1"/>
          </p:cNvPicPr>
          <p:nvPr/>
        </p:nvPicPr>
        <p:blipFill>
          <a:blip r:embed="rId2" cstate="print"/>
          <a:srcRect/>
          <a:stretch>
            <a:fillRect/>
          </a:stretch>
        </p:blipFill>
        <p:spPr bwMode="auto">
          <a:xfrm>
            <a:off x="5072063" y="187325"/>
            <a:ext cx="382587" cy="808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46088" y="368300"/>
            <a:ext cx="7312025" cy="531813"/>
          </a:xfrm>
        </p:spPr>
        <p:txBody>
          <a:bodyPr/>
          <a:lstStyle/>
          <a:p>
            <a:pPr>
              <a:defRPr/>
            </a:pPr>
            <a:r>
              <a:rPr lang="en-US" dirty="0"/>
              <a:t>Self-Inspection Process</a:t>
            </a:r>
          </a:p>
        </p:txBody>
      </p:sp>
      <p:sp>
        <p:nvSpPr>
          <p:cNvPr id="47109" name="Rectangle 5"/>
          <p:cNvSpPr>
            <a:spLocks noGrp="1" noChangeArrowheads="1"/>
          </p:cNvSpPr>
          <p:nvPr>
            <p:ph type="body" idx="1"/>
          </p:nvPr>
        </p:nvSpPr>
        <p:spPr>
          <a:xfrm>
            <a:off x="1454150" y="1797050"/>
            <a:ext cx="5484813" cy="2633663"/>
          </a:xfrm>
        </p:spPr>
        <p:txBody>
          <a:bodyPr/>
          <a:lstStyle/>
          <a:p>
            <a:pPr>
              <a:buFontTx/>
              <a:buNone/>
              <a:defRPr/>
            </a:pPr>
            <a:r>
              <a:rPr lang="en-US" sz="3200" dirty="0" smtClean="0"/>
              <a:t>3 Key Components</a:t>
            </a:r>
          </a:p>
          <a:p>
            <a:pPr>
              <a:defRPr/>
            </a:pPr>
            <a:endParaRPr lang="en-US" sz="2000" dirty="0" smtClean="0"/>
          </a:p>
          <a:p>
            <a:pPr lvl="1">
              <a:defRPr/>
            </a:pPr>
            <a:r>
              <a:rPr lang="en-US" sz="3200" dirty="0" smtClean="0"/>
              <a:t>  Preparation</a:t>
            </a:r>
          </a:p>
          <a:p>
            <a:pPr lvl="1">
              <a:defRPr/>
            </a:pPr>
            <a:r>
              <a:rPr lang="en-US" sz="3200" dirty="0" smtClean="0"/>
              <a:t>  Inspection</a:t>
            </a:r>
          </a:p>
          <a:p>
            <a:pPr lvl="1">
              <a:defRPr/>
            </a:pPr>
            <a:r>
              <a:rPr lang="en-US" sz="3200" dirty="0" smtClean="0"/>
              <a:t>  Follow-up</a:t>
            </a:r>
            <a:endParaRPr lang="en-US" sz="3200" dirty="0"/>
          </a:p>
        </p:txBody>
      </p:sp>
      <p:grpSp>
        <p:nvGrpSpPr>
          <p:cNvPr id="11268" name="Group 5"/>
          <p:cNvGrpSpPr>
            <a:grpSpLocks/>
          </p:cNvGrpSpPr>
          <p:nvPr/>
        </p:nvGrpSpPr>
        <p:grpSpPr bwMode="auto">
          <a:xfrm>
            <a:off x="6530975" y="1635125"/>
            <a:ext cx="1633538" cy="1893888"/>
            <a:chOff x="1824" y="633"/>
            <a:chExt cx="2834" cy="2849"/>
          </a:xfrm>
        </p:grpSpPr>
        <p:sp>
          <p:nvSpPr>
            <p:cNvPr id="11269"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11270"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11271"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11272"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 calcmode="lin" valueType="num">
                                      <p:cBhvr>
                                        <p:cTn id="7" dur="1000" fill="hold"/>
                                        <p:tgtEl>
                                          <p:spTgt spid="4710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710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710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109">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47109">
                                            <p:txEl>
                                              <p:pRg st="2" end="2"/>
                                            </p:txEl>
                                          </p:spTgt>
                                        </p:tgtEl>
                                        <p:attrNameLst>
                                          <p:attrName>style.visibility</p:attrName>
                                        </p:attrNameLst>
                                      </p:cBhvr>
                                      <p:to>
                                        <p:strVal val="visible"/>
                                      </p:to>
                                    </p:set>
                                    <p:anim calcmode="lin" valueType="num">
                                      <p:cBhvr>
                                        <p:cTn id="13" dur="1000" fill="hold"/>
                                        <p:tgtEl>
                                          <p:spTgt spid="47109">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47109">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4710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7109">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47109">
                                            <p:txEl>
                                              <p:pRg st="3" end="3"/>
                                            </p:txEl>
                                          </p:spTgt>
                                        </p:tgtEl>
                                        <p:attrNameLst>
                                          <p:attrName>style.visibility</p:attrName>
                                        </p:attrNameLst>
                                      </p:cBhvr>
                                      <p:to>
                                        <p:strVal val="visible"/>
                                      </p:to>
                                    </p:set>
                                    <p:anim calcmode="lin" valueType="num">
                                      <p:cBhvr>
                                        <p:cTn id="19" dur="1000" fill="hold"/>
                                        <p:tgtEl>
                                          <p:spTgt spid="47109">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47109">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4710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7109">
                                            <p:txEl>
                                              <p:pRg st="3" end="3"/>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47109">
                                            <p:txEl>
                                              <p:pRg st="4" end="4"/>
                                            </p:txEl>
                                          </p:spTgt>
                                        </p:tgtEl>
                                        <p:attrNameLst>
                                          <p:attrName>style.visibility</p:attrName>
                                        </p:attrNameLst>
                                      </p:cBhvr>
                                      <p:to>
                                        <p:strVal val="visible"/>
                                      </p:to>
                                    </p:set>
                                    <p:anim calcmode="lin" valueType="num">
                                      <p:cBhvr>
                                        <p:cTn id="25" dur="1000" fill="hold"/>
                                        <p:tgtEl>
                                          <p:spTgt spid="47109">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47109">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4710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710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p:bldLst>
  </p:timing>
</p:sld>
</file>

<file path=ppt/theme/theme1.xml><?xml version="1.0" encoding="utf-8"?>
<a:theme xmlns:a="http://schemas.openxmlformats.org/drawingml/2006/main" name="VG_98">
  <a:themeElements>
    <a:clrScheme name="VG_98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fontScheme name="VG_9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1" u="none" strike="noStrike" cap="none" normalizeH="0" baseline="0" smtClean="0">
            <a:ln>
              <a:noFill/>
            </a:ln>
            <a:solidFill>
              <a:srgbClr val="FAFD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1" u="none" strike="noStrike" cap="none" normalizeH="0" baseline="0" smtClean="0">
            <a:ln>
              <a:noFill/>
            </a:ln>
            <a:solidFill>
              <a:srgbClr val="FAFD00"/>
            </a:solidFill>
            <a:effectLst>
              <a:outerShdw blurRad="38100" dist="38100" dir="2700000" algn="tl">
                <a:srgbClr val="000000">
                  <a:alpha val="43137"/>
                </a:srgbClr>
              </a:outerShdw>
            </a:effectLst>
            <a:latin typeface="Arial" charset="0"/>
          </a:defRPr>
        </a:defPPr>
      </a:lstStyle>
    </a:lnDef>
  </a:objectDefaults>
  <a:extraClrSchemeLst>
    <a:extraClrScheme>
      <a:clrScheme name="VG_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G_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G_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G_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G_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G_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G_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G_98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VG_98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B1E39656627242867C624CE86BB821" ma:contentTypeVersion="0" ma:contentTypeDescription="Create a new document." ma:contentTypeScope="" ma:versionID="cc449073c92430833cf4244d817c41c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F53F169-2F71-4FB5-9447-0B9AA4BE7A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C7DC36E-B6FB-4601-8A48-FEA294EB94F8}">
  <ds:schemaRefs>
    <ds:schemaRef ds:uri="http://schemas.microsoft.com/office/2006/metadata/longProperties"/>
  </ds:schemaRefs>
</ds:datastoreItem>
</file>

<file path=customXml/itemProps3.xml><?xml version="1.0" encoding="utf-8"?>
<ds:datastoreItem xmlns:ds="http://schemas.openxmlformats.org/officeDocument/2006/customXml" ds:itemID="{E7663207-A726-490A-947C-4371523129D5}">
  <ds:schemaRefs>
    <ds:schemaRef ds:uri="http://schemas.microsoft.com/sharepoint/v3/contenttype/forms"/>
  </ds:schemaRefs>
</ds:datastoreItem>
</file>

<file path=customXml/itemProps4.xml><?xml version="1.0" encoding="utf-8"?>
<ds:datastoreItem xmlns:ds="http://schemas.openxmlformats.org/officeDocument/2006/customXml" ds:itemID="{FC62A4F3-AF6E-4CF8-A0A2-DB110302CD4B}">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Macintosh HD:Desktop Folder:VG_98.PPT</Template>
  <TotalTime>2192</TotalTime>
  <Pages>2</Pages>
  <Words>1650</Words>
  <Application>Microsoft Office PowerPoint</Application>
  <PresentationFormat>On-screen Show (4:3)</PresentationFormat>
  <Paragraphs>269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VG_98</vt:lpstr>
      <vt:lpstr>Slide 1</vt:lpstr>
      <vt:lpstr>Slide 2</vt:lpstr>
      <vt:lpstr>Slide 3</vt:lpstr>
      <vt:lpstr>Slide 4</vt:lpstr>
      <vt:lpstr>Purpose of Self Inspection</vt:lpstr>
      <vt:lpstr>What is a Self Inspection?</vt:lpstr>
      <vt:lpstr>Self-Inspections Ideas </vt:lpstr>
      <vt:lpstr>What to do</vt:lpstr>
      <vt:lpstr>Self-Inspection Process</vt:lpstr>
      <vt:lpstr>Step 1 - Preparation</vt:lpstr>
      <vt:lpstr>Step 1 - Preparation</vt:lpstr>
      <vt:lpstr>Step 1 Continued: Team Selection</vt:lpstr>
      <vt:lpstr>Step 2: Conducting Self-Inspection</vt:lpstr>
      <vt:lpstr>Step 2: Conducting Self-Inspection</vt:lpstr>
      <vt:lpstr>Tools for Self-Inspections</vt:lpstr>
      <vt:lpstr>Step 2: Self-Inspection Ideas</vt:lpstr>
      <vt:lpstr>Self Inspection Methods</vt:lpstr>
      <vt:lpstr>Self Inspection Methods</vt:lpstr>
      <vt:lpstr>Enhancing Your Self Inspection</vt:lpstr>
      <vt:lpstr>Step 3 – Follow-up Writing the Self-Inspection Report</vt:lpstr>
      <vt:lpstr>Step 3 – Follow-up Writing the Self-Inspection Report</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Presentation Template</dc:title>
  <dc:creator>Graham, Cynthia</dc:creator>
  <dc:description>Corporate Presentation Template to be used for all internal and external presentations.</dc:description>
  <cp:lastModifiedBy>rossignj</cp:lastModifiedBy>
  <cp:revision>242</cp:revision>
  <cp:lastPrinted>2009-04-22T19:24:48Z</cp:lastPrinted>
  <dcterms:created xsi:type="dcterms:W3CDTF">2001-02-01T19:49:28Z</dcterms:created>
  <dcterms:modified xsi:type="dcterms:W3CDTF">2011-12-13T11:21:44Z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ocument Author">
    <vt:lpwstr>ACCT03\rossignj</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lpwstr>-1</vt:lpwstr>
  </property>
  <property fmtid="{D5CDD505-2E9C-101B-9397-08002B2CF9AE}" pid="9" name="Allow Footer Overwrite">
    <vt:lpwstr>-1</vt:lpwstr>
  </property>
  <property fmtid="{D5CDD505-2E9C-101B-9397-08002B2CF9AE}" pid="10" name="Multiple Selected">
    <vt:lpwstr>-1</vt:lpwstr>
  </property>
  <property fmtid="{D5CDD505-2E9C-101B-9397-08002B2CF9AE}" pid="11" name="SIPHeaderWording">
    <vt:lpwstr/>
  </property>
  <property fmtid="{D5CDD505-2E9C-101B-9397-08002B2CF9AE}" pid="12" name="SIPLevel">
    <vt:lpwstr>0</vt:lpwstr>
  </property>
</Properties>
</file>