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61" r:id="rId3"/>
    <p:sldId id="285" r:id="rId4"/>
    <p:sldId id="284" r:id="rId5"/>
    <p:sldId id="277" r:id="rId6"/>
    <p:sldId id="279" r:id="rId7"/>
    <p:sldId id="278" r:id="rId8"/>
    <p:sldId id="274" r:id="rId9"/>
    <p:sldId id="294" r:id="rId10"/>
    <p:sldId id="275" r:id="rId11"/>
    <p:sldId id="298" r:id="rId12"/>
    <p:sldId id="299" r:id="rId13"/>
    <p:sldId id="273" r:id="rId14"/>
    <p:sldId id="271" r:id="rId15"/>
    <p:sldId id="290" r:id="rId16"/>
    <p:sldId id="286" r:id="rId17"/>
    <p:sldId id="301" r:id="rId18"/>
    <p:sldId id="295" r:id="rId19"/>
    <p:sldId id="268" r:id="rId20"/>
    <p:sldId id="289" r:id="rId21"/>
    <p:sldId id="270" r:id="rId22"/>
    <p:sldId id="296" r:id="rId23"/>
    <p:sldId id="269" r:id="rId24"/>
    <p:sldId id="280" r:id="rId25"/>
    <p:sldId id="287" r:id="rId26"/>
    <p:sldId id="263" r:id="rId27"/>
    <p:sldId id="291" r:id="rId28"/>
    <p:sldId id="288" r:id="rId29"/>
    <p:sldId id="293" r:id="rId30"/>
    <p:sldId id="260" r:id="rId31"/>
    <p:sldId id="300" r:id="rId32"/>
    <p:sldId id="297" r:id="rId33"/>
    <p:sldId id="292" r:id="rId34"/>
    <p:sldId id="282" r:id="rId3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91" d="100"/>
          <a:sy n="91" d="100"/>
        </p:scale>
        <p:origin x="-92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404CA3B-9DAD-4C4E-93AE-8B40D47A1DE8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B88AD41-77B1-44E7-9CC5-C10CF11D3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D41-77B1-44E7-9CC5-C10CF11D37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3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Peppering!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D41-77B1-44E7-9CC5-C10CF11D3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Visitors AND Distraught Visitor AND Epic Temper Tantrum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D41-77B1-44E7-9CC5-C10CF11D37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Personalized and </a:t>
            </a:r>
            <a:r>
              <a:rPr lang="en-US" dirty="0" err="1" smtClean="0"/>
              <a:t>scaleable</a:t>
            </a:r>
            <a:r>
              <a:rPr lang="en-US" dirty="0" smtClean="0"/>
              <a:t> or just hourly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AD41-77B1-44E7-9CC5-C10CF11D37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3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78C04F-2A04-48C5-B058-4B2EDC3DA661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FFFFF7-BE1E-4E5B-B045-8CDD99572A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5438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Security…and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Other Horror Stories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68580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FISWG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9 July 2014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Helen MacDonald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H3MacD Consulting </a:t>
            </a:r>
          </a:p>
        </p:txBody>
      </p:sp>
      <p:pic>
        <p:nvPicPr>
          <p:cNvPr id="7" name="MS90038863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Call from employee about another who left suspiciously in the middle of the work day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9-1-1 call and management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Bomb Squad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The rest of the story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 of the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Laugh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Helen\AppData\Local\Microsoft\Windows\Temporary Internet Files\Content.IE5\Y3CIGL0I\MC9004412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0786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0607" y="3930134"/>
            <a:ext cx="174278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LAST LAUGH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20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2248347"/>
            <a:ext cx="6311152" cy="3877815"/>
          </a:xfrm>
        </p:spPr>
        <p:txBody>
          <a:bodyPr/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Checked on employee in JPAS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Noticed “single” listed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Asked him to verify as I’ve heard him talk about his wife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The rest of the story…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70156"/>
            <a:ext cx="8991600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“I’m married???”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elen\AppData\Local\Microsoft\Windows\Temporary Internet Files\Content.IE5\2PCI1KTD\MC900157733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241"/>
          <a:stretch/>
        </p:blipFill>
        <p:spPr bwMode="auto">
          <a:xfrm>
            <a:off x="457200" y="3124200"/>
            <a:ext cx="1554480" cy="34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2248347"/>
            <a:ext cx="6311152" cy="3877815"/>
          </a:xfrm>
        </p:spPr>
        <p:txBody>
          <a:bodyPr>
            <a:normAutofit/>
          </a:bodyPr>
          <a:lstStyle/>
          <a:p>
            <a:endParaRPr lang="en-US" sz="4000" dirty="0" smtClean="0">
              <a:latin typeface="Candara" panose="020E0502030303020204" pitchFamily="34" charset="0"/>
            </a:endParaRPr>
          </a:p>
          <a:p>
            <a:r>
              <a:rPr lang="en-US" sz="4000" dirty="0" smtClean="0">
                <a:latin typeface="Candara" panose="020E0502030303020204" pitchFamily="34" charset="0"/>
              </a:rPr>
              <a:t>What could go wrong in this scenario?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70156"/>
            <a:ext cx="8991600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elen\AppData\Local\Microsoft\Windows\Temporary Internet Files\Content.IE5\2PCI1KTD\MC900157733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241"/>
          <a:stretch/>
        </p:blipFill>
        <p:spPr bwMode="auto">
          <a:xfrm>
            <a:off x="457200" y="3124200"/>
            <a:ext cx="1554480" cy="34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417" y="2190206"/>
            <a:ext cx="5943600" cy="4648200"/>
          </a:xfrm>
        </p:spPr>
        <p:txBody>
          <a:bodyPr>
            <a:normAutofit/>
          </a:bodyPr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Unclassified meeting on classified program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All procedures followed for foreign “friendly” visitors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Replacement visitor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No access allowed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Requests to speak to my boss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Demands to speak to management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Epic temper tantrum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Saga of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Uninvited Guest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 descr="C:\Users\Helen\AppData\Local\Microsoft\Windows\Temporary Internet Files\Content.IE5\FIF54NM7\MM90028274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276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4648200"/>
          </a:xfrm>
        </p:spPr>
        <p:txBody>
          <a:bodyPr>
            <a:normAutofit/>
          </a:bodyPr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US Gov’t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UK Gov’t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Meeting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UK needs classified document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Handoff?</a:t>
            </a:r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Government-to-Government Goof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Helen\AppData\Local\Microsoft\Windows\Temporary Internet Files\Content.IE5\PGL42SAN\MC9002971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20" y="3276600"/>
            <a:ext cx="4957538" cy="332353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4648200"/>
          </a:xfrm>
        </p:spPr>
        <p:txBody>
          <a:bodyPr>
            <a:normAutofit/>
          </a:bodyPr>
          <a:lstStyle/>
          <a:p>
            <a:endParaRPr lang="en-US" sz="4000" dirty="0" smtClean="0">
              <a:latin typeface="Candara" panose="020E0502030303020204" pitchFamily="34" charset="0"/>
            </a:endParaRPr>
          </a:p>
          <a:p>
            <a:r>
              <a:rPr lang="en-US" sz="4000" dirty="0" smtClean="0">
                <a:latin typeface="Candara" panose="020E0502030303020204" pitchFamily="34" charset="0"/>
              </a:rPr>
              <a:t>What’s wrong with this scenario?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5" descr="C:\Users\Helen\AppData\Local\Microsoft\Windows\Temporary Internet Files\Content.IE5\PGL42SAN\MC9002971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20" y="3276600"/>
            <a:ext cx="4957538" cy="332353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2248347"/>
            <a:ext cx="5930152" cy="38778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I’m visiting a division and am working late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See male Cleaning Crew member wearing badge with female’s photo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I ask to see ID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I ask for proof of U.S. Citizenship or Green Card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Not only not a citizen, but cannot produce a green card either!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56263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“¡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¿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Helen\AppData\Local\Microsoft\Windows\Temporary Internet Files\Content.IE5\2PCI1KTD\MC90043598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905000" cy="3733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792535"/>
            <a:ext cx="5930152" cy="38778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New contractor hired from California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Settles in and starts dating receptionist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Police visit without notice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Escort out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Check vehicle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How he was nabbed!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Surprise Visit from Police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elen\AppData\Local\Microsoft\Windows\Temporary Internet Files\Content.IE5\I9GDPRMH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895600" cy="32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558553" cy="387781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You can always find a renegade location that doesn’t see why there’s a problem allowing international employees unfettered access if they’re wearing a company badge and have signed a company non-disclosure agreement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oreign Friends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7" name="Picture 7" descr="Businessman wearing a security 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27419"/>
            <a:ext cx="3352800" cy="4574825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45720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company badge means I can access anything I want!</a:t>
            </a:r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02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77200" cy="4648200"/>
          </a:xfrm>
        </p:spPr>
        <p:txBody>
          <a:bodyPr>
            <a:normAutofit/>
          </a:bodyPr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3:00 p.m. at the airport</a:t>
            </a: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Reputable cab</a:t>
            </a: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Stuck in traffic</a:t>
            </a: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Surprise through the window</a:t>
            </a: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Rolex, jewelry</a:t>
            </a:r>
          </a:p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algn="r"/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Afternoon in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City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Helen\AppData\Local\Microsoft\Windows\Temporary Internet Files\Content.IE5\JY747F06\MP900442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267200" cy="358140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Over 35 years in Defense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Over 25 years in Security Management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six different companies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n</a:t>
            </a:r>
            <a:r>
              <a:rPr lang="en-US" dirty="0" smtClean="0">
                <a:latin typeface="Candara" panose="020E0502030303020204" pitchFamily="34" charset="0"/>
              </a:rPr>
              <a:t>umerous different groups and divisions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companies purchased by larger corporations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A lot of first-hand personal experiences to choose from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Tricks of the trade</a:t>
            </a: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me…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7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46482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latin typeface="Candara" panose="020E0502030303020204" pitchFamily="34" charset="0"/>
            </a:endParaRPr>
          </a:p>
          <a:p>
            <a:pPr algn="ctr"/>
            <a:r>
              <a:rPr lang="en-US" sz="4000" dirty="0" smtClean="0">
                <a:latin typeface="Candara" panose="020E0502030303020204" pitchFamily="34" charset="0"/>
              </a:rPr>
              <a:t>What did the cab driver do?</a:t>
            </a:r>
          </a:p>
          <a:p>
            <a:pPr algn="ctr"/>
            <a:endParaRPr lang="en-US" dirty="0" smtClean="0">
              <a:latin typeface="Candara" panose="020E0502030303020204" pitchFamily="34" charset="0"/>
            </a:endParaRPr>
          </a:p>
          <a:p>
            <a:pPr algn="ctr"/>
            <a:endParaRPr lang="en-US" dirty="0" smtClean="0">
              <a:latin typeface="Candara" panose="020E0502030303020204" pitchFamily="34" charset="0"/>
            </a:endParaRPr>
          </a:p>
          <a:p>
            <a:pPr algn="ctr"/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Helen\AppData\Local\Microsoft\Windows\Temporary Internet Files\Content.IE5\JY747F06\MP900442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5674"/>
            <a:ext cx="3733800" cy="313372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Technician employee keeps noticing tools missing from cage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They show back up several days later, but then another tool goes missing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en-US" dirty="0">
                <a:latin typeface="Candara" panose="020E0502030303020204" pitchFamily="34" charset="0"/>
              </a:rPr>
              <a:t>c</a:t>
            </a:r>
            <a:r>
              <a:rPr lang="en-US" dirty="0" smtClean="0">
                <a:latin typeface="Candara" panose="020E0502030303020204" pitchFamily="34" charset="0"/>
              </a:rPr>
              <a:t>ontinued…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Riddle of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Vanishing Tools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Helen\AppData\Local\Microsoft\Windows\Temporary Internet Files\Content.IE5\PGL42SAN\MC9004325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3766"/>
            <a:ext cx="2819400" cy="281940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7745505" cy="387781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Company holiday party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Missing computer &amp; related software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Badge access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Computer “ping” time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SOLVED!!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The rest of the story…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Merry Christmas!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C:\Users\Helen\AppData\Local\Microsoft\Windows\Temporary Internet Files\Content.IE5\F241OUTL\MP9004278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66" y="2133600"/>
            <a:ext cx="2971800" cy="440394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len\AppData\Local\Microsoft\Windows\Temporary Internet Files\Content.IE5\PGL42SAN\MC900297275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34400" cy="46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648200"/>
          </a:xfrm>
        </p:spPr>
        <p:txBody>
          <a:bodyPr>
            <a:normAutofit/>
          </a:bodyPr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Small privately-owned defense contractor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Bought by larger organization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Corporate FSO doesn’t report to DSS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New corporation = new BoD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Chairman = dual citizen</a:t>
            </a:r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Case of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Company Purchase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3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elen\AppData\Local\Microsoft\Windows\Temporary Internet Files\Content.IE5\JY747F06\MC900300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995879" cy="31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4648200"/>
          </a:xfrm>
        </p:spPr>
        <p:txBody>
          <a:bodyPr>
            <a:normAutofit/>
          </a:bodyPr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Foreign Visitor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Export Control approvals to share demonstration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Widget doesn’t work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Engineers break open the widget right there in the conference room to see what the problem is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0710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Mystery of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Misbehaving Widget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4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elen\AppData\Local\Microsoft\Windows\Temporary Internet Files\Content.IE5\JY747F06\MC900300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08" y="1143000"/>
            <a:ext cx="2995879" cy="31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4648200"/>
          </a:xfrm>
        </p:spPr>
        <p:txBody>
          <a:bodyPr>
            <a:normAutofit/>
          </a:bodyPr>
          <a:lstStyle/>
          <a:p>
            <a:endParaRPr lang="en-US" sz="4000" b="1" dirty="0" smtClean="0">
              <a:latin typeface="Candara" panose="020E0502030303020204" pitchFamily="34" charset="0"/>
            </a:endParaRPr>
          </a:p>
          <a:p>
            <a:endParaRPr lang="en-US" sz="4000" b="1" dirty="0">
              <a:latin typeface="Candara" panose="020E0502030303020204" pitchFamily="34" charset="0"/>
            </a:endParaRPr>
          </a:p>
          <a:p>
            <a:endParaRPr lang="en-US" sz="4000" b="1" dirty="0" smtClean="0">
              <a:latin typeface="Candara" panose="020E0502030303020204" pitchFamily="34" charset="0"/>
            </a:endParaRPr>
          </a:p>
          <a:p>
            <a:r>
              <a:rPr lang="en-US" sz="4000" dirty="0" smtClean="0">
                <a:latin typeface="Candara" panose="020E0502030303020204" pitchFamily="34" charset="0"/>
              </a:rPr>
              <a:t>What’s wrong with this scenario?</a:t>
            </a:r>
          </a:p>
          <a:p>
            <a:endParaRPr lang="en-US" sz="4000" b="1" dirty="0" smtClean="0">
              <a:latin typeface="Candara" panose="020E0502030303020204" pitchFamily="34" charset="0"/>
            </a:endParaRPr>
          </a:p>
          <a:p>
            <a:endParaRPr lang="en-US" sz="4000" b="1" dirty="0" smtClean="0">
              <a:latin typeface="Candara" panose="020E0502030303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1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5244353" cy="3877815"/>
          </a:xfrm>
        </p:spPr>
        <p:txBody>
          <a:bodyPr>
            <a:normAutofit/>
          </a:bodyPr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China expat now cleared US National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Marries Chinese national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Can she work here?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He leaves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She remains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Goes to China for “surgery”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“Tag!  You’re it!”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elen\AppData\Local\Microsoft\Windows\Temporary Internet Files\Content.IE5\2PCI1KTD\MC9004454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661329" cy="30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366392"/>
            <a:ext cx="5244353" cy="3877815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Export needs to be hand-carried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All export approvals in place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Eager, inexperienced employee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Checks out with ICE desk at Orlando airport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Upon return, lands in New York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Late for connecting flight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Checks in with ICE desk upon arrival at Orlando airport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Approved Export Falls Apart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Helen\AppData\Local\Microsoft\Windows\Temporary Internet Files\Content.IE5\JY747F06\MC9003658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971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366392"/>
            <a:ext cx="5244353" cy="38778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ndara" panose="020E0502030303020204" pitchFamily="34" charset="0"/>
              </a:rPr>
              <a:t>What’s wrong with this scenario?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Helen\AppData\Local\Microsoft\Windows\Temporary Internet Files\Content.IE5\JY747F06\MC9003658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971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FSO’s PCL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Helen\AppData\Local\Microsoft\Windows\Temporary Internet Files\Content.IE5\I9GDPRMH\MP9004140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40131"/>
            <a:ext cx="302426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495800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Candara" panose="020E0502030303020204" pitchFamily="34" charset="0"/>
              </a:rPr>
              <a:t>Peppering</a:t>
            </a:r>
            <a:r>
              <a:rPr lang="en-US" sz="1800" dirty="0" smtClean="0">
                <a:latin typeface="Candara" panose="020E0502030303020204" pitchFamily="34" charset="0"/>
              </a:rPr>
              <a:t>:  Visitors asking </a:t>
            </a:r>
            <a:r>
              <a:rPr lang="en-US" sz="1800" dirty="0">
                <a:latin typeface="Candara" panose="020E0502030303020204" pitchFamily="34" charset="0"/>
              </a:rPr>
              <a:t>the same question </a:t>
            </a:r>
            <a:r>
              <a:rPr lang="en-US" sz="1800" dirty="0" smtClean="0">
                <a:latin typeface="Candara" panose="020E0502030303020204" pitchFamily="34" charset="0"/>
              </a:rPr>
              <a:t>in </a:t>
            </a:r>
            <a:r>
              <a:rPr lang="en-US" sz="1800" dirty="0">
                <a:latin typeface="Candara" panose="020E0502030303020204" pitchFamily="34" charset="0"/>
              </a:rPr>
              <a:t>different styles </a:t>
            </a:r>
            <a:r>
              <a:rPr lang="en-US" sz="1800" dirty="0" smtClean="0">
                <a:latin typeface="Candara" panose="020E0502030303020204" pitchFamily="34" charset="0"/>
              </a:rPr>
              <a:t>or </a:t>
            </a:r>
            <a:r>
              <a:rPr lang="en-US" sz="1800" dirty="0">
                <a:latin typeface="Candara" panose="020E0502030303020204" pitchFamily="34" charset="0"/>
              </a:rPr>
              <a:t>one visitor asking </a:t>
            </a: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same question to </a:t>
            </a:r>
            <a:r>
              <a:rPr lang="en-US" sz="1800" dirty="0" smtClean="0">
                <a:latin typeface="Candara" panose="020E0502030303020204" pitchFamily="34" charset="0"/>
              </a:rPr>
              <a:t>multiple </a:t>
            </a:r>
            <a:r>
              <a:rPr lang="en-US" sz="1800" dirty="0">
                <a:latin typeface="Candara" panose="020E0502030303020204" pitchFamily="34" charset="0"/>
              </a:rPr>
              <a:t>U.S. contractor </a:t>
            </a:r>
            <a:r>
              <a:rPr lang="en-US" sz="1800" dirty="0" smtClean="0">
                <a:latin typeface="Candara" panose="020E0502030303020204" pitchFamily="34" charset="0"/>
              </a:rPr>
              <a:t>employees</a:t>
            </a:r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Wandering Visitor</a:t>
            </a:r>
            <a:r>
              <a:rPr lang="en-US" sz="1800" dirty="0" smtClean="0">
                <a:latin typeface="Candara" panose="020E0502030303020204" pitchFamily="34" charset="0"/>
              </a:rPr>
              <a:t>:  The </a:t>
            </a:r>
            <a:r>
              <a:rPr lang="en-US" sz="1800" dirty="0">
                <a:latin typeface="Candara" panose="020E0502030303020204" pitchFamily="34" charset="0"/>
              </a:rPr>
              <a:t>visitor uses the distraction provided by </a:t>
            </a:r>
            <a:r>
              <a:rPr lang="en-US" sz="1800" dirty="0" smtClean="0">
                <a:latin typeface="Candara" panose="020E0502030303020204" pitchFamily="34" charset="0"/>
              </a:rPr>
              <a:t>a </a:t>
            </a:r>
            <a:r>
              <a:rPr lang="en-US" sz="1800" dirty="0">
                <a:latin typeface="Candara" panose="020E0502030303020204" pitchFamily="34" charset="0"/>
              </a:rPr>
              <a:t>large delegation to slip away, out of the </a:t>
            </a:r>
            <a:r>
              <a:rPr lang="en-US" sz="1800" dirty="0" smtClean="0">
                <a:latin typeface="Candara" panose="020E0502030303020204" pitchFamily="34" charset="0"/>
              </a:rPr>
              <a:t>control </a:t>
            </a:r>
            <a:r>
              <a:rPr lang="en-US" sz="1800" dirty="0">
                <a:latin typeface="Candara" panose="020E0502030303020204" pitchFamily="34" charset="0"/>
              </a:rPr>
              <a:t>of the </a:t>
            </a:r>
            <a:r>
              <a:rPr lang="en-US" sz="1800" dirty="0" smtClean="0">
                <a:latin typeface="Candara" panose="020E0502030303020204" pitchFamily="34" charset="0"/>
              </a:rPr>
              <a:t>escort</a:t>
            </a:r>
          </a:p>
          <a:p>
            <a:r>
              <a:rPr lang="en-US" sz="1800" b="1" dirty="0" smtClean="0">
                <a:latin typeface="Candara" panose="020E0502030303020204" pitchFamily="34" charset="0"/>
              </a:rPr>
              <a:t>Divide </a:t>
            </a:r>
            <a:r>
              <a:rPr lang="en-US" sz="1800" b="1" dirty="0">
                <a:latin typeface="Candara" panose="020E0502030303020204" pitchFamily="34" charset="0"/>
              </a:rPr>
              <a:t>and Conquer</a:t>
            </a:r>
            <a:r>
              <a:rPr lang="en-US" sz="1800" dirty="0" smtClean="0">
                <a:latin typeface="Candara" panose="020E0502030303020204" pitchFamily="34" charset="0"/>
              </a:rPr>
              <a:t>:  Visitors </a:t>
            </a:r>
            <a:r>
              <a:rPr lang="en-US" sz="1800" dirty="0">
                <a:latin typeface="Candara" panose="020E0502030303020204" pitchFamily="34" charset="0"/>
              </a:rPr>
              <a:t>take the U.S. </a:t>
            </a:r>
            <a:r>
              <a:rPr lang="en-US" sz="1800" dirty="0" smtClean="0">
                <a:latin typeface="Candara" panose="020E0502030303020204" pitchFamily="34" charset="0"/>
              </a:rPr>
              <a:t>team </a:t>
            </a:r>
            <a:r>
              <a:rPr lang="en-US" sz="1800" dirty="0">
                <a:latin typeface="Candara" panose="020E0502030303020204" pitchFamily="34" charset="0"/>
              </a:rPr>
              <a:t>members into different areas to discuss </a:t>
            </a:r>
            <a:r>
              <a:rPr lang="en-US" sz="1800" dirty="0" smtClean="0">
                <a:latin typeface="Candara" panose="020E0502030303020204" pitchFamily="34" charset="0"/>
              </a:rPr>
              <a:t>issues </a:t>
            </a:r>
            <a:r>
              <a:rPr lang="en-US" sz="1800" dirty="0">
                <a:latin typeface="Candara" panose="020E0502030303020204" pitchFamily="34" charset="0"/>
              </a:rPr>
              <a:t>in order to deprive the U.S. person of his </a:t>
            </a:r>
            <a:r>
              <a:rPr lang="en-US" sz="1800" dirty="0" smtClean="0">
                <a:latin typeface="Candara" panose="020E0502030303020204" pitchFamily="34" charset="0"/>
              </a:rPr>
              <a:t>safety </a:t>
            </a:r>
            <a:r>
              <a:rPr lang="en-US" sz="1800" dirty="0">
                <a:latin typeface="Candara" panose="020E0502030303020204" pitchFamily="34" charset="0"/>
              </a:rPr>
              <a:t>net of </a:t>
            </a:r>
            <a:r>
              <a:rPr lang="en-US" sz="1800" dirty="0" smtClean="0">
                <a:latin typeface="Candara" panose="020E0502030303020204" pitchFamily="34" charset="0"/>
              </a:rPr>
              <a:t>assistance </a:t>
            </a:r>
            <a:r>
              <a:rPr lang="en-US" sz="1800" dirty="0">
                <a:latin typeface="Candara" panose="020E0502030303020204" pitchFamily="34" charset="0"/>
              </a:rPr>
              <a:t>in answering </a:t>
            </a:r>
            <a:r>
              <a:rPr lang="en-US" sz="1800" dirty="0" smtClean="0">
                <a:latin typeface="Candara" panose="020E0502030303020204" pitchFamily="34" charset="0"/>
              </a:rPr>
              <a:t>questions</a:t>
            </a:r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Switch Visitors</a:t>
            </a:r>
            <a:r>
              <a:rPr lang="en-US" sz="1800" dirty="0" smtClean="0">
                <a:latin typeface="Candara" panose="020E0502030303020204" pitchFamily="34" charset="0"/>
              </a:rPr>
              <a:t>:  A </a:t>
            </a:r>
            <a:r>
              <a:rPr lang="en-US" sz="1800" dirty="0">
                <a:latin typeface="Candara" panose="020E0502030303020204" pitchFamily="34" charset="0"/>
              </a:rPr>
              <a:t>collector added to the </a:t>
            </a:r>
            <a:r>
              <a:rPr lang="en-US" sz="1800" dirty="0" smtClean="0">
                <a:latin typeface="Candara" panose="020E0502030303020204" pitchFamily="34" charset="0"/>
              </a:rPr>
              <a:t>group </a:t>
            </a:r>
            <a:r>
              <a:rPr lang="en-US" sz="1800" dirty="0">
                <a:latin typeface="Candara" panose="020E0502030303020204" pitchFamily="34" charset="0"/>
              </a:rPr>
              <a:t>without leaving enough time for a </a:t>
            </a:r>
            <a:r>
              <a:rPr lang="en-US" sz="1800" dirty="0" smtClean="0">
                <a:latin typeface="Candara" panose="020E0502030303020204" pitchFamily="34" charset="0"/>
              </a:rPr>
              <a:t>background </a:t>
            </a:r>
            <a:r>
              <a:rPr lang="en-US" sz="1800" dirty="0">
                <a:latin typeface="Candara" panose="020E0502030303020204" pitchFamily="34" charset="0"/>
              </a:rPr>
              <a:t>check on the new </a:t>
            </a:r>
            <a:r>
              <a:rPr lang="en-US" sz="1800" dirty="0" smtClean="0">
                <a:latin typeface="Candara" panose="020E0502030303020204" pitchFamily="34" charset="0"/>
              </a:rPr>
              <a:t>visitor</a:t>
            </a:r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Bait and Switch</a:t>
            </a:r>
            <a:r>
              <a:rPr lang="en-US" sz="1800" dirty="0">
                <a:latin typeface="Candara" panose="020E0502030303020204" pitchFamily="34" charset="0"/>
              </a:rPr>
              <a:t>: </a:t>
            </a:r>
            <a:r>
              <a:rPr lang="en-US" sz="1800" dirty="0" smtClean="0">
                <a:latin typeface="Candara" panose="020E0502030303020204" pitchFamily="34" charset="0"/>
              </a:rPr>
              <a:t>  The </a:t>
            </a:r>
            <a:r>
              <a:rPr lang="en-US" sz="1800" dirty="0">
                <a:latin typeface="Candara" panose="020E0502030303020204" pitchFamily="34" charset="0"/>
              </a:rPr>
              <a:t>visitors say they are </a:t>
            </a:r>
            <a:r>
              <a:rPr lang="en-US" sz="1800" dirty="0" smtClean="0">
                <a:latin typeface="Candara" panose="020E0502030303020204" pitchFamily="34" charset="0"/>
              </a:rPr>
              <a:t>coming </a:t>
            </a:r>
            <a:r>
              <a:rPr lang="en-US" sz="1800" dirty="0">
                <a:latin typeface="Candara" panose="020E0502030303020204" pitchFamily="34" charset="0"/>
              </a:rPr>
              <a:t>to discuss business that is acceptable </a:t>
            </a:r>
            <a:r>
              <a:rPr lang="en-US" sz="1800" dirty="0" smtClean="0">
                <a:latin typeface="Candara" panose="020E0502030303020204" pitchFamily="34" charset="0"/>
              </a:rPr>
              <a:t>for </a:t>
            </a:r>
            <a:r>
              <a:rPr lang="en-US" sz="1800" dirty="0">
                <a:latin typeface="Candara" panose="020E0502030303020204" pitchFamily="34" charset="0"/>
              </a:rPr>
              <a:t>discussion, but after they arrive their </a:t>
            </a:r>
            <a:r>
              <a:rPr lang="en-US" sz="1800" dirty="0" smtClean="0">
                <a:latin typeface="Candara" panose="020E0502030303020204" pitchFamily="34" charset="0"/>
              </a:rPr>
              <a:t>agenda </a:t>
            </a:r>
            <a:r>
              <a:rPr lang="en-US" sz="1800" dirty="0">
                <a:latin typeface="Candara" panose="020E0502030303020204" pitchFamily="34" charset="0"/>
              </a:rPr>
              <a:t>switches to different questions and </a:t>
            </a:r>
            <a:r>
              <a:rPr lang="en-US" sz="1800" dirty="0" smtClean="0">
                <a:latin typeface="Candara" panose="020E0502030303020204" pitchFamily="34" charset="0"/>
              </a:rPr>
              <a:t>discussion topics</a:t>
            </a:r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latin typeface="Candara" panose="020E0502030303020204" pitchFamily="34" charset="0"/>
              </a:rPr>
              <a:t>Distraught Visitor</a:t>
            </a:r>
            <a:r>
              <a:rPr lang="en-US" sz="1800" dirty="0" smtClean="0">
                <a:latin typeface="Candara" panose="020E0502030303020204" pitchFamily="34" charset="0"/>
              </a:rPr>
              <a:t>:  When </a:t>
            </a:r>
            <a:r>
              <a:rPr lang="en-US" sz="1800" dirty="0">
                <a:latin typeface="Candara" panose="020E0502030303020204" pitchFamily="34" charset="0"/>
              </a:rPr>
              <a:t>the visitor’s </a:t>
            </a:r>
            <a:r>
              <a:rPr lang="en-US" sz="1800" dirty="0" smtClean="0">
                <a:latin typeface="Candara" panose="020E0502030303020204" pitchFamily="34" charset="0"/>
              </a:rPr>
              <a:t>questions </a:t>
            </a:r>
            <a:r>
              <a:rPr lang="en-US" sz="1800" dirty="0">
                <a:latin typeface="Candara" panose="020E0502030303020204" pitchFamily="34" charset="0"/>
              </a:rPr>
              <a:t>are not answered he/she acts </a:t>
            </a:r>
            <a:r>
              <a:rPr lang="en-US" sz="1800" dirty="0" smtClean="0">
                <a:latin typeface="Candara" panose="020E0502030303020204" pitchFamily="34" charset="0"/>
              </a:rPr>
              <a:t>insulted </a:t>
            </a:r>
            <a:r>
              <a:rPr lang="en-US" sz="1800" dirty="0">
                <a:latin typeface="Candara" panose="020E0502030303020204" pitchFamily="34" charset="0"/>
              </a:rPr>
              <a:t>or creates </a:t>
            </a:r>
            <a:r>
              <a:rPr lang="en-US" sz="1800" dirty="0" smtClean="0">
                <a:latin typeface="Candara" panose="020E0502030303020204" pitchFamily="34" charset="0"/>
              </a:rPr>
              <a:t>an </a:t>
            </a:r>
            <a:r>
              <a:rPr lang="en-US" sz="1800" dirty="0">
                <a:latin typeface="Candara" panose="020E0502030303020204" pitchFamily="34" charset="0"/>
              </a:rPr>
              <a:t>uncomfortable </a:t>
            </a:r>
            <a:r>
              <a:rPr lang="en-US" sz="1800" dirty="0" smtClean="0">
                <a:latin typeface="Candara" panose="020E0502030303020204" pitchFamily="34" charset="0"/>
              </a:rPr>
              <a:t>scene </a:t>
            </a:r>
            <a:r>
              <a:rPr lang="en-US" sz="1800" dirty="0">
                <a:latin typeface="Candara" panose="020E0502030303020204" pitchFamily="34" charset="0"/>
              </a:rPr>
              <a:t>in an attempt </a:t>
            </a:r>
            <a:r>
              <a:rPr lang="en-US" sz="1800" dirty="0" smtClean="0">
                <a:latin typeface="Candara" panose="020E0502030303020204" pitchFamily="34" charset="0"/>
              </a:rPr>
              <a:t>to </a:t>
            </a:r>
            <a:r>
              <a:rPr lang="en-US" sz="1800" dirty="0">
                <a:latin typeface="Candara" panose="020E0502030303020204" pitchFamily="34" charset="0"/>
              </a:rPr>
              <a:t>psychologically </a:t>
            </a:r>
            <a:r>
              <a:rPr lang="en-US" sz="1800" dirty="0" smtClean="0">
                <a:latin typeface="Candara" panose="020E0502030303020204" pitchFamily="34" charset="0"/>
              </a:rPr>
              <a:t>coerce </a:t>
            </a:r>
            <a:r>
              <a:rPr lang="en-US" sz="1800" dirty="0">
                <a:latin typeface="Candara" panose="020E0502030303020204" pitchFamily="34" charset="0"/>
              </a:rPr>
              <a:t>information </a:t>
            </a:r>
            <a:r>
              <a:rPr lang="en-US" sz="1800" dirty="0" smtClean="0">
                <a:latin typeface="Candara" panose="020E0502030303020204" pitchFamily="34" charset="0"/>
              </a:rPr>
              <a:t>from </a:t>
            </a:r>
            <a:r>
              <a:rPr lang="en-US" sz="1800" dirty="0">
                <a:latin typeface="Candara" panose="020E0502030303020204" pitchFamily="34" charset="0"/>
              </a:rPr>
              <a:t>the target</a:t>
            </a:r>
          </a:p>
          <a:p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DSS – Techniques Used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8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people hesitate to report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1" y="2248347"/>
            <a:ext cx="8077200" cy="41524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Don’t want to appear paranoid—there is a difference between being paranoid and being aware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Don’t want to get involved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Afraid to challenge people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Feel supervisor should report it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Feel they should mind their own business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Fear of being accused of blowing things out of proportion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Fear of confrontation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Conflict and Confidentiality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No one will trust me”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Disbelief that it is happening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45505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CREATE TRUST</a:t>
            </a:r>
            <a:r>
              <a:rPr lang="en-US" dirty="0" smtClean="0">
                <a:latin typeface="Candara" panose="020E0502030303020204" pitchFamily="34" charset="0"/>
              </a:rPr>
              <a:t>: Earn your employees’ trust by example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EDUCATE</a:t>
            </a:r>
            <a:r>
              <a:rPr lang="en-US" dirty="0" smtClean="0">
                <a:latin typeface="Candara" panose="020E0502030303020204" pitchFamily="34" charset="0"/>
              </a:rPr>
              <a:t>: Use every opportunity you can to coach employees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KEEP AN OPEN DOOR</a:t>
            </a:r>
            <a:r>
              <a:rPr lang="en-US" dirty="0" smtClean="0">
                <a:latin typeface="Candara" panose="020E0502030303020204" pitchFamily="34" charset="0"/>
              </a:rPr>
              <a:t>: Always keep your door and your mind open to employees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BE AN ACTIVE LISTENER</a:t>
            </a:r>
            <a:r>
              <a:rPr lang="en-US" dirty="0" smtClean="0">
                <a:latin typeface="Candara" panose="020E0502030303020204" pitchFamily="34" charset="0"/>
              </a:rPr>
              <a:t>: Pay </a:t>
            </a:r>
            <a:r>
              <a:rPr lang="en-US" dirty="0">
                <a:latin typeface="Candara" panose="020E0502030303020204" pitchFamily="34" charset="0"/>
              </a:rPr>
              <a:t>attention to the small </a:t>
            </a:r>
            <a:r>
              <a:rPr lang="en-US" dirty="0" smtClean="0">
                <a:latin typeface="Candara" panose="020E0502030303020204" pitchFamily="34" charset="0"/>
              </a:rPr>
              <a:t>details and to what you hear in hall-talk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WORK WELL WITH OTHERS</a:t>
            </a:r>
            <a:r>
              <a:rPr lang="en-US" dirty="0" smtClean="0">
                <a:latin typeface="Candara" panose="020E0502030303020204" pitchFamily="34" charset="0"/>
              </a:rPr>
              <a:t>: Management, IT, Export Control, HR, BD, Technicians, Facilities, Purchasing…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 smtClean="0">
                <a:latin typeface="Candara" panose="020E0502030303020204" pitchFamily="34" charset="0"/>
              </a:rPr>
              <a:t>QUESTION… QUESTION… QUESTION</a:t>
            </a:r>
            <a:r>
              <a:rPr lang="en-US" dirty="0" smtClean="0">
                <a:latin typeface="Candara" panose="020E0502030303020204" pitchFamily="34" charset="0"/>
              </a:rPr>
              <a:t>:  Trust your gut!  </a:t>
            </a:r>
            <a:r>
              <a:rPr lang="en-US" smtClean="0">
                <a:latin typeface="Candara" panose="020E0502030303020204" pitchFamily="34" charset="0"/>
              </a:rPr>
              <a:t>Question </a:t>
            </a:r>
            <a:r>
              <a:rPr lang="en-US" dirty="0">
                <a:latin typeface="Candara" panose="020E0502030303020204" pitchFamily="34" charset="0"/>
              </a:rPr>
              <a:t>everything that makes the hair on the back of your neck </a:t>
            </a:r>
            <a:r>
              <a:rPr lang="en-US">
                <a:latin typeface="Candara" panose="020E0502030303020204" pitchFamily="34" charset="0"/>
              </a:rPr>
              <a:t>stand </a:t>
            </a:r>
            <a:r>
              <a:rPr lang="en-US" smtClean="0">
                <a:latin typeface="Candara" panose="020E0502030303020204" pitchFamily="34" charset="0"/>
              </a:rPr>
              <a:t>up.</a:t>
            </a: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56263" cy="10542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C:\Users\Helen\AppData\Local\Microsoft\Windows\Temporary Internet Files\Content.IE5\PGL42SAN\MC900446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31712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Update: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China Connection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The happy couple decided to adopt a baby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Went to China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Came back with a baby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Over 25 years in Security Management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H3MacD Consulting formed this year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Basic and Tailored Security Plans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FSO Assistance and Training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Start-Ups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Interactive Employee Briefings and Training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In-Depth Self-Inspections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Proven SCR Program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Personnel Management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Coordination of Visits by Industry Speakers, etc.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Closed and Restricted Areas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Effective DSS Audit </a:t>
            </a:r>
            <a:r>
              <a:rPr lang="en-US" dirty="0" smtClean="0">
                <a:latin typeface="Candara" panose="020E0502030303020204" pitchFamily="34" charset="0"/>
              </a:rPr>
              <a:t>Preparation and Representation</a:t>
            </a:r>
            <a:endParaRPr lang="en-US" dirty="0">
              <a:latin typeface="Candara" panose="020E0502030303020204" pitchFamily="34" charset="0"/>
            </a:endParaRPr>
          </a:p>
          <a:p>
            <a:pPr lvl="1"/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MacD…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9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4" descr="golden_globe_spinning_hg_cl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5125" y="2520156"/>
            <a:ext cx="3333750" cy="3333750"/>
          </a:xfrm>
          <a:prstGeom prst="rect">
            <a:avLst/>
          </a:prstGeom>
          <a:noFill/>
        </p:spPr>
      </p:pic>
      <p:pic>
        <p:nvPicPr>
          <p:cNvPr id="5" name="Picture 4" descr="question_marks_bubbl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7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4648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071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Alarming Adventures of an FSO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64442"/>
              </p:ext>
            </p:extLst>
          </p:nvPr>
        </p:nvGraphicFramePr>
        <p:xfrm>
          <a:off x="304800" y="2209801"/>
          <a:ext cx="8534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42672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The China Connection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The Tale of the Teaming Agreement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BD attends a Conference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Food Court Folly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Visit from a Friendly 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Legend of the Last Laugh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“I’m married???”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The Saga of the Uninvited Guest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Government-to-Government Goof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“¡</a:t>
                      </a:r>
                      <a:r>
                        <a:rPr lang="en-US" sz="2100" b="0" dirty="0" err="1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Hola</a:t>
                      </a: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! ¿</a:t>
                      </a:r>
                      <a:r>
                        <a:rPr lang="en-US" sz="2100" b="0" dirty="0" err="1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Que</a:t>
                      </a: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?”</a:t>
                      </a:r>
                    </a:p>
                    <a:p>
                      <a:endParaRPr lang="en-US" sz="21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Surprise Visit from Police!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Faithful Foreign Friends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An Afternoon in Mexico 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The Riddle of the Disappearing Tools &amp; Merry</a:t>
                      </a:r>
                      <a:r>
                        <a:rPr lang="en-US" sz="2100" b="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Christmas</a:t>
                      </a:r>
                      <a:endParaRPr lang="en-US" sz="2100" b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The Case of the Company Purchase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The Mystery of the Misbehaving Widget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“Tag!  You’re it!”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Export Trip Falls Apart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The FSO’s PCL</a:t>
                      </a:r>
                    </a:p>
                    <a:p>
                      <a:endParaRPr lang="en-US" sz="21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4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5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len\AppData\Local\Microsoft\Windows\Temporary Internet Files\Content.IE5\FIF54NM7\MC90043624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0123"/>
            <a:ext cx="5130664" cy="47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886200"/>
          </a:xfrm>
        </p:spPr>
        <p:txBody>
          <a:bodyPr>
            <a:normAutofit/>
          </a:bodyPr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Cleared Employee:  </a:t>
            </a:r>
            <a:r>
              <a:rPr lang="en-US" i="1" dirty="0" smtClean="0">
                <a:latin typeface="Candara" panose="020E0502030303020204" pitchFamily="34" charset="0"/>
              </a:rPr>
              <a:t>Did “Jim” (another cleared employee) tell you that he was getting married?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Me:  </a:t>
            </a:r>
            <a:r>
              <a:rPr lang="en-US" i="1" dirty="0" smtClean="0">
                <a:latin typeface="Candara" panose="020E0502030303020204" pitchFamily="34" charset="0"/>
              </a:rPr>
              <a:t>No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Cleared Employee:  </a:t>
            </a:r>
            <a:r>
              <a:rPr lang="en-US" i="1" dirty="0" smtClean="0">
                <a:latin typeface="Candara" panose="020E0502030303020204" pitchFamily="34" charset="0"/>
              </a:rPr>
              <a:t>Well…he’s getting married to somebody from China!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I have a sit-down with “Jim” and follow through with required reports to DSS and FBI</a:t>
            </a: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China Connection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9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>
          <a:xfrm>
            <a:off x="6324600" y="3048000"/>
            <a:ext cx="1905000" cy="1143000"/>
          </a:xfrm>
          <a:prstGeom prst="noSmoking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19300"/>
            <a:ext cx="7839456" cy="4648200"/>
          </a:xfrm>
        </p:spPr>
        <p:txBody>
          <a:bodyPr>
            <a:normAutofit/>
          </a:bodyPr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Foreign friendly country teams with my company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Unclassified contract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Limited export terms: Country X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US; </a:t>
            </a:r>
            <a:r>
              <a:rPr lang="en-US" dirty="0" err="1" smtClean="0">
                <a:latin typeface="Candara" panose="020E0502030303020204" pitchFamily="34" charset="0"/>
                <a:sym typeface="Wingdings" panose="05000000000000000000" pitchFamily="2" charset="2"/>
              </a:rPr>
              <a:t>USCountry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 X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Follow procedures on site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Submit proposal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Exit question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Question via email upon return to                                   homeland</a:t>
            </a:r>
          </a:p>
          <a:p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Program Manager’s feedback</a:t>
            </a:r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Tale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Teaming Agreement</a:t>
            </a:r>
          </a:p>
        </p:txBody>
      </p:sp>
      <p:pic>
        <p:nvPicPr>
          <p:cNvPr id="2050" name="Picture 2" descr="C:\Users\Helen\AppData\Local\Microsoft\Windows\Temporary Internet Files\Content.IE5\Y3CIGL0I\MC9000832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886456" cy="2276856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057400"/>
            <a:ext cx="61722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Suspicious person collecting stacks of data from each exhibit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No badge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BD employee approaches him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“Left badge in room”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BD employee takes him to desk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Not registered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Gets name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BD reports to me upon return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Reports to DSS and FBI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Kitchen access</a:t>
            </a:r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 Attends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</a:t>
            </a:r>
          </a:p>
        </p:txBody>
      </p:sp>
      <p:pic>
        <p:nvPicPr>
          <p:cNvPr id="3074" name="Picture 2" descr="C:\Users\Helen\AppData\Local\Microsoft\Windows\Temporary Internet Files\Content.IE5\FIF54NM7\MC9000450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6" y="3124200"/>
            <a:ext cx="2407644" cy="334731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2076"/>
            <a:ext cx="5318968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Male employee goes to lunch at nearby mall</a:t>
            </a:r>
          </a:p>
          <a:p>
            <a:r>
              <a:rPr lang="en-US" dirty="0">
                <a:latin typeface="Candara" panose="020E0502030303020204" pitchFamily="34" charset="0"/>
              </a:rPr>
              <a:t>A</a:t>
            </a:r>
            <a:r>
              <a:rPr lang="en-US" dirty="0" smtClean="0">
                <a:latin typeface="Candara" panose="020E0502030303020204" pitchFamily="34" charset="0"/>
              </a:rPr>
              <a:t>pproached in Food Court by female foreign national and sits with him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Male employee returns next day to mall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Female foreign national is waiting at mall entrance he used day before to befriend him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Employee reports incident to me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Court Folly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Helen\AppData\Local\Microsoft\Windows\Temporary Internet Files\Content.IE5\FIF54NM7\MP9004027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68" y="2362200"/>
            <a:ext cx="3349544" cy="418795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Export Control awaits permission for visitors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Visitors waiting in lobby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Approval arrives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Widget placement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What I do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What </a:t>
            </a:r>
            <a:r>
              <a:rPr lang="en-US" u="sng" dirty="0" smtClean="0">
                <a:latin typeface="Candara" panose="020E0502030303020204" pitchFamily="34" charset="0"/>
              </a:rPr>
              <a:t>they</a:t>
            </a:r>
            <a:r>
              <a:rPr lang="en-US" dirty="0" smtClean="0">
                <a:latin typeface="Candara" panose="020E0502030303020204" pitchFamily="34" charset="0"/>
              </a:rPr>
              <a:t> do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57200"/>
            <a:ext cx="7756263" cy="116720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from a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 Nation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 descr="C:\Users\Helen\AppData\Local\Microsoft\Windows\Temporary Internet Files\Content.IE5\I9GDPRMH\MC9003907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49" y="2971800"/>
            <a:ext cx="392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711</TotalTime>
  <Words>1276</Words>
  <Application>Microsoft Office PowerPoint</Application>
  <PresentationFormat>On-screen Show (4:3)</PresentationFormat>
  <Paragraphs>259</Paragraphs>
  <Slides>34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Hardcover</vt:lpstr>
      <vt:lpstr>Security…and Other Horror Stories</vt:lpstr>
      <vt:lpstr>About me…</vt:lpstr>
      <vt:lpstr>DSS – Techniques Used</vt:lpstr>
      <vt:lpstr>The Alarming Adventures of an FSO</vt:lpstr>
      <vt:lpstr>The China Connection</vt:lpstr>
      <vt:lpstr>The Tale of  The Teaming Agreement</vt:lpstr>
      <vt:lpstr>BD Attends an  Industry Conference </vt:lpstr>
      <vt:lpstr>Food Court Folly</vt:lpstr>
      <vt:lpstr>Visit from a  Friendly Nation</vt:lpstr>
      <vt:lpstr>Legend of the  Last Laugh</vt:lpstr>
      <vt:lpstr>“I’m married???”</vt:lpstr>
      <vt:lpstr>Quiz</vt:lpstr>
      <vt:lpstr>The Saga of  The Uninvited Guest</vt:lpstr>
      <vt:lpstr>Government-to-Government Goof</vt:lpstr>
      <vt:lpstr>Quiz</vt:lpstr>
      <vt:lpstr> “¡Hola! ¿Que?” </vt:lpstr>
      <vt:lpstr> Surprise Visit from Police </vt:lpstr>
      <vt:lpstr> Faithful Foreign Friends </vt:lpstr>
      <vt:lpstr>An Afternoon in Mexico City</vt:lpstr>
      <vt:lpstr>Quiz</vt:lpstr>
      <vt:lpstr>The Riddle of  The Vanishing Tools</vt:lpstr>
      <vt:lpstr>Merry Christmas!</vt:lpstr>
      <vt:lpstr>The Case of  The Company Purchase</vt:lpstr>
      <vt:lpstr>The Mystery of  The Misbehaving Widget</vt:lpstr>
      <vt:lpstr>Quiz</vt:lpstr>
      <vt:lpstr>“Tag!  You’re it!”</vt:lpstr>
      <vt:lpstr>The Approved Export Falls Apart</vt:lpstr>
      <vt:lpstr>Quiz</vt:lpstr>
      <vt:lpstr>The FSO’s PCL</vt:lpstr>
      <vt:lpstr>Why do people hesitate to report?</vt:lpstr>
      <vt:lpstr>Lessons Learned</vt:lpstr>
      <vt:lpstr>Update:  The China Connection</vt:lpstr>
      <vt:lpstr>About H3MacD…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 Horror Stories</dc:title>
  <dc:creator>Helen</dc:creator>
  <cp:lastModifiedBy>Office of Research</cp:lastModifiedBy>
  <cp:revision>127</cp:revision>
  <cp:lastPrinted>2014-06-10T17:21:10Z</cp:lastPrinted>
  <dcterms:created xsi:type="dcterms:W3CDTF">2014-04-23T22:31:19Z</dcterms:created>
  <dcterms:modified xsi:type="dcterms:W3CDTF">2014-07-25T19:17:16Z</dcterms:modified>
</cp:coreProperties>
</file>