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45" r:id="rId2"/>
    <p:sldId id="410" r:id="rId3"/>
    <p:sldId id="411" r:id="rId4"/>
    <p:sldId id="431" r:id="rId5"/>
    <p:sldId id="435" r:id="rId6"/>
    <p:sldId id="433" r:id="rId7"/>
    <p:sldId id="413" r:id="rId8"/>
    <p:sldId id="414" r:id="rId9"/>
    <p:sldId id="415" r:id="rId10"/>
    <p:sldId id="416" r:id="rId11"/>
    <p:sldId id="417" r:id="rId12"/>
    <p:sldId id="418" r:id="rId13"/>
    <p:sldId id="419" r:id="rId14"/>
    <p:sldId id="420" r:id="rId15"/>
    <p:sldId id="421" r:id="rId16"/>
    <p:sldId id="428" r:id="rId17"/>
    <p:sldId id="422" r:id="rId18"/>
    <p:sldId id="425" r:id="rId19"/>
    <p:sldId id="436" r:id="rId20"/>
    <p:sldId id="437" r:id="rId21"/>
    <p:sldId id="424" r:id="rId22"/>
    <p:sldId id="438" r:id="rId23"/>
    <p:sldId id="344" r:id="rId24"/>
  </p:sldIdLst>
  <p:sldSz cx="9144000" cy="6858000" type="screen4x3"/>
  <p:notesSz cx="7010400" cy="9236075"/>
  <p:custDataLst>
    <p:tags r:id="rId26"/>
  </p:custDataLst>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5DAA"/>
    <a:srgbClr val="003E6A"/>
    <a:srgbClr val="575F6D"/>
    <a:srgbClr val="FF9933"/>
    <a:srgbClr val="5DAA00"/>
    <a:srgbClr val="4FAFFF"/>
    <a:srgbClr val="0099FF"/>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25" autoAdjust="0"/>
    <p:restoredTop sz="97869" autoAdjust="0"/>
  </p:normalViewPr>
  <p:slideViewPr>
    <p:cSldViewPr snapToGrid="0">
      <p:cViewPr varScale="1">
        <p:scale>
          <a:sx n="90" d="100"/>
          <a:sy n="90" d="100"/>
        </p:scale>
        <p:origin x="-1560" y="-108"/>
      </p:cViewPr>
      <p:guideLst>
        <p:guide orient="horz" pos="3132"/>
        <p:guide orient="horz" pos="3455"/>
        <p:guide orient="horz" pos="3530"/>
        <p:guide orient="horz" pos="3854"/>
        <p:guide orient="horz" pos="3921"/>
        <p:guide orient="horz" pos="4244"/>
        <p:guide orient="horz" pos="3"/>
        <p:guide orient="horz" pos="2019"/>
        <p:guide orient="horz" pos="2312"/>
        <p:guide pos="2645"/>
        <p:guide/>
        <p:guide pos="720"/>
        <p:guide pos="192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3114" y="-10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37840" cy="461804"/>
          </a:xfrm>
          <a:prstGeom prst="rect">
            <a:avLst/>
          </a:prstGeom>
          <a:noFill/>
          <a:ln w="9525">
            <a:noFill/>
            <a:miter lim="800000"/>
            <a:headEnd/>
            <a:tailEnd/>
          </a:ln>
          <a:effectLst/>
        </p:spPr>
        <p:txBody>
          <a:bodyPr vert="horz" wrap="square" lIns="92829" tIns="46415" rIns="92829" bIns="46415"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125955" name="Rectangle 3"/>
          <p:cNvSpPr>
            <a:spLocks noGrp="1" noChangeArrowheads="1"/>
          </p:cNvSpPr>
          <p:nvPr>
            <p:ph type="dt" idx="1"/>
          </p:nvPr>
        </p:nvSpPr>
        <p:spPr bwMode="auto">
          <a:xfrm>
            <a:off x="3970938" y="0"/>
            <a:ext cx="3037840" cy="461804"/>
          </a:xfrm>
          <a:prstGeom prst="rect">
            <a:avLst/>
          </a:prstGeom>
          <a:noFill/>
          <a:ln w="9525">
            <a:noFill/>
            <a:miter lim="800000"/>
            <a:headEnd/>
            <a:tailEnd/>
          </a:ln>
          <a:effectLst/>
        </p:spPr>
        <p:txBody>
          <a:bodyPr vert="horz" wrap="square" lIns="92829" tIns="46415" rIns="92829" bIns="46415"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701040" y="4387136"/>
            <a:ext cx="5608320" cy="4156234"/>
          </a:xfrm>
          <a:prstGeom prst="rect">
            <a:avLst/>
          </a:prstGeom>
          <a:noFill/>
          <a:ln w="9525">
            <a:noFill/>
            <a:miter lim="800000"/>
            <a:headEnd/>
            <a:tailEnd/>
          </a:ln>
          <a:effectLst/>
        </p:spPr>
        <p:txBody>
          <a:bodyPr vert="horz" wrap="square" lIns="92829" tIns="46415" rIns="92829"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772669"/>
            <a:ext cx="3037840" cy="461804"/>
          </a:xfrm>
          <a:prstGeom prst="rect">
            <a:avLst/>
          </a:prstGeom>
          <a:noFill/>
          <a:ln w="9525">
            <a:noFill/>
            <a:miter lim="800000"/>
            <a:headEnd/>
            <a:tailEnd/>
          </a:ln>
          <a:effectLst/>
        </p:spPr>
        <p:txBody>
          <a:bodyPr vert="horz" wrap="square" lIns="92829" tIns="46415" rIns="92829" bIns="46415"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125959" name="Rectangle 7"/>
          <p:cNvSpPr>
            <a:spLocks noGrp="1" noChangeArrowheads="1"/>
          </p:cNvSpPr>
          <p:nvPr>
            <p:ph type="sldNum" sz="quarter" idx="5"/>
          </p:nvPr>
        </p:nvSpPr>
        <p:spPr bwMode="auto">
          <a:xfrm>
            <a:off x="3970938" y="8772669"/>
            <a:ext cx="3037840" cy="461804"/>
          </a:xfrm>
          <a:prstGeom prst="rect">
            <a:avLst/>
          </a:prstGeom>
          <a:noFill/>
          <a:ln w="9525">
            <a:noFill/>
            <a:miter lim="800000"/>
            <a:headEnd/>
            <a:tailEnd/>
          </a:ln>
          <a:effectLst/>
        </p:spPr>
        <p:txBody>
          <a:bodyPr vert="horz" wrap="square" lIns="92829" tIns="46415" rIns="92829" bIns="46415" numCol="1" anchor="b" anchorCtr="0" compatLnSpc="1">
            <a:prstTxWarp prst="textNoShape">
              <a:avLst/>
            </a:prstTxWarp>
          </a:bodyPr>
          <a:lstStyle>
            <a:lvl1pPr algn="r">
              <a:defRPr sz="1200" smtClean="0">
                <a:latin typeface="Arial" charset="0"/>
              </a:defRPr>
            </a:lvl1pPr>
          </a:lstStyle>
          <a:p>
            <a:pPr>
              <a:defRPr/>
            </a:pPr>
            <a:fld id="{6C2B205D-311F-449C-BC2F-DB011333AA54}" type="slidenum">
              <a:rPr lang="en-US"/>
              <a:pPr>
                <a:defRPr/>
              </a:pPr>
              <a:t>‹#›</a:t>
            </a:fld>
            <a:endParaRPr lang="en-US" dirty="0"/>
          </a:p>
        </p:txBody>
      </p:sp>
    </p:spTree>
    <p:extLst>
      <p:ext uri="{BB962C8B-B14F-4D97-AF65-F5344CB8AC3E}">
        <p14:creationId xmlns:p14="http://schemas.microsoft.com/office/powerpoint/2010/main" val="16931739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C2B205D-311F-449C-BC2F-DB011333AA54}" type="slidenum">
              <a:rPr lang="en-US" smtClean="0"/>
              <a:pPr>
                <a:defRPr/>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8" name="Picture 17" descr="noc_performance_graphic[FINAL]-01.png"/>
          <p:cNvPicPr>
            <a:picLocks noChangeAspect="1"/>
          </p:cNvPicPr>
          <p:nvPr userDrawn="1"/>
        </p:nvPicPr>
        <p:blipFill>
          <a:blip r:embed="rId2" cstate="print"/>
          <a:stretch>
            <a:fillRect/>
          </a:stretch>
        </p:blipFill>
        <p:spPr>
          <a:xfrm>
            <a:off x="0" y="0"/>
            <a:ext cx="9144000" cy="6858000"/>
          </a:xfrm>
          <a:prstGeom prst="rect">
            <a:avLst/>
          </a:prstGeom>
        </p:spPr>
      </p:pic>
      <p:sp>
        <p:nvSpPr>
          <p:cNvPr id="26" name="Title 4"/>
          <p:cNvSpPr>
            <a:spLocks noGrp="1"/>
          </p:cNvSpPr>
          <p:nvPr>
            <p:ph type="ctrTitle" hasCustomPrompt="1"/>
          </p:nvPr>
        </p:nvSpPr>
        <p:spPr>
          <a:xfrm>
            <a:off x="3992882" y="1231164"/>
            <a:ext cx="4864588" cy="2011094"/>
          </a:xfrm>
        </p:spPr>
        <p:txBody>
          <a:bodyPr tIns="457200" bIns="548640"/>
          <a:lstStyle>
            <a:lvl1pPr algn="r">
              <a:defRPr sz="3200" b="1" spc="40" baseline="0">
                <a:solidFill>
                  <a:schemeClr val="tx1"/>
                </a:solidFill>
                <a:latin typeface="Arial" pitchFamily="34" charset="0"/>
                <a:cs typeface="Arial" pitchFamily="34" charset="0"/>
              </a:defRPr>
            </a:lvl1pPr>
          </a:lstStyle>
          <a:p>
            <a:r>
              <a:rPr lang="en-US" dirty="0" smtClean="0"/>
              <a:t>Main Title, Font: </a:t>
            </a:r>
            <a:br>
              <a:rPr lang="en-US" dirty="0" smtClean="0"/>
            </a:br>
            <a:r>
              <a:rPr lang="en-US" dirty="0" smtClean="0"/>
              <a:t>Arial Bold 32pt.</a:t>
            </a:r>
            <a:endParaRPr lang="en-US" dirty="0"/>
          </a:p>
        </p:txBody>
      </p:sp>
      <p:sp>
        <p:nvSpPr>
          <p:cNvPr id="27" name="Text Placeholder 32"/>
          <p:cNvSpPr>
            <a:spLocks noGrp="1"/>
          </p:cNvSpPr>
          <p:nvPr>
            <p:ph type="body" sz="quarter" idx="14" hasCustomPrompt="1"/>
          </p:nvPr>
        </p:nvSpPr>
        <p:spPr>
          <a:xfrm>
            <a:off x="3885633" y="4263457"/>
            <a:ext cx="4968115" cy="457200"/>
          </a:xfrm>
        </p:spPr>
        <p:txBody>
          <a:bodyPr wrap="none" tIns="0"/>
          <a:lstStyle>
            <a:lvl1pPr algn="r">
              <a:buNone/>
              <a:defRPr sz="2000" baseline="0">
                <a:solidFill>
                  <a:schemeClr val="tx1"/>
                </a:solidFill>
                <a:latin typeface="Arial" pitchFamily="34" charset="0"/>
                <a:cs typeface="Arial" pitchFamily="34" charset="0"/>
              </a:defRPr>
            </a:lvl1pPr>
            <a:lvl2pPr>
              <a:buNone/>
              <a:defRPr sz="2000"/>
            </a:lvl2pPr>
            <a:lvl3pPr>
              <a:buNone/>
              <a:defRPr sz="2000"/>
            </a:lvl3pPr>
            <a:lvl4pPr>
              <a:buNone/>
              <a:defRPr sz="2000"/>
            </a:lvl4pPr>
            <a:lvl5pPr>
              <a:buNone/>
              <a:defRPr sz="2000"/>
            </a:lvl5pPr>
          </a:lstStyle>
          <a:p>
            <a:pPr lvl="0"/>
            <a:r>
              <a:rPr lang="en-US" dirty="0" smtClean="0"/>
              <a:t>Meeting date(s), Arial 20pt.</a:t>
            </a:r>
            <a:endParaRPr lang="en-US" dirty="0"/>
          </a:p>
        </p:txBody>
      </p:sp>
      <p:sp>
        <p:nvSpPr>
          <p:cNvPr id="28" name="Text Placeholder 37"/>
          <p:cNvSpPr>
            <a:spLocks noGrp="1"/>
          </p:cNvSpPr>
          <p:nvPr>
            <p:ph type="body" sz="quarter" idx="15" hasCustomPrompt="1"/>
          </p:nvPr>
        </p:nvSpPr>
        <p:spPr>
          <a:xfrm>
            <a:off x="3886164" y="4722131"/>
            <a:ext cx="4972728" cy="457200"/>
          </a:xfrm>
        </p:spPr>
        <p:txBody>
          <a:bodyPr wrap="none" bIns="18288" anchor="b" anchorCtr="0"/>
          <a:lstStyle>
            <a:lvl1pPr algn="r">
              <a:buNone/>
              <a:defRPr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Speaker’s name, Arial 20pt.</a:t>
            </a:r>
            <a:endParaRPr lang="en-US" dirty="0"/>
          </a:p>
        </p:txBody>
      </p:sp>
      <p:sp>
        <p:nvSpPr>
          <p:cNvPr id="29" name="Text Placeholder 40"/>
          <p:cNvSpPr>
            <a:spLocks noGrp="1"/>
          </p:cNvSpPr>
          <p:nvPr>
            <p:ph type="body" sz="quarter" idx="16" hasCustomPrompt="1"/>
          </p:nvPr>
        </p:nvSpPr>
        <p:spPr>
          <a:xfrm>
            <a:off x="3886165" y="5222875"/>
            <a:ext cx="4972727" cy="381000"/>
          </a:xfrm>
        </p:spPr>
        <p:txBody>
          <a:bodyPr wrap="none" tIns="0" bIns="438912">
            <a:noAutofit/>
          </a:bodyPr>
          <a:lstStyle>
            <a:lvl1pPr algn="r">
              <a:buNone/>
              <a:defRPr sz="1600" baseline="0">
                <a:solidFill>
                  <a:schemeClr val="tx1"/>
                </a:solidFill>
                <a:latin typeface="Arial" pitchFamily="34" charset="0"/>
                <a:cs typeface="Arial" pitchFamily="34" charset="0"/>
              </a:defRPr>
            </a:lvl1pPr>
            <a:lvl2pPr>
              <a:buNone/>
              <a:defRPr sz="1800"/>
            </a:lvl2pPr>
            <a:lvl3pPr>
              <a:buNone/>
              <a:defRPr sz="1800"/>
            </a:lvl3pPr>
            <a:lvl4pPr>
              <a:buNone/>
              <a:defRPr sz="1800"/>
            </a:lvl4pPr>
            <a:lvl5pPr>
              <a:buNone/>
              <a:defRPr sz="1800"/>
            </a:lvl5pPr>
          </a:lstStyle>
          <a:p>
            <a:pPr lvl="0"/>
            <a:r>
              <a:rPr lang="en-US" dirty="0" smtClean="0"/>
              <a:t>Speaker’s title, Arial 16pt.</a:t>
            </a:r>
            <a:endParaRPr lang="en-US" dirty="0"/>
          </a:p>
        </p:txBody>
      </p:sp>
      <p:sp>
        <p:nvSpPr>
          <p:cNvPr id="30" name="Text Placeholder 43"/>
          <p:cNvSpPr>
            <a:spLocks noGrp="1"/>
          </p:cNvSpPr>
          <p:nvPr>
            <p:ph type="body" sz="quarter" idx="17" hasCustomPrompt="1"/>
          </p:nvPr>
        </p:nvSpPr>
        <p:spPr>
          <a:xfrm>
            <a:off x="3894625" y="3760788"/>
            <a:ext cx="4959912"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Sub-title, Arial Bold 24pt.</a:t>
            </a:r>
            <a:endParaRPr lang="en-US" dirty="0"/>
          </a:p>
        </p:txBody>
      </p:sp>
      <p:pic>
        <p:nvPicPr>
          <p:cNvPr id="31" name="Picture 30" descr="noc_white_PNG.png"/>
          <p:cNvPicPr>
            <a:picLocks noChangeAspect="1"/>
          </p:cNvPicPr>
          <p:nvPr userDrawn="1"/>
        </p:nvPicPr>
        <p:blipFill>
          <a:blip r:embed="rId3" cstate="print"/>
          <a:srcRect l="2146" r="3456"/>
          <a:stretch>
            <a:fillRect/>
          </a:stretch>
        </p:blipFill>
        <p:spPr>
          <a:xfrm>
            <a:off x="1119189" y="3209770"/>
            <a:ext cx="1928683" cy="569855"/>
          </a:xfrm>
          <a:prstGeom prst="rect">
            <a:avLst/>
          </a:prstGeom>
        </p:spPr>
      </p:pic>
      <p:sp>
        <p:nvSpPr>
          <p:cNvPr id="32" name="Text Placeholder 27"/>
          <p:cNvSpPr>
            <a:spLocks noGrp="1"/>
          </p:cNvSpPr>
          <p:nvPr>
            <p:ph type="body" sz="quarter" idx="19" hasCustomPrompt="1"/>
          </p:nvPr>
        </p:nvSpPr>
        <p:spPr>
          <a:xfrm>
            <a:off x="4748214"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as described in Company Procedure J103 (or remove)</a:t>
            </a:r>
            <a:endParaRPr lang="en-US" dirty="0"/>
          </a:p>
        </p:txBody>
      </p:sp>
      <p:sp>
        <p:nvSpPr>
          <p:cNvPr id="33" name="Text Placeholder 37"/>
          <p:cNvSpPr>
            <a:spLocks noGrp="1"/>
          </p:cNvSpPr>
          <p:nvPr>
            <p:ph type="body" sz="quarter" idx="21" hasCustomPrompt="1"/>
          </p:nvPr>
        </p:nvSpPr>
        <p:spPr>
          <a:xfrm>
            <a:off x="4748214"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as described in Company Procedure J103 (or remove)</a:t>
            </a:r>
            <a:endParaRPr lang="en-US" dirty="0"/>
          </a:p>
        </p:txBody>
      </p:sp>
      <p:sp>
        <p:nvSpPr>
          <p:cNvPr id="15" name="Text Placeholder 14"/>
          <p:cNvSpPr>
            <a:spLocks noGrp="1"/>
          </p:cNvSpPr>
          <p:nvPr>
            <p:ph type="body" sz="quarter" idx="22" hasCustomPrompt="1"/>
          </p:nvPr>
        </p:nvSpPr>
        <p:spPr>
          <a:xfrm>
            <a:off x="1" y="4972051"/>
            <a:ext cx="3282951" cy="512763"/>
          </a:xfrm>
          <a:solidFill>
            <a:schemeClr val="bg1">
              <a:alpha val="50000"/>
            </a:schemeClr>
          </a:solidFill>
          <a:ln w="12700">
            <a:solidFill>
              <a:schemeClr val="bg1">
                <a:lumMod val="85000"/>
              </a:schemeClr>
            </a:solidFill>
          </a:ln>
        </p:spPr>
        <p:txBody>
          <a:bodyPr>
            <a:noAutofit/>
          </a:bodyPr>
          <a:lstStyle>
            <a:lvl1pPr marL="0" indent="0" algn="just">
              <a:buNone/>
              <a:defRPr sz="900" baseline="0">
                <a:latin typeface="Arial Narrow" pitchFamily="34" charset="0"/>
              </a:defRPr>
            </a:lvl1pPr>
            <a:lvl2pPr algn="just">
              <a:buNone/>
              <a:defRPr sz="900">
                <a:latin typeface="Arial Narrow" pitchFamily="34" charset="0"/>
              </a:defRPr>
            </a:lvl2pPr>
            <a:lvl3pPr algn="just">
              <a:buNone/>
              <a:defRPr sz="900">
                <a:latin typeface="Arial Narrow" pitchFamily="34" charset="0"/>
              </a:defRPr>
            </a:lvl3pPr>
            <a:lvl4pPr algn="just">
              <a:buNone/>
              <a:defRPr sz="900">
                <a:latin typeface="Arial Narrow" pitchFamily="34" charset="0"/>
              </a:defRPr>
            </a:lvl4pPr>
            <a:lvl5pPr algn="just">
              <a:buNone/>
              <a:defRPr sz="900">
                <a:latin typeface="Arial Narrow" pitchFamily="34" charset="0"/>
              </a:defRPr>
            </a:lvl5pPr>
          </a:lstStyle>
          <a:p>
            <a:pPr lvl="0"/>
            <a:r>
              <a:rPr lang="en-US" dirty="0" smtClean="0"/>
              <a:t>Insert Government required information here or delete this text box. Insert Government required information here or delete this text box. Insert Government required information here or delete this text box.</a:t>
            </a:r>
            <a:endParaRPr lang="en-US" dirty="0"/>
          </a:p>
        </p:txBody>
      </p:sp>
      <p:sp>
        <p:nvSpPr>
          <p:cNvPr id="17" name="Text Placeholder 16"/>
          <p:cNvSpPr>
            <a:spLocks noGrp="1"/>
          </p:cNvSpPr>
          <p:nvPr>
            <p:ph type="body" sz="quarter" idx="23" hasCustomPrompt="1"/>
          </p:nvPr>
        </p:nvSpPr>
        <p:spPr>
          <a:xfrm>
            <a:off x="1" y="5603875"/>
            <a:ext cx="6416675" cy="514350"/>
          </a:xfrm>
          <a:solidFill>
            <a:schemeClr val="bg1">
              <a:alpha val="50000"/>
            </a:schemeClr>
          </a:solidFill>
        </p:spPr>
        <p:txBody>
          <a:bodyPr>
            <a:normAutofit/>
          </a:bodyPr>
          <a:lstStyle>
            <a:lvl1pPr marL="0" indent="0" algn="just">
              <a:buNone/>
              <a:defRPr sz="900">
                <a:latin typeface="Arial Narrow" pitchFamily="34" charset="0"/>
              </a:defRPr>
            </a:lvl1pPr>
          </a:lstStyle>
          <a:p>
            <a:pPr lvl="0"/>
            <a:r>
              <a:rPr lang="en-US" dirty="0" smtClean="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endParaRPr lang="en-US" dirty="0"/>
          </a:p>
        </p:txBody>
      </p:sp>
      <p:sp>
        <p:nvSpPr>
          <p:cNvPr id="19" name="Text Placeholder 18"/>
          <p:cNvSpPr>
            <a:spLocks noGrp="1"/>
          </p:cNvSpPr>
          <p:nvPr>
            <p:ph type="body" sz="quarter" idx="24" hasCustomPrompt="1"/>
          </p:nvPr>
        </p:nvSpPr>
        <p:spPr>
          <a:xfrm>
            <a:off x="1" y="6224589"/>
            <a:ext cx="6416675" cy="512762"/>
          </a:xfrm>
          <a:solidFill>
            <a:schemeClr val="bg1">
              <a:alpha val="50000"/>
            </a:schemeClr>
          </a:solidFill>
        </p:spPr>
        <p:txBody>
          <a:bodyPr>
            <a:normAutofit/>
          </a:bodyPr>
          <a:lstStyle>
            <a:lvl1pPr marL="0" indent="0">
              <a:buNone/>
              <a:defRPr sz="900">
                <a:latin typeface="Arial Narrow" pitchFamily="34" charset="0"/>
              </a:defRPr>
            </a:lvl1pPr>
          </a:lstStyle>
          <a:p>
            <a:pPr lvl="0"/>
            <a:r>
              <a:rPr lang="en-US" dirty="0" smtClean="0"/>
              <a:t>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 Insert Government required information here or delete this text box.</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Break Slide">
    <p:spTree>
      <p:nvGrpSpPr>
        <p:cNvPr id="1" name=""/>
        <p:cNvGrpSpPr/>
        <p:nvPr/>
      </p:nvGrpSpPr>
      <p:grpSpPr>
        <a:xfrm>
          <a:off x="0" y="0"/>
          <a:ext cx="0" cy="0"/>
          <a:chOff x="0" y="0"/>
          <a:chExt cx="0" cy="0"/>
        </a:xfrm>
      </p:grpSpPr>
      <p:pic>
        <p:nvPicPr>
          <p:cNvPr id="9" name="Picture 8" descr="noc_performance_graphic[FINAL]-01.png"/>
          <p:cNvPicPr>
            <a:picLocks noChangeAspect="1"/>
          </p:cNvPicPr>
          <p:nvPr userDrawn="1"/>
        </p:nvPicPr>
        <p:blipFill>
          <a:blip r:embed="rId2" cstate="print"/>
          <a:stretch>
            <a:fillRect/>
          </a:stretch>
        </p:blipFill>
        <p:spPr>
          <a:xfrm>
            <a:off x="0" y="0"/>
            <a:ext cx="9144000" cy="6858000"/>
          </a:xfrm>
          <a:prstGeom prst="rect">
            <a:avLst/>
          </a:prstGeom>
        </p:spPr>
      </p:pic>
      <p:sp>
        <p:nvSpPr>
          <p:cNvPr id="10" name="Rectangle 9"/>
          <p:cNvSpPr/>
          <p:nvPr userDrawn="1"/>
        </p:nvSpPr>
        <p:spPr>
          <a:xfrm>
            <a:off x="0" y="0"/>
            <a:ext cx="9144000" cy="6858000"/>
          </a:xfrm>
          <a:prstGeom prst="rect">
            <a:avLst/>
          </a:prstGeom>
          <a:solidFill>
            <a:schemeClr val="bg1">
              <a:alpha val="5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0" name="Text Placeholder 43"/>
          <p:cNvSpPr>
            <a:spLocks noGrp="1"/>
          </p:cNvSpPr>
          <p:nvPr>
            <p:ph type="body" sz="quarter" idx="17" hasCustomPrompt="1"/>
          </p:nvPr>
        </p:nvSpPr>
        <p:spPr>
          <a:xfrm>
            <a:off x="3444241" y="3200400"/>
            <a:ext cx="5410297" cy="457200"/>
          </a:xfrm>
        </p:spPr>
        <p:txBody>
          <a:bodyPr wrap="square" anchor="ctr" anchorCtr="0">
            <a:noAutofit/>
          </a:bodyPr>
          <a:lstStyle>
            <a:lvl1pPr algn="r">
              <a:buNone/>
              <a:defRPr sz="2400" b="1" spc="20" baseline="0">
                <a:solidFill>
                  <a:schemeClr val="tx1"/>
                </a:solidFill>
                <a:latin typeface="Arial" pitchFamily="34" charset="0"/>
                <a:cs typeface="Arial" pitchFamily="34" charset="0"/>
              </a:defRPr>
            </a:lvl1pPr>
            <a:lvl2pPr>
              <a:buNone/>
              <a:defRPr/>
            </a:lvl2pPr>
            <a:lvl3pPr>
              <a:buNone/>
              <a:defRPr/>
            </a:lvl3pPr>
            <a:lvl4pPr>
              <a:buNone/>
              <a:defRPr/>
            </a:lvl4pPr>
            <a:lvl5pPr>
              <a:buNone/>
              <a:defRPr/>
            </a:lvl5pPr>
          </a:lstStyle>
          <a:p>
            <a:pPr lvl="0"/>
            <a:r>
              <a:rPr lang="en-US" dirty="0" smtClean="0"/>
              <a:t>Section Break (Click to Add Title)</a:t>
            </a:r>
            <a:endParaRPr lang="en-US" dirty="0"/>
          </a:p>
        </p:txBody>
      </p:sp>
      <p:pic>
        <p:nvPicPr>
          <p:cNvPr id="31" name="Picture 30" descr="noc_white_PNG.png"/>
          <p:cNvPicPr>
            <a:picLocks noChangeAspect="1"/>
          </p:cNvPicPr>
          <p:nvPr userDrawn="1"/>
        </p:nvPicPr>
        <p:blipFill>
          <a:blip r:embed="rId3" cstate="print"/>
          <a:srcRect l="2146" r="3456"/>
          <a:stretch>
            <a:fillRect/>
          </a:stretch>
        </p:blipFill>
        <p:spPr>
          <a:xfrm>
            <a:off x="1119189" y="3209770"/>
            <a:ext cx="1928683" cy="569855"/>
          </a:xfrm>
          <a:prstGeom prst="rect">
            <a:avLst/>
          </a:prstGeom>
        </p:spPr>
      </p:pic>
      <p:sp>
        <p:nvSpPr>
          <p:cNvPr id="32" name="Text Placeholder 27"/>
          <p:cNvSpPr>
            <a:spLocks noGrp="1"/>
          </p:cNvSpPr>
          <p:nvPr>
            <p:ph type="body" sz="quarter" idx="19" hasCustomPrompt="1"/>
          </p:nvPr>
        </p:nvSpPr>
        <p:spPr>
          <a:xfrm>
            <a:off x="4748214" y="0"/>
            <a:ext cx="4059237" cy="118872"/>
          </a:xfrm>
        </p:spPr>
        <p:txBody>
          <a:bodyPr tIns="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as described in Company Procedure J103 (or remove)</a:t>
            </a:r>
            <a:endParaRPr lang="en-US" dirty="0"/>
          </a:p>
        </p:txBody>
      </p:sp>
      <p:sp>
        <p:nvSpPr>
          <p:cNvPr id="33" name="Text Placeholder 37"/>
          <p:cNvSpPr>
            <a:spLocks noGrp="1"/>
          </p:cNvSpPr>
          <p:nvPr>
            <p:ph type="body" sz="quarter" idx="21" hasCustomPrompt="1"/>
          </p:nvPr>
        </p:nvSpPr>
        <p:spPr>
          <a:xfrm>
            <a:off x="4748214" y="6737350"/>
            <a:ext cx="4059237" cy="120650"/>
          </a:xfrm>
        </p:spPr>
        <p:txBody>
          <a:bodyPr bIns="0" anchor="b" anchorCtr="0">
            <a:noAutofit/>
          </a:bodyPr>
          <a:lstStyle>
            <a:lvl1pPr marL="0" indent="0" algn="ctr">
              <a:buNone/>
              <a:defRPr sz="700">
                <a:solidFill>
                  <a:srgbClr val="FF0000"/>
                </a:solidFill>
                <a:latin typeface="Arial Narrow" pitchFamily="34" charset="0"/>
              </a:defRPr>
            </a:lvl1pPr>
          </a:lstStyle>
          <a:p>
            <a:pPr lvl="0"/>
            <a:r>
              <a:rPr lang="en-US" dirty="0" smtClean="0"/>
              <a:t>Mark pages according to the proprietary level of information as described in Company Procedure J103 (or remove)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04800" y="1402081"/>
            <a:ext cx="8382000" cy="4524333"/>
          </a:xfrm>
        </p:spPr>
        <p:txBody>
          <a:bodyPr/>
          <a:lstStyle>
            <a:lvl1pPr>
              <a:spcBef>
                <a:spcPts val="24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89"/>
          <p:cNvSpPr>
            <a:spLocks noGrp="1" noChangeArrowheads="1"/>
          </p:cNvSpPr>
          <p:nvPr>
            <p:ph type="sldNum" sz="quarter" idx="11"/>
          </p:nvPr>
        </p:nvSpPr>
        <p:spPr>
          <a:ln/>
        </p:spPr>
        <p:txBody>
          <a:bodyPr/>
          <a:lstStyle>
            <a:lvl1pPr>
              <a:defRPr/>
            </a:lvl1pPr>
          </a:lstStyle>
          <a:p>
            <a:fld id="{F6EFC63E-F8D9-44BB-A462-AC735E845F95}" type="slidenum">
              <a:rPr lang="en-US"/>
              <a:pPr/>
              <a:t>‹#›</a:t>
            </a:fld>
            <a:endParaRPr lang="en-US" dirty="0"/>
          </a:p>
        </p:txBody>
      </p:sp>
      <p:sp>
        <p:nvSpPr>
          <p:cNvPr id="6" name="Footer Placeholder 4"/>
          <p:cNvSpPr>
            <a:spLocks noGrp="1"/>
          </p:cNvSpPr>
          <p:nvPr>
            <p:ph type="ftr" sz="quarter" idx="3"/>
          </p:nvPr>
        </p:nvSpPr>
        <p:spPr>
          <a:xfrm>
            <a:off x="2543241" y="6657946"/>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6705600" cy="8382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4800" y="1402290"/>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0545" y="1402290"/>
            <a:ext cx="4038600" cy="4525963"/>
          </a:xfrm>
        </p:spPr>
        <p:txBody>
          <a:bodyPr/>
          <a:lstStyle>
            <a:lvl1pPr>
              <a:spcBef>
                <a:spcPts val="2400"/>
              </a:spcBef>
              <a:defRPr sz="2000"/>
            </a:lvl1pPr>
            <a:lvl2pPr>
              <a:spcBef>
                <a:spcPts val="600"/>
              </a:spcBef>
              <a:defRPr sz="1600"/>
            </a:lvl2pPr>
            <a:lvl3pPr>
              <a:spcBef>
                <a:spcPts val="600"/>
              </a:spcBef>
              <a:defRPr sz="1600"/>
            </a:lvl3pPr>
            <a:lvl4pPr>
              <a:spcBef>
                <a:spcPts val="600"/>
              </a:spcBef>
              <a:defRPr sz="1600"/>
            </a:lvl4pPr>
            <a:lvl5pPr>
              <a:spcBef>
                <a:spcPts val="60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89"/>
          <p:cNvSpPr>
            <a:spLocks noGrp="1" noChangeArrowheads="1"/>
          </p:cNvSpPr>
          <p:nvPr>
            <p:ph type="sldNum" sz="quarter" idx="11"/>
          </p:nvPr>
        </p:nvSpPr>
        <p:spPr>
          <a:ln/>
        </p:spPr>
        <p:txBody>
          <a:bodyPr/>
          <a:lstStyle>
            <a:lvl1pPr>
              <a:defRPr/>
            </a:lvl1pPr>
          </a:lstStyle>
          <a:p>
            <a:fld id="{BE6D4B03-E339-4C9D-AC39-0BD7C921B5B0}" type="slidenum">
              <a:rPr lang="en-US"/>
              <a:pPr/>
              <a:t>‹#›</a:t>
            </a:fld>
            <a:endParaRPr lang="en-US" dirty="0"/>
          </a:p>
        </p:txBody>
      </p:sp>
      <p:sp>
        <p:nvSpPr>
          <p:cNvPr id="7" name="Footer Placeholder 4"/>
          <p:cNvSpPr>
            <a:spLocks noGrp="1"/>
          </p:cNvSpPr>
          <p:nvPr>
            <p:ph type="ftr" sz="quarter" idx="3"/>
          </p:nvPr>
        </p:nvSpPr>
        <p:spPr>
          <a:xfrm>
            <a:off x="2543241" y="6657946"/>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End Slide">
    <p:spTree>
      <p:nvGrpSpPr>
        <p:cNvPr id="1" name=""/>
        <p:cNvGrpSpPr/>
        <p:nvPr/>
      </p:nvGrpSpPr>
      <p:grpSpPr>
        <a:xfrm>
          <a:off x="0" y="0"/>
          <a:ext cx="0" cy="0"/>
          <a:chOff x="0" y="0"/>
          <a:chExt cx="0" cy="0"/>
        </a:xfrm>
      </p:grpSpPr>
      <p:sp>
        <p:nvSpPr>
          <p:cNvPr id="4" name="Footer Placeholder 4"/>
          <p:cNvSpPr>
            <a:spLocks noGrp="1"/>
          </p:cNvSpPr>
          <p:nvPr>
            <p:ph type="ftr" sz="quarter" idx="3"/>
          </p:nvPr>
        </p:nvSpPr>
        <p:spPr>
          <a:xfrm>
            <a:off x="2543241" y="6657946"/>
            <a:ext cx="4057521" cy="200055"/>
          </a:xfrm>
          <a:prstGeom prst="rect">
            <a:avLst/>
          </a:prstGeom>
        </p:spPr>
        <p:txBody>
          <a:bodyPr wrap="square" anchor="b" anchorCtr="0">
            <a:spAutoFit/>
          </a:bodyPr>
          <a:lstStyle>
            <a:lvl1pPr algn="ctr">
              <a:defRPr sz="700" baseline="0">
                <a:solidFill>
                  <a:srgbClr val="FF0000"/>
                </a:solidFill>
                <a:latin typeface="Arial Narrow" pitchFamily="34" charset="0"/>
              </a:defRPr>
            </a:lvl1pPr>
          </a:lstStyle>
          <a:p>
            <a:endParaRPr lang="en-US" dirty="0"/>
          </a:p>
        </p:txBody>
      </p:sp>
      <p:pic>
        <p:nvPicPr>
          <p:cNvPr id="5" name="Picture 4" descr="noc_blue_AI-01.png"/>
          <p:cNvPicPr>
            <a:picLocks noChangeAspect="1"/>
          </p:cNvPicPr>
          <p:nvPr userDrawn="1"/>
        </p:nvPicPr>
        <p:blipFill>
          <a:blip r:embed="rId2" cstate="print"/>
          <a:stretch>
            <a:fillRect/>
          </a:stretch>
        </p:blipFill>
        <p:spPr>
          <a:xfrm>
            <a:off x="774452" y="2369822"/>
            <a:ext cx="7595096" cy="211835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67640"/>
            <a:ext cx="6705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304800" y="1402081"/>
            <a:ext cx="8389035" cy="45243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atin typeface="Arial Narrow" pitchFamily="34" charset="0"/>
              </a:defRPr>
            </a:lvl1pPr>
          </a:lstStyle>
          <a:p>
            <a:pPr>
              <a:defRPr/>
            </a:pPr>
            <a:endParaRPr lang="en-US" dirty="0"/>
          </a:p>
        </p:txBody>
      </p:sp>
      <p:sp>
        <p:nvSpPr>
          <p:cNvPr id="1113" name="Rectangle 89"/>
          <p:cNvSpPr>
            <a:spLocks noGrp="1" noChangeArrowheads="1"/>
          </p:cNvSpPr>
          <p:nvPr>
            <p:ph type="sldNum" sz="quarter" idx="4"/>
          </p:nvPr>
        </p:nvSpPr>
        <p:spPr bwMode="auto">
          <a:xfrm>
            <a:off x="28410" y="6477001"/>
            <a:ext cx="400378" cy="297651"/>
          </a:xfrm>
          <a:prstGeom prst="rect">
            <a:avLst/>
          </a:prstGeom>
          <a:noFill/>
          <a:ln w="9525">
            <a:noFill/>
            <a:miter lim="800000"/>
            <a:headEnd/>
            <a:tailEnd/>
          </a:ln>
          <a:effectLst/>
        </p:spPr>
        <p:txBody>
          <a:bodyPr vert="horz" wrap="none" lIns="96653" tIns="48326" rIns="96653" bIns="48326" numCol="1" anchor="t" anchorCtr="0" compatLnSpc="1">
            <a:prstTxWarp prst="textNoShape">
              <a:avLst/>
            </a:prstTxWarp>
            <a:spAutoFit/>
          </a:bodyPr>
          <a:lstStyle>
            <a:lvl1pPr algn="ctr">
              <a:defRPr sz="1300">
                <a:solidFill>
                  <a:srgbClr val="000000"/>
                </a:solidFill>
                <a:latin typeface="Arial" charset="0"/>
              </a:defRPr>
            </a:lvl1pPr>
          </a:lstStyle>
          <a:p>
            <a:fld id="{8E41F33A-8A61-4937-A58C-46521EFFC1C2}" type="slidenum">
              <a:rPr lang="en-US"/>
              <a:pPr/>
              <a:t>‹#›</a:t>
            </a:fld>
            <a:endParaRPr lang="en-US" dirty="0"/>
          </a:p>
        </p:txBody>
      </p:sp>
      <p:cxnSp>
        <p:nvCxnSpPr>
          <p:cNvPr id="12" name="Straight Connector 11"/>
          <p:cNvCxnSpPr/>
          <p:nvPr/>
        </p:nvCxnSpPr>
        <p:spPr>
          <a:xfrm>
            <a:off x="0" y="1026938"/>
            <a:ext cx="9144000" cy="0"/>
          </a:xfrm>
          <a:prstGeom prst="line">
            <a:avLst/>
          </a:prstGeom>
          <a:ln w="47625">
            <a:solidFill>
              <a:srgbClr val="005DAA"/>
            </a:solidFill>
          </a:ln>
        </p:spPr>
        <p:style>
          <a:lnRef idx="1">
            <a:schemeClr val="accent1"/>
          </a:lnRef>
          <a:fillRef idx="0">
            <a:schemeClr val="accent1"/>
          </a:fillRef>
          <a:effectRef idx="0">
            <a:schemeClr val="accent1"/>
          </a:effectRef>
          <a:fontRef idx="minor">
            <a:schemeClr val="tx1"/>
          </a:fontRef>
        </p:style>
      </p:cxnSp>
      <p:pic>
        <p:nvPicPr>
          <p:cNvPr id="9" name="Picture 109" descr="noc_logo blue"/>
          <p:cNvPicPr>
            <a:picLocks noChangeAspect="1" noChangeArrowheads="1"/>
          </p:cNvPicPr>
          <p:nvPr/>
        </p:nvPicPr>
        <p:blipFill>
          <a:blip r:embed="rId8" cstate="screen"/>
          <a:srcRect/>
          <a:stretch>
            <a:fillRect/>
          </a:stretch>
        </p:blipFill>
        <p:spPr bwMode="auto">
          <a:xfrm>
            <a:off x="7146925" y="381001"/>
            <a:ext cx="1768475" cy="307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4" r:id="rId2"/>
    <p:sldLayoutId id="2147483661" r:id="rId3"/>
    <p:sldLayoutId id="2147483663" r:id="rId4"/>
    <p:sldLayoutId id="2147483672" r:id="rId5"/>
    <p:sldLayoutId id="2147483666" r:id="rId6"/>
  </p:sldLayoutIdLst>
  <p:hf hdr="0" ftr="0" dt="0"/>
  <p:txStyles>
    <p:titleStyle>
      <a:lvl1pPr algn="l" rtl="0" eaLnBrk="1" fontAlgn="base" hangingPunct="1">
        <a:spcBef>
          <a:spcPct val="0"/>
        </a:spcBef>
        <a:spcAft>
          <a:spcPct val="0"/>
        </a:spcAft>
        <a:defRPr sz="24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a:solidFill>
            <a:schemeClr val="tx1"/>
          </a:solidFill>
          <a:latin typeface="Tahoma" charset="0"/>
          <a:cs typeface="Arial" charset="0"/>
        </a:defRPr>
      </a:lvl2pPr>
      <a:lvl3pPr algn="l" rtl="0" eaLnBrk="1" fontAlgn="base" hangingPunct="1">
        <a:spcBef>
          <a:spcPct val="0"/>
        </a:spcBef>
        <a:spcAft>
          <a:spcPct val="0"/>
        </a:spcAft>
        <a:defRPr sz="2600">
          <a:solidFill>
            <a:schemeClr val="tx1"/>
          </a:solidFill>
          <a:latin typeface="Tahoma" charset="0"/>
          <a:cs typeface="Arial" charset="0"/>
        </a:defRPr>
      </a:lvl3pPr>
      <a:lvl4pPr algn="l" rtl="0" eaLnBrk="1" fontAlgn="base" hangingPunct="1">
        <a:spcBef>
          <a:spcPct val="0"/>
        </a:spcBef>
        <a:spcAft>
          <a:spcPct val="0"/>
        </a:spcAft>
        <a:defRPr sz="2600">
          <a:solidFill>
            <a:schemeClr val="tx1"/>
          </a:solidFill>
          <a:latin typeface="Tahoma" charset="0"/>
          <a:cs typeface="Arial" charset="0"/>
        </a:defRPr>
      </a:lvl4pPr>
      <a:lvl5pPr algn="l" rtl="0" eaLnBrk="1" fontAlgn="base" hangingPunct="1">
        <a:spcBef>
          <a:spcPct val="0"/>
        </a:spcBef>
        <a:spcAft>
          <a:spcPct val="0"/>
        </a:spcAft>
        <a:defRPr sz="2600">
          <a:solidFill>
            <a:schemeClr val="tx1"/>
          </a:solidFill>
          <a:latin typeface="Tahoma" charset="0"/>
          <a:cs typeface="Arial" charset="0"/>
        </a:defRPr>
      </a:lvl5pPr>
      <a:lvl6pPr marL="457200" algn="l" rtl="0" eaLnBrk="1" fontAlgn="base" hangingPunct="1">
        <a:spcBef>
          <a:spcPct val="0"/>
        </a:spcBef>
        <a:spcAft>
          <a:spcPct val="0"/>
        </a:spcAft>
        <a:defRPr sz="2600">
          <a:solidFill>
            <a:schemeClr val="tx1"/>
          </a:solidFill>
          <a:latin typeface="Tahoma" charset="0"/>
          <a:cs typeface="Arial" charset="0"/>
        </a:defRPr>
      </a:lvl6pPr>
      <a:lvl7pPr marL="914400" algn="l" rtl="0" eaLnBrk="1" fontAlgn="base" hangingPunct="1">
        <a:spcBef>
          <a:spcPct val="0"/>
        </a:spcBef>
        <a:spcAft>
          <a:spcPct val="0"/>
        </a:spcAft>
        <a:defRPr sz="2600">
          <a:solidFill>
            <a:schemeClr val="tx1"/>
          </a:solidFill>
          <a:latin typeface="Tahoma" charset="0"/>
          <a:cs typeface="Arial" charset="0"/>
        </a:defRPr>
      </a:lvl7pPr>
      <a:lvl8pPr marL="1371600" algn="l" rtl="0" eaLnBrk="1" fontAlgn="base" hangingPunct="1">
        <a:spcBef>
          <a:spcPct val="0"/>
        </a:spcBef>
        <a:spcAft>
          <a:spcPct val="0"/>
        </a:spcAft>
        <a:defRPr sz="2600">
          <a:solidFill>
            <a:schemeClr val="tx1"/>
          </a:solidFill>
          <a:latin typeface="Tahoma" charset="0"/>
          <a:cs typeface="Arial" charset="0"/>
        </a:defRPr>
      </a:lvl8pPr>
      <a:lvl9pPr marL="1828800" algn="l" rtl="0" eaLnBrk="1" fontAlgn="base" hangingPunct="1">
        <a:spcBef>
          <a:spcPct val="0"/>
        </a:spcBef>
        <a:spcAft>
          <a:spcPct val="0"/>
        </a:spcAft>
        <a:defRPr sz="2600">
          <a:solidFill>
            <a:schemeClr val="tx1"/>
          </a:solidFill>
          <a:latin typeface="Tahoma" charset="0"/>
          <a:cs typeface="Arial" charset="0"/>
        </a:defRPr>
      </a:lvl9pPr>
    </p:titleStyle>
    <p:bodyStyle>
      <a:lvl1pPr marL="230188" indent="-230188" algn="l" rtl="0" eaLnBrk="1" fontAlgn="base" hangingPunct="1">
        <a:spcBef>
          <a:spcPts val="2400"/>
        </a:spcBef>
        <a:spcAft>
          <a:spcPct val="0"/>
        </a:spcAft>
        <a:buChar char="•"/>
        <a:defRPr sz="20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6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6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6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cdse.edu/resources/posters.html" TargetMode="External"/><Relationship Id="rId2" Type="http://schemas.openxmlformats.org/officeDocument/2006/relationships/hyperlink" Target="http://fiswg.research.ucf.edu/education.html" TargetMode="External"/><Relationship Id="rId1" Type="http://schemas.openxmlformats.org/officeDocument/2006/relationships/slideLayout" Target="../slideLayouts/slideLayout3.xml"/><Relationship Id="rId4" Type="http://schemas.openxmlformats.org/officeDocument/2006/relationships/hyperlink" Target="https://www.iad.gov/ioss/department/posters-10016.cfm?startPage=3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ctrTitle"/>
          </p:nvPr>
        </p:nvSpPr>
        <p:spPr>
          <a:xfrm>
            <a:off x="3799643" y="1231164"/>
            <a:ext cx="5057827" cy="2011094"/>
          </a:xfrm>
        </p:spPr>
        <p:txBody>
          <a:bodyPr/>
          <a:lstStyle/>
          <a:p>
            <a:r>
              <a:rPr lang="en-US" sz="3000" dirty="0" smtClean="0"/>
              <a:t>2013 DSS Rating Matrix</a:t>
            </a:r>
            <a:br>
              <a:rPr lang="en-US" sz="3000" dirty="0" smtClean="0"/>
            </a:br>
            <a:r>
              <a:rPr lang="en-US" sz="3000" dirty="0" smtClean="0"/>
              <a:t>&amp; NISP Enhancements for </a:t>
            </a:r>
            <a:br>
              <a:rPr lang="en-US" sz="3000" dirty="0" smtClean="0"/>
            </a:br>
            <a:r>
              <a:rPr lang="en-US" sz="3000" dirty="0" smtClean="0"/>
              <a:t>Your Security Program</a:t>
            </a:r>
            <a:endParaRPr lang="en-US" sz="3000" dirty="0"/>
          </a:p>
        </p:txBody>
      </p:sp>
      <p:sp>
        <p:nvSpPr>
          <p:cNvPr id="23" name="Text Placeholder 22"/>
          <p:cNvSpPr>
            <a:spLocks noGrp="1"/>
          </p:cNvSpPr>
          <p:nvPr>
            <p:ph type="body" sz="quarter" idx="14"/>
          </p:nvPr>
        </p:nvSpPr>
        <p:spPr/>
        <p:txBody>
          <a:bodyPr/>
          <a:lstStyle/>
          <a:p>
            <a:r>
              <a:rPr lang="en-US" dirty="0" smtClean="0"/>
              <a:t>12 September, 2013</a:t>
            </a:r>
            <a:endParaRPr lang="en-US" dirty="0"/>
          </a:p>
        </p:txBody>
      </p:sp>
      <p:sp>
        <p:nvSpPr>
          <p:cNvPr id="7" name="Text Placeholder 6"/>
          <p:cNvSpPr>
            <a:spLocks noGrp="1"/>
          </p:cNvSpPr>
          <p:nvPr>
            <p:ph type="body" sz="quarter" idx="15"/>
          </p:nvPr>
        </p:nvSpPr>
        <p:spPr/>
        <p:txBody>
          <a:bodyPr/>
          <a:lstStyle/>
          <a:p>
            <a:r>
              <a:rPr lang="en-US" dirty="0" smtClean="0"/>
              <a:t>Brian Mannix</a:t>
            </a:r>
            <a:endParaRPr lang="en-US" dirty="0"/>
          </a:p>
        </p:txBody>
      </p:sp>
      <p:sp>
        <p:nvSpPr>
          <p:cNvPr id="8" name="Text Placeholder 7"/>
          <p:cNvSpPr>
            <a:spLocks noGrp="1"/>
          </p:cNvSpPr>
          <p:nvPr>
            <p:ph type="body" sz="quarter" idx="16"/>
          </p:nvPr>
        </p:nvSpPr>
        <p:spPr/>
        <p:txBody>
          <a:bodyPr/>
          <a:lstStyle/>
          <a:p>
            <a:pPr>
              <a:spcBef>
                <a:spcPts val="0"/>
              </a:spcBef>
            </a:pPr>
            <a:r>
              <a:rPr lang="en-US" dirty="0" smtClean="0"/>
              <a:t>Northrop Grumman Melbourne </a:t>
            </a:r>
          </a:p>
          <a:p>
            <a:pPr>
              <a:spcBef>
                <a:spcPts val="0"/>
              </a:spcBef>
            </a:pPr>
            <a:r>
              <a:rPr lang="en-US" dirty="0" smtClean="0"/>
              <a:t>Site Security Manager &amp; FSO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 Matrix Categories</a:t>
            </a:r>
            <a:endParaRPr lang="en-US" dirty="0"/>
          </a:p>
        </p:txBody>
      </p:sp>
      <p:sp>
        <p:nvSpPr>
          <p:cNvPr id="3" name="Content Placeholder 2"/>
          <p:cNvSpPr>
            <a:spLocks noGrp="1"/>
          </p:cNvSpPr>
          <p:nvPr>
            <p:ph idx="1"/>
          </p:nvPr>
        </p:nvSpPr>
        <p:spPr/>
        <p:txBody>
          <a:bodyPr>
            <a:noAutofit/>
          </a:bodyPr>
          <a:lstStyle/>
          <a:p>
            <a:pPr>
              <a:defRPr/>
            </a:pPr>
            <a:r>
              <a:rPr lang="en-US" sz="1600" dirty="0" smtClean="0"/>
              <a:t>Category 1: Company Sponsored Events</a:t>
            </a:r>
          </a:p>
          <a:p>
            <a:pPr>
              <a:defRPr/>
            </a:pPr>
            <a:r>
              <a:rPr lang="en-US" sz="1600" dirty="0" smtClean="0"/>
              <a:t>Category 2: Internal Educational Brochures/Products </a:t>
            </a:r>
          </a:p>
          <a:p>
            <a:pPr>
              <a:defRPr/>
            </a:pPr>
            <a:r>
              <a:rPr lang="en-US" sz="1600" dirty="0" smtClean="0"/>
              <a:t>Category 3: Security Staff Professionalization</a:t>
            </a:r>
          </a:p>
          <a:p>
            <a:pPr>
              <a:defRPr/>
            </a:pPr>
            <a:r>
              <a:rPr lang="en-US" sz="1600" dirty="0" smtClean="0"/>
              <a:t>Category 4: Information &amp; Product Sharing within Security Community</a:t>
            </a:r>
          </a:p>
          <a:p>
            <a:pPr>
              <a:defRPr/>
            </a:pPr>
            <a:r>
              <a:rPr lang="en-US" sz="1600" dirty="0" smtClean="0"/>
              <a:t>Category 5: Active Membership in Security Community</a:t>
            </a:r>
          </a:p>
          <a:p>
            <a:pPr>
              <a:defRPr/>
            </a:pPr>
            <a:r>
              <a:rPr lang="en-US" sz="1600" dirty="0" smtClean="0"/>
              <a:t>Category 6: Contractor Self-Review </a:t>
            </a:r>
          </a:p>
          <a:p>
            <a:pPr>
              <a:defRPr/>
            </a:pPr>
            <a:r>
              <a:rPr lang="en-US" sz="1600" dirty="0" smtClean="0"/>
              <a:t>Category 7: Counterintelligence Integration</a:t>
            </a:r>
          </a:p>
          <a:p>
            <a:pPr>
              <a:defRPr/>
            </a:pPr>
            <a:r>
              <a:rPr lang="en-US" sz="1600" dirty="0" smtClean="0"/>
              <a:t>Category 8: FOCI / International</a:t>
            </a:r>
          </a:p>
          <a:p>
            <a:pPr>
              <a:defRPr/>
            </a:pPr>
            <a:r>
              <a:rPr lang="en-US" sz="1600" dirty="0" smtClean="0"/>
              <a:t>Category 9: Classified Material Controls/Physical Security</a:t>
            </a:r>
          </a:p>
          <a:p>
            <a:pPr>
              <a:defRPr/>
            </a:pPr>
            <a:r>
              <a:rPr lang="en-US" sz="1600" dirty="0" smtClean="0"/>
              <a:t>Category 10: Information Systems </a:t>
            </a:r>
          </a:p>
          <a:p>
            <a:endParaRPr lang="en-US" sz="1600" dirty="0" smtClean="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of Enhancements</a:t>
            </a:r>
            <a:endParaRPr lang="en-US" dirty="0"/>
          </a:p>
        </p:txBody>
      </p:sp>
      <p:sp>
        <p:nvSpPr>
          <p:cNvPr id="3" name="Content Placeholder 2"/>
          <p:cNvSpPr>
            <a:spLocks noGrp="1"/>
          </p:cNvSpPr>
          <p:nvPr>
            <p:ph idx="1"/>
          </p:nvPr>
        </p:nvSpPr>
        <p:spPr/>
        <p:txBody>
          <a:bodyPr/>
          <a:lstStyle/>
          <a:p>
            <a:pPr>
              <a:defRPr/>
            </a:pPr>
            <a:r>
              <a:rPr lang="en-US" dirty="0" smtClean="0"/>
              <a:t>Must be presented at the beginning of the assessment</a:t>
            </a:r>
          </a:p>
          <a:p>
            <a:pPr>
              <a:defRPr/>
            </a:pPr>
            <a:r>
              <a:rPr lang="en-US" dirty="0" smtClean="0"/>
              <a:t>Provide documentation supporting enhancements to the DSS rep</a:t>
            </a:r>
          </a:p>
          <a:p>
            <a:pPr>
              <a:defRPr/>
            </a:pPr>
            <a:r>
              <a:rPr lang="en-US" dirty="0" smtClean="0"/>
              <a:t>DSS must be able to validate the enhancement</a:t>
            </a:r>
          </a:p>
          <a:p>
            <a:pPr>
              <a:defRPr/>
            </a:pPr>
            <a:r>
              <a:rPr lang="en-US" dirty="0" smtClean="0"/>
              <a:t>Make the validation as easy as possible</a:t>
            </a:r>
          </a:p>
          <a:p>
            <a:pPr lvl="1">
              <a:defRPr/>
            </a:pPr>
            <a:r>
              <a:rPr lang="en-US" dirty="0" smtClean="0"/>
              <a:t>Identify the enhancements that you believe you qualify for and state why you feel your program qualifies for it</a:t>
            </a:r>
          </a:p>
          <a:p>
            <a:pPr lvl="1">
              <a:defRPr/>
            </a:pPr>
            <a:r>
              <a:rPr lang="en-US" dirty="0" smtClean="0"/>
              <a:t>Provide all supporting documentation</a:t>
            </a:r>
          </a:p>
          <a:p>
            <a:pPr lvl="1">
              <a:defRPr/>
            </a:pPr>
            <a:r>
              <a:rPr lang="en-US" dirty="0" smtClean="0"/>
              <a:t>Keep it neat, organized, and concise</a:t>
            </a:r>
          </a:p>
          <a:p>
            <a:pPr lvl="2">
              <a:defRPr/>
            </a:pPr>
            <a:r>
              <a:rPr lang="en-US" dirty="0" smtClean="0"/>
              <a:t>Consider using a binder, folder, or some other mechanism to provide all supporting information in one place</a:t>
            </a:r>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 Company Sponsored Events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facility holds company sponsored events</a:t>
            </a:r>
          </a:p>
          <a:p>
            <a:pPr lvl="1"/>
            <a:r>
              <a:rPr lang="en-US" dirty="0" smtClean="0"/>
              <a:t>Intent of this category is to encourage cleared contractors to actively set time aside highlighting security awareness and education. This should not be a distribution of a paper or email briefing, but rather some type of interactive in person activity. </a:t>
            </a:r>
          </a:p>
          <a:p>
            <a:r>
              <a:rPr lang="en-US" dirty="0" smtClean="0"/>
              <a:t>Security awareness month/week, Lunch &amp; Learn session, Guest Speaker, Hosting Security Webinar</a:t>
            </a:r>
          </a:p>
          <a:p>
            <a:pPr lvl="1"/>
            <a:r>
              <a:rPr lang="en-US" dirty="0" smtClean="0"/>
              <a:t>Free speakers available within Government &amp; Industry (use the contacts you make today)	</a:t>
            </a:r>
          </a:p>
          <a:p>
            <a:pPr lvl="1"/>
            <a:r>
              <a:rPr lang="en-US" dirty="0" smtClean="0"/>
              <a:t>Lunch sessions don’t require a charge number</a:t>
            </a:r>
          </a:p>
          <a:p>
            <a:pPr lvl="2"/>
            <a:r>
              <a:rPr lang="en-US" dirty="0" smtClean="0"/>
              <a:t>Consider a raffle or give-away to boost attendance</a:t>
            </a:r>
          </a:p>
          <a:p>
            <a:r>
              <a:rPr lang="en-US" dirty="0" smtClean="0"/>
              <a:t>Host a FISWG/NCMS meeting (guest speaker will be coordinated for you)</a:t>
            </a:r>
          </a:p>
          <a:p>
            <a:pPr lvl="1"/>
            <a:r>
              <a:rPr lang="en-US" dirty="0" smtClean="0"/>
              <a:t>Invite your employee population</a:t>
            </a:r>
          </a:p>
          <a:p>
            <a:r>
              <a:rPr lang="en-US" dirty="0" smtClean="0"/>
              <a:t>Conduct training at a customer location or have employees attend training at another contractor facility</a:t>
            </a:r>
          </a:p>
          <a:p>
            <a:r>
              <a:rPr lang="en-US" dirty="0" smtClean="0"/>
              <a:t>Be sure to document attendance at all training/briefing session for your validation file</a:t>
            </a:r>
          </a:p>
          <a:p>
            <a:pPr lvl="1">
              <a:buNone/>
            </a:pPr>
            <a:endParaRPr lang="en-US" dirty="0" smtClean="0"/>
          </a:p>
          <a:p>
            <a:pPr lvl="1">
              <a:buNone/>
            </a:pPr>
            <a:endParaRPr lang="en-US" dirty="0" smtClean="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2: Internal Educational Brochures/Products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 security education and awareness program that provides enhanced security education courses or products to the entire employee population</a:t>
            </a:r>
          </a:p>
          <a:p>
            <a:r>
              <a:rPr lang="en-US" dirty="0" smtClean="0"/>
              <a:t>Monthly/weekly security updates or notices or write an article for a corporate publication</a:t>
            </a:r>
          </a:p>
          <a:p>
            <a:pPr lvl="1"/>
            <a:r>
              <a:rPr lang="en-US" dirty="0" smtClean="0"/>
              <a:t>Have department heads brief it in their staff meetings or better yet have them let you brief it</a:t>
            </a:r>
          </a:p>
          <a:p>
            <a:r>
              <a:rPr lang="en-US" dirty="0" smtClean="0"/>
              <a:t>Distribute security education information received from outside sources (Government, security organizations, professional societies etc.)</a:t>
            </a:r>
          </a:p>
          <a:p>
            <a:pPr lvl="1"/>
            <a:r>
              <a:rPr lang="en-US" dirty="0" smtClean="0"/>
              <a:t>Be sure that the content is relevant to your Security program (comment on the newsletter/article; identify how it is applicable at your facility)</a:t>
            </a:r>
          </a:p>
          <a:p>
            <a:pPr lvl="1"/>
            <a:r>
              <a:rPr lang="en-US" dirty="0" smtClean="0"/>
              <a:t>Many sources available</a:t>
            </a:r>
          </a:p>
          <a:p>
            <a:pPr lvl="2"/>
            <a:r>
              <a:rPr lang="en-US" dirty="0" smtClean="0"/>
              <a:t>FBI Tampa National Security Threat Awareness Monthly Bulletin </a:t>
            </a:r>
          </a:p>
          <a:p>
            <a:r>
              <a:rPr lang="en-US" dirty="0" smtClean="0"/>
              <a:t>Develop training products for uncleared employees that train them on companies FCL and how it may affect them</a:t>
            </a:r>
          </a:p>
          <a:p>
            <a:pPr lvl="1"/>
            <a:r>
              <a:rPr lang="en-US" dirty="0" smtClean="0"/>
              <a:t>Suspicious contact reports, adverse information reports, how to recognize unprotected classified information and how to properly report it</a:t>
            </a:r>
          </a:p>
          <a:p>
            <a:r>
              <a:rPr lang="en-US" dirty="0" smtClean="0"/>
              <a:t>Posters/brochures posted around facility</a:t>
            </a:r>
          </a:p>
          <a:p>
            <a:pPr lvl="1"/>
            <a:r>
              <a:rPr lang="en-US" dirty="0" smtClean="0"/>
              <a:t>Keep them updated, they are available free of charge from many sources</a:t>
            </a:r>
          </a:p>
          <a:p>
            <a:pPr lvl="2"/>
            <a:r>
              <a:rPr lang="en-US" dirty="0" smtClean="0"/>
              <a:t>FISWG Website </a:t>
            </a:r>
            <a:r>
              <a:rPr lang="en-US" dirty="0" smtClean="0">
                <a:hlinkClick r:id="rId2"/>
              </a:rPr>
              <a:t>http://fiswg.research.ucf.edu/education.html</a:t>
            </a:r>
            <a:endParaRPr lang="en-US" dirty="0" smtClean="0"/>
          </a:p>
          <a:p>
            <a:pPr lvl="2"/>
            <a:r>
              <a:rPr lang="en-US" dirty="0" smtClean="0"/>
              <a:t>DSS CDSE </a:t>
            </a:r>
            <a:r>
              <a:rPr lang="en-US" dirty="0" smtClean="0">
                <a:hlinkClick r:id="rId3"/>
              </a:rPr>
              <a:t>http://www.cdse.edu/resources/posters.html</a:t>
            </a:r>
            <a:endParaRPr lang="en-US" dirty="0" smtClean="0"/>
          </a:p>
          <a:p>
            <a:pPr lvl="2"/>
            <a:r>
              <a:rPr lang="en-US" dirty="0" smtClean="0"/>
              <a:t>IOSS OPSEC Posters </a:t>
            </a:r>
            <a:r>
              <a:rPr lang="en-US" dirty="0" smtClean="0">
                <a:hlinkClick r:id="rId4"/>
              </a:rPr>
              <a:t>https://www.iad.gov/ioss/department/posters-10016.cfm?startPage=31</a:t>
            </a:r>
            <a:endParaRPr lang="en-US" dirty="0" smtClean="0"/>
          </a:p>
          <a:p>
            <a:pPr lvl="2"/>
            <a:r>
              <a:rPr lang="en-US" dirty="0" smtClean="0"/>
              <a:t>Google “Security Posters” (be sure to not violate any copyright protection)</a:t>
            </a:r>
          </a:p>
          <a:p>
            <a:r>
              <a:rPr lang="en-US" dirty="0" smtClean="0"/>
              <a:t>Items not considered as an Enhancement </a:t>
            </a:r>
          </a:p>
          <a:p>
            <a:pPr lvl="1"/>
            <a:r>
              <a:rPr lang="en-US" dirty="0" smtClean="0"/>
              <a:t>Forwarding the DSS newsletter, annual refresher training for cleared population, PII training</a:t>
            </a:r>
          </a:p>
          <a:p>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3: Security Staff Professionalization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Security staff training exceeds NISPOM and DSS requirements and incorporates that knowledge into NISP administration</a:t>
            </a:r>
          </a:p>
          <a:p>
            <a:pPr lvl="1"/>
            <a:r>
              <a:rPr lang="en-US" dirty="0" smtClean="0"/>
              <a:t>Intent of this category is to encourage security program’s key personnel to actively strive to learn more and further their professional security expertise beyond mandatory requirements  </a:t>
            </a:r>
          </a:p>
          <a:p>
            <a:r>
              <a:rPr lang="en-US" dirty="0" smtClean="0"/>
              <a:t>Obtaining and maintaining professional certifications</a:t>
            </a:r>
          </a:p>
          <a:p>
            <a:pPr lvl="1"/>
            <a:r>
              <a:rPr lang="en-US" dirty="0" smtClean="0"/>
              <a:t>Certified Protection Professional (CPP), SPeD Certification, Computer Information Systems Security Professional (CISSP), Industrial Security Professional (ISP) etc. </a:t>
            </a:r>
          </a:p>
          <a:p>
            <a:r>
              <a:rPr lang="en-US" dirty="0" smtClean="0"/>
              <a:t>Partial completion of a training program (beyond base training requirements per NISPOM 3-102 and 8-101b)</a:t>
            </a:r>
          </a:p>
          <a:p>
            <a:pPr lvl="1"/>
            <a:r>
              <a:rPr lang="en-US" dirty="0" smtClean="0"/>
              <a:t>Final training certificate is not a requirement to receive credit </a:t>
            </a:r>
          </a:p>
          <a:p>
            <a:r>
              <a:rPr lang="en-US" dirty="0" smtClean="0"/>
              <a:t>Additional CDSE courses, STEPP courses, NCMS “brown bag” training sessions </a:t>
            </a:r>
          </a:p>
          <a:p>
            <a:r>
              <a:rPr lang="en-US" dirty="0" smtClean="0"/>
              <a:t>Items not considered as an Enhancement</a:t>
            </a:r>
          </a:p>
          <a:p>
            <a:pPr lvl="1"/>
            <a:r>
              <a:rPr lang="en-US" dirty="0" smtClean="0"/>
              <a:t>Currently possess a certification but has not taken any training or ongoing certification maintenance within the assessment cycle </a:t>
            </a:r>
          </a:p>
          <a:p>
            <a:pPr lvl="1"/>
            <a:r>
              <a:rPr lang="en-US" dirty="0" smtClean="0"/>
              <a:t>Taking a 20 minute CDSE course won’t meet the criteria, must show that a significant effort has been made to further education on topics relative to your operation</a:t>
            </a:r>
          </a:p>
          <a:p>
            <a:endParaRPr lang="en-US" dirty="0" smtClean="0"/>
          </a:p>
          <a:p>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4: Information/Product Sharing within Community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Facility Security Officer (FSO) provides peer training support within the security community and/or shares security products/services with other cleared contractors outside their corporate family </a:t>
            </a:r>
          </a:p>
          <a:p>
            <a:pPr lvl="1"/>
            <a:r>
              <a:rPr lang="en-US" dirty="0" smtClean="0"/>
              <a:t>Intent of this category is to encourage cleared contractors to actively reach out to other cleared contractors to assist those who may not have the expertise or budget and provide them with security products, services, etc. </a:t>
            </a:r>
          </a:p>
          <a:p>
            <a:r>
              <a:rPr lang="en-US" dirty="0" smtClean="0"/>
              <a:t>Sharing classified destruction equipment with the local security community or serve as a source for fingerprinting employees from other cleared contractors </a:t>
            </a:r>
          </a:p>
          <a:p>
            <a:r>
              <a:rPr lang="en-US" dirty="0" smtClean="0"/>
              <a:t>Provide training and support for new facilities</a:t>
            </a:r>
          </a:p>
          <a:p>
            <a:pPr lvl="1"/>
            <a:r>
              <a:rPr lang="en-US" dirty="0" smtClean="0"/>
              <a:t>Electronic Facility Clearance (eFCL), JPAS, Electronic Questionnaire for Investigations Processing (eQIP), Technology Control Plans, Transportation Plans, Self Inspection etc. </a:t>
            </a:r>
          </a:p>
          <a:p>
            <a:r>
              <a:rPr lang="en-US" dirty="0" smtClean="0"/>
              <a:t>Serve as a mentor to another security professional</a:t>
            </a:r>
          </a:p>
          <a:p>
            <a:pPr lvl="1"/>
            <a:r>
              <a:rPr lang="en-US" dirty="0" smtClean="0"/>
              <a:t>In most cases the mentor gets just as much out of the relationship as the mentee</a:t>
            </a:r>
          </a:p>
          <a:p>
            <a:r>
              <a:rPr lang="en-US" dirty="0" smtClean="0"/>
              <a:t>Items not considered as an Enhancement </a:t>
            </a:r>
          </a:p>
          <a:p>
            <a:pPr lvl="1"/>
            <a:r>
              <a:rPr lang="en-US" dirty="0" smtClean="0"/>
              <a:t>Sharing or providing products/services to companies or agencies that are not participating in the National Industrial Security Program </a:t>
            </a:r>
          </a:p>
          <a:p>
            <a:pPr lvl="1"/>
            <a:r>
              <a:rPr lang="en-US" dirty="0" smtClean="0"/>
              <a:t>Any of these activities related to or in conjunction with security organizations such as Industrial Security Awareness Council (ISAC), National Classification Management Society (NCMS), American Society for Industrial Security (ASIS), etc. Items relating to these types of groups would fall under Category 5.</a:t>
            </a:r>
          </a:p>
          <a:p>
            <a:endParaRPr lang="en-US" dirty="0" smtClean="0"/>
          </a:p>
          <a:p>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5: Active Membership in Security Community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Security personnel are members and actively participate with NISP/security-related professional organizations</a:t>
            </a:r>
          </a:p>
          <a:p>
            <a:pPr lvl="1"/>
            <a:r>
              <a:rPr lang="en-US" dirty="0" smtClean="0"/>
              <a:t>Intent of this category is to encourage security programs to actively collaborate with their local security community to identify best practices to implement within their own NISP security programs  </a:t>
            </a:r>
          </a:p>
          <a:p>
            <a:r>
              <a:rPr lang="en-US" dirty="0" smtClean="0"/>
              <a:t>Membership and active participation in NCMS, FISWG, NISPPAC, AIA, NDIA, ASIS, ISAC etc.</a:t>
            </a:r>
          </a:p>
          <a:p>
            <a:pPr lvl="1"/>
            <a:r>
              <a:rPr lang="en-US" dirty="0" smtClean="0"/>
              <a:t>Just being a member won’t count as </a:t>
            </a:r>
            <a:r>
              <a:rPr lang="en-US" b="1" i="1" dirty="0" smtClean="0"/>
              <a:t>active</a:t>
            </a:r>
            <a:r>
              <a:rPr lang="en-US" dirty="0" smtClean="0"/>
              <a:t> participation</a:t>
            </a:r>
          </a:p>
          <a:p>
            <a:pPr lvl="1"/>
            <a:r>
              <a:rPr lang="en-US" dirty="0" smtClean="0"/>
              <a:t>Hold a board member position, participate on a committee, or volunteer to assist at an event</a:t>
            </a:r>
          </a:p>
          <a:p>
            <a:pPr lvl="1"/>
            <a:r>
              <a:rPr lang="en-US" dirty="0" smtClean="0"/>
              <a:t>Attend as many sessions as possible and keep attendance certificates/meeting documentation for your validation file</a:t>
            </a:r>
          </a:p>
          <a:p>
            <a:pPr lvl="2"/>
            <a:r>
              <a:rPr lang="en-US" dirty="0" smtClean="0"/>
              <a:t>Verification of enhancement is aimed at determining what were the take-aways from events, how do they apply to the facility’s security program and how is the security staff implementing this information</a:t>
            </a:r>
          </a:p>
          <a:p>
            <a:pPr lvl="2"/>
            <a:r>
              <a:rPr lang="en-US" dirty="0" smtClean="0"/>
              <a:t>Security personnel unable to attend meetings on a regular basis can collaborate virtually via the organization’s websites, email etc. (document for validation)</a:t>
            </a:r>
          </a:p>
          <a:p>
            <a:r>
              <a:rPr lang="en-US" dirty="0" smtClean="0"/>
              <a:t>Hosting or speaking at professional organization meeting or seminar </a:t>
            </a:r>
          </a:p>
          <a:p>
            <a:endParaRPr lang="en-US" dirty="0" smtClean="0"/>
          </a:p>
          <a:p>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6: Contractor Self Review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Implement a thorough, impactful review of your security posture</a:t>
            </a:r>
          </a:p>
          <a:p>
            <a:pPr lvl="1"/>
            <a:r>
              <a:rPr lang="en-US" dirty="0" smtClean="0"/>
              <a:t>Intent of this category is to encourage cleared contractors to maintain an effective, on-going self-review program to analyze and identify any threats or vulnerabilities within their program and coordinate with DSS to address those issues prior to the annual assessment  </a:t>
            </a:r>
          </a:p>
          <a:p>
            <a:r>
              <a:rPr lang="en-US" dirty="0" smtClean="0"/>
              <a:t>Provide DSS with a detailed report of your self-review to include identified threats or vulnerabilities, analysis, and countermeasures to mitigate vulnerabilities, and collaborate with DSS to correct prior to the annual assessment </a:t>
            </a:r>
          </a:p>
          <a:p>
            <a:r>
              <a:rPr lang="en-US" dirty="0" smtClean="0"/>
              <a:t>Conduct multiple documented self-reviews providing an on-going, continuous evaluation of the security program</a:t>
            </a:r>
          </a:p>
          <a:p>
            <a:r>
              <a:rPr lang="en-US" dirty="0" smtClean="0"/>
              <a:t>Participate in an internal corporate review program and have another site review your program </a:t>
            </a:r>
          </a:p>
          <a:p>
            <a:r>
              <a:rPr lang="en-US" dirty="0" smtClean="0"/>
              <a:t>Participate in a review with another contractor that you have a contractual relationship with</a:t>
            </a:r>
          </a:p>
          <a:p>
            <a:pPr lvl="1"/>
            <a:r>
              <a:rPr lang="en-US" dirty="0" smtClean="0"/>
              <a:t>i.e. prime contractor assisting a subcontractor or a consultant with an applicable need-to-know (DD254)</a:t>
            </a:r>
          </a:p>
          <a:p>
            <a:r>
              <a:rPr lang="en-US" dirty="0" smtClean="0"/>
              <a:t>Items not considered as an Enhancement</a:t>
            </a:r>
          </a:p>
          <a:p>
            <a:pPr lvl="1"/>
            <a:r>
              <a:rPr lang="en-US" dirty="0" smtClean="0"/>
              <a:t>Using only the CDSE Self-Inspection Handbook for Contractors or sending the checklists to DSS without a comprehensive analysis and vulnerability mitigation plan</a:t>
            </a:r>
          </a:p>
          <a:p>
            <a:pPr lvl="1"/>
            <a:r>
              <a:rPr lang="en-US" dirty="0" smtClean="0"/>
              <a:t>Conducting partial or incomplete self inspections and not closing out actions to mitigate vulnerabilities found</a:t>
            </a:r>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7: Counterintelligence Integration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Build a counterintelligence (CI) focused culture by implementing processes within their security program to detect, deter, and expeditiously report suspicious activities to DSS through submission of suspicious contact reports (SCR)</a:t>
            </a:r>
          </a:p>
          <a:p>
            <a:pPr lvl="1"/>
            <a:r>
              <a:rPr lang="en-US" dirty="0" smtClean="0"/>
              <a:t>Intent of this category is to encourage cleared contractors to develop vigorous and effective CI programs that thwart foreign attempts to acquire classified and sensitive technologies. Critical elements of a vigorous and effective CI program include timely reporting, understanding the threat environment, and agile and authoritative decision making to neutralize or mitigate vulnerabilities and threats. </a:t>
            </a:r>
          </a:p>
          <a:p>
            <a:r>
              <a:rPr lang="en-US" dirty="0" smtClean="0"/>
              <a:t>Implement effective foreign travel pre-briefings and de-briefings designed to identify contacts or activities displaying potential espionage indicators</a:t>
            </a:r>
          </a:p>
          <a:p>
            <a:pPr lvl="1"/>
            <a:r>
              <a:rPr lang="en-US" dirty="0" smtClean="0"/>
              <a:t>Conduct in person or by phone</a:t>
            </a:r>
          </a:p>
          <a:p>
            <a:pPr lvl="1"/>
            <a:r>
              <a:rPr lang="en-US" dirty="0" smtClean="0"/>
              <a:t>Use relevant information to the where is individual is traveling </a:t>
            </a:r>
          </a:p>
          <a:p>
            <a:r>
              <a:rPr lang="en-US" dirty="0" smtClean="0"/>
              <a:t>Implement an effective Insider Threat program designed to identify employees displaying potential espionage indicators </a:t>
            </a:r>
          </a:p>
          <a:p>
            <a:r>
              <a:rPr lang="en-US" dirty="0" smtClean="0"/>
              <a:t>Notify DSS of all incoming and outgoing foreign visitors prior to occurrence and assist with IC activities, to include implement briefing and debriefing program for persons hosting foreign visitors</a:t>
            </a:r>
          </a:p>
          <a:p>
            <a:pPr lvl="1"/>
            <a:r>
              <a:rPr lang="en-US" dirty="0" smtClean="0"/>
              <a:t>cooperate with Intel and Law Enforcement communities when pursuing potential penetrators </a:t>
            </a:r>
          </a:p>
          <a:p>
            <a:r>
              <a:rPr lang="en-US" dirty="0" smtClean="0"/>
              <a:t>Items not considered as an Enhancement</a:t>
            </a:r>
          </a:p>
          <a:p>
            <a:pPr lvl="1"/>
            <a:r>
              <a:rPr lang="en-US" dirty="0" smtClean="0"/>
              <a:t>Using sterile travel laptops with full disk encryption for employees travelling OCONUS</a:t>
            </a:r>
          </a:p>
          <a:p>
            <a:pPr lvl="1"/>
            <a:r>
              <a:rPr lang="en-US" dirty="0" smtClean="0"/>
              <a:t>Utilizing a centralized mailbox to collect potential SCR notifications</a:t>
            </a:r>
          </a:p>
          <a:p>
            <a:pPr lvl="1"/>
            <a:r>
              <a:rPr lang="en-US" dirty="0" smtClean="0"/>
              <a:t>Effective awareness program that ensures all employees (cleared and uncleared) are cognizant of individual reporting responsibilities</a:t>
            </a:r>
          </a:p>
          <a:p>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8: FOCI / International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Implement additional effective procedures to mitigate risk to export controlled items and/or FOCI </a:t>
            </a:r>
          </a:p>
          <a:p>
            <a:pPr lvl="1"/>
            <a:r>
              <a:rPr lang="en-US" dirty="0" smtClean="0"/>
              <a:t>Intent of this category is to encourage cleared contractors to implement an enhanced export control program increasing the effectiveness. For FOCI mitigated facilities, intent is to encourage activities above mitigation instrument requirements to further minimize foreign influence at the facility. </a:t>
            </a:r>
          </a:p>
          <a:p>
            <a:pPr lvl="1"/>
            <a:r>
              <a:rPr lang="en-US" dirty="0" smtClean="0"/>
              <a:t>Items which are requirements of the mitigation instrument may not be counted as enhancements </a:t>
            </a:r>
          </a:p>
          <a:p>
            <a:r>
              <a:rPr lang="en-US" dirty="0" smtClean="0"/>
              <a:t>International</a:t>
            </a:r>
          </a:p>
          <a:p>
            <a:pPr lvl="1"/>
            <a:r>
              <a:rPr lang="en-US" dirty="0" smtClean="0"/>
              <a:t>Establish briefing and debriefing program for persons hosting foreign visitors </a:t>
            </a:r>
          </a:p>
          <a:p>
            <a:pPr lvl="1"/>
            <a:r>
              <a:rPr lang="en-US" dirty="0" smtClean="0"/>
              <a:t>Develop a Foreign Visitor management system to include foreign national visitors being approved by export control and security before arrival</a:t>
            </a:r>
          </a:p>
          <a:p>
            <a:pPr lvl="1"/>
            <a:r>
              <a:rPr lang="en-US" dirty="0" smtClean="0"/>
              <a:t>Conduct security briefs for all FN visitors on the TCP</a:t>
            </a:r>
          </a:p>
          <a:p>
            <a:pPr lvl="1"/>
            <a:r>
              <a:rPr lang="en-US" dirty="0" smtClean="0"/>
              <a:t>Conduct, or have outside experts conduct, ongoing export compliance audits and share the results with interested U.S. Government Agencies</a:t>
            </a:r>
          </a:p>
          <a:p>
            <a:r>
              <a:rPr lang="en-US" dirty="0" smtClean="0"/>
              <a:t>FOCI</a:t>
            </a:r>
          </a:p>
          <a:p>
            <a:pPr lvl="1"/>
            <a:r>
              <a:rPr lang="en-US" dirty="0" smtClean="0"/>
              <a:t>Performs significant trend analysis of internal governance processes and interactions with the foreign parent company and affiliates</a:t>
            </a:r>
          </a:p>
          <a:p>
            <a:pPr lvl="1"/>
            <a:r>
              <a:rPr lang="en-US" dirty="0" smtClean="0"/>
              <a:t>Implement and maintain a system for automatic designation of emails to/from foreign parent/affiliates</a:t>
            </a:r>
          </a:p>
          <a:p>
            <a:pPr lvl="1"/>
            <a:r>
              <a:rPr lang="en-US" dirty="0" smtClean="0"/>
              <a:t>Require that all electronic communications to the parent or affiliates obtain advance approval</a:t>
            </a:r>
          </a:p>
          <a:p>
            <a:pPr lvl="1"/>
            <a:r>
              <a:rPr lang="en-US" dirty="0" smtClean="0"/>
              <a:t>Outside Directors, Proxy Holders, or Trustees interact directly with the cleared contractor site employees (training program, vulnerability assessment, compliance visits, etc.) with effective impacts</a:t>
            </a:r>
          </a:p>
          <a:p>
            <a:pPr lvl="1"/>
            <a:r>
              <a:rPr lang="en-US" dirty="0" smtClean="0"/>
              <a:t>Appoint additional Outside Directors, Proxy Holders, or Trustees </a:t>
            </a:r>
          </a:p>
          <a:p>
            <a:pPr lvl="2"/>
            <a:r>
              <a:rPr lang="en-US" dirty="0" smtClean="0"/>
              <a:t>Must demonstrate the benefit in additional FOCI oversight these persons add (i.e. OD is assigned specifically to monitor and report on X)</a:t>
            </a:r>
          </a:p>
        </p:txBody>
      </p:sp>
      <p:sp>
        <p:nvSpPr>
          <p:cNvPr id="4" name="Slide Number Placeholder 3"/>
          <p:cNvSpPr>
            <a:spLocks noGrp="1"/>
          </p:cNvSpPr>
          <p:nvPr>
            <p:ph type="sldNum" sz="quarter" idx="11"/>
          </p:nvPr>
        </p:nvSpPr>
        <p:spPr/>
        <p:txBody>
          <a:bodyPr/>
          <a:lstStyle/>
          <a:p>
            <a:fld id="{F6EFC63E-F8D9-44BB-A462-AC735E845F9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Rating Matrix</a:t>
            </a:r>
            <a:endParaRPr lang="en-US" dirty="0"/>
          </a:p>
        </p:txBody>
      </p:sp>
      <p:sp>
        <p:nvSpPr>
          <p:cNvPr id="3" name="Content Placeholder 2"/>
          <p:cNvSpPr>
            <a:spLocks noGrp="1"/>
          </p:cNvSpPr>
          <p:nvPr>
            <p:ph idx="1"/>
          </p:nvPr>
        </p:nvSpPr>
        <p:spPr/>
        <p:txBody>
          <a:bodyPr/>
          <a:lstStyle/>
          <a:p>
            <a:r>
              <a:rPr lang="en-US" dirty="0" smtClean="0"/>
              <a:t>Objective is to provide a standardized approach to issuing security ratings throughout DSS</a:t>
            </a:r>
          </a:p>
          <a:p>
            <a:r>
              <a:rPr lang="en-US" dirty="0" smtClean="0"/>
              <a:t>Provides a quantitative approach to assessing facilities utilizing a standard worksheet</a:t>
            </a:r>
          </a:p>
          <a:p>
            <a:r>
              <a:rPr lang="en-US" dirty="0" smtClean="0"/>
              <a:t>The worksheet is a DSS tool, designed to standardize and improve consistency</a:t>
            </a:r>
          </a:p>
          <a:p>
            <a:r>
              <a:rPr lang="en-US" dirty="0" smtClean="0"/>
              <a:t>Numerically based, quantifiable, and accounts for all aspects of a facility’s involvement in the NISP</a:t>
            </a:r>
          </a:p>
          <a:p>
            <a:endParaRPr lang="en-US" dirty="0"/>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9: Classified Material Controls / Physical Security</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Deploy an enhanced process for managing classified information and/or implement additional Physical Security measures, with built-in features to identify anomalies. </a:t>
            </a:r>
          </a:p>
          <a:p>
            <a:pPr lvl="1"/>
            <a:r>
              <a:rPr lang="en-US" dirty="0" smtClean="0"/>
              <a:t>Intent of this category is to encourage security programs to maximize the protection and accountability of classified material on-site by implementing effective processes, regardless of quantity of classified holdings</a:t>
            </a:r>
          </a:p>
          <a:p>
            <a:r>
              <a:rPr lang="en-US" dirty="0" smtClean="0"/>
              <a:t>100% inventory and accountability for Secret and Confidential material</a:t>
            </a:r>
          </a:p>
          <a:p>
            <a:pPr lvl="1"/>
            <a:r>
              <a:rPr lang="en-US" dirty="0" smtClean="0"/>
              <a:t>Working papers are fully marked and accounted for regardless of date of creation</a:t>
            </a:r>
          </a:p>
          <a:p>
            <a:r>
              <a:rPr lang="en-US" dirty="0" smtClean="0"/>
              <a:t>Safe custodian performs 100% check-in/check-out of materials &amp; reviews material for appropriate markings and classification</a:t>
            </a:r>
          </a:p>
          <a:p>
            <a:r>
              <a:rPr lang="en-US" dirty="0" smtClean="0"/>
              <a:t>Monitored and recorded CCTV, card access readers, biometric equipment strategically positioned around controlled areas with on-going analysis of data </a:t>
            </a:r>
          </a:p>
          <a:p>
            <a:r>
              <a:rPr lang="en-US" dirty="0" smtClean="0"/>
              <a:t>Enhance supplemental controls with written procedures outlining guard personnel responsibilities to include:</a:t>
            </a:r>
          </a:p>
          <a:p>
            <a:pPr lvl="1"/>
            <a:r>
              <a:rPr lang="en-US" dirty="0" smtClean="0"/>
              <a:t>verifying safes, closed areas, etc. are properly secured and verifying areas are free of classified information and maintain documentation of performance </a:t>
            </a:r>
          </a:p>
          <a:p>
            <a:r>
              <a:rPr lang="en-US" dirty="0" smtClean="0"/>
              <a:t>Items not considered as an Enhancement</a:t>
            </a:r>
          </a:p>
          <a:p>
            <a:pPr lvl="1"/>
            <a:r>
              <a:rPr lang="en-US" dirty="0" smtClean="0"/>
              <a:t>Establishment of documented tracking system for inspections of areas above and below false ceilings/floors in Closed Areas</a:t>
            </a:r>
          </a:p>
          <a:p>
            <a:pPr lvl="1"/>
            <a:r>
              <a:rPr lang="en-US" dirty="0" smtClean="0"/>
              <a:t>Combination changes more frequently than required</a:t>
            </a:r>
          </a:p>
          <a:p>
            <a:pPr lvl="1"/>
            <a:r>
              <a:rPr lang="en-US" dirty="0" smtClean="0"/>
              <a:t>100% inventory conducted during self-inspection does not count towards enhancement</a:t>
            </a:r>
          </a:p>
          <a:p>
            <a:pPr lvl="1"/>
            <a:r>
              <a:rPr lang="en-US" dirty="0" smtClean="0"/>
              <a:t>Enhanced supplemental controls that do not have an impact on protection of classified information are not counted as enhancement</a:t>
            </a:r>
          </a:p>
          <a:p>
            <a:endParaRPr lang="en-US" dirty="0"/>
          </a:p>
        </p:txBody>
      </p:sp>
      <p:sp>
        <p:nvSpPr>
          <p:cNvPr id="4" name="Slide Number Placeholder 3"/>
          <p:cNvSpPr>
            <a:spLocks noGrp="1"/>
          </p:cNvSpPr>
          <p:nvPr>
            <p:ph type="sldNum" sz="quarter" idx="11"/>
          </p:nvPr>
        </p:nvSpPr>
        <p:spPr/>
        <p:txBody>
          <a:bodyPr/>
          <a:lstStyle/>
          <a:p>
            <a:fld id="{F6EFC63E-F8D9-44BB-A462-AC735E845F9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10: Information Systems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Incorporating process enhancements and leveraging tools to expand the overall security posture of accredited information systems </a:t>
            </a:r>
          </a:p>
          <a:p>
            <a:pPr lvl="1"/>
            <a:r>
              <a:rPr lang="en-US" dirty="0" smtClean="0"/>
              <a:t>Intent of this category is to encourage security programs to maximize protection of classified information on IS</a:t>
            </a:r>
          </a:p>
          <a:p>
            <a:r>
              <a:rPr lang="en-US" dirty="0" smtClean="0"/>
              <a:t>Development and use of a formalized SOP and a comprehensive checklist to augment a detailed weekly audit review process which describes what is performed during the review of large, complex IS (LANs/WANs) with multiple Operating Systems</a:t>
            </a:r>
          </a:p>
          <a:p>
            <a:r>
              <a:rPr lang="en-US" dirty="0" smtClean="0"/>
              <a:t>Additional IS oversight processes put in place to enhance security of classified information residing on IS </a:t>
            </a:r>
          </a:p>
          <a:p>
            <a:r>
              <a:rPr lang="en-US" dirty="0" smtClean="0"/>
              <a:t>Develop, implement, and utilize significant and effective (LAN/WAN based) Information System audit trail reduction/collection or analysis tools/scripts</a:t>
            </a:r>
          </a:p>
          <a:p>
            <a:pPr lvl="1"/>
            <a:r>
              <a:rPr lang="en-US" dirty="0" smtClean="0"/>
              <a:t>These tools help focus on real security relevant events while minimizing the amount of non-security relevant data extracted within the audits</a:t>
            </a:r>
          </a:p>
          <a:p>
            <a:r>
              <a:rPr lang="en-US" dirty="0" smtClean="0"/>
              <a:t>Use of a file or scripts that tracks downloaded files, unauthorized classified downloads, or unauthorized USB connections and review/auditing of report outputs</a:t>
            </a:r>
          </a:p>
          <a:p>
            <a:r>
              <a:rPr lang="en-US" dirty="0" smtClean="0"/>
              <a:t>Utilize scripts to maintain compliance to the SSP and ODAA's baseline</a:t>
            </a:r>
          </a:p>
          <a:p>
            <a:pPr lvl="1"/>
            <a:r>
              <a:rPr lang="en-US" dirty="0" smtClean="0"/>
              <a:t>The scripts validate Security Relevant Object (SRO) settings and report back if discrepancies are found</a:t>
            </a:r>
          </a:p>
          <a:p>
            <a:pPr lvl="1"/>
            <a:r>
              <a:rPr lang="en-US" dirty="0" smtClean="0"/>
              <a:t>ISSM reviews and acts on report findings </a:t>
            </a:r>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10: Information Systems</a:t>
            </a:r>
            <a:endParaRPr lang="en-US" dirty="0"/>
          </a:p>
        </p:txBody>
      </p:sp>
      <p:sp>
        <p:nvSpPr>
          <p:cNvPr id="3" name="Content Placeholder 2"/>
          <p:cNvSpPr>
            <a:spLocks noGrp="1"/>
          </p:cNvSpPr>
          <p:nvPr>
            <p:ph idx="1"/>
          </p:nvPr>
        </p:nvSpPr>
        <p:spPr/>
        <p:txBody>
          <a:bodyPr>
            <a:normAutofit/>
          </a:bodyPr>
          <a:lstStyle/>
          <a:p>
            <a:r>
              <a:rPr lang="en-US" dirty="0" smtClean="0"/>
              <a:t>Items not considered as an Enhancement</a:t>
            </a:r>
          </a:p>
          <a:p>
            <a:pPr lvl="1"/>
            <a:r>
              <a:rPr lang="en-US" dirty="0" smtClean="0"/>
              <a:t>ISSM or ISSO is certified (this would fall under Category 3) </a:t>
            </a:r>
          </a:p>
          <a:p>
            <a:pPr lvl="1"/>
            <a:r>
              <a:rPr lang="en-US" dirty="0" smtClean="0"/>
              <a:t>Employing a color coded labeling system for components for both classified and unclassified networks</a:t>
            </a:r>
          </a:p>
          <a:p>
            <a:pPr lvl="1"/>
            <a:r>
              <a:rPr lang="en-US" dirty="0" smtClean="0"/>
              <a:t>Providing additional user training, briefings, etc. to people who are going to hold the privileged user position</a:t>
            </a:r>
          </a:p>
          <a:p>
            <a:pPr lvl="1"/>
            <a:r>
              <a:rPr lang="en-US" dirty="0" smtClean="0"/>
              <a:t>Developing reports that identify when a system is due for re-accreditation, systems that are in the ODAA process for a period of time, when audits should be performed on accredited systems</a:t>
            </a:r>
          </a:p>
          <a:p>
            <a:pPr lvl="1"/>
            <a:r>
              <a:rPr lang="en-US" dirty="0" smtClean="0"/>
              <a:t>Developing a method to patch and maintain time on air gapped systems</a:t>
            </a:r>
          </a:p>
          <a:p>
            <a:pPr lvl="1"/>
            <a:r>
              <a:rPr lang="en-US" dirty="0" smtClean="0"/>
              <a:t>Utilizing scripts to apply and maintain antivirus definition updates </a:t>
            </a:r>
          </a:p>
          <a:p>
            <a:pPr lvl="1"/>
            <a:r>
              <a:rPr lang="en-US" dirty="0" smtClean="0"/>
              <a:t>Utilize a method to track SID numbers</a:t>
            </a:r>
            <a:endParaRPr lang="en-US" sz="1600" dirty="0" smtClean="0"/>
          </a:p>
        </p:txBody>
      </p:sp>
      <p:sp>
        <p:nvSpPr>
          <p:cNvPr id="4" name="Slide Number Placeholder 3"/>
          <p:cNvSpPr>
            <a:spLocks noGrp="1"/>
          </p:cNvSpPr>
          <p:nvPr>
            <p:ph type="sldNum" sz="quarter" idx="11"/>
          </p:nvPr>
        </p:nvSpPr>
        <p:spPr/>
        <p:txBody>
          <a:bodyPr/>
          <a:lstStyle/>
          <a:p>
            <a:fld id="{F6EFC63E-F8D9-44BB-A462-AC735E845F95}"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Rating Matrix</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dirty="0" smtClean="0"/>
              <a:t>Points based rating system</a:t>
            </a:r>
          </a:p>
          <a:p>
            <a:pPr>
              <a:defRPr/>
            </a:pPr>
            <a:r>
              <a:rPr lang="en-US" dirty="0" smtClean="0"/>
              <a:t>All facilities start with the same score (700)</a:t>
            </a:r>
          </a:p>
          <a:p>
            <a:pPr>
              <a:defRPr/>
            </a:pPr>
            <a:r>
              <a:rPr lang="en-US" dirty="0" smtClean="0"/>
              <a:t>Points are added for identified National Industrial Security Program (NISP) Enhancements</a:t>
            </a:r>
          </a:p>
          <a:p>
            <a:pPr>
              <a:defRPr/>
            </a:pPr>
            <a:r>
              <a:rPr lang="en-US" dirty="0" smtClean="0"/>
              <a:t>Points are subtracted for vulnerabilities by NISPOM reference</a:t>
            </a:r>
          </a:p>
          <a:p>
            <a:pPr>
              <a:defRPr/>
            </a:pPr>
            <a:r>
              <a:rPr lang="en-US" dirty="0" smtClean="0"/>
              <a:t>Acute/Critical and Non-Acute/Non-Critical vulnerabilities are weighted separately</a:t>
            </a:r>
          </a:p>
          <a:p>
            <a:pPr>
              <a:defRPr/>
            </a:pPr>
            <a:r>
              <a:rPr lang="en-US" dirty="0" smtClean="0"/>
              <a:t>Points are subtracted by NISPOM reference, not by number of occurrences</a:t>
            </a:r>
          </a:p>
          <a:p>
            <a:pPr>
              <a:defRPr/>
            </a:pPr>
            <a:r>
              <a:rPr lang="en-US" dirty="0" smtClean="0"/>
              <a:t>Accounts for size and complexity of a facility</a:t>
            </a:r>
          </a:p>
          <a:p>
            <a:endParaRPr lang="en-US" dirty="0"/>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Rating Matrix – 2013 Update</a:t>
            </a:r>
            <a:endParaRPr lang="en-US" dirty="0"/>
          </a:p>
        </p:txBody>
      </p:sp>
      <p:sp>
        <p:nvSpPr>
          <p:cNvPr id="3" name="Content Placeholder 2"/>
          <p:cNvSpPr>
            <a:spLocks noGrp="1"/>
          </p:cNvSpPr>
          <p:nvPr>
            <p:ph idx="1"/>
          </p:nvPr>
        </p:nvSpPr>
        <p:spPr/>
        <p:txBody>
          <a:bodyPr>
            <a:normAutofit/>
          </a:bodyPr>
          <a:lstStyle/>
          <a:p>
            <a:pPr marL="230188" lvl="1" indent="-230188">
              <a:spcBef>
                <a:spcPts val="2400"/>
              </a:spcBef>
              <a:buFontTx/>
              <a:buChar char="•"/>
            </a:pPr>
            <a:r>
              <a:rPr lang="en-US" sz="2000" dirty="0" smtClean="0">
                <a:ea typeface="+mn-ea"/>
              </a:rPr>
              <a:t>Implemented September 1st</a:t>
            </a:r>
          </a:p>
          <a:p>
            <a:r>
              <a:rPr lang="en-US" dirty="0" smtClean="0"/>
              <a:t>Not a drastic change from previous approach</a:t>
            </a:r>
          </a:p>
          <a:p>
            <a:pPr lvl="1"/>
            <a:r>
              <a:rPr lang="en-US" dirty="0" smtClean="0"/>
              <a:t>builds upon the original implementation to further add clarity, drive consistency, and encourage more robust security programs</a:t>
            </a:r>
          </a:p>
          <a:p>
            <a:r>
              <a:rPr lang="en-US" dirty="0" smtClean="0"/>
              <a:t>DSS collected feedback on original system from field personnel and industry partners</a:t>
            </a:r>
          </a:p>
          <a:p>
            <a:pPr lvl="1"/>
            <a:r>
              <a:rPr lang="en-US" dirty="0" smtClean="0"/>
              <a:t>Objective is to refine a more transparent, consistent, objective process designed to identify and mitigate vulnerabilities while recognizing practices in place that enhance security programs beyond baseline NISPOM requirements</a:t>
            </a:r>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Rating Matrix</a:t>
            </a:r>
            <a:endParaRPr lang="en-US" dirty="0"/>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5</a:t>
            </a:fld>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722268" y="1058441"/>
            <a:ext cx="5885895" cy="5799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Enhancement Categories</a:t>
            </a:r>
            <a:endParaRPr lang="en-US" dirty="0"/>
          </a:p>
        </p:txBody>
      </p:sp>
      <p:sp>
        <p:nvSpPr>
          <p:cNvPr id="3" name="Content Placeholder 2"/>
          <p:cNvSpPr>
            <a:spLocks noGrp="1"/>
          </p:cNvSpPr>
          <p:nvPr>
            <p:ph idx="1"/>
          </p:nvPr>
        </p:nvSpPr>
        <p:spPr/>
        <p:txBody>
          <a:bodyPr/>
          <a:lstStyle/>
          <a:p>
            <a:r>
              <a:rPr lang="en-US" dirty="0" smtClean="0"/>
              <a:t>Removed Cyber Security from Counterintelligence Integration</a:t>
            </a:r>
          </a:p>
          <a:p>
            <a:r>
              <a:rPr lang="en-US" dirty="0" smtClean="0"/>
              <a:t>Combined FOCI &amp; International</a:t>
            </a:r>
          </a:p>
          <a:p>
            <a:r>
              <a:rPr lang="en-US" dirty="0" smtClean="0"/>
              <a:t>Combined Membership/Attendance in Security Community Events &amp; Active Participation in the Security Community </a:t>
            </a:r>
          </a:p>
          <a:p>
            <a:r>
              <a:rPr lang="en-US" dirty="0" smtClean="0"/>
              <a:t>Removed Personnel Security</a:t>
            </a:r>
            <a:endParaRPr lang="en-US" dirty="0"/>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Vulnerabilities</a:t>
            </a:r>
            <a:endParaRPr lang="en-US" dirty="0"/>
          </a:p>
        </p:txBody>
      </p:sp>
      <p:sp>
        <p:nvSpPr>
          <p:cNvPr id="3" name="Content Placeholder 2"/>
          <p:cNvSpPr>
            <a:spLocks noGrp="1"/>
          </p:cNvSpPr>
          <p:nvPr>
            <p:ph idx="1"/>
          </p:nvPr>
        </p:nvSpPr>
        <p:spPr/>
        <p:txBody>
          <a:bodyPr>
            <a:normAutofit lnSpcReduction="10000"/>
          </a:bodyPr>
          <a:lstStyle/>
          <a:p>
            <a:r>
              <a:rPr lang="en-US" dirty="0" smtClean="0"/>
              <a:t>Acute Vulnerability – Vulnerabilities that put classified information at imminent risk of loss or compromise, or that have already resulted in the compromise of classified information. Acute vulnerabilities require immediate corrective action. </a:t>
            </a:r>
          </a:p>
          <a:p>
            <a:r>
              <a:rPr lang="en-US" dirty="0" smtClean="0"/>
              <a:t>Critical Vulnerability - Those instances of NISPOM non-compliance vulnerabilities that are serious, or that may place classified information at risk or in danger of loss or compromise</a:t>
            </a:r>
          </a:p>
          <a:p>
            <a:pPr>
              <a:defRPr/>
            </a:pPr>
            <a:r>
              <a:rPr lang="en-US" dirty="0" smtClean="0"/>
              <a:t>Once a vulnerability is determined to be acute or critical, it is further categorized as either “Isolated”, “Systemic”, or “Repeat”</a:t>
            </a:r>
          </a:p>
          <a:p>
            <a:pPr>
              <a:defRPr/>
            </a:pPr>
            <a:r>
              <a:rPr lang="en-US" dirty="0" smtClean="0"/>
              <a:t>All other Vulnerabilities are defined as non-compliance with a NISPOM requirement that does not place classified information in danger of loss or compromise</a:t>
            </a:r>
          </a:p>
          <a:p>
            <a:endParaRPr lang="en-US" dirty="0"/>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Vulnerabilities</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smtClean="0"/>
              <a:t>Failure to initiate a preliminary inquiry upon notification of a report of loss, compromise, or suspected compromise of classified information</a:t>
            </a:r>
          </a:p>
          <a:p>
            <a:pPr>
              <a:defRPr/>
            </a:pPr>
            <a:r>
              <a:rPr lang="en-US" dirty="0" smtClean="0"/>
              <a:t>Failure to appropriately mark classified information and material</a:t>
            </a:r>
          </a:p>
          <a:p>
            <a:pPr>
              <a:defRPr/>
            </a:pPr>
            <a:r>
              <a:rPr lang="en-US" dirty="0" smtClean="0"/>
              <a:t>Retaining classified information from an expired contract beyond the authorized two-year retention period without obtaining written retention authority from the government contracting activity</a:t>
            </a:r>
          </a:p>
          <a:p>
            <a:pPr>
              <a:defRPr/>
            </a:pPr>
            <a:r>
              <a:rPr lang="en-US" dirty="0" smtClean="0"/>
              <a:t>Failure to change safe combinations to closed areas/containers when employees having access were terminated</a:t>
            </a:r>
          </a:p>
          <a:p>
            <a:pPr>
              <a:defRPr/>
            </a:pPr>
            <a:r>
              <a:rPr lang="en-US" dirty="0" smtClean="0"/>
              <a:t>Operating an information system that is or will process classified information without appropriate approval</a:t>
            </a:r>
          </a:p>
          <a:p>
            <a:r>
              <a:rPr lang="en-US" dirty="0" smtClean="0"/>
              <a:t>Failure to perform audits on classified systems</a:t>
            </a:r>
          </a:p>
          <a:p>
            <a:r>
              <a:rPr lang="en-US" dirty="0" smtClean="0"/>
              <a:t>Lack of anti-virus software</a:t>
            </a:r>
          </a:p>
          <a:p>
            <a:r>
              <a:rPr lang="en-US" dirty="0" smtClean="0"/>
              <a:t>Unreported FCL change conditions</a:t>
            </a:r>
          </a:p>
          <a:p>
            <a:r>
              <a:rPr lang="en-US" dirty="0" smtClean="0"/>
              <a:t>Periodic reinvestigations out of scope</a:t>
            </a:r>
            <a:endParaRPr lang="en-US" dirty="0"/>
          </a:p>
        </p:txBody>
      </p:sp>
      <p:sp>
        <p:nvSpPr>
          <p:cNvPr id="4" name="Slide Number Placeholder 3"/>
          <p:cNvSpPr>
            <a:spLocks noGrp="1"/>
          </p:cNvSpPr>
          <p:nvPr>
            <p:ph type="sldNum" sz="quarter" idx="11"/>
          </p:nvPr>
        </p:nvSpPr>
        <p:spPr>
          <a:xfrm>
            <a:off x="84516" y="6477001"/>
            <a:ext cx="288168" cy="297651"/>
          </a:xfrm>
        </p:spPr>
        <p:txBody>
          <a:bodyPr/>
          <a:lstStyle/>
          <a:p>
            <a:fld id="{F6EFC63E-F8D9-44BB-A462-AC735E845F9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Enhancements</a:t>
            </a:r>
            <a:endParaRPr lang="en-US" dirty="0"/>
          </a:p>
        </p:txBody>
      </p:sp>
      <p:sp>
        <p:nvSpPr>
          <p:cNvPr id="3" name="Content Placeholder 2"/>
          <p:cNvSpPr>
            <a:spLocks noGrp="1"/>
          </p:cNvSpPr>
          <p:nvPr>
            <p:ph idx="1"/>
          </p:nvPr>
        </p:nvSpPr>
        <p:spPr/>
        <p:txBody>
          <a:bodyPr>
            <a:normAutofit/>
          </a:bodyPr>
          <a:lstStyle/>
          <a:p>
            <a:pPr>
              <a:defRPr/>
            </a:pPr>
            <a:r>
              <a:rPr lang="en-US" dirty="0" smtClean="0"/>
              <a:t>A NISP enhancement directly relates to and enhances the protection of classified information beyond baseline NISPOM requirements</a:t>
            </a:r>
          </a:p>
          <a:p>
            <a:pPr lvl="1">
              <a:defRPr/>
            </a:pPr>
            <a:r>
              <a:rPr lang="en-US" dirty="0" smtClean="0"/>
              <a:t>Directly related to the NISP and does not include other commonplace security measures or best practices</a:t>
            </a:r>
          </a:p>
          <a:p>
            <a:pPr>
              <a:defRPr/>
            </a:pPr>
            <a:r>
              <a:rPr lang="en-US" dirty="0" smtClean="0"/>
              <a:t>NISP enhancements will be validated during the assessment as having an effective impact on the overall security program</a:t>
            </a:r>
          </a:p>
          <a:p>
            <a:pPr>
              <a:defRPr/>
            </a:pPr>
            <a:r>
              <a:rPr lang="en-US" dirty="0" smtClean="0"/>
              <a:t>In order for an enhancement to be granted the facility must meet the baseline NISPOM requirements in that area</a:t>
            </a:r>
          </a:p>
          <a:p>
            <a:pPr lvl="1">
              <a:defRPr/>
            </a:pPr>
            <a:r>
              <a:rPr lang="en-US" dirty="0" smtClean="0"/>
              <a:t>An enhancement directly related to a NISPOM requirement cited for a vulnerability may not be granted </a:t>
            </a:r>
          </a:p>
          <a:p>
            <a:pPr lvl="2">
              <a:defRPr/>
            </a:pPr>
            <a:r>
              <a:rPr lang="en-US" dirty="0" smtClean="0"/>
              <a:t>If there are other effective enhancement activities in a specific category unrelated to a specific vulnerability in that category the enhancement credit may still be granted  </a:t>
            </a:r>
          </a:p>
          <a:p>
            <a:endParaRPr lang="en-US" dirty="0"/>
          </a:p>
        </p:txBody>
      </p:sp>
      <p:sp>
        <p:nvSpPr>
          <p:cNvPr id="4" name="Slide Number Placeholder 3"/>
          <p:cNvSpPr>
            <a:spLocks noGrp="1"/>
          </p:cNvSpPr>
          <p:nvPr>
            <p:ph type="sldNum" sz="quarter" idx="11"/>
          </p:nvPr>
        </p:nvSpPr>
        <p:spPr>
          <a:xfrm>
            <a:off x="38028" y="6477001"/>
            <a:ext cx="381142" cy="297651"/>
          </a:xfrm>
        </p:spPr>
        <p:txBody>
          <a:bodyPr/>
          <a:lstStyle/>
          <a:p>
            <a:fld id="{F6EFC63E-F8D9-44BB-A462-AC735E845F95}"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noc_ppt_template_jan2012">
  <a:themeElements>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txDef>
      <a:spPr>
        <a:noFill/>
      </a:spPr>
      <a:bodyPr wrap="square" rtlCol="0">
        <a:spAutoFit/>
      </a:bodyPr>
      <a:lstStyle>
        <a:defPPr>
          <a:defRPr sz="1600" dirty="0">
            <a:latin typeface="Arial" pitchFamily="34" charset="0"/>
            <a:cs typeface="Arial" pitchFamily="34" charset="0"/>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2314</TotalTime>
  <Words>2837</Words>
  <Application>Microsoft Office PowerPoint</Application>
  <PresentationFormat>On-screen Show (4:3)</PresentationFormat>
  <Paragraphs>229</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noc_ppt_template_jan2012</vt:lpstr>
      <vt:lpstr>2013 DSS Rating Matrix &amp; NISP Enhancements for  Your Security Program</vt:lpstr>
      <vt:lpstr>Security Rating Matrix</vt:lpstr>
      <vt:lpstr>Security Rating Matrix</vt:lpstr>
      <vt:lpstr>Security Rating Matrix – 2013 Update</vt:lpstr>
      <vt:lpstr>2013 Rating Matrix</vt:lpstr>
      <vt:lpstr>Changes to Enhancement Categories</vt:lpstr>
      <vt:lpstr>Vulnerabilities</vt:lpstr>
      <vt:lpstr>Common Vulnerabilities</vt:lpstr>
      <vt:lpstr>Enhancements</vt:lpstr>
      <vt:lpstr>Rating Matrix Categories</vt:lpstr>
      <vt:lpstr>Presentation of Enhancements</vt:lpstr>
      <vt:lpstr>Category 1: Company Sponsored Events</vt:lpstr>
      <vt:lpstr>Category 2: Internal Educational Brochures/Products</vt:lpstr>
      <vt:lpstr>Category 3: Security Staff Professionalization</vt:lpstr>
      <vt:lpstr>Category 4: Information/Product Sharing within Community</vt:lpstr>
      <vt:lpstr>Category 5: Active Membership in Security Community</vt:lpstr>
      <vt:lpstr>Category 6: Contractor Self Review</vt:lpstr>
      <vt:lpstr>Category 7: Counterintelligence Integration</vt:lpstr>
      <vt:lpstr>Category 8: FOCI / International</vt:lpstr>
      <vt:lpstr>Category 9: Classified Material Controls / Physical Security</vt:lpstr>
      <vt:lpstr>Category 10: Information Systems</vt:lpstr>
      <vt:lpstr>Category 10: Information Systems</vt:lpstr>
      <vt:lpstr>PowerPoint Presentation</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B96708</dc:creator>
  <cp:lastModifiedBy>Office of Research</cp:lastModifiedBy>
  <cp:revision>269</cp:revision>
  <cp:lastPrinted>2013-07-25T11:51:26Z</cp:lastPrinted>
  <dcterms:created xsi:type="dcterms:W3CDTF">2012-01-18T22:29:50Z</dcterms:created>
  <dcterms:modified xsi:type="dcterms:W3CDTF">2013-09-23T00:02:00Z</dcterms:modified>
</cp:coreProperties>
</file>