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72" r:id="rId5"/>
  </p:sldMasterIdLst>
  <p:notesMasterIdLst>
    <p:notesMasterId r:id="rId18"/>
  </p:notesMasterIdLst>
  <p:sldIdLst>
    <p:sldId id="304" r:id="rId6"/>
    <p:sldId id="310" r:id="rId7"/>
    <p:sldId id="398" r:id="rId8"/>
    <p:sldId id="399" r:id="rId9"/>
    <p:sldId id="411" r:id="rId10"/>
    <p:sldId id="418" r:id="rId11"/>
    <p:sldId id="416" r:id="rId12"/>
    <p:sldId id="413" r:id="rId13"/>
    <p:sldId id="417" r:id="rId14"/>
    <p:sldId id="406" r:id="rId15"/>
    <p:sldId id="414" r:id="rId16"/>
    <p:sldId id="354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56806" autoAdjust="0"/>
  </p:normalViewPr>
  <p:slideViewPr>
    <p:cSldViewPr>
      <p:cViewPr>
        <p:scale>
          <a:sx n="70" d="100"/>
          <a:sy n="70" d="100"/>
        </p:scale>
        <p:origin x="-2814" y="-1596"/>
      </p:cViewPr>
      <p:guideLst>
        <p:guide orient="horz" pos="316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5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D5FA16-DB89-4C5F-8C2C-5EE77DC04CD6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404F68-1B54-4A52-93BE-5118358F9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90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FFEFFA-E7AA-4796-ACE7-26F05CC9DB69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04F68-1B54-4A52-93BE-5118358F963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7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04F68-1B54-4A52-93BE-5118358F963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90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40" tIns="46120" rIns="92240" bIns="46120" anchor="b"/>
          <a:lstStyle>
            <a:lvl1pPr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8778CB9-B618-4F1F-837B-508C3609E66B}" type="slidenum">
              <a:rPr lang="en-US" altLang="en-US">
                <a:solidFill>
                  <a:srgbClr val="000000"/>
                </a:solidFill>
                <a:latin typeface="Arial" charset="0"/>
              </a:rPr>
              <a:pPr algn="r"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98E844-8C22-468D-9F80-55187CCD757A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04F68-1B54-4A52-93BE-5118358F963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63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04F68-1B54-4A52-93BE-5118358F963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63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04F68-1B54-4A52-93BE-5118358F963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47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04F68-1B54-4A52-93BE-5118358F963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30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04F68-1B54-4A52-93BE-5118358F963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74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04F68-1B54-4A52-93BE-5118358F963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15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31BF61-B721-408D-B248-3432645E02D0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FB37-8838-4DAD-BBC6-7473B8F80FFB}" type="datetime1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E74FF-2F5F-4523-93BB-225CFFD68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1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D81CB-4E1A-450A-92D5-B075E196798F}" type="datetime1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92E7A-9F2A-49D1-A62C-62B7F681A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7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ED32A-B7AF-4F97-BB60-B55870A530F9}" type="datetime1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50A3-7488-4626-B2F7-1048787A8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62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7162800" y="1598613"/>
            <a:ext cx="1981200" cy="5030787"/>
          </a:xfrm>
          <a:prstGeom prst="roundRect">
            <a:avLst>
              <a:gd name="adj" fmla="val 4925"/>
            </a:avLst>
          </a:prstGeom>
          <a:pattFill prst="pct50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i="1" u="sng" dirty="0">
                <a:solidFill>
                  <a:schemeClr val="tx1"/>
                </a:solidFill>
                <a:latin typeface="Candara" pitchFamily="34" charset="0"/>
              </a:rPr>
              <a:t>SHOWSTOPPERS</a:t>
            </a:r>
            <a:endParaRPr lang="en-US" sz="1100" b="1" i="1" u="sng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i="1" u="sng" dirty="0">
                <a:solidFill>
                  <a:schemeClr val="tx1"/>
                </a:solidFill>
                <a:latin typeface="Candara" pitchFamily="34" charset="0"/>
              </a:rPr>
              <a:t>STAKEHOLDERS</a:t>
            </a:r>
            <a:endParaRPr lang="en-US" sz="1050" b="1" i="1" u="sng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  <a:latin typeface="Candara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9" y="1143000"/>
            <a:ext cx="932522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457200" y="1066800"/>
            <a:ext cx="8229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4038600" y="1493838"/>
            <a:ext cx="3276600" cy="4906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2" indent="-342900" fontAlgn="auto">
              <a:spcAft>
                <a:spcPts val="0"/>
              </a:spcAft>
              <a:defRPr/>
            </a:pPr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3118104" cy="4906963"/>
          </a:xfrm>
        </p:spPr>
        <p:txBody>
          <a:bodyPr>
            <a:noAutofit/>
          </a:bodyPr>
          <a:lstStyle>
            <a:lvl3pPr marL="1200150" indent="-342900">
              <a:defRPr/>
            </a:lvl3pPr>
          </a:lstStyle>
          <a:p>
            <a:pPr lvl="2"/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041648" y="1490472"/>
            <a:ext cx="3121152" cy="4906963"/>
          </a:xfrm>
        </p:spPr>
        <p:txBody>
          <a:bodyPr>
            <a:noAutofit/>
          </a:bodyPr>
          <a:lstStyle/>
          <a:p>
            <a:pPr lvl="2"/>
            <a:endParaRPr lang="en-US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457200" y="6397625"/>
            <a:ext cx="8305800" cy="365125"/>
          </a:xfrm>
        </p:spPr>
        <p:txBody>
          <a:bodyPr/>
          <a:lstStyle>
            <a:lvl1pPr algn="ctr">
              <a:defRPr sz="70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72F537DA-5C31-484D-AD52-9D9AA8787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12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7162800" y="1598613"/>
            <a:ext cx="1981200" cy="5030787"/>
          </a:xfrm>
          <a:prstGeom prst="roundRect">
            <a:avLst>
              <a:gd name="adj" fmla="val 4925"/>
            </a:avLst>
          </a:prstGeom>
          <a:pattFill prst="pct50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i="1" u="sng" dirty="0">
                <a:solidFill>
                  <a:schemeClr val="tx1"/>
                </a:solidFill>
                <a:latin typeface="Candara" pitchFamily="34" charset="0"/>
              </a:rPr>
              <a:t>SHOWSTOPPERS</a:t>
            </a:r>
            <a:endParaRPr lang="en-US" sz="1100" b="1" i="1" u="sng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i="1" u="sng" dirty="0">
                <a:solidFill>
                  <a:schemeClr val="tx1"/>
                </a:solidFill>
                <a:latin typeface="Candara" pitchFamily="34" charset="0"/>
              </a:rPr>
              <a:t>STAKEHOLDERS</a:t>
            </a:r>
            <a:endParaRPr lang="en-US" sz="1050" b="1" i="1" u="sng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  <a:latin typeface="Candara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9" y="1143000"/>
            <a:ext cx="932522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457200" y="1066800"/>
            <a:ext cx="8229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4038600" y="1493838"/>
            <a:ext cx="3276600" cy="4906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2" indent="-342900" fontAlgn="auto">
              <a:spcAft>
                <a:spcPts val="0"/>
              </a:spcAft>
              <a:defRPr/>
            </a:pPr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3118104" cy="4906963"/>
          </a:xfrm>
        </p:spPr>
        <p:txBody>
          <a:bodyPr>
            <a:noAutofit/>
          </a:bodyPr>
          <a:lstStyle>
            <a:lvl3pPr marL="1200150" indent="-342900">
              <a:defRPr/>
            </a:lvl3pPr>
          </a:lstStyle>
          <a:p>
            <a:pPr lvl="2"/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041648" y="1490472"/>
            <a:ext cx="3121152" cy="4906963"/>
          </a:xfrm>
        </p:spPr>
        <p:txBody>
          <a:bodyPr>
            <a:noAutofit/>
          </a:bodyPr>
          <a:lstStyle/>
          <a:p>
            <a:pPr lvl="2"/>
            <a:endParaRPr lang="en-US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457200" y="6397625"/>
            <a:ext cx="8305800" cy="365125"/>
          </a:xfrm>
        </p:spPr>
        <p:txBody>
          <a:bodyPr/>
          <a:lstStyle>
            <a:lvl1pPr algn="ctr">
              <a:defRPr sz="70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6691DE96-296F-4EC2-9836-1211E5124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38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7162800" y="1598613"/>
            <a:ext cx="1981200" cy="5030787"/>
          </a:xfrm>
          <a:prstGeom prst="roundRect">
            <a:avLst>
              <a:gd name="adj" fmla="val 4925"/>
            </a:avLst>
          </a:prstGeom>
          <a:pattFill prst="pct50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i="1" u="sng" dirty="0">
                <a:solidFill>
                  <a:schemeClr val="tx1"/>
                </a:solidFill>
                <a:latin typeface="Candara" pitchFamily="34" charset="0"/>
              </a:rPr>
              <a:t>SHOWSTOPPERS</a:t>
            </a:r>
            <a:endParaRPr lang="en-US" sz="1100" b="1" i="1" u="sng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i="1" u="sng" dirty="0">
                <a:solidFill>
                  <a:schemeClr val="tx1"/>
                </a:solidFill>
                <a:latin typeface="Candara" pitchFamily="34" charset="0"/>
              </a:rPr>
              <a:t>STAKEHOLDERS</a:t>
            </a:r>
            <a:endParaRPr lang="en-US" sz="1050" b="1" i="1" u="sng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  <a:latin typeface="Candara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9" y="1143000"/>
            <a:ext cx="932522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457200" y="1066800"/>
            <a:ext cx="8229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4038600" y="1493838"/>
            <a:ext cx="3276600" cy="4906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2" indent="-342900" fontAlgn="auto">
              <a:spcAft>
                <a:spcPts val="0"/>
              </a:spcAft>
              <a:defRPr/>
            </a:pPr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3118104" cy="4906963"/>
          </a:xfrm>
        </p:spPr>
        <p:txBody>
          <a:bodyPr>
            <a:noAutofit/>
          </a:bodyPr>
          <a:lstStyle>
            <a:lvl3pPr marL="1200150" indent="-342900">
              <a:defRPr/>
            </a:lvl3pPr>
          </a:lstStyle>
          <a:p>
            <a:pPr lvl="2"/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041648" y="1490472"/>
            <a:ext cx="3121152" cy="4906963"/>
          </a:xfrm>
        </p:spPr>
        <p:txBody>
          <a:bodyPr>
            <a:noAutofit/>
          </a:bodyPr>
          <a:lstStyle/>
          <a:p>
            <a:pPr lvl="2"/>
            <a:endParaRPr lang="en-US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457200" y="6397625"/>
            <a:ext cx="8305800" cy="365125"/>
          </a:xfrm>
        </p:spPr>
        <p:txBody>
          <a:bodyPr/>
          <a:lstStyle>
            <a:lvl1pPr algn="ctr">
              <a:defRPr sz="70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FDAB7B57-94FD-4B7C-856D-FBD758B90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82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7162800" y="1598613"/>
            <a:ext cx="1981200" cy="5030787"/>
          </a:xfrm>
          <a:prstGeom prst="roundRect">
            <a:avLst>
              <a:gd name="adj" fmla="val 4925"/>
            </a:avLst>
          </a:prstGeom>
          <a:pattFill prst="pct50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i="1" u="sng" dirty="0">
                <a:solidFill>
                  <a:schemeClr val="tx1"/>
                </a:solidFill>
                <a:latin typeface="Candara" pitchFamily="34" charset="0"/>
              </a:rPr>
              <a:t>SHOWSTOPPERS</a:t>
            </a:r>
            <a:endParaRPr lang="en-US" sz="1100" b="1" i="1" u="sng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i="1" u="sng" dirty="0">
                <a:solidFill>
                  <a:schemeClr val="tx1"/>
                </a:solidFill>
                <a:latin typeface="Candara" pitchFamily="34" charset="0"/>
              </a:rPr>
              <a:t>STAKEHOLDERS</a:t>
            </a:r>
            <a:endParaRPr lang="en-US" sz="1050" b="1" i="1" u="sng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  <a:latin typeface="Candara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9" y="1143000"/>
            <a:ext cx="932522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457200" y="1066800"/>
            <a:ext cx="8229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4038600" y="1493838"/>
            <a:ext cx="3276600" cy="4906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2" indent="-342900" fontAlgn="auto">
              <a:spcAft>
                <a:spcPts val="0"/>
              </a:spcAft>
              <a:defRPr/>
            </a:pPr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3118104" cy="4906963"/>
          </a:xfrm>
        </p:spPr>
        <p:txBody>
          <a:bodyPr>
            <a:noAutofit/>
          </a:bodyPr>
          <a:lstStyle>
            <a:lvl3pPr marL="1200150" indent="-342900">
              <a:defRPr/>
            </a:lvl3pPr>
          </a:lstStyle>
          <a:p>
            <a:pPr lvl="2"/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041648" y="1490472"/>
            <a:ext cx="3121152" cy="4906963"/>
          </a:xfrm>
        </p:spPr>
        <p:txBody>
          <a:bodyPr>
            <a:noAutofit/>
          </a:bodyPr>
          <a:lstStyle/>
          <a:p>
            <a:pPr lvl="2"/>
            <a:endParaRPr lang="en-US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457200" y="6397625"/>
            <a:ext cx="8305800" cy="365125"/>
          </a:xfrm>
        </p:spPr>
        <p:txBody>
          <a:bodyPr/>
          <a:lstStyle>
            <a:lvl1pPr algn="ctr">
              <a:defRPr sz="70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18E0508D-403C-4535-BE51-2D3DC379F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21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7162800" y="1598613"/>
            <a:ext cx="1981200" cy="5030787"/>
          </a:xfrm>
          <a:prstGeom prst="roundRect">
            <a:avLst>
              <a:gd name="adj" fmla="val 4925"/>
            </a:avLst>
          </a:prstGeom>
          <a:pattFill prst="pct50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i="1" u="sng" dirty="0">
                <a:solidFill>
                  <a:schemeClr val="tx1"/>
                </a:solidFill>
                <a:latin typeface="Candara" pitchFamily="34" charset="0"/>
              </a:rPr>
              <a:t>SHOWSTOPPERS</a:t>
            </a:r>
            <a:endParaRPr lang="en-US" sz="1100" b="1" i="1" u="sng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i="1" u="sng" dirty="0">
                <a:solidFill>
                  <a:schemeClr val="tx1"/>
                </a:solidFill>
                <a:latin typeface="Candara" pitchFamily="34" charset="0"/>
              </a:rPr>
              <a:t>STAKEHOLDERS</a:t>
            </a:r>
            <a:endParaRPr lang="en-US" sz="1050" b="1" i="1" u="sng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  <a:latin typeface="Candara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9" y="1143000"/>
            <a:ext cx="932522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457200" y="1066800"/>
            <a:ext cx="8229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4038600" y="1493838"/>
            <a:ext cx="3276600" cy="4906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2" indent="-342900" fontAlgn="auto">
              <a:spcAft>
                <a:spcPts val="0"/>
              </a:spcAft>
              <a:defRPr/>
            </a:pPr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3118104" cy="4906963"/>
          </a:xfrm>
        </p:spPr>
        <p:txBody>
          <a:bodyPr>
            <a:noAutofit/>
          </a:bodyPr>
          <a:lstStyle>
            <a:lvl3pPr marL="1200150" indent="-342900">
              <a:defRPr/>
            </a:lvl3pPr>
          </a:lstStyle>
          <a:p>
            <a:pPr lvl="2"/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041648" y="1490472"/>
            <a:ext cx="3121152" cy="4906963"/>
          </a:xfrm>
        </p:spPr>
        <p:txBody>
          <a:bodyPr>
            <a:noAutofit/>
          </a:bodyPr>
          <a:lstStyle/>
          <a:p>
            <a:pPr lvl="2"/>
            <a:endParaRPr lang="en-US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457200" y="6397625"/>
            <a:ext cx="8305800" cy="365125"/>
          </a:xfrm>
        </p:spPr>
        <p:txBody>
          <a:bodyPr/>
          <a:lstStyle>
            <a:lvl1pPr algn="ctr">
              <a:defRPr sz="70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AAB59DF7-51B1-4E6B-901D-37BDAA2C6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41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7162800" y="1598613"/>
            <a:ext cx="1981200" cy="5030787"/>
          </a:xfrm>
          <a:prstGeom prst="roundRect">
            <a:avLst>
              <a:gd name="adj" fmla="val 4925"/>
            </a:avLst>
          </a:prstGeom>
          <a:pattFill prst="pct50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i="1" u="sng" dirty="0">
                <a:solidFill>
                  <a:schemeClr val="tx1"/>
                </a:solidFill>
                <a:latin typeface="Candara" pitchFamily="34" charset="0"/>
              </a:rPr>
              <a:t>SHOWSTOPPERS</a:t>
            </a:r>
            <a:endParaRPr lang="en-US" sz="1100" b="1" i="1" u="sng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i="1" u="sng" dirty="0">
                <a:solidFill>
                  <a:schemeClr val="tx1"/>
                </a:solidFill>
                <a:latin typeface="Candara" pitchFamily="34" charset="0"/>
              </a:rPr>
              <a:t>STAKEHOLDERS</a:t>
            </a:r>
            <a:endParaRPr lang="en-US" sz="1050" b="1" i="1" u="sng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  <a:latin typeface="Candara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9" y="1143000"/>
            <a:ext cx="932522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457200" y="1066800"/>
            <a:ext cx="8229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4038600" y="1493838"/>
            <a:ext cx="3276600" cy="4906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2" indent="-342900" fontAlgn="auto">
              <a:spcAft>
                <a:spcPts val="0"/>
              </a:spcAft>
              <a:defRPr/>
            </a:pPr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3118104" cy="4906963"/>
          </a:xfrm>
        </p:spPr>
        <p:txBody>
          <a:bodyPr>
            <a:noAutofit/>
          </a:bodyPr>
          <a:lstStyle>
            <a:lvl3pPr marL="1200150" indent="-342900">
              <a:defRPr/>
            </a:lvl3pPr>
          </a:lstStyle>
          <a:p>
            <a:pPr lvl="2"/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041648" y="1490472"/>
            <a:ext cx="3121152" cy="4906963"/>
          </a:xfrm>
        </p:spPr>
        <p:txBody>
          <a:bodyPr>
            <a:noAutofit/>
          </a:bodyPr>
          <a:lstStyle/>
          <a:p>
            <a:pPr lvl="2"/>
            <a:endParaRPr lang="en-US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457200" y="6397625"/>
            <a:ext cx="8305800" cy="365125"/>
          </a:xfrm>
        </p:spPr>
        <p:txBody>
          <a:bodyPr/>
          <a:lstStyle>
            <a:lvl1pPr algn="ctr">
              <a:defRPr sz="70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FD4D13CD-C3BF-4277-A2F8-36DE12951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853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7162800" y="1598613"/>
            <a:ext cx="1981200" cy="5030787"/>
          </a:xfrm>
          <a:prstGeom prst="roundRect">
            <a:avLst>
              <a:gd name="adj" fmla="val 4925"/>
            </a:avLst>
          </a:prstGeom>
          <a:pattFill prst="pct50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i="1" u="sng" dirty="0">
                <a:solidFill>
                  <a:schemeClr val="tx1"/>
                </a:solidFill>
                <a:latin typeface="Candara" pitchFamily="34" charset="0"/>
              </a:rPr>
              <a:t>SHOWSTOPPERS</a:t>
            </a:r>
            <a:endParaRPr lang="en-US" sz="1100" b="1" i="1" u="sng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i="1" u="sng" dirty="0">
                <a:solidFill>
                  <a:schemeClr val="tx1"/>
                </a:solidFill>
                <a:latin typeface="Candara" pitchFamily="34" charset="0"/>
              </a:rPr>
              <a:t>STAKEHOLDERS</a:t>
            </a:r>
            <a:endParaRPr lang="en-US" sz="1050" b="1" i="1" u="sng" dirty="0">
              <a:solidFill>
                <a:schemeClr val="tx1"/>
              </a:solidFill>
              <a:latin typeface="Candar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solidFill>
                <a:schemeClr val="tx1"/>
              </a:solidFill>
              <a:latin typeface="Candara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  <a:latin typeface="Candara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9" y="1143000"/>
            <a:ext cx="932522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457200" y="1066800"/>
            <a:ext cx="8229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4038600" y="1493838"/>
            <a:ext cx="3276600" cy="4906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2" indent="-342900" fontAlgn="auto">
              <a:spcAft>
                <a:spcPts val="0"/>
              </a:spcAft>
              <a:defRPr/>
            </a:pPr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3118104" cy="4906963"/>
          </a:xfrm>
        </p:spPr>
        <p:txBody>
          <a:bodyPr>
            <a:noAutofit/>
          </a:bodyPr>
          <a:lstStyle>
            <a:lvl3pPr marL="1200150" indent="-342900">
              <a:defRPr/>
            </a:lvl3pPr>
          </a:lstStyle>
          <a:p>
            <a:pPr lvl="2"/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041648" y="1490472"/>
            <a:ext cx="3121152" cy="4906963"/>
          </a:xfrm>
        </p:spPr>
        <p:txBody>
          <a:bodyPr>
            <a:noAutofit/>
          </a:bodyPr>
          <a:lstStyle/>
          <a:p>
            <a:pPr lvl="2"/>
            <a:endParaRPr lang="en-US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457200" y="6397625"/>
            <a:ext cx="8305800" cy="365125"/>
          </a:xfrm>
        </p:spPr>
        <p:txBody>
          <a:bodyPr/>
          <a:lstStyle>
            <a:lvl1pPr algn="ctr">
              <a:defRPr sz="70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E148630C-186A-474E-BCA1-853CADD3C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14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0"/>
            <a:ext cx="1828800" cy="1550988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endParaRPr lang="en-US" altLang="en-US" sz="3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 userDrawn="1"/>
        </p:nvSpPr>
        <p:spPr bwMode="auto">
          <a:xfrm rot="16200000">
            <a:off x="5085556" y="-2531268"/>
            <a:ext cx="130175" cy="7189788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0000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endParaRPr lang="en-US" altLang="en-US" sz="3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" name="Picture 4" descr="dsslogo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142875"/>
            <a:ext cx="1309687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8562975" y="6521450"/>
            <a:ext cx="5810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99"/>
              </a:buClr>
              <a:buSzPct val="120000"/>
              <a:buFont typeface="Wingdings" pitchFamily="2" charset="2"/>
              <a:buNone/>
              <a:defRPr/>
            </a:pPr>
            <a:fld id="{D7DE0305-CBB1-4F58-990E-BF1085B66DA6}" type="slidenum">
              <a:rPr lang="en-US" sz="900" b="1" smtClean="0">
                <a:solidFill>
                  <a:srgbClr val="000000"/>
                </a:solidFill>
                <a:cs typeface="+mn-cs"/>
              </a:rPr>
              <a:pPr eaLnBrk="1" hangingPunct="1">
                <a:spcBef>
                  <a:spcPct val="50000"/>
                </a:spcBef>
                <a:buClr>
                  <a:srgbClr val="000099"/>
                </a:buClr>
                <a:buSzPct val="120000"/>
                <a:buFont typeface="Wingdings" pitchFamily="2" charset="2"/>
                <a:buNone/>
                <a:defRPr/>
              </a:pPr>
              <a:t>‹#›</a:t>
            </a:fld>
            <a:endParaRPr lang="en-US" sz="900" b="1" dirty="0" smtClean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21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990600" y="914400"/>
            <a:ext cx="7831138" cy="269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  <a:tint val="66000"/>
                  <a:satMod val="160000"/>
                </a:schemeClr>
              </a:gs>
              <a:gs pos="50000">
                <a:schemeClr val="tx2">
                  <a:lumMod val="50000"/>
                  <a:tint val="44500"/>
                  <a:satMod val="160000"/>
                </a:schemeClr>
              </a:gs>
              <a:gs pos="100000">
                <a:schemeClr val="tx2">
                  <a:lumMod val="5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2" descr="C:\Users\Charles.Tench\Documents\Working Folder\DISCO\DISCO Slides\DSS Seal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25400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543800" cy="8382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9B04A-DAF4-48C2-A7E9-536372870AE6}" type="datetime1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4CD117-7203-4727-A6E1-2A5FF15F2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388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35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2205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131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506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162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4758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03715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87848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94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D6A82-6B61-4416-9A02-A1F4B2CAA9F5}" type="datetime1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C14E-00C2-4054-9A7A-404CF489B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678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1F53D40-2B48-4F9A-B93E-BA5AC87B6B59}" type="datetime1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4D5546D-8F18-45BD-A4E7-E7B6426621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6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90600" y="914400"/>
            <a:ext cx="7831138" cy="269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  <a:tint val="66000"/>
                  <a:satMod val="160000"/>
                </a:schemeClr>
              </a:gs>
              <a:gs pos="50000">
                <a:schemeClr val="tx2">
                  <a:lumMod val="50000"/>
                  <a:tint val="44500"/>
                  <a:satMod val="160000"/>
                </a:schemeClr>
              </a:gs>
              <a:gs pos="100000">
                <a:schemeClr val="tx2">
                  <a:lumMod val="5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2" descr="C:\Users\Charles.Tench\Documents\Working Folder\DISCO\DISCO Slides\DSS Seal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350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543800" cy="8382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0F5DB9-0964-427B-8D39-D4BE4554E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0C33BA-1B39-497C-BF38-7B01F6B84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8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90600" y="914400"/>
            <a:ext cx="7831138" cy="269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  <a:tint val="66000"/>
                  <a:satMod val="160000"/>
                </a:schemeClr>
              </a:gs>
              <a:gs pos="50000">
                <a:schemeClr val="tx2">
                  <a:lumMod val="50000"/>
                  <a:tint val="44500"/>
                  <a:satMod val="160000"/>
                </a:schemeClr>
              </a:gs>
              <a:gs pos="100000">
                <a:schemeClr val="tx2">
                  <a:lumMod val="5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C:\Users\Charles.Tench\Documents\Working Folder\DISCO\DISCO Slides\DSS Seal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350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543800" cy="8382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B8C79D-0432-4C3E-BA98-61499C490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6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CC53DF-B1E3-4AD7-B2C2-8373DB35A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9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76B7EB6-36D6-4936-8478-B2FD1FEE8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7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E722D-D555-45D5-B772-C7C36E4F434C}" type="datetime1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16CB0-773A-4E13-92DC-FA0AC5EFE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6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B33773-DB66-4EC9-B135-9CFC7253B29B}" type="datetime1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4047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EE735F-EB1C-4773-A66D-0B1D7BE75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89" r:id="rId2"/>
    <p:sldLayoutId id="2147484078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  <p:sldLayoutId id="2147484098" r:id="rId12"/>
    <p:sldLayoutId id="2147484099" r:id="rId13"/>
    <p:sldLayoutId id="2147484100" r:id="rId14"/>
    <p:sldLayoutId id="2147484101" r:id="rId15"/>
    <p:sldLayoutId id="2147484102" r:id="rId16"/>
    <p:sldLayoutId id="2147484103" r:id="rId17"/>
    <p:sldLayoutId id="2147484104" r:id="rId1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ChangeArrowheads="1"/>
          </p:cNvSpPr>
          <p:nvPr/>
        </p:nvSpPr>
        <p:spPr bwMode="auto">
          <a:xfrm>
            <a:off x="0" y="0"/>
            <a:ext cx="1828800" cy="1550988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endParaRPr lang="en-US" altLang="en-US" sz="3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1" name="Rectangle 12"/>
          <p:cNvSpPr>
            <a:spLocks noChangeArrowheads="1"/>
          </p:cNvSpPr>
          <p:nvPr/>
        </p:nvSpPr>
        <p:spPr bwMode="auto">
          <a:xfrm rot="-5400000">
            <a:off x="5085556" y="-2531268"/>
            <a:ext cx="130175" cy="7189788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0000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endParaRPr lang="en-US" altLang="en-US" sz="3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052" name="Picture 15" descr="dsslogo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142875"/>
            <a:ext cx="1309687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Box 16"/>
          <p:cNvSpPr txBox="1">
            <a:spLocks noChangeArrowheads="1"/>
          </p:cNvSpPr>
          <p:nvPr/>
        </p:nvSpPr>
        <p:spPr bwMode="auto">
          <a:xfrm>
            <a:off x="8562975" y="6521450"/>
            <a:ext cx="5810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99"/>
              </a:buClr>
              <a:buSzPct val="120000"/>
              <a:buFont typeface="Wingdings" pitchFamily="2" charset="2"/>
              <a:buNone/>
              <a:defRPr/>
            </a:pPr>
            <a:fld id="{63968DA9-802E-4247-A2D2-EC3D85BE9366}" type="slidenum">
              <a:rPr lang="en-US" sz="900" b="1" smtClean="0">
                <a:solidFill>
                  <a:srgbClr val="000000"/>
                </a:solidFill>
                <a:cs typeface="+mn-cs"/>
              </a:rPr>
              <a:pPr eaLnBrk="1" hangingPunct="1">
                <a:spcBef>
                  <a:spcPct val="50000"/>
                </a:spcBef>
                <a:buClr>
                  <a:srgbClr val="000099"/>
                </a:buClr>
                <a:buSzPct val="120000"/>
                <a:buFont typeface="Wingdings" pitchFamily="2" charset="2"/>
                <a:buNone/>
                <a:defRPr/>
              </a:pPr>
              <a:t>‹#›</a:t>
            </a:fld>
            <a:endParaRPr lang="en-US" sz="900" b="1" dirty="0" smtClean="0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  <p:sldLayoutId id="214748410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ss.mil/documents/psmo-i/eFP%20Guide-FINAL%20August%202013.pdf" TargetMode="External"/><Relationship Id="rId3" Type="http://schemas.openxmlformats.org/officeDocument/2006/relationships/hyperlink" Target="mailto:AskPSMO-I@dss.mil" TargetMode="External"/><Relationship Id="rId7" Type="http://schemas.openxmlformats.org/officeDocument/2006/relationships/hyperlink" Target="http://www.fbi.gov/about-us/cjis/background-checks/list-of-fbi-approved-channeler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bibiospecs.org/IAFIS/default.aspx" TargetMode="External"/><Relationship Id="rId5" Type="http://schemas.openxmlformats.org/officeDocument/2006/relationships/hyperlink" Target="https://www.dmdc.osd.mil/psawebdocs/docPage.jsp?p=SWFT" TargetMode="External"/><Relationship Id="rId4" Type="http://schemas.openxmlformats.org/officeDocument/2006/relationships/hyperlink" Target="mailto:dmdc.swft@mail.mil" TargetMode="Externa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skPSMO-I@dss.mi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mdc.osd.mil/psawebdocs/docRequest/filePathNm=PSA/appId=560/app_key_id=1559jsow24d/siteId=7/ediPnId=0/userId=public/fileNm=ddx645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dss.mil/documents/diss/sa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mdc.osd.mil/psawebdocs/docPage.jsp?p=JPA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a.gov/portal/forms/download/11621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mdc.osd.mil/psawebdocs/docRequest/filePathNm=PSA/appId=560/app_key_id=1559jsow24d/siteId=7/ediPnId=0/userId=public/fileNm=SWFT_Vendor+List_11Sep2013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55988" y="3998913"/>
            <a:ext cx="2232025" cy="368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i="1" dirty="0" smtClean="0"/>
              <a:t>December 2013</a:t>
            </a:r>
            <a:endParaRPr lang="en-US" sz="1800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1752600"/>
            <a:ext cx="8334375" cy="1905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Personnel Security Management Office for Industry </a:t>
            </a:r>
            <a:br>
              <a:rPr lang="en-US" sz="4000" dirty="0" smtClean="0"/>
            </a:br>
            <a:r>
              <a:rPr lang="en-US" sz="4000" dirty="0" smtClean="0"/>
              <a:t>Update</a:t>
            </a:r>
            <a:endParaRPr lang="en-US" sz="4000" dirty="0"/>
          </a:p>
        </p:txBody>
      </p:sp>
      <p:grpSp>
        <p:nvGrpSpPr>
          <p:cNvPr id="40964" name="Group 2"/>
          <p:cNvGrpSpPr>
            <a:grpSpLocks/>
          </p:cNvGrpSpPr>
          <p:nvPr/>
        </p:nvGrpSpPr>
        <p:grpSpPr bwMode="auto">
          <a:xfrm>
            <a:off x="-76200" y="-15875"/>
            <a:ext cx="9385300" cy="854075"/>
            <a:chOff x="105805905" y="112074330"/>
            <a:chExt cx="2950651" cy="277939"/>
          </a:xfrm>
        </p:grpSpPr>
        <p:pic>
          <p:nvPicPr>
            <p:cNvPr id="4097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09905" y="112076413"/>
              <a:ext cx="2946651" cy="275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40971" name="Rectangle 4"/>
            <p:cNvSpPr>
              <a:spLocks noChangeArrowheads="1"/>
            </p:cNvSpPr>
            <p:nvPr/>
          </p:nvSpPr>
          <p:spPr bwMode="auto">
            <a:xfrm>
              <a:off x="105805905" y="112074330"/>
              <a:ext cx="2946400" cy="25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>
                <a:latin typeface="Arial" charset="0"/>
              </a:endParaRPr>
            </a:p>
          </p:txBody>
        </p:sp>
      </p:grpSp>
      <p:grpSp>
        <p:nvGrpSpPr>
          <p:cNvPr id="40965" name="Group 2"/>
          <p:cNvGrpSpPr>
            <a:grpSpLocks/>
          </p:cNvGrpSpPr>
          <p:nvPr/>
        </p:nvGrpSpPr>
        <p:grpSpPr bwMode="auto">
          <a:xfrm rot="10800000">
            <a:off x="-88900" y="6080125"/>
            <a:ext cx="9385300" cy="854075"/>
            <a:chOff x="105805905" y="112074330"/>
            <a:chExt cx="2950651" cy="277939"/>
          </a:xfrm>
        </p:grpSpPr>
        <p:pic>
          <p:nvPicPr>
            <p:cNvPr id="4096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09905" y="112076413"/>
              <a:ext cx="2946651" cy="275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40969" name="Rectangle 4"/>
            <p:cNvSpPr>
              <a:spLocks noChangeArrowheads="1"/>
            </p:cNvSpPr>
            <p:nvPr/>
          </p:nvSpPr>
          <p:spPr bwMode="auto">
            <a:xfrm>
              <a:off x="105805905" y="112074330"/>
              <a:ext cx="2946400" cy="25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>
                <a:latin typeface="Arial" charset="0"/>
              </a:endParaRPr>
            </a:p>
          </p:txBody>
        </p:sp>
      </p:grpSp>
      <p:pic>
        <p:nvPicPr>
          <p:cNvPr id="4096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3813"/>
            <a:ext cx="1474788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06490" y="5105400"/>
            <a:ext cx="30326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Presented by: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Chuck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Tench and Nick Levasseur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098550"/>
            <a:ext cx="3505200" cy="1568450"/>
          </a:xfrm>
          <a:prstGeom prst="rect">
            <a:avLst/>
          </a:prstGeom>
          <a:solidFill>
            <a:srgbClr val="7B93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905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j-lt"/>
              </a:rPr>
              <a:t>The </a:t>
            </a:r>
            <a:r>
              <a:rPr lang="en-US" sz="1600" b="1" dirty="0">
                <a:latin typeface="+mj-lt"/>
              </a:rPr>
              <a:t>December</a:t>
            </a:r>
            <a:r>
              <a:rPr lang="en-US" sz="1600" dirty="0">
                <a:latin typeface="+mj-lt"/>
              </a:rPr>
              <a:t> </a:t>
            </a:r>
            <a:r>
              <a:rPr lang="en-US" sz="1600" b="1" dirty="0">
                <a:latin typeface="+mj-lt"/>
              </a:rPr>
              <a:t>2013</a:t>
            </a:r>
            <a:r>
              <a:rPr lang="en-US" sz="1600" dirty="0">
                <a:latin typeface="+mj-lt"/>
              </a:rPr>
              <a:t> deadline for implementing an </a:t>
            </a:r>
            <a:r>
              <a:rPr lang="en-US" sz="1600" dirty="0" err="1">
                <a:latin typeface="+mj-lt"/>
              </a:rPr>
              <a:t>eFP</a:t>
            </a:r>
            <a:r>
              <a:rPr lang="en-US" sz="1600" dirty="0">
                <a:latin typeface="+mj-lt"/>
              </a:rPr>
              <a:t> solution is quickly approaching. Please review the </a:t>
            </a:r>
            <a:r>
              <a:rPr lang="en-US" sz="1600" dirty="0" err="1">
                <a:latin typeface="+mj-lt"/>
              </a:rPr>
              <a:t>eFP</a:t>
            </a:r>
            <a:r>
              <a:rPr lang="en-US" sz="1600" dirty="0">
                <a:latin typeface="+mj-lt"/>
              </a:rPr>
              <a:t> Implementation Guide to figure out which option is best for your company.</a:t>
            </a:r>
          </a:p>
          <a:p>
            <a:pPr marL="29051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979488"/>
            <a:ext cx="0" cy="1681162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70225" y="3025775"/>
            <a:ext cx="633413" cy="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44925" y="1066800"/>
            <a:ext cx="2438400" cy="12461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+mj-lt"/>
              </a:rPr>
              <a:t>Option 1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Company purchases </a:t>
            </a:r>
            <a:r>
              <a:rPr lang="en-US" sz="1200" dirty="0" err="1">
                <a:solidFill>
                  <a:schemeClr val="tx1"/>
                </a:solidFill>
                <a:latin typeface="+mj-lt"/>
              </a:rPr>
              <a:t>eFP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 capture equipment and submits FPs through SWFT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u="sng" dirty="0">
                <a:solidFill>
                  <a:schemeClr val="tx1"/>
                </a:solidFill>
                <a:latin typeface="+mj-lt"/>
              </a:rPr>
              <a:t>Costs: one time equipment + maintenance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52863" y="2389188"/>
            <a:ext cx="24384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+mj-lt"/>
              </a:rPr>
              <a:t>Option 2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Multiple companies share costs to purchase </a:t>
            </a:r>
            <a:r>
              <a:rPr lang="en-US" sz="1200" dirty="0" err="1">
                <a:solidFill>
                  <a:schemeClr val="tx1"/>
                </a:solidFill>
                <a:latin typeface="+mj-lt"/>
              </a:rPr>
              <a:t>eFP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 capture equipment and submit FPs through SWFT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u="sng" dirty="0">
                <a:solidFill>
                  <a:schemeClr val="tx1"/>
                </a:solidFill>
                <a:latin typeface="+mj-lt"/>
              </a:rPr>
              <a:t>Costs: one time equipment + maintenance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44925" y="3836988"/>
            <a:ext cx="2438400" cy="1247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+mj-lt"/>
              </a:rPr>
              <a:t>Option 3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Cleared company submits </a:t>
            </a:r>
            <a:r>
              <a:rPr lang="en-US" sz="1200" dirty="0" err="1">
                <a:solidFill>
                  <a:schemeClr val="tx1"/>
                </a:solidFill>
                <a:latin typeface="+mj-lt"/>
              </a:rPr>
              <a:t>eFPs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 through SWFT on behalf of other company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u="sng" dirty="0">
                <a:solidFill>
                  <a:schemeClr val="tx1"/>
                </a:solidFill>
                <a:latin typeface="+mj-lt"/>
              </a:rPr>
              <a:t>Costs: per transaction fee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44925" y="5160963"/>
            <a:ext cx="2438400" cy="12461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+mj-lt"/>
              </a:rPr>
              <a:t>Option 4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Third Party Vendor  provides </a:t>
            </a:r>
            <a:r>
              <a:rPr lang="en-US" sz="1200" dirty="0" err="1">
                <a:solidFill>
                  <a:schemeClr val="tx1"/>
                </a:solidFill>
              </a:rPr>
              <a:t>eFPs</a:t>
            </a:r>
            <a:r>
              <a:rPr lang="en-US" sz="1200" dirty="0">
                <a:solidFill>
                  <a:schemeClr val="tx1"/>
                </a:solidFill>
              </a:rPr>
              <a:t> to  cleared company to submit through SWFT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u="sng" dirty="0" smtClean="0">
                <a:solidFill>
                  <a:schemeClr val="tx1"/>
                </a:solidFill>
                <a:latin typeface="+mj-lt"/>
              </a:rPr>
              <a:t>Costs</a:t>
            </a:r>
            <a:r>
              <a:rPr lang="en-US" sz="1200" i="1" u="sng" dirty="0">
                <a:solidFill>
                  <a:schemeClr val="tx1"/>
                </a:solidFill>
                <a:latin typeface="+mj-lt"/>
              </a:rPr>
              <a:t>: per transaction fee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24613" y="5160963"/>
            <a:ext cx="2438400" cy="12461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+mj-lt"/>
              </a:rPr>
              <a:t>Option 5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Government  entity supports cleared company to submit </a:t>
            </a:r>
            <a:r>
              <a:rPr lang="en-US" sz="1200" dirty="0" err="1">
                <a:solidFill>
                  <a:schemeClr val="tx1"/>
                </a:solidFill>
              </a:rPr>
              <a:t>eFPs</a:t>
            </a:r>
            <a:r>
              <a:rPr lang="en-US" sz="1200" dirty="0">
                <a:solidFill>
                  <a:schemeClr val="tx1"/>
                </a:solidFill>
              </a:rPr>
              <a:t> to SWFT or OPM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u="sng" dirty="0" smtClean="0">
                <a:solidFill>
                  <a:schemeClr val="tx1"/>
                </a:solidFill>
                <a:latin typeface="+mj-lt"/>
              </a:rPr>
              <a:t>Costs</a:t>
            </a:r>
            <a:r>
              <a:rPr lang="en-US" sz="1200" i="1" u="sng" dirty="0">
                <a:solidFill>
                  <a:schemeClr val="tx1"/>
                </a:solidFill>
                <a:latin typeface="+mj-lt"/>
              </a:rPr>
              <a:t>: none at this time, subject to availability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963" y="6305550"/>
            <a:ext cx="355441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i="1" dirty="0">
                <a:latin typeface="+mj-lt"/>
                <a:cs typeface="+mn-cs"/>
              </a:rPr>
              <a:t>Note: Hyperlinks only work in “Slideshow View”. Click Shift+F5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3124200"/>
            <a:ext cx="2971800" cy="6540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Email questions: </a:t>
            </a:r>
          </a:p>
          <a:p>
            <a:pPr marL="2857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PSMO-I: </a:t>
            </a:r>
            <a:r>
              <a:rPr lang="en-US" sz="1200" dirty="0">
                <a:solidFill>
                  <a:schemeClr val="tx1"/>
                </a:solidFill>
                <a:latin typeface="+mj-lt"/>
                <a:hlinkClick r:id="rId3"/>
              </a:rPr>
              <a:t>AskPSMO-I@dss.mil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  <a:p>
            <a:pPr marL="2857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SWFT: </a:t>
            </a:r>
            <a:r>
              <a:rPr lang="en-US" sz="1200" u="sng" dirty="0">
                <a:hlinkClick r:id="rId4"/>
              </a:rPr>
              <a:t>dmdc.swft@mail.mil</a:t>
            </a:r>
            <a:r>
              <a:rPr lang="en-US" sz="1200" dirty="0"/>
              <a:t> </a:t>
            </a:r>
            <a:endParaRPr lang="en-US" sz="1200" dirty="0">
              <a:solidFill>
                <a:schemeClr val="tx1"/>
              </a:solidFill>
            </a:endParaRPr>
          </a:p>
          <a:p>
            <a:pPr marL="28575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4625" y="2743200"/>
            <a:ext cx="3502025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+mj-lt"/>
              </a:rPr>
              <a:t>Contacts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4625" y="5168900"/>
            <a:ext cx="2693988" cy="3524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  <a:hlinkClick r:id="rId5"/>
              </a:rPr>
              <a:t>DMDC-SWFT Homepage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4625" y="4787900"/>
            <a:ext cx="3040063" cy="3524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  <a:hlinkClick r:id="rId5"/>
              </a:rPr>
              <a:t>SWFT - Registration, Access and Testing Procedures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7325" y="4038600"/>
            <a:ext cx="1949450" cy="5159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  <a:hlinkClick r:id="rId6"/>
              </a:rPr>
              <a:t>FBI Product List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7325" y="4406900"/>
            <a:ext cx="3024188" cy="3524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  <a:hlinkClick r:id="rId7"/>
              </a:rPr>
              <a:t>FBI Approved Channeler List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7325" y="5562600"/>
            <a:ext cx="2957513" cy="6762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When submitting eFPs use:</a:t>
            </a:r>
          </a:p>
          <a:p>
            <a:pPr marL="2857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SOI: DD03</a:t>
            </a:r>
          </a:p>
          <a:p>
            <a:pPr marL="2857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SON: 346W</a:t>
            </a:r>
          </a:p>
          <a:p>
            <a:pPr marL="2857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IPAC: DSS-IND	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74625" y="3810000"/>
            <a:ext cx="3502025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+mj-lt"/>
              </a:rPr>
              <a:t>eFP Setup &amp; Submission</a:t>
            </a:r>
          </a:p>
        </p:txBody>
      </p:sp>
      <p:sp>
        <p:nvSpPr>
          <p:cNvPr id="4917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eFP Implementation Options</a:t>
            </a:r>
          </a:p>
        </p:txBody>
      </p:sp>
      <p:grpSp>
        <p:nvGrpSpPr>
          <p:cNvPr id="49172" name="Group 30"/>
          <p:cNvGrpSpPr>
            <a:grpSpLocks/>
          </p:cNvGrpSpPr>
          <p:nvPr/>
        </p:nvGrpSpPr>
        <p:grpSpPr bwMode="auto">
          <a:xfrm>
            <a:off x="6397625" y="1219200"/>
            <a:ext cx="2441575" cy="3844925"/>
            <a:chOff x="5829050" y="1098180"/>
            <a:chExt cx="2441126" cy="3844651"/>
          </a:xfrm>
        </p:grpSpPr>
        <p:pic>
          <p:nvPicPr>
            <p:cNvPr id="3074" name="Picture 2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829050" y="1098180"/>
              <a:ext cx="2441126" cy="3844651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Rounded Rectangle 29">
              <a:hlinkClick r:id="rId8" highlightClick="1"/>
            </p:cNvPr>
            <p:cNvSpPr/>
            <p:nvPr/>
          </p:nvSpPr>
          <p:spPr>
            <a:xfrm>
              <a:off x="7051200" y="4268192"/>
              <a:ext cx="947564" cy="301604"/>
            </a:xfrm>
            <a:prstGeom prst="roundRect">
              <a:avLst/>
            </a:prstGeom>
            <a:solidFill>
              <a:schemeClr val="accent1">
                <a:alpha val="53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tx1"/>
                  </a:solidFill>
                </a:rPr>
                <a:t>Click Here</a:t>
              </a:r>
            </a:p>
          </p:txBody>
        </p:sp>
      </p:grpSp>
      <p:sp>
        <p:nvSpPr>
          <p:cNvPr id="2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2F7145-4D64-4C36-8B95-DE824A002394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PSMO-I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72" y="1298448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Personnel Security Management Office for Industry (PSMO-I) has moved!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Our </a:t>
            </a:r>
            <a:r>
              <a:rPr lang="en-US" sz="2000" dirty="0"/>
              <a:t>new contact information is as follows: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Address</a:t>
            </a:r>
            <a:r>
              <a:rPr lang="en-US" sz="2000" dirty="0"/>
              <a:t>:   </a:t>
            </a:r>
            <a:r>
              <a:rPr lang="en-US" sz="2000" dirty="0" smtClean="0"/>
              <a:t>	Defense </a:t>
            </a:r>
            <a:r>
              <a:rPr lang="en-US" sz="2000" dirty="0"/>
              <a:t>Security Service</a:t>
            </a:r>
          </a:p>
          <a:p>
            <a:pPr marL="0" indent="0">
              <a:buNone/>
            </a:pPr>
            <a:r>
              <a:rPr lang="en-US" sz="2000" dirty="0"/>
              <a:t>		ATTN: PSMO-I</a:t>
            </a:r>
          </a:p>
          <a:p>
            <a:pPr marL="0" indent="0">
              <a:buNone/>
            </a:pPr>
            <a:r>
              <a:rPr lang="en-US" sz="2000" dirty="0"/>
              <a:t>		7556 Teague Road, Suite 500</a:t>
            </a:r>
          </a:p>
          <a:p>
            <a:pPr marL="0" indent="0">
              <a:buNone/>
            </a:pPr>
            <a:r>
              <a:rPr lang="en-US" sz="2000" dirty="0"/>
              <a:t>		Hanover, MD  21076 </a:t>
            </a:r>
          </a:p>
          <a:p>
            <a:pPr marL="0" indent="0">
              <a:buNone/>
            </a:pPr>
            <a:r>
              <a:rPr lang="en-US" sz="2000" b="1" dirty="0"/>
              <a:t>Phone</a:t>
            </a:r>
            <a:r>
              <a:rPr lang="en-US" sz="2000" dirty="0"/>
              <a:t>:  </a:t>
            </a:r>
            <a:r>
              <a:rPr lang="en-US" sz="2000" dirty="0" smtClean="0"/>
              <a:t>	443-661-1320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Fax</a:t>
            </a:r>
            <a:r>
              <a:rPr lang="en-US" sz="2000" dirty="0"/>
              <a:t>:	</a:t>
            </a:r>
            <a:r>
              <a:rPr lang="en-US" sz="2000" dirty="0" smtClean="0"/>
              <a:t>	443-661-1140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Email</a:t>
            </a:r>
            <a:r>
              <a:rPr lang="en-US" sz="2000" dirty="0"/>
              <a:t>:   </a:t>
            </a:r>
            <a:r>
              <a:rPr lang="en-US" sz="2000" dirty="0" smtClean="0"/>
              <a:t>		</a:t>
            </a:r>
            <a:r>
              <a:rPr lang="en-US" sz="2000" u="sng" dirty="0" smtClean="0">
                <a:hlinkClick r:id="rId3"/>
              </a:rPr>
              <a:t>AskPSMO-I@dss.mil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4CD117-7203-4727-A6E1-2A5FF15F220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 rot="5400000">
            <a:off x="6012243" y="3665157"/>
            <a:ext cx="472314" cy="2590800"/>
          </a:xfrm>
          <a:prstGeom prst="wedgeRoundRectCallout">
            <a:avLst>
              <a:gd name="adj1" fmla="val 24064"/>
              <a:gd name="adj2" fmla="val 80890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Fax SF-312s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1676400"/>
            <a:ext cx="17716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000" smtClean="0"/>
              <a:t>Functions of Personnel Security Management Office for Industry (PSMO-I)</a:t>
            </a:r>
          </a:p>
        </p:txBody>
      </p:sp>
      <p:sp>
        <p:nvSpPr>
          <p:cNvPr id="5" name="Decagon 4"/>
          <p:cNvSpPr/>
          <p:nvPr/>
        </p:nvSpPr>
        <p:spPr>
          <a:xfrm rot="20489861">
            <a:off x="2319338" y="1903413"/>
            <a:ext cx="4413250" cy="4046537"/>
          </a:xfrm>
          <a:prstGeom prst="decagon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>
              <a:latin typeface="Candar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608411" y="5253217"/>
            <a:ext cx="1066800" cy="990598"/>
          </a:xfrm>
          <a:prstGeom prst="ellipse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Candara" pitchFamily="34" charset="0"/>
              </a:rPr>
              <a:t>Liaison to DoD CAF</a:t>
            </a:r>
          </a:p>
        </p:txBody>
      </p:sp>
      <p:sp>
        <p:nvSpPr>
          <p:cNvPr id="10" name="Oval 9"/>
          <p:cNvSpPr/>
          <p:nvPr/>
        </p:nvSpPr>
        <p:spPr>
          <a:xfrm>
            <a:off x="3980009" y="1230901"/>
            <a:ext cx="1066800" cy="990598"/>
          </a:xfrm>
          <a:prstGeom prst="ellipse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Candara" pitchFamily="34" charset="0"/>
              </a:rPr>
              <a:t>Personnel Clearance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Candara" pitchFamily="34" charset="0"/>
              </a:rPr>
              <a:t>Processing</a:t>
            </a:r>
          </a:p>
        </p:txBody>
      </p:sp>
      <p:sp>
        <p:nvSpPr>
          <p:cNvPr id="11" name="Oval 10"/>
          <p:cNvSpPr/>
          <p:nvPr/>
        </p:nvSpPr>
        <p:spPr>
          <a:xfrm>
            <a:off x="6023554" y="2649338"/>
            <a:ext cx="1066800" cy="990598"/>
          </a:xfrm>
          <a:prstGeom prst="ellipse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Candara" pitchFamily="34" charset="0"/>
              </a:rPr>
              <a:t>PCL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Candara" pitchFamily="34" charset="0"/>
              </a:rPr>
              <a:t>Oversight</a:t>
            </a:r>
          </a:p>
        </p:txBody>
      </p:sp>
      <p:sp>
        <p:nvSpPr>
          <p:cNvPr id="12" name="Oval 11"/>
          <p:cNvSpPr/>
          <p:nvPr/>
        </p:nvSpPr>
        <p:spPr>
          <a:xfrm>
            <a:off x="5275409" y="5253217"/>
            <a:ext cx="1066800" cy="990598"/>
          </a:xfrm>
          <a:prstGeom prst="ellipse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Candara" pitchFamily="34" charset="0"/>
              </a:rPr>
              <a:t>Interim Suspension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589463" y="2847975"/>
            <a:ext cx="0" cy="95726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83113" y="3956050"/>
            <a:ext cx="606425" cy="84455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865563" y="3884613"/>
            <a:ext cx="723900" cy="87788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922609" y="2667369"/>
            <a:ext cx="1066800" cy="990598"/>
          </a:xfrm>
          <a:prstGeom prst="ellipse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Candara" pitchFamily="34" charset="0"/>
              </a:rPr>
              <a:t>NISP </a:t>
            </a:r>
            <a:r>
              <a:rPr lang="en-US" sz="1200" b="1" dirty="0" err="1">
                <a:latin typeface="Candara" pitchFamily="34" charset="0"/>
              </a:rPr>
              <a:t>Rqmts</a:t>
            </a:r>
            <a:endParaRPr lang="en-US" sz="1200" b="1" dirty="0">
              <a:latin typeface="Candara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3370263" y="3467100"/>
            <a:ext cx="1155700" cy="33813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4665663" y="3467100"/>
            <a:ext cx="990600" cy="33813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99063" y="1784350"/>
            <a:ext cx="22860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Candara" pitchFamily="34" charset="0"/>
                <a:cs typeface="+mn-cs"/>
              </a:rPr>
              <a:t>e-QIP submissions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062663" y="2209800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Candara" pitchFamily="34" charset="0"/>
                <a:cs typeface="+mn-cs"/>
              </a:rPr>
              <a:t>e-Fingerprints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651625" y="3910013"/>
            <a:ext cx="12192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Candara" pitchFamily="34" charset="0"/>
                <a:cs typeface="+mn-cs"/>
              </a:rPr>
              <a:t>Interim Clearances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990725" y="1798638"/>
            <a:ext cx="18288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Candara" pitchFamily="34" charset="0"/>
                <a:cs typeface="+mn-cs"/>
              </a:rPr>
              <a:t>Customer Support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54063" y="3884613"/>
            <a:ext cx="16764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Candara" pitchFamily="34" charset="0"/>
                <a:cs typeface="+mn-cs"/>
              </a:rPr>
              <a:t>Clearance System Records Data Management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611563" y="6019800"/>
            <a:ext cx="1892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Candara" pitchFamily="34" charset="0"/>
                <a:cs typeface="+mn-cs"/>
              </a:rPr>
              <a:t>Incident Report Oversight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380163" y="4829175"/>
            <a:ext cx="17081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Candara" pitchFamily="34" charset="0"/>
                <a:cs typeface="+mn-cs"/>
              </a:rPr>
              <a:t>PCL Eligibility/Access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516063" y="2220913"/>
            <a:ext cx="14478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Candara" pitchFamily="34" charset="0"/>
                <a:cs typeface="+mn-cs"/>
              </a:rPr>
              <a:t>Non-disclosure Agreement (SF-312)</a:t>
            </a:r>
          </a:p>
        </p:txBody>
      </p:sp>
      <p:sp>
        <p:nvSpPr>
          <p:cNvPr id="43040" name="TextBox 131"/>
          <p:cNvSpPr txBox="1">
            <a:spLocks noChangeArrowheads="1"/>
          </p:cNvSpPr>
          <p:nvPr/>
        </p:nvSpPr>
        <p:spPr bwMode="auto">
          <a:xfrm>
            <a:off x="3141663" y="3036888"/>
            <a:ext cx="1219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i="1">
                <a:latin typeface="Candara" pitchFamily="34" charset="0"/>
              </a:rPr>
              <a:t>increased visibility</a:t>
            </a:r>
          </a:p>
        </p:txBody>
      </p:sp>
      <p:sp>
        <p:nvSpPr>
          <p:cNvPr id="43041" name="TextBox 132"/>
          <p:cNvSpPr txBox="1">
            <a:spLocks noChangeArrowheads="1"/>
          </p:cNvSpPr>
          <p:nvPr/>
        </p:nvSpPr>
        <p:spPr bwMode="auto">
          <a:xfrm>
            <a:off x="5122863" y="2971800"/>
            <a:ext cx="12192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i="1">
                <a:latin typeface="Candara" pitchFamily="34" charset="0"/>
              </a:rPr>
              <a:t>efficiency</a:t>
            </a:r>
          </a:p>
        </p:txBody>
      </p:sp>
      <p:sp>
        <p:nvSpPr>
          <p:cNvPr id="43042" name="TextBox 133"/>
          <p:cNvSpPr txBox="1">
            <a:spLocks noChangeArrowheads="1"/>
          </p:cNvSpPr>
          <p:nvPr/>
        </p:nvSpPr>
        <p:spPr bwMode="auto">
          <a:xfrm>
            <a:off x="5260975" y="3884613"/>
            <a:ext cx="1219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i="1">
                <a:latin typeface="Candara" pitchFamily="34" charset="0"/>
              </a:rPr>
              <a:t>timeliness</a:t>
            </a:r>
          </a:p>
        </p:txBody>
      </p:sp>
      <p:sp>
        <p:nvSpPr>
          <p:cNvPr id="43043" name="TextBox 134"/>
          <p:cNvSpPr txBox="1">
            <a:spLocks noChangeArrowheads="1"/>
          </p:cNvSpPr>
          <p:nvPr/>
        </p:nvSpPr>
        <p:spPr bwMode="auto">
          <a:xfrm>
            <a:off x="3262313" y="4875213"/>
            <a:ext cx="1219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i="1">
                <a:latin typeface="Candara" pitchFamily="34" charset="0"/>
              </a:rPr>
              <a:t>collaborative effort</a:t>
            </a:r>
          </a:p>
        </p:txBody>
      </p:sp>
      <p:sp>
        <p:nvSpPr>
          <p:cNvPr id="43044" name="TextBox 135"/>
          <p:cNvSpPr txBox="1">
            <a:spLocks noChangeArrowheads="1"/>
          </p:cNvSpPr>
          <p:nvPr/>
        </p:nvSpPr>
        <p:spPr bwMode="auto">
          <a:xfrm>
            <a:off x="3016250" y="3956050"/>
            <a:ext cx="12192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i="1">
                <a:latin typeface="Candara" pitchFamily="34" charset="0"/>
              </a:rPr>
              <a:t>systematic vision</a:t>
            </a:r>
          </a:p>
        </p:txBody>
      </p:sp>
      <p:sp>
        <p:nvSpPr>
          <p:cNvPr id="43045" name="TextBox 136"/>
          <p:cNvSpPr txBox="1">
            <a:spLocks noChangeArrowheads="1"/>
          </p:cNvSpPr>
          <p:nvPr/>
        </p:nvSpPr>
        <p:spPr bwMode="auto">
          <a:xfrm>
            <a:off x="3979863" y="24812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i="1">
                <a:latin typeface="Candara" pitchFamily="34" charset="0"/>
              </a:rPr>
              <a:t>centralized communication</a:t>
            </a:r>
          </a:p>
        </p:txBody>
      </p:sp>
      <p:sp>
        <p:nvSpPr>
          <p:cNvPr id="43046" name="TextBox 137"/>
          <p:cNvSpPr txBox="1">
            <a:spLocks noChangeArrowheads="1"/>
          </p:cNvSpPr>
          <p:nvPr/>
        </p:nvSpPr>
        <p:spPr bwMode="auto">
          <a:xfrm>
            <a:off x="4894263" y="4876800"/>
            <a:ext cx="12192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i="1">
                <a:latin typeface="Candara" pitchFamily="34" charset="0"/>
              </a:rPr>
              <a:t>streamlined processes</a:t>
            </a:r>
          </a:p>
        </p:txBody>
      </p:sp>
      <p:sp>
        <p:nvSpPr>
          <p:cNvPr id="3" name="Oval 2"/>
          <p:cNvSpPr/>
          <p:nvPr/>
        </p:nvSpPr>
        <p:spPr>
          <a:xfrm>
            <a:off x="3980008" y="3352800"/>
            <a:ext cx="1143002" cy="102906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Candara" pitchFamily="34" charset="0"/>
              </a:rPr>
              <a:t>PSMO-I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62025" y="4837113"/>
            <a:ext cx="1676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Candara" pitchFamily="34" charset="0"/>
                <a:cs typeface="+mn-cs"/>
              </a:rPr>
              <a:t>Overdue PRs</a:t>
            </a:r>
          </a:p>
        </p:txBody>
      </p:sp>
      <p:sp>
        <p:nvSpPr>
          <p:cNvPr id="43051" name="Slide Number Placeholder 5"/>
          <p:cNvSpPr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1F806B-EBD1-4747-B928-3A8C5C688103}" type="slidenum">
              <a:rPr lang="en-US" alt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382000" cy="685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1800" smtClean="0"/>
              <a:t>JPAS, SWFT, DCII, and non-Industry e-QIP call center functions have transitioned </a:t>
            </a:r>
            <a:r>
              <a:rPr lang="en-US" altLang="en-US" sz="1800" b="1" u="sng" smtClean="0"/>
              <a:t>from</a:t>
            </a:r>
            <a:r>
              <a:rPr lang="en-US" altLang="en-US" sz="1800" smtClean="0"/>
              <a:t> the DSS Call Center </a:t>
            </a:r>
            <a:r>
              <a:rPr lang="en-US" altLang="en-US" sz="1800" b="1" u="sng" smtClean="0"/>
              <a:t>to</a:t>
            </a:r>
            <a:r>
              <a:rPr lang="en-US" altLang="en-US" sz="1800" smtClean="0"/>
              <a:t> the DMDC Contact Center.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4114800" cy="4343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u="sng" dirty="0" smtClean="0"/>
              <a:t>DMDC Contact Center</a:t>
            </a:r>
            <a:r>
              <a:rPr lang="en-US" sz="2000" b="1" dirty="0" smtClean="0"/>
              <a:t>:</a:t>
            </a:r>
            <a:r>
              <a:rPr lang="en-US" sz="2000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Contact Information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400" dirty="0" smtClean="0"/>
              <a:t>1-800-467-5526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400" dirty="0" smtClean="0"/>
              <a:t>dmdc.contactcenter@mail.mil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400" dirty="0" smtClean="0"/>
              <a:t>dmdc.swft@mail.mil</a:t>
            </a:r>
            <a:endParaRPr lang="en-US" sz="1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Menu </a:t>
            </a:r>
            <a:r>
              <a:rPr lang="en-US" sz="1800" b="1" dirty="0"/>
              <a:t>Options: </a:t>
            </a:r>
            <a:endParaRPr lang="en-US" sz="1800" dirty="0"/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/>
              <a:t>1 – </a:t>
            </a:r>
            <a:r>
              <a:rPr lang="en-US" sz="1400" dirty="0" smtClean="0"/>
              <a:t>JPAS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/>
              <a:t>2 </a:t>
            </a:r>
            <a:r>
              <a:rPr lang="en-US" sz="1400" dirty="0"/>
              <a:t>– e-QIP </a:t>
            </a:r>
            <a:r>
              <a:rPr lang="en-US" sz="1400" dirty="0" smtClean="0"/>
              <a:t>(Non-Industry)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/>
              <a:t>3 </a:t>
            </a:r>
            <a:r>
              <a:rPr lang="en-US" sz="1400" dirty="0"/>
              <a:t>– </a:t>
            </a:r>
            <a:r>
              <a:rPr lang="en-US" sz="1400" dirty="0" smtClean="0"/>
              <a:t>SWFT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/>
              <a:t>4 </a:t>
            </a:r>
            <a:r>
              <a:rPr lang="en-US" sz="1400" dirty="0"/>
              <a:t>– </a:t>
            </a:r>
            <a:r>
              <a:rPr lang="en-US" sz="1400" dirty="0" smtClean="0"/>
              <a:t>DCII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/>
              <a:t>5 </a:t>
            </a:r>
            <a:r>
              <a:rPr lang="en-US" sz="1400" dirty="0"/>
              <a:t>– Personnel Security Inquiry </a:t>
            </a:r>
            <a:endParaRPr lang="en-US" sz="1400" dirty="0" smtClean="0"/>
          </a:p>
          <a:p>
            <a:pPr marL="68580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/>
              <a:t>6 </a:t>
            </a:r>
            <a:r>
              <a:rPr lang="en-US" sz="1400" dirty="0"/>
              <a:t>– General Inquiry / Contact </a:t>
            </a:r>
            <a:r>
              <a:rPr lang="en-US" sz="1400" dirty="0" smtClean="0"/>
              <a:t>Center Information 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/>
          </a:p>
        </p:txBody>
      </p:sp>
      <p:sp>
        <p:nvSpPr>
          <p:cNvPr id="44036" name="Title 3"/>
          <p:cNvSpPr>
            <a:spLocks noGrp="1"/>
          </p:cNvSpPr>
          <p:nvPr>
            <p:ph type="title"/>
          </p:nvPr>
        </p:nvSpPr>
        <p:spPr>
          <a:xfrm>
            <a:off x="990600" y="152400"/>
            <a:ext cx="78486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Call Center Information 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42900" y="1905000"/>
            <a:ext cx="4114800" cy="434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u="sng" dirty="0" smtClean="0"/>
              <a:t>DSS Call Center</a:t>
            </a:r>
            <a:r>
              <a:rPr lang="en-US" sz="2000" b="1" dirty="0" smtClean="0"/>
              <a:t>:</a:t>
            </a:r>
            <a:r>
              <a:rPr lang="en-US" sz="2000" dirty="0" smtClean="0"/>
              <a:t> 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b="1" dirty="0" smtClean="0"/>
              <a:t>Contact </a:t>
            </a:r>
            <a:r>
              <a:rPr lang="en-US" sz="1800" b="1" dirty="0"/>
              <a:t>I</a:t>
            </a:r>
            <a:r>
              <a:rPr lang="en-US" sz="1800" b="1" dirty="0" smtClean="0"/>
              <a:t>nformation</a:t>
            </a:r>
            <a:endParaRPr lang="en-US" sz="1800" dirty="0"/>
          </a:p>
          <a:p>
            <a:pPr lvl="1" fontAlgn="auto">
              <a:spcAft>
                <a:spcPts val="0"/>
              </a:spcAft>
              <a:defRPr/>
            </a:pPr>
            <a:r>
              <a:rPr lang="en-US" sz="1400" dirty="0"/>
              <a:t>1-888-282-7682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400" dirty="0" smtClean="0"/>
              <a:t>call.center@dsshelp.org</a:t>
            </a:r>
          </a:p>
          <a:p>
            <a:pPr lvl="1" fontAlgn="auto">
              <a:spcAft>
                <a:spcPts val="0"/>
              </a:spcAft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defRPr/>
            </a:pPr>
            <a:r>
              <a:rPr lang="en-US" sz="1800" b="1" dirty="0" smtClean="0"/>
              <a:t>Menu </a:t>
            </a:r>
            <a:r>
              <a:rPr lang="en-US" sz="1800" b="1" dirty="0"/>
              <a:t>Options:</a:t>
            </a:r>
            <a:endParaRPr lang="en-US" sz="1800" dirty="0"/>
          </a:p>
          <a:p>
            <a:pPr marL="685800"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/>
              <a:t>1 – </a:t>
            </a:r>
            <a:r>
              <a:rPr lang="en-US" sz="1400" dirty="0" smtClean="0"/>
              <a:t>STEPP/ISFD/Industry </a:t>
            </a:r>
            <a:r>
              <a:rPr lang="en-US" sz="1400" b="1" dirty="0"/>
              <a:t>ONLY</a:t>
            </a:r>
            <a:r>
              <a:rPr lang="en-US" sz="1400" dirty="0"/>
              <a:t> e-QIP </a:t>
            </a:r>
            <a:r>
              <a:rPr lang="en-US" sz="1400" dirty="0" smtClean="0"/>
              <a:t>     Account </a:t>
            </a:r>
            <a:r>
              <a:rPr lang="en-US" sz="1400" dirty="0"/>
              <a:t>Lockout or Password </a:t>
            </a:r>
            <a:r>
              <a:rPr lang="en-US" sz="1400" dirty="0" smtClean="0"/>
              <a:t>Reset</a:t>
            </a:r>
          </a:p>
          <a:p>
            <a:pPr marL="685800"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/>
              <a:t>2 </a:t>
            </a:r>
            <a:r>
              <a:rPr lang="en-US" sz="1400" dirty="0"/>
              <a:t>– Personnel Security or Facility Clearance </a:t>
            </a:r>
            <a:r>
              <a:rPr lang="en-US" sz="1400" dirty="0" smtClean="0"/>
              <a:t>Inquiry</a:t>
            </a: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/>
              <a:t>4 </a:t>
            </a:r>
            <a:r>
              <a:rPr lang="en-US" sz="1400" dirty="0"/>
              <a:t>– </a:t>
            </a:r>
            <a:r>
              <a:rPr lang="en-US" sz="1400" dirty="0" smtClean="0"/>
              <a:t>e-QIP</a:t>
            </a: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/>
              <a:t>5 – STEPP</a:t>
            </a: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/>
              <a:t>6 </a:t>
            </a:r>
            <a:r>
              <a:rPr lang="en-US" sz="1400" dirty="0"/>
              <a:t>– </a:t>
            </a:r>
            <a:r>
              <a:rPr lang="en-US" sz="1400" dirty="0" smtClean="0"/>
              <a:t>ISFD</a:t>
            </a:r>
          </a:p>
          <a:p>
            <a:pPr marL="685800"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/>
              <a:t>8 </a:t>
            </a:r>
            <a:r>
              <a:rPr lang="en-US" sz="1400" dirty="0"/>
              <a:t>– General Inquiry / Call Center </a:t>
            </a:r>
            <a:r>
              <a:rPr lang="en-US" sz="1400" dirty="0" smtClean="0"/>
              <a:t>Contact Information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F210C7-056B-44F0-A4DB-0BE7ABA11120}" type="slidenum">
              <a:rPr lang="en-US" alt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dirty="0" smtClean="0">
              <a:solidFill>
                <a:srgbClr val="898989"/>
              </a:solidFill>
            </a:endParaRPr>
          </a:p>
        </p:txBody>
      </p:sp>
      <p:sp>
        <p:nvSpPr>
          <p:cNvPr id="44039" name="Rectangle 2">
            <a:hlinkClick r:id="rId3"/>
          </p:cNvPr>
          <p:cNvSpPr>
            <a:spLocks noChangeArrowheads="1"/>
          </p:cNvSpPr>
          <p:nvPr/>
        </p:nvSpPr>
        <p:spPr bwMode="auto">
          <a:xfrm>
            <a:off x="4724400" y="5910263"/>
            <a:ext cx="4038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Click here for the </a:t>
            </a:r>
            <a:r>
              <a:rPr lang="en-US" altLang="en-US" sz="1600">
                <a:hlinkClick r:id="rId3"/>
              </a:rPr>
              <a:t>DMDC PSSAR</a:t>
            </a:r>
            <a:endParaRPr lang="en-US" altLang="en-US" sz="1600"/>
          </a:p>
        </p:txBody>
      </p:sp>
      <p:sp>
        <p:nvSpPr>
          <p:cNvPr id="44040" name="Rectangle 9">
            <a:hlinkClick r:id="rId3"/>
          </p:cNvPr>
          <p:cNvSpPr>
            <a:spLocks noChangeArrowheads="1"/>
          </p:cNvSpPr>
          <p:nvPr/>
        </p:nvSpPr>
        <p:spPr bwMode="auto">
          <a:xfrm>
            <a:off x="381000" y="5910263"/>
            <a:ext cx="4038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Click here for the </a:t>
            </a:r>
            <a:r>
              <a:rPr lang="en-US" altLang="en-US" sz="1600">
                <a:hlinkClick r:id="rId4"/>
              </a:rPr>
              <a:t>DSS SAR</a:t>
            </a:r>
            <a:endParaRPr lang="en-US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JPAS and SWFT Updates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574344" y="1167804"/>
            <a:ext cx="8001000" cy="5105400"/>
          </a:xfrm>
        </p:spPr>
        <p:txBody>
          <a:bodyPr/>
          <a:lstStyle/>
          <a:p>
            <a:pPr lvl="0"/>
            <a:r>
              <a:rPr lang="en-US" sz="2000" b="1" dirty="0" smtClean="0"/>
              <a:t>SWFT </a:t>
            </a:r>
            <a:r>
              <a:rPr lang="en-US" sz="2000" b="1" dirty="0"/>
              <a:t>Announcement:  </a:t>
            </a:r>
            <a:endParaRPr lang="en-US" sz="2000" b="1" dirty="0" smtClean="0"/>
          </a:p>
          <a:p>
            <a:pPr lvl="1"/>
            <a:r>
              <a:rPr lang="en-US" sz="1800" dirty="0" smtClean="0"/>
              <a:t>SWFT </a:t>
            </a:r>
            <a:r>
              <a:rPr lang="en-US" sz="1800" dirty="0"/>
              <a:t>will be PK-enabled (Dual authentication starting in December and removal of </a:t>
            </a:r>
            <a:r>
              <a:rPr lang="en-US" sz="1800" dirty="0" err="1" smtClean="0"/>
              <a:t>UserID</a:t>
            </a:r>
            <a:r>
              <a:rPr lang="en-US" sz="1800" dirty="0" smtClean="0"/>
              <a:t>/PW </a:t>
            </a:r>
            <a:r>
              <a:rPr lang="en-US" sz="1800" dirty="0"/>
              <a:t>in March) </a:t>
            </a:r>
            <a:endParaRPr lang="en-US" sz="1800" dirty="0" smtClean="0"/>
          </a:p>
          <a:p>
            <a:pPr lvl="1"/>
            <a:r>
              <a:rPr lang="en-US" sz="1800" b="1" dirty="0" smtClean="0"/>
              <a:t>4 weeks </a:t>
            </a:r>
            <a:r>
              <a:rPr lang="en-US" sz="1800" b="1" dirty="0"/>
              <a:t>left until the electronic fingerprint submission deadline</a:t>
            </a:r>
            <a:r>
              <a:rPr lang="en-US" sz="1800" b="1" dirty="0" smtClean="0"/>
              <a:t>.</a:t>
            </a:r>
          </a:p>
          <a:p>
            <a:pPr eaLnBrk="1" hangingPunct="1"/>
            <a:endParaRPr lang="en-US" altLang="en-US" sz="2000" b="1" dirty="0" smtClean="0"/>
          </a:p>
          <a:p>
            <a:pPr eaLnBrk="1" hangingPunct="1"/>
            <a:r>
              <a:rPr lang="en-US" altLang="en-US" sz="2000" b="1" dirty="0" smtClean="0"/>
              <a:t>JPAS </a:t>
            </a:r>
            <a:r>
              <a:rPr lang="en-US" altLang="en-US" sz="2000" b="1" dirty="0"/>
              <a:t>Release 5.2.0.0 Enhancements (18 JAN):</a:t>
            </a:r>
          </a:p>
          <a:p>
            <a:pPr lvl="1" eaLnBrk="1" hangingPunct="1"/>
            <a:r>
              <a:rPr lang="en-US" altLang="en-US" sz="1800" dirty="0"/>
              <a:t>Remove </a:t>
            </a:r>
            <a:r>
              <a:rPr lang="en-US" altLang="en-US" sz="1800" dirty="0" err="1"/>
              <a:t>Collab</a:t>
            </a:r>
            <a:r>
              <a:rPr lang="en-US" altLang="en-US" sz="1800" dirty="0"/>
              <a:t> CAF from JCAVS request screens</a:t>
            </a:r>
          </a:p>
          <a:p>
            <a:pPr lvl="1" eaLnBrk="1" hangingPunct="1"/>
            <a:r>
              <a:rPr lang="en-US" altLang="en-US" sz="1800" dirty="0"/>
              <a:t>Remove option to search records by EDIPI</a:t>
            </a:r>
          </a:p>
          <a:p>
            <a:pPr lvl="1" eaLnBrk="1" hangingPunct="1"/>
            <a:r>
              <a:rPr lang="en-US" altLang="en-US" sz="1800" dirty="0"/>
              <a:t>Display indoctrination date on SCI and non-SCI access history</a:t>
            </a:r>
          </a:p>
          <a:p>
            <a:pPr lvl="1" eaLnBrk="1" hangingPunct="1"/>
            <a:r>
              <a:rPr lang="en-US" altLang="en-US" sz="1800" dirty="0"/>
              <a:t>Current Eligibility will be placed on person summary </a:t>
            </a:r>
            <a:r>
              <a:rPr lang="en-US" altLang="en-US" sz="1800" dirty="0" smtClean="0"/>
              <a:t>screens</a:t>
            </a:r>
          </a:p>
          <a:p>
            <a:pPr lvl="1" eaLnBrk="1" hangingPunct="1"/>
            <a:r>
              <a:rPr lang="en-US" sz="1800" dirty="0"/>
              <a:t>Comment block added to Visit Requests</a:t>
            </a:r>
          </a:p>
          <a:p>
            <a:pPr marL="457200" lvl="1" indent="0" eaLnBrk="1" hangingPunct="1">
              <a:buNone/>
            </a:pPr>
            <a:endParaRPr lang="en-US" altLang="en-US" sz="1800" dirty="0"/>
          </a:p>
          <a:p>
            <a:pPr lvl="1"/>
            <a:endParaRPr lang="en-US" sz="1800" b="1" dirty="0"/>
          </a:p>
          <a:p>
            <a:pPr lvl="1" eaLnBrk="1" hangingPunct="1"/>
            <a:endParaRPr lang="en-US" altLang="en-US" sz="2000" dirty="0" smtClean="0"/>
          </a:p>
          <a:p>
            <a:pPr eaLnBrk="1" hangingPunct="1"/>
            <a:endParaRPr lang="en-US" altLang="en-US" sz="2000" dirty="0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0" y="6416675"/>
            <a:ext cx="91440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722CA5-76D0-43B4-8A78-1283C0EB8448}" type="slidenum">
              <a:rPr lang="en-US" alt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4CD117-7203-4727-A6E1-2A5FF15F220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1295400" y="1524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en-US" altLang="en-US" smtClean="0"/>
              <a:t>Hot Topics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74344" y="1066800"/>
            <a:ext cx="8001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 b="1" dirty="0"/>
              <a:t>e</a:t>
            </a:r>
            <a:r>
              <a:rPr lang="en-US" altLang="en-US" sz="1800" b="1" dirty="0" smtClean="0"/>
              <a:t>-QIP Submission Reject Reasons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600" dirty="0" smtClean="0"/>
              <a:t>Fingerprint Cards missing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600" dirty="0" smtClean="0"/>
              <a:t>Spouse information missing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LOJ/NDM</a:t>
            </a:r>
            <a:endParaRPr lang="en-US" sz="2000" b="1" dirty="0"/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600" dirty="0"/>
              <a:t>Loss of Jurisdiction – posted when separated with open incident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600" dirty="0"/>
              <a:t>No Determination Made – posted when no response to government request</a:t>
            </a:r>
          </a:p>
          <a:p>
            <a:pPr eaLnBrk="1" hangingPunct="1"/>
            <a:endParaRPr lang="en-US" altLang="en-US" sz="1800" b="1" dirty="0" smtClean="0"/>
          </a:p>
          <a:p>
            <a:pPr eaLnBrk="1" hangingPunct="1"/>
            <a:r>
              <a:rPr lang="en-US" altLang="en-US" sz="1800" b="1" dirty="0" smtClean="0"/>
              <a:t>JPAS </a:t>
            </a:r>
            <a:r>
              <a:rPr lang="en-US" altLang="en-US" sz="1800" b="1" dirty="0"/>
              <a:t>– Data Quality Initiatives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altLang="en-US" sz="1600" dirty="0" smtClean="0"/>
              <a:t>Owning/Servicing Relationship required</a:t>
            </a:r>
            <a:endParaRPr lang="en-US" altLang="en-US" sz="1600" dirty="0"/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600" dirty="0"/>
              <a:t>Separation posted and still in access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www.dmdc.osd.mil/psawebdocs/docPage.jsp?p=JPAS</a:t>
            </a:r>
            <a:endParaRPr lang="en-US" sz="1600" dirty="0" smtClean="0"/>
          </a:p>
          <a:p>
            <a:pPr eaLnBrk="1" hangingPunct="1"/>
            <a:endParaRPr lang="en-US" altLang="en-US" sz="1800" b="1" dirty="0" smtClean="0"/>
          </a:p>
          <a:p>
            <a:pPr eaLnBrk="1" hangingPunct="1"/>
            <a:r>
              <a:rPr lang="en-US" altLang="en-US" sz="1800" b="1" dirty="0" smtClean="0"/>
              <a:t>Overdue </a:t>
            </a:r>
            <a:r>
              <a:rPr lang="en-US" altLang="en-US" sz="1800" b="1" dirty="0"/>
              <a:t>PRs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600" dirty="0"/>
              <a:t>Submit overdue PRs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600" dirty="0"/>
              <a:t>Subject remains eligible for “Access” unless CAF indicates otherwise</a:t>
            </a:r>
          </a:p>
          <a:p>
            <a:pPr marL="746125" lvl="1" indent="-346075">
              <a:buFont typeface="Cambria" pitchFamily="18" charset="0"/>
              <a:buChar char="‒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044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4CD117-7203-4727-A6E1-2A5FF15F220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1295400" y="1524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en-US" altLang="en-US" dirty="0" smtClean="0"/>
              <a:t>Hotter Topics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74344" y="1066800"/>
            <a:ext cx="8188656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eaLnBrk="1" hangingPunct="1">
              <a:buFont typeface="Arial" charset="0"/>
              <a:buChar char="•"/>
            </a:pPr>
            <a:r>
              <a:rPr lang="en-US" altLang="en-US" sz="2000" b="1" dirty="0" smtClean="0"/>
              <a:t>Security Vulnerabilities</a:t>
            </a:r>
            <a:endParaRPr lang="en-US" altLang="en-US" sz="2000" i="1" dirty="0" smtClean="0"/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800" dirty="0" smtClean="0"/>
              <a:t>Findings show PCLs account for 25.4% of FY13 vulnerabilities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800" dirty="0" smtClean="0"/>
              <a:t>Top 3 reasons:</a:t>
            </a:r>
          </a:p>
          <a:p>
            <a:pPr marL="1146175" lvl="2" indent="-346075">
              <a:buFont typeface="Arial" panose="020B0604020202020204" pitchFamily="34" charset="0"/>
              <a:buChar char="•"/>
            </a:pPr>
            <a:r>
              <a:rPr lang="en-US" sz="1400" dirty="0" smtClean="0"/>
              <a:t>JPAS Maintenance &amp; Deny Access for D/R/LOJ </a:t>
            </a:r>
          </a:p>
          <a:p>
            <a:pPr marL="1146175" lvl="2" indent="-346075">
              <a:buFont typeface="Arial" panose="020B0604020202020204" pitchFamily="34" charset="0"/>
              <a:buChar char="•"/>
            </a:pPr>
            <a:r>
              <a:rPr lang="en-US" sz="1400" dirty="0" smtClean="0"/>
              <a:t>Personnel Security Clearance </a:t>
            </a:r>
          </a:p>
          <a:p>
            <a:pPr marL="1146175" lvl="2" indent="-346075">
              <a:buFont typeface="Arial" panose="020B0604020202020204" pitchFamily="34" charset="0"/>
              <a:buChar char="•"/>
            </a:pPr>
            <a:r>
              <a:rPr lang="en-US" sz="1400" dirty="0" smtClean="0"/>
              <a:t>SF 86 Data Retention/Destruction</a:t>
            </a:r>
          </a:p>
          <a:p>
            <a:pPr eaLnBrk="1" hangingPunct="1"/>
            <a:r>
              <a:rPr lang="en-US" altLang="en-US" sz="2000" b="1" dirty="0" smtClean="0"/>
              <a:t>Continuous </a:t>
            </a:r>
            <a:r>
              <a:rPr lang="en-US" altLang="en-US" sz="2000" b="1" dirty="0"/>
              <a:t>Evaluation 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800" dirty="0" smtClean="0"/>
              <a:t>Future efforts within DoD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800" dirty="0" smtClean="0"/>
              <a:t>Efforts include </a:t>
            </a:r>
          </a:p>
          <a:p>
            <a:pPr marL="1146175" lvl="2" indent="-346075">
              <a:buFont typeface="Arial" panose="020B0604020202020204" pitchFamily="34" charset="0"/>
              <a:buChar char="•"/>
            </a:pPr>
            <a:r>
              <a:rPr lang="en-US" sz="1600" dirty="0" smtClean="0"/>
              <a:t>Privileged Users (1.5K);   </a:t>
            </a:r>
          </a:p>
          <a:p>
            <a:pPr marL="1146175" lvl="2" indent="-346075">
              <a:buFont typeface="Arial" panose="020B0604020202020204" pitchFamily="34" charset="0"/>
              <a:buChar char="•"/>
            </a:pPr>
            <a:r>
              <a:rPr lang="en-US" sz="1600" dirty="0" smtClean="0"/>
              <a:t>CECD (100K); </a:t>
            </a:r>
          </a:p>
          <a:p>
            <a:pPr marL="1146175" lvl="2" indent="-346075">
              <a:buFont typeface="Arial" panose="020B0604020202020204" pitchFamily="34" charset="0"/>
              <a:buChar char="•"/>
            </a:pPr>
            <a:r>
              <a:rPr lang="en-US" sz="1600" dirty="0" smtClean="0"/>
              <a:t>Access Elsewhere (3K)</a:t>
            </a:r>
          </a:p>
          <a:p>
            <a:pPr eaLnBrk="1" hangingPunct="1"/>
            <a:r>
              <a:rPr lang="en-US" sz="2000" b="1" dirty="0" smtClean="0"/>
              <a:t>New SF-312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800" dirty="0"/>
              <a:t>DNI published new SF312 form </a:t>
            </a:r>
            <a:r>
              <a:rPr lang="en-US" sz="1800" dirty="0" smtClean="0"/>
              <a:t>dated 7/2013</a:t>
            </a:r>
            <a:endParaRPr lang="en-US" sz="1800" dirty="0"/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800" dirty="0"/>
              <a:t>Use this link </a:t>
            </a:r>
            <a:r>
              <a:rPr lang="en-US" sz="1800" dirty="0" smtClean="0">
                <a:hlinkClick r:id="rId3"/>
              </a:rPr>
              <a:t>here</a:t>
            </a:r>
            <a:endParaRPr lang="en-US" sz="1800" dirty="0" smtClean="0"/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800" dirty="0" smtClean="0"/>
              <a:t>PSMO-I will start rejecting old form January 2014</a:t>
            </a:r>
            <a:endParaRPr lang="en-US" sz="1800" dirty="0"/>
          </a:p>
          <a:p>
            <a:pPr marL="746125" lvl="1" indent="-346075">
              <a:buFont typeface="Cambria" pitchFamily="18" charset="0"/>
              <a:buChar char="‒"/>
            </a:pP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207963" y="6399212"/>
            <a:ext cx="355441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i="1" dirty="0">
                <a:latin typeface="+mj-lt"/>
                <a:cs typeface="+mn-cs"/>
              </a:rPr>
              <a:t>Note: Hyperlinks only work in “Slideshow View”. Click Shift+F5</a:t>
            </a:r>
          </a:p>
        </p:txBody>
      </p:sp>
    </p:spTree>
    <p:extLst>
      <p:ext uri="{BB962C8B-B14F-4D97-AF65-F5344CB8AC3E}">
        <p14:creationId xmlns:p14="http://schemas.microsoft.com/office/powerpoint/2010/main" val="30294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4CD117-7203-4727-A6E1-2A5FF15F220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1295400" y="1524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en-US" altLang="en-US" dirty="0" smtClean="0"/>
              <a:t>Hottest Topics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74344" y="1066800"/>
            <a:ext cx="8188656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eaLnBrk="1" hangingPunct="1">
              <a:buFont typeface="Arial" charset="0"/>
              <a:buChar char="•"/>
            </a:pPr>
            <a:r>
              <a:rPr lang="en-US" altLang="en-US" sz="1800" b="1" dirty="0" smtClean="0"/>
              <a:t>HSPD-12</a:t>
            </a:r>
            <a:endParaRPr lang="en-US" altLang="en-US" sz="1800" i="1" dirty="0" smtClean="0"/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600" dirty="0" smtClean="0"/>
              <a:t>DoD implemented HSPD-12 for uncleared contractors that requires NACI background investigations for physical/logical access to systems/installations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600" dirty="0" smtClean="0"/>
              <a:t>Government  is responsible </a:t>
            </a:r>
            <a:r>
              <a:rPr lang="en-US" sz="1600" dirty="0"/>
              <a:t>for </a:t>
            </a:r>
            <a:r>
              <a:rPr lang="en-US" sz="1600" dirty="0" smtClean="0"/>
              <a:t>submitting, paying and </a:t>
            </a:r>
            <a:r>
              <a:rPr lang="en-US" sz="1600" dirty="0"/>
              <a:t>adjudicating </a:t>
            </a:r>
            <a:endParaRPr lang="en-US" sz="1600" dirty="0" smtClean="0"/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600" dirty="0" smtClean="0"/>
              <a:t>OPM's </a:t>
            </a:r>
            <a:r>
              <a:rPr lang="en-US" sz="1600" dirty="0"/>
              <a:t>CVS system will store HSPD-12 adjudicative </a:t>
            </a:r>
            <a:r>
              <a:rPr lang="en-US" sz="1600" dirty="0" smtClean="0"/>
              <a:t>determinations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600" dirty="0" smtClean="0"/>
              <a:t>FSOs </a:t>
            </a:r>
            <a:r>
              <a:rPr lang="en-US" sz="1600" dirty="0"/>
              <a:t>should not </a:t>
            </a:r>
            <a:r>
              <a:rPr lang="en-US" sz="1600" dirty="0" smtClean="0"/>
              <a:t>create </a:t>
            </a:r>
            <a:r>
              <a:rPr lang="en-US" sz="1600" dirty="0"/>
              <a:t>JPAS records for personnel who do not require access to classified </a:t>
            </a:r>
            <a:r>
              <a:rPr lang="en-US" sz="1600" dirty="0" smtClean="0"/>
              <a:t>information (DoD guidance forthcoming)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600" dirty="0" smtClean="0"/>
              <a:t>If </a:t>
            </a:r>
            <a:r>
              <a:rPr lang="en-US" sz="1600" dirty="0"/>
              <a:t>a government activity is asking an FSO to enter data into JPAS for the uncleared contractor population, please contact AskPSMO-I@dss.mil and provide the government installation making the request.</a:t>
            </a:r>
          </a:p>
          <a:p>
            <a:pPr eaLnBrk="1" hangingPunct="1"/>
            <a:endParaRPr lang="en-US" altLang="en-US" sz="1800" b="1" dirty="0" smtClean="0"/>
          </a:p>
          <a:p>
            <a:pPr eaLnBrk="1" hangingPunct="1"/>
            <a:r>
              <a:rPr lang="en-US" altLang="en-US" sz="1800" b="1" dirty="0" smtClean="0"/>
              <a:t>RRU Changes</a:t>
            </a:r>
            <a:endParaRPr lang="en-US" altLang="en-US" sz="1800" b="1" dirty="0">
              <a:solidFill>
                <a:srgbClr val="FF0000"/>
              </a:solidFill>
            </a:endParaRP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600" dirty="0" smtClean="0"/>
              <a:t>Stay tuned to the DSS website for upcoming changes to RRU submission criteria related to PSMO-I and DoD CAF (Research, Recertify and Upgrade)</a:t>
            </a:r>
          </a:p>
          <a:p>
            <a:pPr eaLnBrk="1" hangingPunct="1"/>
            <a:endParaRPr lang="en-US" altLang="en-US" sz="1800" b="1" dirty="0" smtClean="0"/>
          </a:p>
          <a:p>
            <a:pPr eaLnBrk="1" hangingPunct="1"/>
            <a:r>
              <a:rPr lang="en-US" altLang="en-US" sz="1800" b="1" dirty="0" smtClean="0"/>
              <a:t>Incident </a:t>
            </a:r>
            <a:r>
              <a:rPr lang="en-US" altLang="en-US" sz="1800" b="1" dirty="0"/>
              <a:t>Report </a:t>
            </a:r>
            <a:endParaRPr lang="en-US" altLang="en-US" sz="1800" b="1" dirty="0">
              <a:solidFill>
                <a:srgbClr val="FF0000"/>
              </a:solidFill>
            </a:endParaRP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600" dirty="0" smtClean="0"/>
              <a:t>National </a:t>
            </a:r>
            <a:r>
              <a:rPr lang="en-US" sz="1600" dirty="0"/>
              <a:t>Security </a:t>
            </a:r>
            <a:r>
              <a:rPr lang="en-US" sz="1600" dirty="0" smtClean="0"/>
              <a:t>–  start with SF86 questions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600" dirty="0" smtClean="0"/>
              <a:t>Inability to function day-to-day | performance issues | threat to workforce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031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4CD117-7203-4727-A6E1-2A5FF15F220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8486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PSI Update </a:t>
            </a:r>
            <a:br>
              <a:rPr lang="en-US" altLang="en-US" dirty="0" smtClean="0"/>
            </a:br>
            <a:r>
              <a:rPr lang="en-US" altLang="en-US" sz="1100" i="1" dirty="0" smtClean="0"/>
              <a:t>(as of </a:t>
            </a:r>
            <a:r>
              <a:rPr lang="en-US" altLang="en-US" sz="1100" i="1" dirty="0"/>
              <a:t> </a:t>
            </a:r>
            <a:r>
              <a:rPr lang="en-US" altLang="en-US" sz="1100" i="1" dirty="0" smtClean="0"/>
              <a:t>3 Dec 13)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74344" y="1066800"/>
            <a:ext cx="8001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PSMO-I </a:t>
            </a:r>
            <a:endParaRPr lang="en-US" sz="2200" b="1" dirty="0"/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800" dirty="0"/>
              <a:t>Total submissions in JPAS: </a:t>
            </a:r>
            <a:r>
              <a:rPr lang="en-US" sz="1800" b="1" dirty="0" smtClean="0"/>
              <a:t>11,557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800" dirty="0" smtClean="0"/>
              <a:t>Oldest </a:t>
            </a:r>
            <a:r>
              <a:rPr lang="en-US" sz="1800" dirty="0"/>
              <a:t>e-QIP: </a:t>
            </a:r>
            <a:r>
              <a:rPr lang="en-US" sz="1800" b="1" dirty="0" smtClean="0"/>
              <a:t> 31 Oct </a:t>
            </a:r>
            <a:r>
              <a:rPr lang="en-US" sz="1800" b="1" dirty="0"/>
              <a:t>13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800" dirty="0"/>
              <a:t>PPR: </a:t>
            </a:r>
            <a:r>
              <a:rPr lang="en-US" sz="1800" b="1" dirty="0" smtClean="0"/>
              <a:t>4,589</a:t>
            </a:r>
            <a:endParaRPr lang="en-US" sz="1800" b="1" dirty="0"/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800" dirty="0"/>
              <a:t>SSBI: </a:t>
            </a:r>
            <a:r>
              <a:rPr lang="en-US" sz="1800" b="1" dirty="0" smtClean="0"/>
              <a:t>1,241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800" dirty="0" smtClean="0"/>
              <a:t>NACLC</a:t>
            </a:r>
            <a:r>
              <a:rPr lang="en-US" sz="1800" dirty="0"/>
              <a:t>: </a:t>
            </a:r>
            <a:r>
              <a:rPr lang="en-US" sz="1800" b="1" dirty="0" smtClean="0"/>
              <a:t>5,754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800" dirty="0" smtClean="0"/>
              <a:t>Resumed </a:t>
            </a:r>
            <a:r>
              <a:rPr lang="en-US" sz="1800" dirty="0"/>
              <a:t>submissions </a:t>
            </a:r>
            <a:r>
              <a:rPr lang="en-US" sz="1800" b="1" dirty="0"/>
              <a:t>23 Oct 13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800" dirty="0"/>
              <a:t>JPAS request from Industry</a:t>
            </a:r>
            <a:r>
              <a:rPr lang="en-US" sz="1800" dirty="0" smtClean="0"/>
              <a:t>: </a:t>
            </a:r>
            <a:r>
              <a:rPr lang="en-US" sz="1800" b="1" dirty="0"/>
              <a:t>~600/day</a:t>
            </a:r>
          </a:p>
          <a:p>
            <a:pPr marL="746125" lvl="1" indent="-346075">
              <a:buFont typeface="Cambria" pitchFamily="18" charset="0"/>
              <a:buChar char="‒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 err="1"/>
              <a:t>DoD</a:t>
            </a:r>
            <a:r>
              <a:rPr lang="en-US" sz="2200" b="1" dirty="0"/>
              <a:t> CAF </a:t>
            </a:r>
          </a:p>
          <a:p>
            <a:pPr marL="746125" lvl="1" indent="-346075">
              <a:buFont typeface="Cambria" pitchFamily="18" charset="0"/>
              <a:buChar char="‒"/>
            </a:pPr>
            <a:r>
              <a:rPr lang="en-US" sz="1800" dirty="0" smtClean="0"/>
              <a:t>Started </a:t>
            </a:r>
            <a:r>
              <a:rPr lang="en-US" sz="1800" dirty="0"/>
              <a:t>adjudicating  all cases: </a:t>
            </a:r>
            <a:r>
              <a:rPr lang="en-US" sz="1800" b="1" dirty="0"/>
              <a:t>17 Oct 13</a:t>
            </a:r>
          </a:p>
          <a:p>
            <a:pPr marL="346075" indent="-346075">
              <a:buFont typeface="Cambria" pitchFamily="18" charset="0"/>
              <a:buChar char="‒"/>
            </a:pPr>
            <a:endParaRPr lang="en-US" sz="2200" dirty="0"/>
          </a:p>
          <a:p>
            <a:pPr marL="346075" indent="-346075">
              <a:buFont typeface="Cambria" pitchFamily="18" charset="0"/>
              <a:buChar char="‒"/>
            </a:pPr>
            <a:endParaRPr lang="en-US" sz="2200" dirty="0"/>
          </a:p>
          <a:p>
            <a:pPr lvl="1">
              <a:buFont typeface="Cambria" pitchFamily="18" charset="0"/>
              <a:buChar char="‒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2200" dirty="0"/>
          </a:p>
          <a:p>
            <a:pPr marL="40005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923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Why Implement Electronic FP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BF9A40-9C3F-472A-8BC5-7EBF7A660809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48132" name="Group 31"/>
          <p:cNvGrpSpPr>
            <a:grpSpLocks/>
          </p:cNvGrpSpPr>
          <p:nvPr/>
        </p:nvGrpSpPr>
        <p:grpSpPr bwMode="auto">
          <a:xfrm>
            <a:off x="228600" y="1371600"/>
            <a:ext cx="2667000" cy="1747838"/>
            <a:chOff x="23750" y="1266505"/>
            <a:chExt cx="2667000" cy="1747650"/>
          </a:xfrm>
        </p:grpSpPr>
        <p:grpSp>
          <p:nvGrpSpPr>
            <p:cNvPr id="48159" name="Group 19"/>
            <p:cNvGrpSpPr>
              <a:grpSpLocks/>
            </p:cNvGrpSpPr>
            <p:nvPr/>
          </p:nvGrpSpPr>
          <p:grpSpPr bwMode="auto">
            <a:xfrm>
              <a:off x="152400" y="1371600"/>
              <a:ext cx="2538350" cy="1642555"/>
              <a:chOff x="152400" y="1295400"/>
              <a:chExt cx="2538350" cy="1642555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52338" y="1382373"/>
                <a:ext cx="2538412" cy="155558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tint val="66000"/>
                      <a:satMod val="160000"/>
                    </a:schemeClr>
                  </a:gs>
                  <a:gs pos="50000">
                    <a:schemeClr val="bg1">
                      <a:lumMod val="50000"/>
                      <a:tint val="44500"/>
                      <a:satMod val="160000"/>
                    </a:schemeClr>
                  </a:gs>
                  <a:gs pos="100000">
                    <a:schemeClr val="bg1">
                      <a:lumMod val="5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36576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OSD policy requires electronic 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submission NLT December 2013</a:t>
                </a:r>
              </a:p>
            </p:txBody>
          </p:sp>
          <p:sp>
            <p:nvSpPr>
              <p:cNvPr id="15" name="Round Same Side Corner Rectangle 14"/>
              <p:cNvSpPr/>
              <p:nvPr/>
            </p:nvSpPr>
            <p:spPr>
              <a:xfrm>
                <a:off x="152338" y="1295069"/>
                <a:ext cx="2538412" cy="365086"/>
              </a:xfrm>
              <a:prstGeom prst="round2Same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bg1"/>
                    </a:solidFill>
                  </a:rPr>
                  <a:t>Policy Changes</a:t>
                </a:r>
              </a:p>
            </p:txBody>
          </p:sp>
        </p:grpSp>
        <p:sp>
          <p:nvSpPr>
            <p:cNvPr id="26" name="Flowchart: Connector 25"/>
            <p:cNvSpPr/>
            <p:nvPr/>
          </p:nvSpPr>
          <p:spPr>
            <a:xfrm>
              <a:off x="23750" y="1266505"/>
              <a:ext cx="274638" cy="274608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48133" name="Group 36"/>
          <p:cNvGrpSpPr>
            <a:grpSpLocks/>
          </p:cNvGrpSpPr>
          <p:nvPr/>
        </p:nvGrpSpPr>
        <p:grpSpPr bwMode="auto">
          <a:xfrm>
            <a:off x="228600" y="3571875"/>
            <a:ext cx="2689225" cy="1755775"/>
            <a:chOff x="23750" y="3781105"/>
            <a:chExt cx="2689160" cy="1754825"/>
          </a:xfrm>
        </p:grpSpPr>
        <p:grpSp>
          <p:nvGrpSpPr>
            <p:cNvPr id="48155" name="Group 22"/>
            <p:cNvGrpSpPr>
              <a:grpSpLocks/>
            </p:cNvGrpSpPr>
            <p:nvPr/>
          </p:nvGrpSpPr>
          <p:grpSpPr bwMode="auto">
            <a:xfrm>
              <a:off x="162178" y="3886200"/>
              <a:ext cx="2550732" cy="1649730"/>
              <a:chOff x="676275" y="4046220"/>
              <a:chExt cx="2550732" cy="164973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675957" y="4141042"/>
                <a:ext cx="2543113" cy="1554908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tint val="66000"/>
                      <a:satMod val="160000"/>
                    </a:schemeClr>
                  </a:gs>
                  <a:gs pos="50000">
                    <a:schemeClr val="bg1">
                      <a:lumMod val="50000"/>
                      <a:tint val="44500"/>
                      <a:satMod val="160000"/>
                    </a:schemeClr>
                  </a:gs>
                  <a:gs pos="100000">
                    <a:schemeClr val="bg1">
                      <a:lumMod val="5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36576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Technology and process changes can overcome policy and reject issues 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8" name="Round Same Side Corner Rectangle 17"/>
              <p:cNvSpPr/>
              <p:nvPr/>
            </p:nvSpPr>
            <p:spPr>
              <a:xfrm>
                <a:off x="683894" y="4045843"/>
                <a:ext cx="2543113" cy="366515"/>
              </a:xfrm>
              <a:prstGeom prst="round2Same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bg1"/>
                    </a:solidFill>
                  </a:rPr>
                  <a:t>Improve Efficiencies</a:t>
                </a:r>
              </a:p>
            </p:txBody>
          </p:sp>
        </p:grpSp>
        <p:sp>
          <p:nvSpPr>
            <p:cNvPr id="30" name="Flowchart: Connector 29"/>
            <p:cNvSpPr/>
            <p:nvPr/>
          </p:nvSpPr>
          <p:spPr>
            <a:xfrm>
              <a:off x="23750" y="3781105"/>
              <a:ext cx="274631" cy="274489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</a:t>
              </a:r>
            </a:p>
          </p:txBody>
        </p:sp>
      </p:grpSp>
      <p:grpSp>
        <p:nvGrpSpPr>
          <p:cNvPr id="48134" name="Group 35"/>
          <p:cNvGrpSpPr>
            <a:grpSpLocks/>
          </p:cNvGrpSpPr>
          <p:nvPr/>
        </p:nvGrpSpPr>
        <p:grpSpPr bwMode="auto">
          <a:xfrm>
            <a:off x="3059113" y="3571875"/>
            <a:ext cx="2990850" cy="1762125"/>
            <a:chOff x="3000102" y="3781105"/>
            <a:chExt cx="2990742" cy="1761175"/>
          </a:xfrm>
        </p:grpSpPr>
        <p:grpSp>
          <p:nvGrpSpPr>
            <p:cNvPr id="48151" name="Group 23"/>
            <p:cNvGrpSpPr>
              <a:grpSpLocks/>
            </p:cNvGrpSpPr>
            <p:nvPr/>
          </p:nvGrpSpPr>
          <p:grpSpPr bwMode="auto">
            <a:xfrm>
              <a:off x="3128772" y="3886200"/>
              <a:ext cx="2862072" cy="1656080"/>
              <a:chOff x="3383084" y="4038600"/>
              <a:chExt cx="2862072" cy="165608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382996" y="4139768"/>
                <a:ext cx="2862160" cy="155491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tint val="66000"/>
                      <a:satMod val="160000"/>
                    </a:schemeClr>
                  </a:gs>
                  <a:gs pos="50000">
                    <a:schemeClr val="bg1">
                      <a:lumMod val="50000"/>
                      <a:tint val="44500"/>
                      <a:satMod val="160000"/>
                    </a:schemeClr>
                  </a:gs>
                  <a:gs pos="100000">
                    <a:schemeClr val="bg1">
                      <a:lumMod val="5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36576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14 day fingerprint rule is OPM #1 reject reason</a:t>
                </a:r>
              </a:p>
            </p:txBody>
          </p:sp>
          <p:sp>
            <p:nvSpPr>
              <p:cNvPr id="14" name="Round Same Side Corner Rectangle 13"/>
              <p:cNvSpPr/>
              <p:nvPr/>
            </p:nvSpPr>
            <p:spPr>
              <a:xfrm>
                <a:off x="3382996" y="4038223"/>
                <a:ext cx="2862160" cy="366515"/>
              </a:xfrm>
              <a:prstGeom prst="round2Same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bg1"/>
                    </a:solidFill>
                  </a:rPr>
                  <a:t>Delay/Rework</a:t>
                </a:r>
              </a:p>
            </p:txBody>
          </p:sp>
        </p:grpSp>
        <p:sp>
          <p:nvSpPr>
            <p:cNvPr id="29" name="Flowchart: Connector 28"/>
            <p:cNvSpPr/>
            <p:nvPr/>
          </p:nvSpPr>
          <p:spPr>
            <a:xfrm>
              <a:off x="3000102" y="3781105"/>
              <a:ext cx="274627" cy="27449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</a:t>
              </a:r>
            </a:p>
          </p:txBody>
        </p:sp>
      </p:grpSp>
      <p:grpSp>
        <p:nvGrpSpPr>
          <p:cNvPr id="48135" name="Group 32"/>
          <p:cNvGrpSpPr>
            <a:grpSpLocks/>
          </p:cNvGrpSpPr>
          <p:nvPr/>
        </p:nvGrpSpPr>
        <p:grpSpPr bwMode="auto">
          <a:xfrm>
            <a:off x="3000375" y="1379538"/>
            <a:ext cx="2995613" cy="1739900"/>
            <a:chOff x="3000102" y="1275015"/>
            <a:chExt cx="2995695" cy="1739965"/>
          </a:xfrm>
        </p:grpSpPr>
        <p:grpSp>
          <p:nvGrpSpPr>
            <p:cNvPr id="48147" name="Group 20"/>
            <p:cNvGrpSpPr>
              <a:grpSpLocks/>
            </p:cNvGrpSpPr>
            <p:nvPr/>
          </p:nvGrpSpPr>
          <p:grpSpPr bwMode="auto">
            <a:xfrm>
              <a:off x="3124200" y="1371600"/>
              <a:ext cx="2871597" cy="1643380"/>
              <a:chOff x="3124200" y="1282700"/>
              <a:chExt cx="2871597" cy="164338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133455" y="1371859"/>
                <a:ext cx="2862342" cy="1554221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tint val="66000"/>
                      <a:satMod val="160000"/>
                    </a:schemeClr>
                  </a:gs>
                  <a:gs pos="50000">
                    <a:schemeClr val="bg1">
                      <a:lumMod val="50000"/>
                      <a:tint val="44500"/>
                      <a:satMod val="160000"/>
                    </a:schemeClr>
                  </a:gs>
                  <a:gs pos="100000">
                    <a:schemeClr val="bg1">
                      <a:lumMod val="5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36576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Future Interim PCL Policy Change: </a:t>
                </a:r>
              </a:p>
              <a:p>
                <a:pPr marL="342900" indent="-3429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Investigation Scheduled</a:t>
                </a:r>
              </a:p>
              <a:p>
                <a:pPr marL="342900" indent="-3429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Review FP results</a:t>
                </a:r>
              </a:p>
              <a:p>
                <a:pPr marL="342900" indent="-3429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Review National Databases</a:t>
                </a:r>
              </a:p>
              <a:p>
                <a:pPr marL="342900" indent="-3429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Review  SF-86 </a:t>
                </a:r>
              </a:p>
            </p:txBody>
          </p:sp>
          <p:sp>
            <p:nvSpPr>
              <p:cNvPr id="17" name="Round Same Side Corner Rectangle 16"/>
              <p:cNvSpPr/>
              <p:nvPr/>
            </p:nvSpPr>
            <p:spPr>
              <a:xfrm>
                <a:off x="3123930" y="1282956"/>
                <a:ext cx="2862342" cy="365139"/>
              </a:xfrm>
              <a:prstGeom prst="round2Same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bg1"/>
                    </a:solidFill>
                  </a:rPr>
                  <a:t>Future Interim PCL Policy Change</a:t>
                </a:r>
              </a:p>
            </p:txBody>
          </p:sp>
        </p:grpSp>
        <p:sp>
          <p:nvSpPr>
            <p:cNvPr id="31" name="Flowchart: Connector 30"/>
            <p:cNvSpPr/>
            <p:nvPr/>
          </p:nvSpPr>
          <p:spPr>
            <a:xfrm>
              <a:off x="3000102" y="1275015"/>
              <a:ext cx="274646" cy="274647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48136" name="Group 33"/>
          <p:cNvGrpSpPr>
            <a:grpSpLocks/>
          </p:cNvGrpSpPr>
          <p:nvPr/>
        </p:nvGrpSpPr>
        <p:grpSpPr bwMode="auto">
          <a:xfrm>
            <a:off x="6154738" y="1379538"/>
            <a:ext cx="2684462" cy="1739900"/>
            <a:chOff x="5983777" y="1275015"/>
            <a:chExt cx="2684227" cy="1739965"/>
          </a:xfrm>
        </p:grpSpPr>
        <p:grpSp>
          <p:nvGrpSpPr>
            <p:cNvPr id="48143" name="Group 21"/>
            <p:cNvGrpSpPr>
              <a:grpSpLocks/>
            </p:cNvGrpSpPr>
            <p:nvPr/>
          </p:nvGrpSpPr>
          <p:grpSpPr bwMode="auto">
            <a:xfrm>
              <a:off x="6123432" y="1371600"/>
              <a:ext cx="2544572" cy="1643380"/>
              <a:chOff x="6123432" y="1295400"/>
              <a:chExt cx="2544572" cy="164338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126640" y="1384559"/>
                <a:ext cx="2541364" cy="1554221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tint val="66000"/>
                      <a:satMod val="160000"/>
                    </a:schemeClr>
                  </a:gs>
                  <a:gs pos="50000">
                    <a:schemeClr val="bg1">
                      <a:lumMod val="50000"/>
                      <a:tint val="44500"/>
                      <a:satMod val="160000"/>
                    </a:schemeClr>
                  </a:gs>
                  <a:gs pos="100000">
                    <a:schemeClr val="bg1">
                      <a:lumMod val="5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36576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Interim PCL process aligns to HSPD-12 and national security standards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6" name="Round Same Side Corner Rectangle 15"/>
              <p:cNvSpPr/>
              <p:nvPr/>
            </p:nvSpPr>
            <p:spPr>
              <a:xfrm>
                <a:off x="6123465" y="1295656"/>
                <a:ext cx="2541364" cy="365139"/>
              </a:xfrm>
              <a:prstGeom prst="round2Same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bg1"/>
                    </a:solidFill>
                  </a:rPr>
                  <a:t>Compliance</a:t>
                </a:r>
              </a:p>
            </p:txBody>
          </p:sp>
        </p:grpSp>
        <p:sp>
          <p:nvSpPr>
            <p:cNvPr id="27" name="Flowchart: Connector 26"/>
            <p:cNvSpPr/>
            <p:nvPr/>
          </p:nvSpPr>
          <p:spPr>
            <a:xfrm>
              <a:off x="5983777" y="1275015"/>
              <a:ext cx="274613" cy="274647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48137" name="Group 34"/>
          <p:cNvGrpSpPr>
            <a:grpSpLocks/>
          </p:cNvGrpSpPr>
          <p:nvPr/>
        </p:nvGrpSpPr>
        <p:grpSpPr bwMode="auto">
          <a:xfrm>
            <a:off x="6157913" y="3571875"/>
            <a:ext cx="2681287" cy="1754188"/>
            <a:chOff x="5959518" y="3781105"/>
            <a:chExt cx="2681689" cy="1753555"/>
          </a:xfrm>
        </p:grpSpPr>
        <p:grpSp>
          <p:nvGrpSpPr>
            <p:cNvPr id="48139" name="Group 24"/>
            <p:cNvGrpSpPr>
              <a:grpSpLocks/>
            </p:cNvGrpSpPr>
            <p:nvPr/>
          </p:nvGrpSpPr>
          <p:grpSpPr bwMode="auto">
            <a:xfrm>
              <a:off x="6089648" y="3886200"/>
              <a:ext cx="2551559" cy="1648460"/>
              <a:chOff x="6113905" y="4046220"/>
              <a:chExt cx="2551559" cy="164846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6123496" y="4139491"/>
                <a:ext cx="2541968" cy="1555189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tint val="66000"/>
                      <a:satMod val="160000"/>
                    </a:schemeClr>
                  </a:gs>
                  <a:gs pos="50000">
                    <a:schemeClr val="bg1">
                      <a:lumMod val="50000"/>
                      <a:tint val="44500"/>
                      <a:satMod val="160000"/>
                    </a:schemeClr>
                  </a:gs>
                  <a:gs pos="100000">
                    <a:schemeClr val="bg1">
                      <a:lumMod val="5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365760"/>
              <a:lstStyle/>
              <a:p>
                <a:pPr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Interim PCL </a:t>
                </a:r>
                <a:r>
                  <a:rPr 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granted</a:t>
                </a:r>
              </a:p>
              <a:p>
                <a:pPr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endParaRPr>
              </a:p>
              <a:p>
                <a:pPr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Rating Matrix Enhancement</a:t>
                </a:r>
                <a:endParaRPr 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9" name="Round Same Side Corner Rectangle 18"/>
              <p:cNvSpPr/>
              <p:nvPr/>
            </p:nvSpPr>
            <p:spPr>
              <a:xfrm>
                <a:off x="6113970" y="4045862"/>
                <a:ext cx="2541968" cy="366581"/>
              </a:xfrm>
              <a:prstGeom prst="round2Same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 smtClean="0">
                    <a:solidFill>
                      <a:schemeClr val="bg1"/>
                    </a:solidFill>
                  </a:rPr>
                  <a:t>Added Benefit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" name="Flowchart: Connector 27"/>
            <p:cNvSpPr/>
            <p:nvPr/>
          </p:nvSpPr>
          <p:spPr>
            <a:xfrm>
              <a:off x="5959518" y="3781105"/>
              <a:ext cx="274678" cy="274539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6</a:t>
              </a:r>
            </a:p>
          </p:txBody>
        </p:sp>
      </p:grpSp>
      <p:sp>
        <p:nvSpPr>
          <p:cNvPr id="48138" name="Rectangle 3"/>
          <p:cNvSpPr>
            <a:spLocks noChangeArrowheads="1"/>
          </p:cNvSpPr>
          <p:nvPr/>
        </p:nvSpPr>
        <p:spPr bwMode="auto">
          <a:xfrm>
            <a:off x="111087" y="5817697"/>
            <a:ext cx="87281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 smtClean="0"/>
              <a:t>BAE sharing fingerprint equipment and DMDC posting of </a:t>
            </a:r>
            <a:r>
              <a:rPr lang="en-US" altLang="en-US" sz="1600" i="1" dirty="0" smtClean="0">
                <a:hlinkClick r:id="rId3"/>
              </a:rPr>
              <a:t>e-Fingerprint Service Providers</a:t>
            </a:r>
            <a:endParaRPr lang="en-US" altLang="en-US" sz="16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207963" y="6305550"/>
            <a:ext cx="355441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i="1" dirty="0">
                <a:latin typeface="+mj-lt"/>
                <a:cs typeface="+mn-cs"/>
              </a:rPr>
              <a:t>Note: Hyperlinks only work in “Slideshow View”. Click Shift+F5</a:t>
            </a:r>
          </a:p>
        </p:txBody>
      </p:sp>
    </p:spTree>
    <p:extLst>
      <p:ext uri="{BB962C8B-B14F-4D97-AF65-F5344CB8AC3E}">
        <p14:creationId xmlns:p14="http://schemas.microsoft.com/office/powerpoint/2010/main" val="164832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99"/>
          </a:buClr>
          <a:buSzPct val="120000"/>
          <a:buFont typeface="Wingdings" pitchFamily="2" charset="2"/>
          <a:buChar char="§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99"/>
          </a:buClr>
          <a:buSzPct val="120000"/>
          <a:buFont typeface="Wingdings" pitchFamily="2" charset="2"/>
          <a:buChar char="§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3BBC0B29F08649901DFEC38E768075" ma:contentTypeVersion="0" ma:contentTypeDescription="Create a new document." ma:contentTypeScope="" ma:versionID="02c3cd632acb53297001f361edf051d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0454C81-0515-492C-8829-46246F02B076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5ECC45C-954E-4091-8A13-4581E13E98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C2671B-66AD-4977-8138-44DB4F84C0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3690</TotalTime>
  <Words>971</Words>
  <Application>Microsoft Office PowerPoint</Application>
  <PresentationFormat>On-screen Show (4:3)</PresentationFormat>
  <Paragraphs>229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2_Default Design</vt:lpstr>
      <vt:lpstr>Personnel Security Management Office for Industry  Update</vt:lpstr>
      <vt:lpstr>Functions of Personnel Security Management Office for Industry (PSMO-I)</vt:lpstr>
      <vt:lpstr>Call Center Information </vt:lpstr>
      <vt:lpstr>JPAS and SWFT Updates</vt:lpstr>
      <vt:lpstr>PowerPoint Presentation</vt:lpstr>
      <vt:lpstr>PowerPoint Presentation</vt:lpstr>
      <vt:lpstr>PowerPoint Presentation</vt:lpstr>
      <vt:lpstr>PSI Update  (as of  3 Dec 13)</vt:lpstr>
      <vt:lpstr>Why Implement Electronic FP</vt:lpstr>
      <vt:lpstr>eFP Implementation Options</vt:lpstr>
      <vt:lpstr>PSMO-I Contact Information</vt:lpstr>
      <vt:lpstr>PowerPoint Presentation</vt:lpstr>
    </vt:vector>
  </TitlesOfParts>
  <Company>DSS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Defense Industrial Security Clearance Office (DISCO)</dc:title>
  <dc:creator>Bailey, Zaakia, CIV,DSS</dc:creator>
  <cp:lastModifiedBy>Office of Research</cp:lastModifiedBy>
  <cp:revision>375</cp:revision>
  <cp:lastPrinted>2013-11-20T15:06:25Z</cp:lastPrinted>
  <dcterms:created xsi:type="dcterms:W3CDTF">2012-10-12T16:04:11Z</dcterms:created>
  <dcterms:modified xsi:type="dcterms:W3CDTF">2013-12-06T16:18:31Z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0x010100A23BBC0B29F08649901DFEC38E768075</vt:lpwstr>
  </property>
</Properties>
</file>