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74" r:id="rId3"/>
    <p:sldId id="276" r:id="rId4"/>
    <p:sldId id="278" r:id="rId5"/>
    <p:sldId id="279" r:id="rId6"/>
    <p:sldId id="280" r:id="rId7"/>
    <p:sldId id="275" r:id="rId8"/>
    <p:sldId id="27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104" y="4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9693E66-883C-4513-B66C-A9AC3FB7AD5E}" type="datetimeFigureOut">
              <a:rPr lang="en-US" smtClean="0"/>
              <a:t>9/22/2013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85D833D-84D9-429D-88D8-1694C76A05DB}"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693E66-883C-4513-B66C-A9AC3FB7AD5E}" type="datetimeFigureOut">
              <a:rPr lang="en-US" smtClean="0"/>
              <a:t>9/22/2013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5D833D-84D9-429D-88D8-1694C76A05D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85D833D-84D9-429D-88D8-1694C76A05DB}"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693E66-883C-4513-B66C-A9AC3FB7AD5E}" type="datetimeFigureOut">
              <a:rPr lang="en-US" smtClean="0"/>
              <a:t>9/22/2013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9693E66-883C-4513-B66C-A9AC3FB7AD5E}" type="datetimeFigureOut">
              <a:rPr lang="en-US" smtClean="0"/>
              <a:t>9/22/2013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85D833D-84D9-429D-88D8-1694C76A05DB}"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9693E66-883C-4513-B66C-A9AC3FB7AD5E}" type="datetimeFigureOut">
              <a:rPr lang="en-US" smtClean="0"/>
              <a:t>9/22/2013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85D833D-84D9-429D-88D8-1694C76A05DB}"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9693E66-883C-4513-B66C-A9AC3FB7AD5E}" type="datetimeFigureOut">
              <a:rPr lang="en-US" smtClean="0"/>
              <a:t>9/22/2013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5D833D-84D9-429D-88D8-1694C76A05DB}"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9693E66-883C-4513-B66C-A9AC3FB7AD5E}" type="datetimeFigureOut">
              <a:rPr lang="en-US" smtClean="0"/>
              <a:t>9/22/2013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85D833D-84D9-429D-88D8-1694C76A05DB}"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693E66-883C-4513-B66C-A9AC3FB7AD5E}" type="datetimeFigureOut">
              <a:rPr lang="en-US" smtClean="0"/>
              <a:t>9/22/2013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85D833D-84D9-429D-88D8-1694C76A05D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9693E66-883C-4513-B66C-A9AC3FB7AD5E}" type="datetimeFigureOut">
              <a:rPr lang="en-US" smtClean="0"/>
              <a:t>9/22/2013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85D833D-84D9-429D-88D8-1694C76A05D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85D833D-84D9-429D-88D8-1694C76A05DB}"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9693E66-883C-4513-B66C-A9AC3FB7AD5E}" type="datetimeFigureOut">
              <a:rPr lang="en-US" smtClean="0"/>
              <a:t>9/22/2013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85D833D-84D9-429D-88D8-1694C76A05DB}"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9693E66-883C-4513-B66C-A9AC3FB7AD5E}" type="datetimeFigureOut">
              <a:rPr lang="en-US" smtClean="0"/>
              <a:t>9/22/2013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9693E66-883C-4513-B66C-A9AC3FB7AD5E}" type="datetimeFigureOut">
              <a:rPr lang="en-US" smtClean="0"/>
              <a:t>9/22/2013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85D833D-84D9-429D-88D8-1694C76A05DB}"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111274" y="2822138"/>
            <a:ext cx="2923364" cy="1292662"/>
          </a:xfrm>
          <a:prstGeom prst="rect">
            <a:avLst/>
          </a:prstGeom>
          <a:noFill/>
        </p:spPr>
        <p:txBody>
          <a:bodyPr wrap="none" rtlCol="0">
            <a:spAutoFit/>
          </a:bodyPr>
          <a:lstStyle/>
          <a:p>
            <a:pPr algn="ctr"/>
            <a:r>
              <a:rPr lang="en-US" sz="5400" b="1" dirty="0" smtClean="0">
                <a:latin typeface="Cambria" pitchFamily="18" charset="0"/>
              </a:rPr>
              <a:t>OPSEC</a:t>
            </a:r>
            <a:endParaRPr lang="en-US" b="1" dirty="0" smtClean="0">
              <a:latin typeface="Cambria" pitchFamily="18" charset="0"/>
            </a:endParaRPr>
          </a:p>
          <a:p>
            <a:pPr algn="ctr"/>
            <a:r>
              <a:rPr lang="en-US" sz="2400" b="1" dirty="0" smtClean="0">
                <a:latin typeface="Cambria" pitchFamily="18" charset="0"/>
              </a:rPr>
              <a:t>Awareness Briefing</a:t>
            </a:r>
            <a:endParaRPr lang="en-US" sz="2400" b="1" dirty="0">
              <a:latin typeface="Cambria" pitchFamily="18" charset="0"/>
            </a:endParaRPr>
          </a:p>
        </p:txBody>
      </p:sp>
      <p:sp>
        <p:nvSpPr>
          <p:cNvPr id="6" name="TextBox 5"/>
          <p:cNvSpPr txBox="1"/>
          <p:nvPr/>
        </p:nvSpPr>
        <p:spPr>
          <a:xfrm>
            <a:off x="451452" y="4572000"/>
            <a:ext cx="8242962" cy="646331"/>
          </a:xfrm>
          <a:prstGeom prst="rect">
            <a:avLst/>
          </a:prstGeom>
          <a:noFill/>
        </p:spPr>
        <p:txBody>
          <a:bodyPr wrap="none" rtlCol="0">
            <a:spAutoFit/>
          </a:bodyPr>
          <a:lstStyle/>
          <a:p>
            <a:pPr algn="ctr"/>
            <a:r>
              <a:rPr lang="en-US" sz="3600" b="1" dirty="0" smtClean="0">
                <a:latin typeface="Cambria" pitchFamily="18" charset="0"/>
              </a:rPr>
              <a:t>Multi-Function Printer (MFP) Security</a:t>
            </a:r>
          </a:p>
        </p:txBody>
      </p:sp>
    </p:spTree>
    <p:extLst>
      <p:ext uri="{BB962C8B-B14F-4D97-AF65-F5344CB8AC3E}">
        <p14:creationId xmlns:p14="http://schemas.microsoft.com/office/powerpoint/2010/main" val="2338197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1753" y="1295400"/>
            <a:ext cx="6330194" cy="523220"/>
          </a:xfrm>
          <a:prstGeom prst="rect">
            <a:avLst/>
          </a:prstGeom>
          <a:noFill/>
        </p:spPr>
        <p:txBody>
          <a:bodyPr wrap="none" rtlCol="0">
            <a:spAutoFit/>
          </a:bodyPr>
          <a:lstStyle/>
          <a:p>
            <a:pPr algn="ctr"/>
            <a:r>
              <a:rPr lang="en-US" sz="2800" dirty="0" smtClean="0">
                <a:latin typeface="Cambria" pitchFamily="18" charset="0"/>
              </a:rPr>
              <a:t>What is a Multi-Function Printer (MFP)?</a:t>
            </a:r>
            <a:endParaRPr lang="en-US" sz="2800" dirty="0">
              <a:latin typeface="Cambria" pitchFamily="18" charset="0"/>
            </a:endParaRPr>
          </a:p>
        </p:txBody>
      </p:sp>
      <p:sp>
        <p:nvSpPr>
          <p:cNvPr id="3" name="TextBox 2"/>
          <p:cNvSpPr txBox="1"/>
          <p:nvPr/>
        </p:nvSpPr>
        <p:spPr>
          <a:xfrm>
            <a:off x="474630" y="2832080"/>
            <a:ext cx="8195078" cy="3416320"/>
          </a:xfrm>
          <a:prstGeom prst="rect">
            <a:avLst/>
          </a:prstGeom>
          <a:noFill/>
        </p:spPr>
        <p:txBody>
          <a:bodyPr wrap="square" rtlCol="0">
            <a:spAutoFit/>
          </a:bodyPr>
          <a:lstStyle/>
          <a:p>
            <a:pPr algn="just"/>
            <a:r>
              <a:rPr lang="en-US" dirty="0" smtClean="0">
                <a:latin typeface="Cambria" pitchFamily="18" charset="0"/>
              </a:rPr>
              <a:t>Most  printers currently found on the market are considered to be multi-function, meaning that they can do more than just print a document.</a:t>
            </a:r>
          </a:p>
          <a:p>
            <a:pPr algn="just"/>
            <a:endParaRPr lang="en-US" dirty="0">
              <a:latin typeface="Cambria" pitchFamily="18" charset="0"/>
            </a:endParaRPr>
          </a:p>
          <a:p>
            <a:pPr algn="just"/>
            <a:r>
              <a:rPr lang="en-US" dirty="0" smtClean="0">
                <a:latin typeface="Cambria" pitchFamily="18" charset="0"/>
              </a:rPr>
              <a:t>The majority of printers now include a scanner which allows  for the digital scanning of images and documents.</a:t>
            </a:r>
          </a:p>
          <a:p>
            <a:pPr algn="just"/>
            <a:endParaRPr lang="en-US" dirty="0">
              <a:latin typeface="Cambria" pitchFamily="18" charset="0"/>
            </a:endParaRPr>
          </a:p>
          <a:p>
            <a:pPr algn="just"/>
            <a:r>
              <a:rPr lang="en-US" dirty="0" smtClean="0">
                <a:latin typeface="Cambria" pitchFamily="18" charset="0"/>
              </a:rPr>
              <a:t>A large number of these devices also have fax and network transmission capability. </a:t>
            </a:r>
            <a:endParaRPr lang="en-US" dirty="0">
              <a:latin typeface="Cambria" pitchFamily="18" charset="0"/>
            </a:endParaRPr>
          </a:p>
          <a:p>
            <a:pPr algn="just"/>
            <a:endParaRPr lang="en-US" dirty="0" smtClean="0">
              <a:latin typeface="Cambria" pitchFamily="18" charset="0"/>
            </a:endParaRPr>
          </a:p>
          <a:p>
            <a:pPr algn="just"/>
            <a:r>
              <a:rPr lang="en-US" dirty="0" smtClean="0">
                <a:latin typeface="Cambria" pitchFamily="18" charset="0"/>
              </a:rPr>
              <a:t>They may also have integral USB ports which allow the user to print  directly from a thumb-drive or save scanned images.</a:t>
            </a:r>
            <a:endParaRPr lang="en-US" dirty="0">
              <a:latin typeface="Cambria" pitchFamily="18" charset="0"/>
            </a:endParaRPr>
          </a:p>
          <a:p>
            <a:pPr algn="just"/>
            <a:endParaRPr lang="en-US" dirty="0">
              <a:latin typeface="Cambria" pitchFamily="18" charset="0"/>
            </a:endParaRPr>
          </a:p>
        </p:txBody>
      </p:sp>
    </p:spTree>
    <p:extLst>
      <p:ext uri="{BB962C8B-B14F-4D97-AF65-F5344CB8AC3E}">
        <p14:creationId xmlns:p14="http://schemas.microsoft.com/office/powerpoint/2010/main" val="346488773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10608" y="914400"/>
            <a:ext cx="5332486" cy="954107"/>
          </a:xfrm>
          <a:prstGeom prst="rect">
            <a:avLst/>
          </a:prstGeom>
          <a:noFill/>
        </p:spPr>
        <p:txBody>
          <a:bodyPr wrap="none" rtlCol="0">
            <a:spAutoFit/>
          </a:bodyPr>
          <a:lstStyle/>
          <a:p>
            <a:pPr algn="ctr"/>
            <a:r>
              <a:rPr lang="en-US" sz="2800" dirty="0" smtClean="0">
                <a:latin typeface="Cambria" pitchFamily="18" charset="0"/>
              </a:rPr>
              <a:t>MFP Security Risks</a:t>
            </a:r>
          </a:p>
          <a:p>
            <a:pPr algn="ctr"/>
            <a:r>
              <a:rPr lang="en-US" sz="2800" i="1" dirty="0" smtClean="0">
                <a:latin typeface="Cambria" pitchFamily="18" charset="0"/>
              </a:rPr>
              <a:t>Volatile and Non-Volatile Memory</a:t>
            </a:r>
            <a:endParaRPr lang="en-US" sz="2800" i="1" dirty="0">
              <a:latin typeface="Cambria" pitchFamily="18" charset="0"/>
            </a:endParaRPr>
          </a:p>
        </p:txBody>
      </p:sp>
      <p:sp>
        <p:nvSpPr>
          <p:cNvPr id="3" name="TextBox 2"/>
          <p:cNvSpPr txBox="1"/>
          <p:nvPr/>
        </p:nvSpPr>
        <p:spPr>
          <a:xfrm>
            <a:off x="474630" y="2971800"/>
            <a:ext cx="8195078" cy="3139321"/>
          </a:xfrm>
          <a:prstGeom prst="rect">
            <a:avLst/>
          </a:prstGeom>
          <a:noFill/>
        </p:spPr>
        <p:txBody>
          <a:bodyPr wrap="square" rtlCol="0">
            <a:spAutoFit/>
          </a:bodyPr>
          <a:lstStyle/>
          <a:p>
            <a:pPr algn="just"/>
            <a:r>
              <a:rPr lang="en-US" dirty="0" smtClean="0">
                <a:latin typeface="Cambria" pitchFamily="18" charset="0"/>
              </a:rPr>
              <a:t>A key issue regarding the potential risk of an MFP is whether or not the device stores information via volatile or non-volatile memory.</a:t>
            </a:r>
          </a:p>
          <a:p>
            <a:pPr algn="just"/>
            <a:endParaRPr lang="en-US" dirty="0">
              <a:latin typeface="Cambria" pitchFamily="18" charset="0"/>
            </a:endParaRPr>
          </a:p>
          <a:p>
            <a:pPr algn="just"/>
            <a:endParaRPr lang="en-US" dirty="0" smtClean="0">
              <a:latin typeface="Cambria" pitchFamily="18" charset="0"/>
            </a:endParaRPr>
          </a:p>
          <a:p>
            <a:pPr algn="just"/>
            <a:endParaRPr lang="en-US" dirty="0">
              <a:latin typeface="Cambria" pitchFamily="18" charset="0"/>
            </a:endParaRPr>
          </a:p>
          <a:p>
            <a:pPr algn="just"/>
            <a:endParaRPr lang="en-US" dirty="0" smtClean="0">
              <a:latin typeface="Cambria" pitchFamily="18" charset="0"/>
            </a:endParaRPr>
          </a:p>
          <a:p>
            <a:pPr algn="just"/>
            <a:endParaRPr lang="en-US" dirty="0">
              <a:latin typeface="Cambria" pitchFamily="18" charset="0"/>
            </a:endParaRPr>
          </a:p>
          <a:p>
            <a:pPr algn="just"/>
            <a:endParaRPr lang="en-US" dirty="0" smtClean="0">
              <a:latin typeface="Cambria" pitchFamily="18" charset="0"/>
            </a:endParaRPr>
          </a:p>
          <a:p>
            <a:pPr algn="just"/>
            <a:r>
              <a:rPr lang="en-US" dirty="0" smtClean="0">
                <a:latin typeface="Cambria" pitchFamily="18" charset="0"/>
              </a:rPr>
              <a:t>MFPs which contain either form of memory present a certain degree of risk, however devices with non-volatile memory signify a  greatly increased threat.</a:t>
            </a:r>
          </a:p>
          <a:p>
            <a:pPr algn="just"/>
            <a:endParaRPr lang="en-US" dirty="0">
              <a:latin typeface="Cambria" pitchFamily="18" charset="0"/>
            </a:endParaRPr>
          </a:p>
        </p:txBody>
      </p:sp>
      <p:pic>
        <p:nvPicPr>
          <p:cNvPr id="1026" name="Picture 2" descr="http://i01.i.aliimg.com/wsphoto/v0/931444313/New-PC2700S-RAM-font-b-memory-b-font-font-b-card-b-font-1GB-for-most.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605" t="23170" r="3299" b="19046"/>
          <a:stretch/>
        </p:blipFill>
        <p:spPr bwMode="auto">
          <a:xfrm>
            <a:off x="6477000" y="3429000"/>
            <a:ext cx="1828800" cy="112303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5" name="Rectangle 4"/>
          <p:cNvSpPr/>
          <p:nvPr/>
        </p:nvSpPr>
        <p:spPr>
          <a:xfrm>
            <a:off x="474630" y="3780472"/>
            <a:ext cx="8195078" cy="1200329"/>
          </a:xfrm>
          <a:prstGeom prst="rect">
            <a:avLst/>
          </a:prstGeom>
        </p:spPr>
        <p:txBody>
          <a:bodyPr wrap="square">
            <a:spAutoFit/>
          </a:bodyPr>
          <a:lstStyle/>
          <a:p>
            <a:pPr marL="285750" indent="-285750" algn="just">
              <a:buFont typeface="Arial" panose="020B0604020202020204" pitchFamily="34" charset="0"/>
              <a:buChar char="•"/>
            </a:pPr>
            <a:r>
              <a:rPr lang="en-US" i="1" dirty="0">
                <a:latin typeface="Cambria" pitchFamily="18" charset="0"/>
              </a:rPr>
              <a:t>Volatile memory </a:t>
            </a:r>
            <a:r>
              <a:rPr lang="en-US" dirty="0">
                <a:latin typeface="Cambria" pitchFamily="18" charset="0"/>
              </a:rPr>
              <a:t>is automatically deleted once </a:t>
            </a:r>
            <a:r>
              <a:rPr lang="en-US" dirty="0" smtClean="0">
                <a:latin typeface="Cambria" pitchFamily="18" charset="0"/>
              </a:rPr>
              <a:t>a</a:t>
            </a:r>
          </a:p>
          <a:p>
            <a:pPr algn="just"/>
            <a:r>
              <a:rPr lang="en-US" dirty="0">
                <a:latin typeface="Cambria" pitchFamily="18" charset="0"/>
              </a:rPr>
              <a:t> </a:t>
            </a:r>
            <a:r>
              <a:rPr lang="en-US" dirty="0" smtClean="0">
                <a:latin typeface="Cambria" pitchFamily="18" charset="0"/>
              </a:rPr>
              <a:t>     device </a:t>
            </a:r>
            <a:r>
              <a:rPr lang="en-US" dirty="0">
                <a:latin typeface="Cambria" pitchFamily="18" charset="0"/>
              </a:rPr>
              <a:t>loses power.</a:t>
            </a:r>
          </a:p>
          <a:p>
            <a:pPr algn="just"/>
            <a:endParaRPr lang="en-US" dirty="0">
              <a:latin typeface="Cambria" pitchFamily="18" charset="0"/>
            </a:endParaRPr>
          </a:p>
          <a:p>
            <a:pPr marL="285750" indent="-285750" algn="just">
              <a:buFont typeface="Arial" panose="020B0604020202020204" pitchFamily="34" charset="0"/>
              <a:buChar char="•"/>
            </a:pPr>
            <a:r>
              <a:rPr lang="en-US" i="1" dirty="0">
                <a:latin typeface="Cambria" pitchFamily="18" charset="0"/>
              </a:rPr>
              <a:t>Non-volatile memory</a:t>
            </a:r>
            <a:r>
              <a:rPr lang="en-US" dirty="0">
                <a:latin typeface="Cambria" pitchFamily="18" charset="0"/>
              </a:rPr>
              <a:t> is  retained even if the device loses power.</a:t>
            </a:r>
          </a:p>
        </p:txBody>
      </p:sp>
    </p:spTree>
    <p:extLst>
      <p:ext uri="{BB962C8B-B14F-4D97-AF65-F5344CB8AC3E}">
        <p14:creationId xmlns:p14="http://schemas.microsoft.com/office/powerpoint/2010/main" val="33449924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97159" y="914400"/>
            <a:ext cx="3359381" cy="954107"/>
          </a:xfrm>
          <a:prstGeom prst="rect">
            <a:avLst/>
          </a:prstGeom>
          <a:noFill/>
        </p:spPr>
        <p:txBody>
          <a:bodyPr wrap="none" rtlCol="0">
            <a:spAutoFit/>
          </a:bodyPr>
          <a:lstStyle/>
          <a:p>
            <a:pPr algn="ctr"/>
            <a:r>
              <a:rPr lang="en-US" sz="2800" dirty="0" smtClean="0">
                <a:latin typeface="Cambria" pitchFamily="18" charset="0"/>
              </a:rPr>
              <a:t>MFP Security Risks</a:t>
            </a:r>
          </a:p>
          <a:p>
            <a:pPr algn="ctr"/>
            <a:r>
              <a:rPr lang="en-US" sz="2800" i="1" dirty="0" smtClean="0">
                <a:latin typeface="Cambria" pitchFamily="18" charset="0"/>
              </a:rPr>
              <a:t>Non-Volatile Memory</a:t>
            </a:r>
            <a:endParaRPr lang="en-US" sz="2800" i="1" dirty="0">
              <a:latin typeface="Cambria" pitchFamily="18" charset="0"/>
            </a:endParaRPr>
          </a:p>
        </p:txBody>
      </p:sp>
      <p:sp>
        <p:nvSpPr>
          <p:cNvPr id="3" name="TextBox 2"/>
          <p:cNvSpPr txBox="1"/>
          <p:nvPr/>
        </p:nvSpPr>
        <p:spPr>
          <a:xfrm>
            <a:off x="474630" y="3449419"/>
            <a:ext cx="8195078" cy="2308324"/>
          </a:xfrm>
          <a:prstGeom prst="rect">
            <a:avLst/>
          </a:prstGeom>
          <a:noFill/>
        </p:spPr>
        <p:txBody>
          <a:bodyPr wrap="square" rtlCol="0">
            <a:spAutoFit/>
          </a:bodyPr>
          <a:lstStyle/>
          <a:p>
            <a:pPr marL="285750" indent="-285750" algn="just">
              <a:buFont typeface="Arial" panose="020B0604020202020204" pitchFamily="34" charset="0"/>
              <a:buChar char="•"/>
            </a:pPr>
            <a:r>
              <a:rPr lang="en-US" dirty="0" smtClean="0">
                <a:latin typeface="Cambria" pitchFamily="18" charset="0"/>
              </a:rPr>
              <a:t>Devices with non-volatile memory may retain data long after a document has been printed or scanned.</a:t>
            </a:r>
          </a:p>
          <a:p>
            <a:pPr algn="just"/>
            <a:endParaRPr lang="en-US" dirty="0" smtClean="0">
              <a:latin typeface="Cambria" pitchFamily="18" charset="0"/>
            </a:endParaRPr>
          </a:p>
          <a:p>
            <a:pPr marL="285750" indent="-285750" algn="just">
              <a:buFont typeface="Arial" panose="020B0604020202020204" pitchFamily="34" charset="0"/>
              <a:buChar char="•"/>
            </a:pPr>
            <a:r>
              <a:rPr lang="en-US" dirty="0" smtClean="0">
                <a:latin typeface="Cambria" pitchFamily="18" charset="0"/>
              </a:rPr>
              <a:t>This information can be recovered and reproduced outside the document owners control.</a:t>
            </a:r>
          </a:p>
          <a:p>
            <a:pPr algn="just"/>
            <a:endParaRPr lang="en-US" dirty="0" smtClean="0">
              <a:latin typeface="Cambria" pitchFamily="18" charset="0"/>
            </a:endParaRPr>
          </a:p>
          <a:p>
            <a:pPr marL="285750" indent="-285750" algn="just">
              <a:buFont typeface="Arial" panose="020B0604020202020204" pitchFamily="34" charset="0"/>
              <a:buChar char="•"/>
            </a:pPr>
            <a:r>
              <a:rPr lang="en-US" dirty="0" smtClean="0">
                <a:latin typeface="Cambria" pitchFamily="18" charset="0"/>
              </a:rPr>
              <a:t>Faulty or malfunctioning devices which require repair are particularly at risk as service professionals will have full access to any data still in memory.</a:t>
            </a:r>
          </a:p>
        </p:txBody>
      </p:sp>
    </p:spTree>
    <p:extLst>
      <p:ext uri="{BB962C8B-B14F-4D97-AF65-F5344CB8AC3E}">
        <p14:creationId xmlns:p14="http://schemas.microsoft.com/office/powerpoint/2010/main" val="996862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2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9897" y="914400"/>
            <a:ext cx="5853911" cy="954107"/>
          </a:xfrm>
          <a:prstGeom prst="rect">
            <a:avLst/>
          </a:prstGeom>
          <a:noFill/>
        </p:spPr>
        <p:txBody>
          <a:bodyPr wrap="none" rtlCol="0">
            <a:spAutoFit/>
          </a:bodyPr>
          <a:lstStyle/>
          <a:p>
            <a:pPr algn="ctr"/>
            <a:r>
              <a:rPr lang="en-US" sz="2800" dirty="0" smtClean="0">
                <a:latin typeface="Cambria" pitchFamily="18" charset="0"/>
              </a:rPr>
              <a:t>MFP Security Risks</a:t>
            </a:r>
          </a:p>
          <a:p>
            <a:pPr algn="ctr"/>
            <a:r>
              <a:rPr lang="en-US" sz="2800" i="1" dirty="0" smtClean="0">
                <a:latin typeface="Cambria" pitchFamily="18" charset="0"/>
              </a:rPr>
              <a:t>Mitigating Non-Volatile Memory Risks</a:t>
            </a:r>
            <a:endParaRPr lang="en-US" sz="2800" i="1" dirty="0">
              <a:latin typeface="Cambria" pitchFamily="18" charset="0"/>
            </a:endParaRPr>
          </a:p>
        </p:txBody>
      </p:sp>
      <p:sp>
        <p:nvSpPr>
          <p:cNvPr id="5" name="Rectangle 4"/>
          <p:cNvSpPr/>
          <p:nvPr/>
        </p:nvSpPr>
        <p:spPr>
          <a:xfrm>
            <a:off x="304800" y="5172075"/>
            <a:ext cx="8534400" cy="369332"/>
          </a:xfrm>
          <a:prstGeom prst="rect">
            <a:avLst/>
          </a:prstGeom>
        </p:spPr>
        <p:txBody>
          <a:bodyPr wrap="square">
            <a:spAutoFit/>
          </a:bodyPr>
          <a:lstStyle/>
          <a:p>
            <a:pPr marL="285750" indent="-285750" algn="just">
              <a:buFont typeface="Arial" panose="020B0604020202020204" pitchFamily="34" charset="0"/>
              <a:buChar char="•"/>
            </a:pPr>
            <a:r>
              <a:rPr lang="en-US" dirty="0">
                <a:latin typeface="Cambria" pitchFamily="18" charset="0"/>
              </a:rPr>
              <a:t>Coordinate with your </a:t>
            </a:r>
            <a:r>
              <a:rPr lang="en-US" dirty="0" smtClean="0">
                <a:latin typeface="Cambria" pitchFamily="18" charset="0"/>
              </a:rPr>
              <a:t>local IT team </a:t>
            </a:r>
            <a:r>
              <a:rPr lang="en-US" dirty="0">
                <a:latin typeface="Cambria" pitchFamily="18" charset="0"/>
              </a:rPr>
              <a:t>for options on how to better secure the MFP.</a:t>
            </a:r>
          </a:p>
        </p:txBody>
      </p:sp>
      <p:sp>
        <p:nvSpPr>
          <p:cNvPr id="6" name="Rectangle 5"/>
          <p:cNvSpPr/>
          <p:nvPr/>
        </p:nvSpPr>
        <p:spPr>
          <a:xfrm>
            <a:off x="304800" y="4619625"/>
            <a:ext cx="8534400" cy="369332"/>
          </a:xfrm>
          <a:prstGeom prst="rect">
            <a:avLst/>
          </a:prstGeom>
        </p:spPr>
        <p:txBody>
          <a:bodyPr wrap="square">
            <a:spAutoFit/>
          </a:bodyPr>
          <a:lstStyle/>
          <a:p>
            <a:pPr marL="285750" indent="-285750" algn="just">
              <a:buFont typeface="Arial" panose="020B0604020202020204" pitchFamily="34" charset="0"/>
              <a:buChar char="•"/>
            </a:pPr>
            <a:r>
              <a:rPr lang="en-US" dirty="0">
                <a:latin typeface="Cambria" pitchFamily="18" charset="0"/>
              </a:rPr>
              <a:t>Observe any repairs made to the device by 3</a:t>
            </a:r>
            <a:r>
              <a:rPr lang="en-US" baseline="30000" dirty="0">
                <a:latin typeface="Cambria" pitchFamily="18" charset="0"/>
              </a:rPr>
              <a:t>rd</a:t>
            </a:r>
            <a:r>
              <a:rPr lang="en-US" dirty="0">
                <a:latin typeface="Cambria" pitchFamily="18" charset="0"/>
              </a:rPr>
              <a:t> party personnel.</a:t>
            </a:r>
          </a:p>
        </p:txBody>
      </p:sp>
      <p:sp>
        <p:nvSpPr>
          <p:cNvPr id="8" name="Rectangle 7"/>
          <p:cNvSpPr/>
          <p:nvPr/>
        </p:nvSpPr>
        <p:spPr>
          <a:xfrm>
            <a:off x="304800" y="4076700"/>
            <a:ext cx="8534400" cy="369332"/>
          </a:xfrm>
          <a:prstGeom prst="rect">
            <a:avLst/>
          </a:prstGeom>
        </p:spPr>
        <p:txBody>
          <a:bodyPr wrap="square">
            <a:spAutoFit/>
          </a:bodyPr>
          <a:lstStyle/>
          <a:p>
            <a:pPr marL="285750" indent="-285750" algn="just">
              <a:buFont typeface="Arial" panose="020B0604020202020204" pitchFamily="34" charset="0"/>
              <a:buChar char="•"/>
            </a:pPr>
            <a:r>
              <a:rPr lang="en-US" dirty="0">
                <a:latin typeface="Cambria" pitchFamily="18" charset="0"/>
              </a:rPr>
              <a:t>Take proper steps to destroy the machine’s memory when it goes out of service.</a:t>
            </a:r>
          </a:p>
        </p:txBody>
      </p:sp>
      <p:sp>
        <p:nvSpPr>
          <p:cNvPr id="9" name="Rectangle 8"/>
          <p:cNvSpPr/>
          <p:nvPr/>
        </p:nvSpPr>
        <p:spPr>
          <a:xfrm>
            <a:off x="304800" y="3524250"/>
            <a:ext cx="8534400" cy="369332"/>
          </a:xfrm>
          <a:prstGeom prst="rect">
            <a:avLst/>
          </a:prstGeom>
        </p:spPr>
        <p:txBody>
          <a:bodyPr wrap="square">
            <a:spAutoFit/>
          </a:bodyPr>
          <a:lstStyle/>
          <a:p>
            <a:pPr marL="285750" indent="-285750" algn="just">
              <a:buFont typeface="Arial" panose="020B0604020202020204" pitchFamily="34" charset="0"/>
              <a:buChar char="•"/>
            </a:pPr>
            <a:r>
              <a:rPr lang="en-US" dirty="0">
                <a:latin typeface="Cambria" pitchFamily="18" charset="0"/>
              </a:rPr>
              <a:t>Do not use these devices for the reproduction or scanning of sensitive information.</a:t>
            </a:r>
          </a:p>
        </p:txBody>
      </p:sp>
      <p:sp>
        <p:nvSpPr>
          <p:cNvPr id="10" name="Rectangle 9"/>
          <p:cNvSpPr/>
          <p:nvPr/>
        </p:nvSpPr>
        <p:spPr>
          <a:xfrm>
            <a:off x="304800" y="2971800"/>
            <a:ext cx="8534400" cy="369332"/>
          </a:xfrm>
          <a:prstGeom prst="rect">
            <a:avLst/>
          </a:prstGeom>
        </p:spPr>
        <p:txBody>
          <a:bodyPr wrap="square">
            <a:spAutoFit/>
          </a:bodyPr>
          <a:lstStyle/>
          <a:p>
            <a:pPr marL="285750" indent="-285750" algn="just">
              <a:buFont typeface="Arial" panose="020B0604020202020204" pitchFamily="34" charset="0"/>
              <a:buChar char="•"/>
            </a:pPr>
            <a:r>
              <a:rPr lang="en-US" dirty="0">
                <a:latin typeface="Cambria" pitchFamily="18" charset="0"/>
              </a:rPr>
              <a:t>Restrict access to MFPs with non-volatile memory.</a:t>
            </a:r>
          </a:p>
        </p:txBody>
      </p:sp>
    </p:spTree>
    <p:extLst>
      <p:ext uri="{BB962C8B-B14F-4D97-AF65-F5344CB8AC3E}">
        <p14:creationId xmlns:p14="http://schemas.microsoft.com/office/powerpoint/2010/main" val="4143344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50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0-#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500"/>
                            </p:stCondLst>
                            <p:childTnLst>
                              <p:par>
                                <p:cTn id="15" presetID="2" presetClass="entr" presetSubtype="2"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1+#ppt_w/2"/>
                                          </p:val>
                                        </p:tav>
                                        <p:tav tm="100000">
                                          <p:val>
                                            <p:strVal val="#ppt_x"/>
                                          </p:val>
                                        </p:tav>
                                      </p:tavLst>
                                    </p:anim>
                                    <p:anim calcmode="lin" valueType="num">
                                      <p:cBhvr additive="base">
                                        <p:cTn id="18" dur="500" fill="hold"/>
                                        <p:tgtEl>
                                          <p:spTgt spid="8"/>
                                        </p:tgtEl>
                                        <p:attrNameLst>
                                          <p:attrName>ppt_y</p:attrName>
                                        </p:attrNameLst>
                                      </p:cBhvr>
                                      <p:tavLst>
                                        <p:tav tm="0">
                                          <p:val>
                                            <p:strVal val="#ppt_y"/>
                                          </p:val>
                                        </p:tav>
                                        <p:tav tm="100000">
                                          <p:val>
                                            <p:strVal val="#ppt_y"/>
                                          </p:val>
                                        </p:tav>
                                      </p:tavLst>
                                    </p:anim>
                                  </p:childTnLst>
                                </p:cTn>
                              </p:par>
                            </p:childTnLst>
                          </p:cTn>
                        </p:par>
                        <p:par>
                          <p:cTn id="19" fill="hold">
                            <p:stCondLst>
                              <p:cond delay="2000"/>
                            </p:stCondLst>
                            <p:childTnLst>
                              <p:par>
                                <p:cTn id="20" presetID="2" presetClass="entr" presetSubtype="8"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0-#ppt_w/2"/>
                                          </p:val>
                                        </p:tav>
                                        <p:tav tm="100000">
                                          <p:val>
                                            <p:strVal val="#ppt_x"/>
                                          </p:val>
                                        </p:tav>
                                      </p:tavLst>
                                    </p:anim>
                                    <p:anim calcmode="lin" valueType="num">
                                      <p:cBhvr additive="base">
                                        <p:cTn id="23" dur="500" fill="hold"/>
                                        <p:tgtEl>
                                          <p:spTgt spid="6"/>
                                        </p:tgtEl>
                                        <p:attrNameLst>
                                          <p:attrName>ppt_y</p:attrName>
                                        </p:attrNameLst>
                                      </p:cBhvr>
                                      <p:tavLst>
                                        <p:tav tm="0">
                                          <p:val>
                                            <p:strVal val="#ppt_y"/>
                                          </p:val>
                                        </p:tav>
                                        <p:tav tm="100000">
                                          <p:val>
                                            <p:strVal val="#ppt_y"/>
                                          </p:val>
                                        </p:tav>
                                      </p:tavLst>
                                    </p:anim>
                                  </p:childTnLst>
                                </p:cTn>
                              </p:par>
                            </p:childTnLst>
                          </p:cTn>
                        </p:par>
                        <p:par>
                          <p:cTn id="24" fill="hold">
                            <p:stCondLst>
                              <p:cond delay="2500"/>
                            </p:stCondLst>
                            <p:childTnLst>
                              <p:par>
                                <p:cTn id="25" presetID="2" presetClass="entr" presetSubtype="2" fill="hold" grpId="0" nodeType="after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1+#ppt_w/2"/>
                                          </p:val>
                                        </p:tav>
                                        <p:tav tm="100000">
                                          <p:val>
                                            <p:strVal val="#ppt_x"/>
                                          </p:val>
                                        </p:tav>
                                      </p:tavLst>
                                    </p:anim>
                                    <p:anim calcmode="lin" valueType="num">
                                      <p:cBhvr additive="base">
                                        <p:cTn id="2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9897" y="914400"/>
            <a:ext cx="5853911" cy="954107"/>
          </a:xfrm>
          <a:prstGeom prst="rect">
            <a:avLst/>
          </a:prstGeom>
          <a:noFill/>
        </p:spPr>
        <p:txBody>
          <a:bodyPr wrap="none" rtlCol="0">
            <a:spAutoFit/>
          </a:bodyPr>
          <a:lstStyle/>
          <a:p>
            <a:pPr algn="ctr"/>
            <a:r>
              <a:rPr lang="en-US" sz="2800" dirty="0" smtClean="0">
                <a:latin typeface="Cambria" pitchFamily="18" charset="0"/>
              </a:rPr>
              <a:t>MFP Security Risks</a:t>
            </a:r>
          </a:p>
          <a:p>
            <a:pPr algn="ctr"/>
            <a:r>
              <a:rPr lang="en-US" sz="2800" i="1" dirty="0" smtClean="0">
                <a:latin typeface="Cambria" pitchFamily="18" charset="0"/>
              </a:rPr>
              <a:t>Mitigating Non-Volatile Memory Risks</a:t>
            </a:r>
            <a:endParaRPr lang="en-US" sz="2800" i="1" dirty="0">
              <a:latin typeface="Cambria" pitchFamily="18" charset="0"/>
            </a:endParaRPr>
          </a:p>
        </p:txBody>
      </p:sp>
      <p:sp>
        <p:nvSpPr>
          <p:cNvPr id="8" name="Rectangle 7"/>
          <p:cNvSpPr/>
          <p:nvPr/>
        </p:nvSpPr>
        <p:spPr>
          <a:xfrm>
            <a:off x="304800" y="4916269"/>
            <a:ext cx="8534400" cy="646331"/>
          </a:xfrm>
          <a:prstGeom prst="rect">
            <a:avLst/>
          </a:prstGeom>
        </p:spPr>
        <p:txBody>
          <a:bodyPr wrap="square">
            <a:spAutoFit/>
          </a:bodyPr>
          <a:lstStyle/>
          <a:p>
            <a:pPr marL="285750" indent="-285750" algn="just">
              <a:buFont typeface="Arial" panose="020B0604020202020204" pitchFamily="34" charset="0"/>
              <a:buChar char="•"/>
            </a:pPr>
            <a:r>
              <a:rPr lang="en-US" dirty="0" smtClean="0">
                <a:latin typeface="Cambria" pitchFamily="18" charset="0"/>
              </a:rPr>
              <a:t>Take the time to inspect your MFP and determine its capabilities and potential vulnerabilities.</a:t>
            </a:r>
            <a:endParaRPr lang="en-US" dirty="0">
              <a:latin typeface="Cambria" pitchFamily="18" charset="0"/>
            </a:endParaRPr>
          </a:p>
        </p:txBody>
      </p:sp>
      <p:sp>
        <p:nvSpPr>
          <p:cNvPr id="9" name="Rectangle 8"/>
          <p:cNvSpPr/>
          <p:nvPr/>
        </p:nvSpPr>
        <p:spPr>
          <a:xfrm>
            <a:off x="304800" y="4316968"/>
            <a:ext cx="8534400" cy="369332"/>
          </a:xfrm>
          <a:prstGeom prst="rect">
            <a:avLst/>
          </a:prstGeom>
        </p:spPr>
        <p:txBody>
          <a:bodyPr wrap="square">
            <a:spAutoFit/>
          </a:bodyPr>
          <a:lstStyle/>
          <a:p>
            <a:pPr marL="285750" indent="-285750" algn="just">
              <a:buFont typeface="Arial" panose="020B0604020202020204" pitchFamily="34" charset="0"/>
              <a:buChar char="•"/>
            </a:pPr>
            <a:r>
              <a:rPr lang="en-US" dirty="0" smtClean="0">
                <a:latin typeface="Cambria" pitchFamily="18" charset="0"/>
              </a:rPr>
              <a:t>Ascertain if your device supports passwords, and use them.</a:t>
            </a:r>
            <a:endParaRPr lang="en-US" dirty="0">
              <a:latin typeface="Cambria" pitchFamily="18" charset="0"/>
            </a:endParaRPr>
          </a:p>
        </p:txBody>
      </p:sp>
      <p:sp>
        <p:nvSpPr>
          <p:cNvPr id="10" name="Rectangle 9"/>
          <p:cNvSpPr/>
          <p:nvPr/>
        </p:nvSpPr>
        <p:spPr>
          <a:xfrm>
            <a:off x="309652" y="3191470"/>
            <a:ext cx="8534400" cy="923330"/>
          </a:xfrm>
          <a:prstGeom prst="rect">
            <a:avLst/>
          </a:prstGeom>
        </p:spPr>
        <p:txBody>
          <a:bodyPr wrap="square">
            <a:spAutoFit/>
          </a:bodyPr>
          <a:lstStyle/>
          <a:p>
            <a:pPr marL="285750" indent="-285750" algn="just">
              <a:buFont typeface="Arial" panose="020B0604020202020204" pitchFamily="34" charset="0"/>
              <a:buChar char="•"/>
            </a:pPr>
            <a:r>
              <a:rPr lang="en-US" dirty="0" smtClean="0">
                <a:latin typeface="Cambria" pitchFamily="18" charset="0"/>
              </a:rPr>
              <a:t>Some modern MFPs can be configured for disk encryption, automatic disk wiping, and automatic log wiping. Each of these features can enhance security on your device. Check with your local IT Department for additional assistance.</a:t>
            </a:r>
            <a:endParaRPr lang="en-US" dirty="0">
              <a:latin typeface="Cambria" pitchFamily="18" charset="0"/>
            </a:endParaRPr>
          </a:p>
        </p:txBody>
      </p:sp>
    </p:spTree>
    <p:extLst>
      <p:ext uri="{BB962C8B-B14F-4D97-AF65-F5344CB8AC3E}">
        <p14:creationId xmlns:p14="http://schemas.microsoft.com/office/powerpoint/2010/main" val="2037546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50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0-#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500"/>
                            </p:stCondLst>
                            <p:childTnLst>
                              <p:par>
                                <p:cTn id="15" presetID="2" presetClass="entr" presetSubtype="2"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1+#ppt_w/2"/>
                                          </p:val>
                                        </p:tav>
                                        <p:tav tm="100000">
                                          <p:val>
                                            <p:strVal val="#ppt_x"/>
                                          </p:val>
                                        </p:tav>
                                      </p:tavLst>
                                    </p:anim>
                                    <p:anim calcmode="lin" valueType="num">
                                      <p:cBhvr additive="base">
                                        <p:cTn id="1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01656" y="1295400"/>
            <a:ext cx="4950393" cy="523220"/>
          </a:xfrm>
          <a:prstGeom prst="rect">
            <a:avLst/>
          </a:prstGeom>
          <a:noFill/>
        </p:spPr>
        <p:txBody>
          <a:bodyPr wrap="none" rtlCol="0">
            <a:spAutoFit/>
          </a:bodyPr>
          <a:lstStyle/>
          <a:p>
            <a:pPr algn="ctr"/>
            <a:r>
              <a:rPr lang="en-US" sz="2800" dirty="0" smtClean="0">
                <a:latin typeface="Cambria" pitchFamily="18" charset="0"/>
              </a:rPr>
              <a:t>Other Basic MFP Security Tips</a:t>
            </a:r>
            <a:endParaRPr lang="en-US" sz="2800" dirty="0">
              <a:latin typeface="Cambria" pitchFamily="18" charset="0"/>
            </a:endParaRPr>
          </a:p>
        </p:txBody>
      </p:sp>
      <p:sp>
        <p:nvSpPr>
          <p:cNvPr id="3" name="TextBox 2"/>
          <p:cNvSpPr txBox="1"/>
          <p:nvPr/>
        </p:nvSpPr>
        <p:spPr>
          <a:xfrm>
            <a:off x="304800" y="2928878"/>
            <a:ext cx="8364908" cy="3139321"/>
          </a:xfrm>
          <a:prstGeom prst="rect">
            <a:avLst/>
          </a:prstGeom>
          <a:noFill/>
        </p:spPr>
        <p:txBody>
          <a:bodyPr wrap="square" rtlCol="0">
            <a:spAutoFit/>
          </a:bodyPr>
          <a:lstStyle/>
          <a:p>
            <a:pPr marL="285750" indent="-285750" algn="just">
              <a:buFont typeface="Arial" panose="020B0604020202020204" pitchFamily="34" charset="0"/>
              <a:buChar char="•"/>
            </a:pPr>
            <a:r>
              <a:rPr lang="en-US" dirty="0" smtClean="0">
                <a:latin typeface="Cambria" pitchFamily="18" charset="0"/>
              </a:rPr>
              <a:t>If it can be avoided, you should never print confidential or proprietary data to a shared printer. Most USB equipped printers will allow the printing of images, as well as Microsoft Word or PDF documents, directly from a thumb-drive. Hand carrying your critical documents to the printer on a USB drive is a great security practice and ensures that you keep constant control on your documents. </a:t>
            </a:r>
          </a:p>
          <a:p>
            <a:pPr algn="just"/>
            <a:endParaRPr lang="en-US" dirty="0" smtClean="0">
              <a:latin typeface="Cambria" pitchFamily="18" charset="0"/>
            </a:endParaRPr>
          </a:p>
          <a:p>
            <a:pPr marL="285750" indent="-285750" algn="just">
              <a:buFont typeface="Arial" panose="020B0604020202020204" pitchFamily="34" charset="0"/>
              <a:buChar char="•"/>
            </a:pPr>
            <a:r>
              <a:rPr lang="en-US" dirty="0" smtClean="0">
                <a:latin typeface="Cambria" pitchFamily="18" charset="0"/>
              </a:rPr>
              <a:t>Don’t leave documents sitting on the printer. Even non-critical information can be misused if seen by the wrong individual.</a:t>
            </a:r>
          </a:p>
          <a:p>
            <a:pPr algn="just"/>
            <a:endParaRPr lang="en-US" dirty="0" smtClean="0">
              <a:latin typeface="Cambria" pitchFamily="18" charset="0"/>
            </a:endParaRPr>
          </a:p>
          <a:p>
            <a:pPr marL="285750" indent="-285750" algn="just">
              <a:buFont typeface="Arial" panose="020B0604020202020204" pitchFamily="34" charset="0"/>
              <a:buChar char="•"/>
            </a:pPr>
            <a:r>
              <a:rPr lang="en-US" dirty="0" smtClean="0">
                <a:latin typeface="Cambria" pitchFamily="18" charset="0"/>
              </a:rPr>
              <a:t>Double-check the printer after each use. Ensure that you have recovered all your printed copies, documents on the scanner bed, and any USB drives.</a:t>
            </a:r>
            <a:endParaRPr lang="en-US" dirty="0">
              <a:latin typeface="Cambria" pitchFamily="18" charset="0"/>
            </a:endParaRPr>
          </a:p>
        </p:txBody>
      </p:sp>
    </p:spTree>
    <p:extLst>
      <p:ext uri="{BB962C8B-B14F-4D97-AF65-F5344CB8AC3E}">
        <p14:creationId xmlns:p14="http://schemas.microsoft.com/office/powerpoint/2010/main" val="219213320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03564" y="1295400"/>
            <a:ext cx="3546548" cy="523220"/>
          </a:xfrm>
          <a:prstGeom prst="rect">
            <a:avLst/>
          </a:prstGeom>
          <a:noFill/>
        </p:spPr>
        <p:txBody>
          <a:bodyPr wrap="none" rtlCol="0">
            <a:spAutoFit/>
          </a:bodyPr>
          <a:lstStyle/>
          <a:p>
            <a:pPr algn="ctr"/>
            <a:r>
              <a:rPr lang="en-US" sz="2800" dirty="0" smtClean="0">
                <a:latin typeface="Cambria" pitchFamily="18" charset="0"/>
              </a:rPr>
              <a:t>Additional Questions?</a:t>
            </a:r>
            <a:endParaRPr lang="en-US" sz="2800" dirty="0">
              <a:latin typeface="Cambria" pitchFamily="18" charset="0"/>
            </a:endParaRPr>
          </a:p>
        </p:txBody>
      </p:sp>
      <p:sp>
        <p:nvSpPr>
          <p:cNvPr id="3" name="TextBox 2"/>
          <p:cNvSpPr txBox="1"/>
          <p:nvPr/>
        </p:nvSpPr>
        <p:spPr>
          <a:xfrm>
            <a:off x="1990084" y="3468469"/>
            <a:ext cx="5164170" cy="1754326"/>
          </a:xfrm>
          <a:prstGeom prst="rect">
            <a:avLst/>
          </a:prstGeom>
          <a:noFill/>
        </p:spPr>
        <p:txBody>
          <a:bodyPr wrap="square" rtlCol="0">
            <a:spAutoFit/>
          </a:bodyPr>
          <a:lstStyle/>
          <a:p>
            <a:pPr algn="ctr"/>
            <a:r>
              <a:rPr lang="en-US" dirty="0" smtClean="0">
                <a:latin typeface="Cambria" pitchFamily="18" charset="0"/>
              </a:rPr>
              <a:t>Please contact your Facility Security Officer if you have any questions regarding this training. </a:t>
            </a:r>
          </a:p>
          <a:p>
            <a:pPr algn="ctr"/>
            <a:endParaRPr lang="en-US" dirty="0">
              <a:latin typeface="Cambria" pitchFamily="18" charset="0"/>
            </a:endParaRPr>
          </a:p>
          <a:p>
            <a:pPr algn="ctr"/>
            <a:r>
              <a:rPr lang="en-US" dirty="0" smtClean="0">
                <a:latin typeface="Cambria" pitchFamily="18" charset="0"/>
              </a:rPr>
              <a:t>For additional technical issues it is highly recommended that you discuss potential safeguards with your IT Department.</a:t>
            </a:r>
          </a:p>
        </p:txBody>
      </p:sp>
    </p:spTree>
    <p:extLst>
      <p:ext uri="{BB962C8B-B14F-4D97-AF65-F5344CB8AC3E}">
        <p14:creationId xmlns:p14="http://schemas.microsoft.com/office/powerpoint/2010/main" val="62961578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1270</TotalTime>
  <Words>543</Words>
  <Application>Microsoft Office PowerPoint</Application>
  <PresentationFormat>On-screen Show (4:3)</PresentationFormat>
  <Paragraphs>54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Civic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 Mcellen</dc:creator>
  <cp:lastModifiedBy>Office of Research</cp:lastModifiedBy>
  <cp:revision>128</cp:revision>
  <dcterms:created xsi:type="dcterms:W3CDTF">2013-03-27T18:23:21Z</dcterms:created>
  <dcterms:modified xsi:type="dcterms:W3CDTF">2013-09-22T23:33:06Z</dcterms:modified>
</cp:coreProperties>
</file>