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545" r:id="rId6"/>
    <p:sldId id="540" r:id="rId7"/>
    <p:sldId id="542" r:id="rId8"/>
    <p:sldId id="541" r:id="rId9"/>
    <p:sldId id="539" r:id="rId10"/>
    <p:sldId id="544" r:id="rId11"/>
    <p:sldId id="543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neisha Watson" initials="" lastIdx="25" clrIdx="0"/>
  <p:cmAuthor id="1" name="Christina Pawlikowski" initials="" lastIdx="0" clrIdx="1"/>
  <p:cmAuthor id="2" name="Chris Rhondeau" initials="" lastIdx="33" clrIdx="2"/>
  <p:cmAuthor id="3" name="jparlett" initials="" lastIdx="2" clrIdx="3"/>
  <p:cmAuthor id="4" name="aberkowitz" initials="a" lastIdx="3" clrIdx="4"/>
  <p:cmAuthor id="5" name="sgerson" initials="s" lastIdx="2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F00"/>
    <a:srgbClr val="C0FF94"/>
    <a:srgbClr val="9D0039"/>
    <a:srgbClr val="DDDDDD"/>
    <a:srgbClr val="C0C0C0"/>
    <a:srgbClr val="D11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5932" autoAdjust="0"/>
  </p:normalViewPr>
  <p:slideViewPr>
    <p:cSldViewPr snapToGrid="0">
      <p:cViewPr>
        <p:scale>
          <a:sx n="75" d="100"/>
          <a:sy n="75" d="100"/>
        </p:scale>
        <p:origin x="-1380" y="-318"/>
      </p:cViewPr>
      <p:guideLst>
        <p:guide orient="horz" pos="2161"/>
        <p:guide pos="4552"/>
        <p:guide pos="5074"/>
      </p:guideLst>
    </p:cSldViewPr>
  </p:slideViewPr>
  <p:outlineViewPr>
    <p:cViewPr>
      <p:scale>
        <a:sx n="33" d="100"/>
        <a:sy n="33" d="100"/>
      </p:scale>
      <p:origin x="0" y="1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51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12">
              <a:spcBef>
                <a:spcPct val="0"/>
              </a:spcBef>
              <a:defRPr sz="1200" b="0"/>
            </a:lvl1pPr>
          </a:lstStyle>
          <a:p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12">
              <a:spcBef>
                <a:spcPct val="0"/>
              </a:spcBef>
              <a:defRPr sz="1200" b="0"/>
            </a:lvl1pPr>
          </a:lstStyle>
          <a:p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12">
              <a:spcBef>
                <a:spcPct val="0"/>
              </a:spcBef>
              <a:defRPr sz="1200" b="0"/>
            </a:lvl1pPr>
          </a:lstStyle>
          <a:p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12">
              <a:spcBef>
                <a:spcPct val="0"/>
              </a:spcBef>
              <a:defRPr sz="1200" b="0"/>
            </a:lvl1pPr>
          </a:lstStyle>
          <a:p>
            <a:fld id="{2660C57C-0C9C-499D-8674-60C659E647E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93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12">
              <a:spcBef>
                <a:spcPct val="0"/>
              </a:spcBef>
              <a:defRPr sz="1200" b="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12">
              <a:spcBef>
                <a:spcPct val="0"/>
              </a:spcBef>
              <a:defRPr sz="1200" b="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6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12">
              <a:spcBef>
                <a:spcPct val="0"/>
              </a:spcBef>
              <a:defRPr sz="1200" b="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12">
              <a:spcBef>
                <a:spcPct val="0"/>
              </a:spcBef>
              <a:defRPr sz="1200" b="0"/>
            </a:lvl1pPr>
          </a:lstStyle>
          <a:p>
            <a:fld id="{617ADEAA-E538-4E75-A180-A763D351AA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7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ADEAA-E538-4E75-A180-A763D351AA17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7600" y="6096000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34" charset="0"/>
              </a:defRPr>
            </a:lvl1pPr>
          </a:lstStyle>
          <a:p>
            <a:fld id="{195BFE72-EB9C-428F-B5FA-8553D7D38AA9}" type="datetime4">
              <a:rPr lang="en-US"/>
              <a:pPr/>
              <a:t>July 25, 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553200"/>
            <a:ext cx="2895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295900"/>
            <a:ext cx="8229600" cy="990600"/>
          </a:xfrm>
        </p:spPr>
        <p:txBody>
          <a:bodyPr/>
          <a:lstStyle>
            <a:lvl1pPr marL="0" indent="0" algn="ctr">
              <a:lnSpc>
                <a:spcPct val="110000"/>
              </a:lnSpc>
              <a:buFontTx/>
              <a:buNone/>
              <a:defRPr sz="20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9" name="Text Box 5"/>
          <p:cNvSpPr txBox="1">
            <a:spLocks noChangeArrowheads="1"/>
          </p:cNvSpPr>
          <p:nvPr userDrawn="1"/>
        </p:nvSpPr>
        <p:spPr bwMode="auto">
          <a:xfrm>
            <a:off x="1760538" y="4549775"/>
            <a:ext cx="564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600" dirty="0"/>
              <a:t>Defense Security Service</a:t>
            </a:r>
          </a:p>
        </p:txBody>
      </p:sp>
      <p:sp>
        <p:nvSpPr>
          <p:cNvPr id="4120" name="Rectangle 6"/>
          <p:cNvSpPr>
            <a:spLocks noChangeArrowheads="1"/>
          </p:cNvSpPr>
          <p:nvPr userDrawn="1"/>
        </p:nvSpPr>
        <p:spPr bwMode="auto">
          <a:xfrm rot="-5400000">
            <a:off x="4494212" y="-31749"/>
            <a:ext cx="130175" cy="80899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0000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 b="0" dirty="0"/>
          </a:p>
        </p:txBody>
      </p:sp>
      <p:pic>
        <p:nvPicPr>
          <p:cNvPr id="4124" name="Picture 28" descr="New Im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3288" y="915988"/>
            <a:ext cx="2157412" cy="21574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7E510D-9363-465D-881C-F8879FE1E2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62100"/>
            <a:ext cx="21717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62100"/>
            <a:ext cx="63627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BD3E8E-3901-4CDD-8F4F-12103239715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562100"/>
            <a:ext cx="86868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5532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A36E2C6-A9D5-4DC6-BE9F-37DEE578847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6C3163-B049-4A26-A5A2-425B1A0C67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486133-571F-4DA2-808C-61B520926C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5600" y="1562100"/>
            <a:ext cx="2933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562100"/>
            <a:ext cx="2933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294DB4-5B6B-443E-9FED-DA363AED8F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F16270-406A-4BCD-A12B-2651B41859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D48380-24AA-4A94-986C-79F1234569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DB09DD-FCE6-4449-980A-27B4CB1AFF9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6D9CC4-3CAE-44D7-BD4F-D9D6E08A8B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8E6C90-3F45-4BCA-8429-4A243F54717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62100"/>
            <a:ext cx="2514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95600" y="1562100"/>
            <a:ext cx="6019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63FF8E1B-0B75-4FD8-91C0-31CF36948F9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 rot="-5400000">
            <a:off x="5085556" y="-2531268"/>
            <a:ext cx="130175" cy="718978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0000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defRPr/>
            </a:pPr>
            <a:endParaRPr lang="en-US" sz="1800" b="0" dirty="0">
              <a:ea typeface="+mn-ea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7010400" y="6626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fld id="{7E012AC8-172C-4F0D-AFDC-33959B6A8BCA}" type="slidenum">
              <a:rPr lang="en-US" sz="900"/>
              <a:pPr algn="r" eaLnBrk="1" hangingPunct="1">
                <a:spcBef>
                  <a:spcPct val="0"/>
                </a:spcBef>
              </a:pPr>
              <a:t>‹#›</a:t>
            </a:fld>
            <a:endParaRPr lang="en-US" sz="900" dirty="0"/>
          </a:p>
        </p:txBody>
      </p:sp>
      <p:pic>
        <p:nvPicPr>
          <p:cNvPr id="1063" name="Picture 39" descr="New Imag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1613" y="165100"/>
            <a:ext cx="1301750" cy="13017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accent2"/>
        </a:buClr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20000"/>
        </a:lnSpc>
        <a:spcBef>
          <a:spcPct val="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ODAA@DSS.MI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1754" y="5472500"/>
            <a:ext cx="8229600" cy="990600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ODAA Update</a:t>
            </a:r>
          </a:p>
          <a:p>
            <a:r>
              <a:rPr lang="en-US" dirty="0" smtClean="0">
                <a:latin typeface="+mj-lt"/>
              </a:rPr>
              <a:t>July 2014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202219"/>
            <a:ext cx="7669285" cy="5391621"/>
          </a:xfrm>
        </p:spPr>
        <p:txBody>
          <a:bodyPr/>
          <a:lstStyle/>
          <a:p>
            <a:pPr marL="457200" lvl="1" indent="0">
              <a:buClr>
                <a:srgbClr val="333399"/>
              </a:buCl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8043" y="1877398"/>
            <a:ext cx="83058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ODAA </a:t>
            </a:r>
            <a:r>
              <a:rPr lang="en-US" sz="2800" b="0" dirty="0"/>
              <a:t>Business Management System (OBMS</a:t>
            </a:r>
            <a:r>
              <a:rPr lang="en-US" sz="2800" b="0" dirty="0" smtClean="0"/>
              <a:t>) Deployment</a:t>
            </a:r>
            <a:endParaRPr lang="en-US" sz="2800" b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0" dirty="0" err="1" smtClean="0"/>
              <a:t>SIPRnet</a:t>
            </a:r>
            <a:r>
              <a:rPr lang="en-US" sz="2800" b="0" dirty="0" smtClean="0"/>
              <a:t> Program Oversight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Command Cyber-Readiness Inspection (CCRI)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ODAA Process Guide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Questions and Discussion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sz="2200" b="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7743" y="345160"/>
            <a:ext cx="68961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600" b="0" dirty="0"/>
              <a:t>ODAA Update Agenda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70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202219"/>
            <a:ext cx="7669285" cy="5391621"/>
          </a:xfrm>
        </p:spPr>
        <p:txBody>
          <a:bodyPr/>
          <a:lstStyle/>
          <a:p>
            <a:pPr marL="457200" lvl="1" indent="0">
              <a:buClr>
                <a:srgbClr val="333399"/>
              </a:buCl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35534" y="395960"/>
            <a:ext cx="734913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/>
              <a:t>OBMS Deployment</a:t>
            </a:r>
          </a:p>
          <a:p>
            <a:pPr algn="r"/>
            <a:endParaRPr lang="en-US" sz="36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200" b="0" dirty="0" smtClean="0"/>
              <a:t>ODAA </a:t>
            </a:r>
            <a:r>
              <a:rPr lang="en-US" sz="2200" b="0" dirty="0"/>
              <a:t>Business Management System (OBMS)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OBMS deployment is scheduled </a:t>
            </a:r>
            <a:r>
              <a:rPr lang="en-US" sz="2000" b="0" dirty="0"/>
              <a:t>for </a:t>
            </a:r>
            <a:r>
              <a:rPr lang="en-US" sz="2000" b="0" dirty="0" smtClean="0"/>
              <a:t>July 15, 2014.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System users will need Public Key Infrastructure (PKI) or External Certificate Authority (ECA) credentials to access OBMS.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OBMS Training is available through </a:t>
            </a:r>
            <a:r>
              <a:rPr lang="en-US" sz="2000" b="0" dirty="0" err="1" smtClean="0"/>
              <a:t>STePP</a:t>
            </a:r>
            <a:r>
              <a:rPr lang="en-US" sz="2000" b="0" dirty="0"/>
              <a:t> </a:t>
            </a:r>
            <a:r>
              <a:rPr lang="en-US" sz="2000" b="0" dirty="0" smtClean="0"/>
              <a:t>and is listed under course number </a:t>
            </a:r>
            <a:r>
              <a:rPr lang="en-US" sz="2000" dirty="0"/>
              <a:t>CS120.16 </a:t>
            </a:r>
            <a:r>
              <a:rPr lang="en-US" sz="2000" b="0" dirty="0" smtClean="0"/>
              <a:t>for</a:t>
            </a:r>
            <a:r>
              <a:rPr lang="en-US" sz="2000" dirty="0" smtClean="0"/>
              <a:t> </a:t>
            </a:r>
            <a:r>
              <a:rPr lang="en-US" sz="2000" b="0" dirty="0" smtClean="0"/>
              <a:t>the</a:t>
            </a:r>
            <a:r>
              <a:rPr lang="en-US" sz="2000" dirty="0" smtClean="0"/>
              <a:t> </a:t>
            </a:r>
            <a:r>
              <a:rPr lang="en-US" sz="2000" b="0" dirty="0" smtClean="0"/>
              <a:t>OBMS</a:t>
            </a:r>
            <a:r>
              <a:rPr lang="en-US" sz="2000" dirty="0" smtClean="0"/>
              <a:t> </a:t>
            </a:r>
            <a:r>
              <a:rPr lang="en-US" sz="2000" b="0" dirty="0" smtClean="0"/>
              <a:t>External “Submitter” role.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Users will first establish Single Sign On (SSO) accounts and then request access to OBMS using the individual SSO account.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Problems or questions should be directed to the assigned Information System Security Professional (ISSP)/Industrial Security Specialist (ISR) or may be sent to the ODAA mailbox (</a:t>
            </a:r>
            <a:r>
              <a:rPr lang="en-US" sz="2000" b="0" dirty="0" smtClean="0">
                <a:hlinkClick r:id="rId2"/>
              </a:rPr>
              <a:t>ODAA@DSS.MIL</a:t>
            </a:r>
            <a:r>
              <a:rPr lang="en-US" sz="2000" b="0" dirty="0" smtClean="0"/>
              <a:t>) with a courtesy copy to the ISSP/ISR.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sz="22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01445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202219"/>
            <a:ext cx="7669285" cy="5391621"/>
          </a:xfrm>
        </p:spPr>
        <p:txBody>
          <a:bodyPr/>
          <a:lstStyle/>
          <a:p>
            <a:pPr marL="457200" lvl="1" indent="0">
              <a:buClr>
                <a:srgbClr val="333399"/>
              </a:buCl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35534" y="395960"/>
            <a:ext cx="734913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/>
              <a:t>After OBMS Deployment</a:t>
            </a:r>
          </a:p>
          <a:p>
            <a:pPr algn="r"/>
            <a:endParaRPr lang="en-US" sz="36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200" b="0" dirty="0" smtClean="0"/>
              <a:t>ODAA </a:t>
            </a:r>
            <a:r>
              <a:rPr lang="en-US" sz="2200" b="0" dirty="0"/>
              <a:t>Business Management System (OBMS)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 six month transition </a:t>
            </a:r>
            <a:r>
              <a:rPr lang="en-US" sz="2000" b="0" dirty="0" smtClean="0"/>
              <a:t>period </a:t>
            </a:r>
            <a:r>
              <a:rPr lang="en-US" sz="2000" b="0" dirty="0"/>
              <a:t>from </a:t>
            </a:r>
            <a:r>
              <a:rPr lang="en-US" sz="2000" b="0" dirty="0" smtClean="0"/>
              <a:t>OBMS deployment </a:t>
            </a:r>
            <a:r>
              <a:rPr lang="en-US" sz="2000" b="0" dirty="0"/>
              <a:t>to </a:t>
            </a:r>
            <a:r>
              <a:rPr lang="en-US" sz="2000" b="0" dirty="0" smtClean="0"/>
              <a:t>ODAA ending </a:t>
            </a:r>
            <a:r>
              <a:rPr lang="en-US" sz="2000" b="0" dirty="0"/>
              <a:t>the email submission </a:t>
            </a:r>
            <a:r>
              <a:rPr lang="en-US" sz="2000" b="0" dirty="0" smtClean="0"/>
              <a:t>process.</a:t>
            </a:r>
            <a:endParaRPr lang="en-US" sz="2000" b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After transitioning a CAGE to OBMS, use only OBMS for security plan submissions (not both email and OBMS from same CAGE)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ISSMs should </a:t>
            </a:r>
            <a:r>
              <a:rPr lang="en-US" sz="2000" b="0" dirty="0" smtClean="0"/>
              <a:t>transition to an “Interconnected” </a:t>
            </a:r>
            <a:r>
              <a:rPr lang="en-US" sz="2000" b="0" dirty="0"/>
              <a:t>Master </a:t>
            </a:r>
            <a:r>
              <a:rPr lang="en-US" sz="2000" b="0" dirty="0" smtClean="0"/>
              <a:t>System Security Plan (MSSP) for interconnected systems.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Some previously submitted under Multi-User or Local Area Network (LAN) MSSPs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OBMS </a:t>
            </a:r>
            <a:r>
              <a:rPr lang="en-US" sz="2000" b="0" dirty="0"/>
              <a:t>will not allow </a:t>
            </a:r>
            <a:r>
              <a:rPr lang="en-US" sz="2000" b="0" dirty="0" smtClean="0"/>
              <a:t>submission of </a:t>
            </a:r>
            <a:r>
              <a:rPr lang="en-US" sz="2000" b="0" dirty="0"/>
              <a:t>an interconnected system under a LAN or Multi-User System MSSP.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sz="22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58299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202219"/>
            <a:ext cx="7669285" cy="5391621"/>
          </a:xfrm>
        </p:spPr>
        <p:txBody>
          <a:bodyPr/>
          <a:lstStyle/>
          <a:p>
            <a:pPr marL="457200" lvl="1" indent="0">
              <a:buClr>
                <a:srgbClr val="333399"/>
              </a:buCl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52583" y="346710"/>
            <a:ext cx="73491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err="1" smtClean="0"/>
              <a:t>SIPRNet</a:t>
            </a:r>
            <a:r>
              <a:rPr lang="en-US" sz="3600" b="0" dirty="0" smtClean="0"/>
              <a:t> Program</a:t>
            </a:r>
          </a:p>
          <a:p>
            <a:pPr algn="r"/>
            <a:endParaRPr lang="en-US" sz="36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474249" y="1535472"/>
            <a:ext cx="83058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marR="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0" dirty="0" err="1" smtClean="0">
                <a:latin typeface="+mn-lt"/>
              </a:rPr>
              <a:t>SIPRNet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>
                <a:latin typeface="+mn-lt"/>
              </a:rPr>
              <a:t>nodes </a:t>
            </a:r>
            <a:r>
              <a:rPr lang="en-US" sz="2000" b="0" dirty="0" smtClean="0">
                <a:latin typeface="+mn-lt"/>
              </a:rPr>
              <a:t>should meet applicable DoD requirements from </a:t>
            </a:r>
            <a:r>
              <a:rPr lang="en-US" sz="2000" b="0" dirty="0">
                <a:latin typeface="+mn-lt"/>
              </a:rPr>
              <a:t>the time of initial </a:t>
            </a:r>
            <a:r>
              <a:rPr lang="en-US" sz="2000" b="0" dirty="0" smtClean="0">
                <a:latin typeface="+mn-lt"/>
              </a:rPr>
              <a:t>accreditation, not just for CCRIs</a:t>
            </a:r>
            <a:endParaRPr lang="en-US" sz="2000" b="0" dirty="0">
              <a:latin typeface="+mn-lt"/>
            </a:endParaRPr>
          </a:p>
          <a:p>
            <a:pPr marL="800100" marR="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0" dirty="0" err="1" smtClean="0">
                <a:latin typeface="+mn-lt"/>
              </a:rPr>
              <a:t>SIPRNet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>
                <a:latin typeface="+mn-lt"/>
              </a:rPr>
              <a:t>circuits may not be extended into </a:t>
            </a:r>
            <a:r>
              <a:rPr lang="en-US" sz="2000" b="0" dirty="0" smtClean="0">
                <a:latin typeface="+mn-lt"/>
              </a:rPr>
              <a:t>other facilities </a:t>
            </a:r>
            <a:r>
              <a:rPr lang="en-US" sz="2000" b="0" dirty="0">
                <a:latin typeface="+mn-lt"/>
              </a:rPr>
              <a:t>or </a:t>
            </a:r>
            <a:r>
              <a:rPr lang="en-US" sz="2000" b="0" dirty="0" smtClean="0">
                <a:latin typeface="+mn-lt"/>
              </a:rPr>
              <a:t>sites (i.e. from Gov’t sponsor to Contractor site) </a:t>
            </a:r>
          </a:p>
          <a:p>
            <a:pPr marL="800100" marR="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Government </a:t>
            </a:r>
            <a:r>
              <a:rPr lang="en-US" sz="2000" b="0" dirty="0">
                <a:latin typeface="+mn-lt"/>
              </a:rPr>
              <a:t>sponsors of </a:t>
            </a:r>
            <a:r>
              <a:rPr lang="en-US" sz="2000" b="0" dirty="0" err="1">
                <a:latin typeface="+mn-lt"/>
              </a:rPr>
              <a:t>SIPRNet</a:t>
            </a:r>
            <a:r>
              <a:rPr lang="en-US" sz="2000" b="0" dirty="0">
                <a:latin typeface="+mn-lt"/>
              </a:rPr>
              <a:t> (and a few </a:t>
            </a:r>
            <a:r>
              <a:rPr lang="en-US" sz="2000" b="0" dirty="0" err="1">
                <a:latin typeface="+mn-lt"/>
              </a:rPr>
              <a:t>NIPRNet</a:t>
            </a:r>
            <a:r>
              <a:rPr lang="en-US" sz="2000" b="0" dirty="0">
                <a:latin typeface="+mn-lt"/>
              </a:rPr>
              <a:t>) nodes at contractor sites are responsible for providing and/or </a:t>
            </a:r>
            <a:r>
              <a:rPr lang="en-US" sz="2000" b="0" dirty="0" smtClean="0">
                <a:latin typeface="+mn-lt"/>
              </a:rPr>
              <a:t>funding </a:t>
            </a:r>
          </a:p>
          <a:p>
            <a:pPr marL="1257300" lvl="2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Computer </a:t>
            </a:r>
            <a:r>
              <a:rPr lang="en-US" sz="2000" b="0" dirty="0">
                <a:latin typeface="+mn-lt"/>
              </a:rPr>
              <a:t>Network Defense Service Provider (</a:t>
            </a:r>
            <a:r>
              <a:rPr lang="en-US" sz="2000" b="0" dirty="0" smtClean="0">
                <a:latin typeface="+mn-lt"/>
              </a:rPr>
              <a:t>CNDSP)</a:t>
            </a:r>
          </a:p>
          <a:p>
            <a:pPr marL="1257300" lvl="2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Host </a:t>
            </a:r>
            <a:r>
              <a:rPr lang="en-US" sz="2000" b="0" dirty="0">
                <a:latin typeface="+mn-lt"/>
              </a:rPr>
              <a:t>Based Security System (</a:t>
            </a:r>
            <a:r>
              <a:rPr lang="en-US" sz="2000" b="0" dirty="0" smtClean="0">
                <a:latin typeface="+mn-lt"/>
              </a:rPr>
              <a:t>HBSS)</a:t>
            </a:r>
          </a:p>
          <a:p>
            <a:pPr marL="1257300" lvl="2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0" dirty="0" err="1" smtClean="0">
                <a:latin typeface="+mn-lt"/>
              </a:rPr>
              <a:t>SIPRNet</a:t>
            </a:r>
            <a:r>
              <a:rPr lang="en-US" sz="2000" b="0" dirty="0" smtClean="0">
                <a:latin typeface="+mn-lt"/>
              </a:rPr>
              <a:t> email, and/or DNS services, </a:t>
            </a:r>
            <a:r>
              <a:rPr lang="en-US" sz="2000" b="0" dirty="0" err="1" smtClean="0">
                <a:latin typeface="+mn-lt"/>
              </a:rPr>
              <a:t>etc</a:t>
            </a:r>
            <a:r>
              <a:rPr lang="en-US" sz="2000" b="0" dirty="0" smtClean="0">
                <a:latin typeface="+mn-lt"/>
              </a:rPr>
              <a:t> required for program support</a:t>
            </a:r>
          </a:p>
          <a:p>
            <a:pPr marL="1257300" lvl="2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Sponsors should also provide appropriate DoD </a:t>
            </a:r>
            <a:r>
              <a:rPr lang="en-US" sz="2000" b="0" dirty="0">
                <a:latin typeface="+mn-lt"/>
              </a:rPr>
              <a:t>IA </a:t>
            </a:r>
            <a:r>
              <a:rPr lang="en-US" sz="2000" b="0" dirty="0" smtClean="0">
                <a:latin typeface="+mn-lt"/>
              </a:rPr>
              <a:t>tools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81983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464" y="1528301"/>
            <a:ext cx="8255000" cy="4834399"/>
          </a:xfrm>
        </p:spPr>
        <p:txBody>
          <a:bodyPr/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NISP Sites are Doing well on CCRI Overall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Planning, coordination, and partnering have been key</a:t>
            </a:r>
            <a:endParaRPr lang="en-US" sz="1800" dirty="0"/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The DoD </a:t>
            </a:r>
            <a:r>
              <a:rPr lang="en-US" sz="1800" dirty="0" err="1" smtClean="0"/>
              <a:t>SIPRNet</a:t>
            </a:r>
            <a:r>
              <a:rPr lang="en-US" sz="1800" dirty="0" smtClean="0"/>
              <a:t> compliance and oversight program </a:t>
            </a:r>
            <a:r>
              <a:rPr lang="en-US" sz="1800" dirty="0"/>
              <a:t>is </a:t>
            </a:r>
            <a:r>
              <a:rPr lang="en-US" sz="1800" dirty="0" smtClean="0"/>
              <a:t>evolving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Enhanced requirements and scoring 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Compliance </a:t>
            </a:r>
            <a:r>
              <a:rPr lang="en-US" sz="1800" dirty="0"/>
              <a:t>throughout the lifecycle </a:t>
            </a:r>
            <a:r>
              <a:rPr lang="en-US" sz="1800" dirty="0" smtClean="0"/>
              <a:t>of a system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DSS is still transitioning the NISP CCRI program from DISA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Training and certification of staff ongoing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DSS has conducted several “DSS Only” CCRIs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Will still see joint CCRI teams with DISA and DSS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DSS expects 40 – 50 contractor sites to undergo CCRI in FY15 with some conducted by DSS, others by DISA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Begin planning for Phase IV scoring and transition to ACAS vice Retina scanner.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7686" y="344544"/>
            <a:ext cx="7349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/>
              <a:t>CCRI UPDATE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8602492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654" y="1414001"/>
            <a:ext cx="8255000" cy="4834399"/>
          </a:xfrm>
        </p:spPr>
        <p:txBody>
          <a:bodyPr/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Revision 3.2 of the manual has been effective since May 2014. 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Most significant change was removable media controls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Format and structure of the manual also changed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The National Industrial Security Program Operating Manual (NISPOM) conforming change 2 is in coordination.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As currently drafted will significantly change NISPOM Chapter 8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Language redirects many requirements to “CSA provided guidance” which is the ODAA manual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Updated security plan templates were issued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Received feedback for updates to implement</a:t>
            </a:r>
          </a:p>
          <a:p>
            <a:pPr marL="914400" lvl="2" indent="0">
              <a:buClrTx/>
              <a:buNone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1988" y="387042"/>
            <a:ext cx="7349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/>
              <a:t>ODAA Manual and Templates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816424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964" y="1515601"/>
            <a:ext cx="8255000" cy="483439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4400" lvl="2" indent="0" algn="ctr">
              <a:buNone/>
            </a:pPr>
            <a:r>
              <a:rPr lang="en-US" sz="4000" i="1" dirty="0" smtClean="0"/>
              <a:t>Questions</a:t>
            </a:r>
          </a:p>
          <a:p>
            <a:pPr marL="914400" lvl="2" indent="0" algn="ctr">
              <a:buNone/>
            </a:pPr>
            <a:r>
              <a:rPr lang="en-US" sz="4000" i="1" dirty="0" smtClean="0"/>
              <a:t>And</a:t>
            </a:r>
          </a:p>
          <a:p>
            <a:pPr marL="914400" lvl="2" indent="0" algn="ctr">
              <a:buNone/>
            </a:pPr>
            <a:r>
              <a:rPr lang="en-US" sz="4000" i="1" dirty="0" smtClean="0"/>
              <a:t>Discussion</a:t>
            </a:r>
            <a:endParaRPr lang="en-US" sz="4400" i="1" dirty="0" smtClean="0"/>
          </a:p>
          <a:p>
            <a:pPr marL="914400" lvl="2" indent="0">
              <a:buNone/>
            </a:pPr>
            <a:endParaRPr lang="en-US" sz="2000" dirty="0"/>
          </a:p>
          <a:p>
            <a:pPr marL="914400" lvl="2" indent="0">
              <a:buNone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1041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FF9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FF9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E721ACF61EC64181236D20C6F2A5BF" ma:contentTypeVersion="0" ma:contentTypeDescription="Create a new document." ma:contentTypeScope="" ma:versionID="6cd8d7a7cf653fd3944773a5fa17b2f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0B008FE-630E-4211-94EF-BFEA6090C1FC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725F38-4FCB-4800-839A-61CE841A40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26955F-E82F-4127-9D65-244D39FD0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31004</TotalTime>
  <Words>550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Toffler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DSS Voice of Industry</dc:title>
  <dc:creator>hdavies</dc:creator>
  <cp:lastModifiedBy>Office of Research</cp:lastModifiedBy>
  <cp:revision>703</cp:revision>
  <cp:lastPrinted>2014-01-29T21:23:33Z</cp:lastPrinted>
  <dcterms:created xsi:type="dcterms:W3CDTF">2007-05-26T00:23:04Z</dcterms:created>
  <dcterms:modified xsi:type="dcterms:W3CDTF">2014-07-25T19:14:01Z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0x0101005BE721ACF61EC64181236D20C6F2A5BF</vt:lpwstr>
  </property>
</Properties>
</file>