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8" r:id="rId3"/>
    <p:sldId id="337" r:id="rId4"/>
    <p:sldId id="270" r:id="rId5"/>
    <p:sldId id="331" r:id="rId6"/>
    <p:sldId id="333" r:id="rId7"/>
    <p:sldId id="334" r:id="rId8"/>
    <p:sldId id="335" r:id="rId9"/>
    <p:sldId id="336" r:id="rId10"/>
    <p:sldId id="349" r:id="rId11"/>
    <p:sldId id="352" r:id="rId12"/>
    <p:sldId id="342" r:id="rId13"/>
    <p:sldId id="339" r:id="rId14"/>
    <p:sldId id="347" r:id="rId15"/>
    <p:sldId id="356" r:id="rId16"/>
    <p:sldId id="355" r:id="rId17"/>
    <p:sldId id="354" r:id="rId18"/>
    <p:sldId id="324" r:id="rId19"/>
    <p:sldId id="348" r:id="rId20"/>
    <p:sldId id="340" r:id="rId21"/>
    <p:sldId id="353" r:id="rId22"/>
    <p:sldId id="294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ylvester" initials="D" lastIdx="14" clrIdx="0"/>
  <p:cmAuthor id="1" name="Aguglia, Donna (SA-1)" initials="D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4" autoAdjust="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EED98B-3AA2-4BC1-9433-B102AB907472}" type="datetimeFigureOut">
              <a:rPr lang="en-US" smtClean="0"/>
              <a:t>9/22/2013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C4F354-6F91-4A5E-8F84-487868A1F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25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4F354-6F91-4A5E-8F84-487868A1F6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074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4F354-6F91-4A5E-8F84-487868A1F62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2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>
            <a:off x="1143000" y="3424238"/>
            <a:ext cx="3962400" cy="4762"/>
          </a:xfrm>
          <a:prstGeom prst="line">
            <a:avLst/>
          </a:prstGeom>
          <a:ln w="15875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/>
        </p:nvCxnSpPr>
        <p:spPr>
          <a:xfrm>
            <a:off x="1143000" y="2895600"/>
            <a:ext cx="3962400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contenuto 8"/>
          <p:cNvSpPr>
            <a:spLocks noGrp="1"/>
          </p:cNvSpPr>
          <p:nvPr>
            <p:ph sz="quarter" idx="10"/>
          </p:nvPr>
        </p:nvSpPr>
        <p:spPr>
          <a:xfrm>
            <a:off x="1143000" y="2971801"/>
            <a:ext cx="4724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000" b="1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egnaposto contenuto 8"/>
          <p:cNvSpPr>
            <a:spLocks noGrp="1"/>
          </p:cNvSpPr>
          <p:nvPr>
            <p:ph sz="quarter" idx="11"/>
          </p:nvPr>
        </p:nvSpPr>
        <p:spPr>
          <a:xfrm>
            <a:off x="1219200" y="3505200"/>
            <a:ext cx="48768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200" b="0" i="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53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, sub head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8"/>
          <p:cNvSpPr>
            <a:spLocks noGrp="1"/>
          </p:cNvSpPr>
          <p:nvPr>
            <p:ph sz="quarter" idx="13"/>
          </p:nvPr>
        </p:nvSpPr>
        <p:spPr>
          <a:xfrm>
            <a:off x="3971499" y="491505"/>
            <a:ext cx="485592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gnaposto contenuto 6"/>
          <p:cNvSpPr>
            <a:spLocks noGrp="1"/>
          </p:cNvSpPr>
          <p:nvPr>
            <p:ph sz="quarter" idx="12"/>
          </p:nvPr>
        </p:nvSpPr>
        <p:spPr>
          <a:xfrm>
            <a:off x="3971499" y="265730"/>
            <a:ext cx="4855927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egnaposto contenuto 6"/>
          <p:cNvSpPr>
            <a:spLocks noGrp="1"/>
          </p:cNvSpPr>
          <p:nvPr>
            <p:ph sz="quarter" idx="14"/>
          </p:nvPr>
        </p:nvSpPr>
        <p:spPr>
          <a:xfrm>
            <a:off x="1331640" y="1227609"/>
            <a:ext cx="7431360" cy="25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4"/>
          <p:cNvSpPr>
            <a:spLocks noGrp="1"/>
          </p:cNvSpPr>
          <p:nvPr>
            <p:ph sz="quarter" idx="11"/>
          </p:nvPr>
        </p:nvSpPr>
        <p:spPr>
          <a:xfrm>
            <a:off x="1349375" y="1609725"/>
            <a:ext cx="7185025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b="1" kern="0" dirty="0" smtClean="0">
                <a:solidFill>
                  <a:srgbClr val="E32119"/>
                </a:solidFill>
                <a:latin typeface="Arial"/>
                <a:ea typeface="+mn-ea"/>
                <a:cs typeface="Arial"/>
              </a:defRPr>
            </a:lvl1pPr>
            <a:lvl2pPr marL="228600" indent="-22860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15938" indent="-28575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302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8"/>
          <p:cNvSpPr>
            <a:spLocks noGrp="1"/>
          </p:cNvSpPr>
          <p:nvPr>
            <p:ph sz="quarter" idx="13"/>
          </p:nvPr>
        </p:nvSpPr>
        <p:spPr>
          <a:xfrm>
            <a:off x="3971499" y="491505"/>
            <a:ext cx="485592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egnaposto contenuto 6"/>
          <p:cNvSpPr>
            <a:spLocks noGrp="1"/>
          </p:cNvSpPr>
          <p:nvPr>
            <p:ph sz="quarter" idx="12"/>
          </p:nvPr>
        </p:nvSpPr>
        <p:spPr>
          <a:xfrm>
            <a:off x="3971499" y="265730"/>
            <a:ext cx="4855927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contenuto 4"/>
          <p:cNvSpPr>
            <a:spLocks noGrp="1"/>
          </p:cNvSpPr>
          <p:nvPr>
            <p:ph sz="quarter" idx="11"/>
          </p:nvPr>
        </p:nvSpPr>
        <p:spPr>
          <a:xfrm>
            <a:off x="1349375" y="1609725"/>
            <a:ext cx="3616325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b="1" kern="0" dirty="0" smtClean="0">
                <a:solidFill>
                  <a:srgbClr val="E32119"/>
                </a:solidFill>
                <a:latin typeface="Arial"/>
                <a:ea typeface="+mn-ea"/>
                <a:cs typeface="Arial"/>
              </a:defRPr>
            </a:lvl1pPr>
            <a:lvl2pPr marL="228600" indent="-22860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15938" indent="-28575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Segnaposto contenuto 4"/>
          <p:cNvSpPr>
            <a:spLocks noGrp="1"/>
          </p:cNvSpPr>
          <p:nvPr>
            <p:ph sz="quarter" idx="14"/>
          </p:nvPr>
        </p:nvSpPr>
        <p:spPr>
          <a:xfrm>
            <a:off x="5200650" y="1609725"/>
            <a:ext cx="3616325" cy="4244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1600" b="1" kern="0" dirty="0" smtClean="0">
                <a:solidFill>
                  <a:srgbClr val="E32119"/>
                </a:solidFill>
                <a:latin typeface="Arial"/>
                <a:ea typeface="+mn-ea"/>
                <a:cs typeface="Arial"/>
              </a:defRPr>
            </a:lvl1pPr>
            <a:lvl2pPr marL="228600" indent="-22860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Tx/>
              <a:buBlip>
                <a:blip r:embed="rId2"/>
              </a:buBlip>
              <a:defRPr lang="it-IT" sz="1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2pPr>
            <a:lvl3pPr marL="515938" indent="-285750" algn="just" defTabSz="938213" rtl="0" eaLnBrk="0" fontAlgn="base" hangingPunct="0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lang="it-IT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egnaposto contenuto 6"/>
          <p:cNvSpPr>
            <a:spLocks noGrp="1"/>
          </p:cNvSpPr>
          <p:nvPr>
            <p:ph sz="quarter" idx="15"/>
          </p:nvPr>
        </p:nvSpPr>
        <p:spPr>
          <a:xfrm>
            <a:off x="1331640" y="1227609"/>
            <a:ext cx="7431360" cy="25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178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8"/>
          <p:cNvSpPr>
            <a:spLocks noGrp="1"/>
          </p:cNvSpPr>
          <p:nvPr>
            <p:ph sz="quarter" idx="13"/>
          </p:nvPr>
        </p:nvSpPr>
        <p:spPr>
          <a:xfrm>
            <a:off x="3971499" y="491505"/>
            <a:ext cx="4855927" cy="3029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i="1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egnaposto contenuto 6"/>
          <p:cNvSpPr>
            <a:spLocks noGrp="1"/>
          </p:cNvSpPr>
          <p:nvPr>
            <p:ph sz="quarter" idx="12"/>
          </p:nvPr>
        </p:nvSpPr>
        <p:spPr>
          <a:xfrm>
            <a:off x="3971499" y="265730"/>
            <a:ext cx="4855927" cy="2571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cap="all" baseline="0">
                <a:solidFill>
                  <a:srgbClr val="E321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egnaposto contenuto 8"/>
          <p:cNvSpPr>
            <a:spLocks noGrp="1"/>
          </p:cNvSpPr>
          <p:nvPr>
            <p:ph sz="quarter" idx="14"/>
          </p:nvPr>
        </p:nvSpPr>
        <p:spPr>
          <a:xfrm>
            <a:off x="1377950" y="1505011"/>
            <a:ext cx="7367588" cy="47179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2" name="Segnaposto contenuto 6"/>
          <p:cNvSpPr>
            <a:spLocks noGrp="1"/>
          </p:cNvSpPr>
          <p:nvPr>
            <p:ph sz="quarter" idx="15"/>
          </p:nvPr>
        </p:nvSpPr>
        <p:spPr>
          <a:xfrm>
            <a:off x="1331640" y="1083593"/>
            <a:ext cx="7355160" cy="257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cap="all" baseline="0">
                <a:solidFill>
                  <a:srgbClr val="5959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2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4"/>
          <p:cNvCxnSpPr/>
          <p:nvPr/>
        </p:nvCxnSpPr>
        <p:spPr>
          <a:xfrm>
            <a:off x="1473200" y="2017713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5"/>
          <p:cNvCxnSpPr/>
          <p:nvPr/>
        </p:nvCxnSpPr>
        <p:spPr>
          <a:xfrm>
            <a:off x="1473200" y="1489075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1473200" y="1558925"/>
            <a:ext cx="3344459" cy="52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000" b="1" i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egnaposto contenuto 8"/>
          <p:cNvSpPr>
            <a:spLocks noGrp="1"/>
          </p:cNvSpPr>
          <p:nvPr>
            <p:ph sz="quarter" idx="11"/>
          </p:nvPr>
        </p:nvSpPr>
        <p:spPr>
          <a:xfrm>
            <a:off x="5131640" y="1489075"/>
            <a:ext cx="3613898" cy="5286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it-IT" sz="2000" b="1" i="1" kern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841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4"/>
          <p:cNvCxnSpPr/>
          <p:nvPr/>
        </p:nvCxnSpPr>
        <p:spPr>
          <a:xfrm>
            <a:off x="1473200" y="2017713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5"/>
          <p:cNvCxnSpPr/>
          <p:nvPr/>
        </p:nvCxnSpPr>
        <p:spPr>
          <a:xfrm>
            <a:off x="1473200" y="1489075"/>
            <a:ext cx="7272338" cy="0"/>
          </a:xfrm>
          <a:prstGeom prst="line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1473200" y="1558925"/>
            <a:ext cx="3344459" cy="52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000" b="1" i="1" kern="1200" dirty="0">
                <a:solidFill>
                  <a:srgbClr val="595959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211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Fin_DRS-ppt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FinMark.png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5131398" y="1864151"/>
            <a:ext cx="4012602" cy="4993850"/>
          </a:xfrm>
          <a:prstGeom prst="rect">
            <a:avLst/>
          </a:prstGeom>
        </p:spPr>
      </p:pic>
      <p:sp>
        <p:nvSpPr>
          <p:cNvPr id="13" name="Title 15"/>
          <p:cNvSpPr>
            <a:spLocks noGrp="1"/>
          </p:cNvSpPr>
          <p:nvPr>
            <p:ph type="title"/>
          </p:nvPr>
        </p:nvSpPr>
        <p:spPr>
          <a:xfrm>
            <a:off x="990600" y="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162370" y="6492875"/>
            <a:ext cx="9144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900" b="0">
                <a:solidFill>
                  <a:srgbClr val="50555A"/>
                </a:solidFill>
              </a:defRPr>
            </a:lvl1pPr>
          </a:lstStyle>
          <a:p>
            <a:pPr>
              <a:defRPr/>
            </a:pPr>
            <a:fld id="{ECDD8FDB-16B2-416E-9175-88B11D83C7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3"/>
          </p:nvPr>
        </p:nvSpPr>
        <p:spPr>
          <a:xfrm>
            <a:off x="52064" y="6492875"/>
            <a:ext cx="6553200" cy="3651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 b="0">
                <a:solidFill>
                  <a:srgbClr val="50555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DRS Technologies Proprietary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asellaDiTesto 8"/>
          <p:cNvSpPr txBox="1">
            <a:spLocks noChangeArrowheads="1"/>
          </p:cNvSpPr>
          <p:nvPr/>
        </p:nvSpPr>
        <p:spPr bwMode="auto">
          <a:xfrm>
            <a:off x="1887538" y="6405563"/>
            <a:ext cx="6945312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CCEB687-9687-48FB-8028-22CCEADE1D73}" type="slidenum">
              <a:rPr lang="it-IT" sz="1000">
                <a:solidFill>
                  <a:srgbClr val="595959"/>
                </a:solidFill>
              </a:rPr>
              <a:pPr algn="r" eaLnBrk="1" hangingPunct="1"/>
              <a:t>‹#›</a:t>
            </a:fld>
            <a:endParaRPr lang="it-IT" sz="1000">
              <a:solidFill>
                <a:srgbClr val="595959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1887538" y="6405563"/>
            <a:ext cx="6945312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52403643-4F4A-4E0C-8888-6BDF09F71A70}" type="slidenum">
              <a:rPr lang="it-IT" sz="1000">
                <a:solidFill>
                  <a:srgbClr val="595959"/>
                </a:solidFill>
              </a:rPr>
              <a:pPr algn="r" eaLnBrk="1" hangingPunct="1"/>
              <a:t>‹#›</a:t>
            </a:fld>
            <a:endParaRPr lang="it-IT" sz="100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2" r:id="rId2"/>
    <p:sldLayoutId id="2147483713" r:id="rId3"/>
    <p:sldLayoutId id="2147483714" r:id="rId4"/>
    <p:sldLayoutId id="2147483716" r:id="rId5"/>
    <p:sldLayoutId id="2147483717" r:id="rId6"/>
    <p:sldLayoutId id="2147483718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source=images&amp;cd=&amp;cad=rja&amp;docid=ratHy10EtxQBcM&amp;tbnid=VGyPxwHwHw_EVM:&amp;ved=0CAUQjRw&amp;url=http://preparingyourfamily.com/secure-internet-based-communication-options/computer-hacker/&amp;ei=C1muUZqjHdOy0QG06ICADg&amp;bvm=bv.47380653,d.dmg&amp;psig=AFQjCNH7JYDJ-DvPATHWxBgMiW1h1i0nLw&amp;ust=137046694119009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219200" y="3505200"/>
            <a:ext cx="3886200" cy="838200"/>
          </a:xfrm>
        </p:spPr>
        <p:txBody>
          <a:bodyPr/>
          <a:lstStyle/>
          <a:p>
            <a:pPr algn="ctr"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Karen Atkins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12 September 2013</a:t>
            </a: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651" y="3059668"/>
            <a:ext cx="5557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/>
              <a:t>The Importance of New Hire </a:t>
            </a:r>
            <a:r>
              <a:rPr lang="en-US" b="1" dirty="0" smtClean="0"/>
              <a:t>Orientation - FISWG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KAATKINS\AppData\Local\Microsoft\Windows\Temporary Internet Files\Content.IE5\L6Q5V0SP\MC90043961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578055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5"/>
          <p:cNvSpPr>
            <a:spLocks noGrp="1"/>
          </p:cNvSpPr>
          <p:nvPr>
            <p:ph sz="quarter" idx="15"/>
          </p:nvPr>
        </p:nvSpPr>
        <p:spPr>
          <a:xfrm>
            <a:off x="1676400" y="990600"/>
            <a:ext cx="7315200" cy="257175"/>
          </a:xfrm>
        </p:spPr>
        <p:txBody>
          <a:bodyPr/>
          <a:lstStyle/>
          <a:p>
            <a:r>
              <a:rPr lang="en-US" sz="2400" dirty="0"/>
              <a:t>OPSEC and Social Networking Sites</a:t>
            </a:r>
          </a:p>
        </p:txBody>
      </p:sp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143000" y="1447800"/>
            <a:ext cx="7391400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 overview on how Facebook, Twitter, etc. may provide adversaries with critical information needed to harm or disrupt your mission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Discuss OPSEC and how it may impact their professional and personal life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Examples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Personal Information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Keep sensitive, work related information off profile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When uploading photos it is best to remove the metadata containing the date, time and location information stored in the image’s file</a:t>
            </a:r>
            <a:endParaRPr lang="en-US" sz="1400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>
                <a:solidFill>
                  <a:srgbClr val="080808"/>
                </a:solidFill>
              </a:rPr>
              <a:t>Passwords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600" dirty="0">
                <a:solidFill>
                  <a:srgbClr val="080808"/>
                </a:solidFill>
              </a:rPr>
              <a:t>Protect your password </a:t>
            </a:r>
            <a:r>
              <a:rPr lang="en-US" sz="1600" dirty="0" smtClean="0">
                <a:solidFill>
                  <a:srgbClr val="080808"/>
                </a:solidFill>
              </a:rPr>
              <a:t>(Never Share)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Ensure </a:t>
            </a:r>
            <a:r>
              <a:rPr lang="en-US" sz="1600" dirty="0">
                <a:solidFill>
                  <a:srgbClr val="080808"/>
                </a:solidFill>
              </a:rPr>
              <a:t>your password is unique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22783" y="1600200"/>
            <a:ext cx="6244817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Discuss how your organization may be a prime target to adversaries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Examples</a:t>
            </a:r>
            <a:endParaRPr lang="en-US" sz="2000" dirty="0" smtClean="0"/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People (US Government, Military, Contractors)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Sensitive </a:t>
            </a:r>
            <a:r>
              <a:rPr lang="en-US" sz="1800" dirty="0"/>
              <a:t>movement of operations/personnel/property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Communications/networking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Protection </a:t>
            </a:r>
            <a:r>
              <a:rPr lang="en-US" sz="1800" dirty="0"/>
              <a:t>of nuclear/chemical/biological </a:t>
            </a:r>
            <a:r>
              <a:rPr lang="en-US" sz="1800" dirty="0" smtClean="0"/>
              <a:t>materials/weapons/etc.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Classified </a:t>
            </a:r>
            <a:r>
              <a:rPr lang="en-US" sz="1800" dirty="0"/>
              <a:t>/ </a:t>
            </a:r>
            <a:r>
              <a:rPr lang="en-US" sz="1800" dirty="0" smtClean="0"/>
              <a:t>Unclassified Information</a:t>
            </a:r>
            <a:endParaRPr lang="en-US" sz="1800" dirty="0"/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System designs / Patents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Intellectual property</a:t>
            </a:r>
          </a:p>
          <a:p>
            <a:pPr marL="800100" lvl="2" indent="-395478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System capabilities/vulnerabilities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800" dirty="0"/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7171" name="Picture 3" descr="C:\Users\Travis\AppData\Local\Microsoft\Windows\Temporary Internet Files\Content.IE5\XVLJ6RFK\MC9003361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64" y="3566160"/>
            <a:ext cx="3020036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Counterintelligence/Cyber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1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reparingyourfamily.com/wp-content/uploads/2010/12/computer-hac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54921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143000" y="1295400"/>
            <a:ext cx="6244817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1822" lvl="3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 on the Threats we face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Competitors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Foreign Intelligence Officers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Hackers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Insider Threat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Counterintelligence/Cyber</a:t>
            </a:r>
          </a:p>
        </p:txBody>
      </p:sp>
    </p:spTree>
    <p:extLst>
      <p:ext uri="{BB962C8B-B14F-4D97-AF65-F5344CB8AC3E}">
        <p14:creationId xmlns:p14="http://schemas.microsoft.com/office/powerpoint/2010/main" val="41570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978843"/>
            <a:ext cx="6096000" cy="25717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cap="all" baseline="0">
                <a:solidFill>
                  <a:srgbClr val="595959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Security awareness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425575" y="15462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Briefing should include: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b="1" dirty="0" smtClean="0">
                <a:solidFill>
                  <a:srgbClr val="080808"/>
                </a:solidFill>
              </a:rPr>
              <a:t>The Foreign Intelligence Threat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The </a:t>
            </a:r>
            <a:r>
              <a:rPr lang="en-US" sz="1600" dirty="0">
                <a:solidFill>
                  <a:srgbClr val="080808"/>
                </a:solidFill>
              </a:rPr>
              <a:t>gathering of information by intelligence agents, especially in wartime, is an age-old strategy for gaining superiority over </a:t>
            </a:r>
            <a:r>
              <a:rPr lang="en-US" sz="1600" dirty="0" smtClean="0">
                <a:solidFill>
                  <a:srgbClr val="080808"/>
                </a:solidFill>
              </a:rPr>
              <a:t>enemies.</a:t>
            </a:r>
            <a:endParaRPr lang="en-US" sz="1600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b="1" dirty="0" smtClean="0">
                <a:solidFill>
                  <a:srgbClr val="080808"/>
                </a:solidFill>
              </a:rPr>
              <a:t>The Methods of Espionage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600" dirty="0">
                <a:solidFill>
                  <a:srgbClr val="080808"/>
                </a:solidFill>
              </a:rPr>
              <a:t>Economic espionage is often conducted by using basic business intelligence-gathering methods.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b="1" dirty="0" smtClean="0">
                <a:solidFill>
                  <a:srgbClr val="080808"/>
                </a:solidFill>
              </a:rPr>
              <a:t>Indicators of Espionage</a:t>
            </a:r>
          </a:p>
          <a:p>
            <a:pPr marL="1204722" lvl="3" indent="-342900">
              <a:spcBef>
                <a:spcPts val="300"/>
              </a:spcBef>
              <a:spcAft>
                <a:spcPts val="300"/>
              </a:spcAft>
              <a:buSzPct val="150000"/>
              <a:buBlip>
                <a:blip r:embed="rId3"/>
              </a:buBlip>
            </a:pPr>
            <a:r>
              <a:rPr lang="en-US" sz="1600" dirty="0"/>
              <a:t>Disgruntlement with one's employer or the U.S. Government</a:t>
            </a:r>
          </a:p>
          <a:p>
            <a:pPr marL="1204722" lvl="3" indent="-342900">
              <a:spcBef>
                <a:spcPts val="300"/>
              </a:spcBef>
              <a:spcAft>
                <a:spcPts val="300"/>
              </a:spcAft>
              <a:buSzPct val="150000"/>
              <a:buBlip>
                <a:blip r:embed="rId3"/>
              </a:buBlip>
            </a:pPr>
            <a:r>
              <a:rPr lang="en-US" sz="1600" dirty="0"/>
              <a:t>Requests to obtain access to classified or unclassified information outside of authorized access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3074" name="Picture 2" descr="C:\Users\KAATKINS\AppData\Local\Microsoft\Windows\Temporary Internet Files\Content.IE5\8UBIGI9N\MP90043928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192024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7" y="4267200"/>
            <a:ext cx="2285113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978843"/>
            <a:ext cx="6096000" cy="25717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cap="all" baseline="0">
                <a:solidFill>
                  <a:srgbClr val="595959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Security awareness cont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371600" y="15462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Briefing should include: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b="1" dirty="0">
                <a:solidFill>
                  <a:srgbClr val="080808"/>
                </a:solidFill>
              </a:rPr>
              <a:t>Indicators of </a:t>
            </a:r>
            <a:r>
              <a:rPr lang="en-US" sz="1800" b="1" dirty="0" smtClean="0">
                <a:solidFill>
                  <a:srgbClr val="080808"/>
                </a:solidFill>
              </a:rPr>
              <a:t>Espionage Cont.</a:t>
            </a:r>
          </a:p>
          <a:p>
            <a:pPr marL="1204722" lvl="3" indent="-342900">
              <a:spcBef>
                <a:spcPts val="300"/>
              </a:spcBef>
              <a:spcAft>
                <a:spcPts val="300"/>
              </a:spcAft>
              <a:buSzPct val="150000"/>
              <a:buBlip>
                <a:blip r:embed="rId3"/>
              </a:buBlip>
            </a:pPr>
            <a:r>
              <a:rPr lang="en-US" sz="1600" dirty="0" smtClean="0"/>
              <a:t>Cameras </a:t>
            </a:r>
            <a:r>
              <a:rPr lang="en-US" sz="1600" dirty="0"/>
              <a:t>or recording devices, without approval, into areas storing controlled material</a:t>
            </a:r>
          </a:p>
          <a:p>
            <a:pPr marL="1204722" lvl="3" indent="-342900">
              <a:spcBef>
                <a:spcPts val="300"/>
              </a:spcBef>
              <a:spcAft>
                <a:spcPts val="300"/>
              </a:spcAft>
              <a:buSzPct val="150000"/>
              <a:buBlip>
                <a:blip r:embed="rId3"/>
              </a:buBlip>
            </a:pPr>
            <a:r>
              <a:rPr lang="en-US" sz="1600" dirty="0"/>
              <a:t>Extensive, unexplained use of copier, facsimile, or computer equipment</a:t>
            </a:r>
          </a:p>
          <a:p>
            <a:pPr marL="1204722" lvl="3" indent="-342900">
              <a:spcBef>
                <a:spcPts val="300"/>
              </a:spcBef>
              <a:spcAft>
                <a:spcPts val="300"/>
              </a:spcAft>
              <a:buSzPct val="150000"/>
              <a:buBlip>
                <a:blip r:embed="rId3"/>
              </a:buBlip>
            </a:pPr>
            <a:r>
              <a:rPr lang="en-US" sz="1600" dirty="0"/>
              <a:t>Attempts to conceal any activity covered by one of these counterintelligence indicators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b="1" dirty="0" smtClean="0"/>
              <a:t>The </a:t>
            </a:r>
            <a:r>
              <a:rPr lang="en-US" sz="1800" b="1" dirty="0"/>
              <a:t>Damage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Translations - loss </a:t>
            </a:r>
            <a:r>
              <a:rPr lang="en-US" sz="1600" dirty="0">
                <a:solidFill>
                  <a:srgbClr val="080808"/>
                </a:solidFill>
              </a:rPr>
              <a:t>of trade secrets and loss of technology--in the billions--and in the loss of technological edge over our </a:t>
            </a:r>
            <a:r>
              <a:rPr lang="en-US" sz="1600" dirty="0" smtClean="0">
                <a:solidFill>
                  <a:srgbClr val="080808"/>
                </a:solidFill>
              </a:rPr>
              <a:t>competitors, and most important it could result in the loss of lives</a:t>
            </a:r>
            <a:endParaRPr lang="en-US" sz="1600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978843"/>
            <a:ext cx="6096000" cy="25717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cap="all" baseline="0">
                <a:solidFill>
                  <a:srgbClr val="595959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Security awareness cont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98983" y="14700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Briefing should include: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Suspicious Contact Reporting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What constitutes an SCR?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Suspicious email, email from foreign entity, reference DSS briefing materials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Why they should notify the FSO?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Mandatory reporting requirements assists in protecting our warfighter and our company assets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8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4482147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lumMod val="75000"/>
                <a:alpha val="40000"/>
              </a:schemeClr>
            </a:glo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93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 descr="C:\Users\KAATKINS\AppData\Local\Microsoft\Windows\Temporary Internet Files\Content.IE5\KSGP5T4L\MC9004136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2290763"/>
            <a:ext cx="3244850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 noGrp="1"/>
          </p:cNvSpPr>
          <p:nvPr>
            <p:ph sz="quarter" idx="11"/>
          </p:nvPr>
        </p:nvSpPr>
        <p:spPr>
          <a:xfrm>
            <a:off x="1298983" y="17748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How many </a:t>
            </a:r>
            <a:r>
              <a:rPr lang="en-US" sz="2000" b="1" dirty="0">
                <a:cs typeface="Arial" charset="0"/>
              </a:rPr>
              <a:t>SCR’s </a:t>
            </a:r>
            <a:r>
              <a:rPr lang="en-US" sz="2000" b="1" dirty="0" smtClean="0">
                <a:cs typeface="Arial" charset="0"/>
              </a:rPr>
              <a:t>did your company submit?</a:t>
            </a:r>
            <a:endParaRPr lang="en-US" sz="2000" b="1" dirty="0">
              <a:cs typeface="Arial" charset="0"/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400" b="1" dirty="0" smtClean="0">
                <a:cs typeface="Arial" charset="0"/>
              </a:rPr>
              <a:t>??</a:t>
            </a:r>
            <a:endParaRPr lang="en-US" sz="1400" dirty="0" smtClean="0">
              <a:cs typeface="Arial" charset="0"/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2000" b="1" dirty="0" smtClean="0">
                <a:cs typeface="Arial" charset="0"/>
              </a:rPr>
              <a:t>Top </a:t>
            </a:r>
            <a:r>
              <a:rPr lang="en-US" sz="2000" b="1" dirty="0">
                <a:cs typeface="Arial" charset="0"/>
              </a:rPr>
              <a:t>Technology </a:t>
            </a:r>
            <a:r>
              <a:rPr lang="en-US" sz="2000" b="1" dirty="0" smtClean="0">
                <a:cs typeface="Arial" charset="0"/>
              </a:rPr>
              <a:t>Hits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 smtClean="0">
                <a:cs typeface="Arial" charset="0"/>
              </a:rPr>
              <a:t>Cameras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 smtClean="0">
                <a:cs typeface="Arial" charset="0"/>
              </a:rPr>
              <a:t>TWS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 smtClean="0">
                <a:cs typeface="Arial" charset="0"/>
              </a:rPr>
              <a:t>Proprietary</a:t>
            </a:r>
            <a:endParaRPr lang="en-US" sz="1800" dirty="0">
              <a:cs typeface="Arial" charset="0"/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2000" b="1" dirty="0" smtClean="0">
                <a:cs typeface="Arial" charset="0"/>
              </a:rPr>
              <a:t>Contact Methods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 smtClean="0">
                <a:cs typeface="Arial" charset="0"/>
              </a:rPr>
              <a:t>Company Website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 smtClean="0">
                <a:cs typeface="Arial" charset="0"/>
              </a:rPr>
              <a:t>Direct email to employees</a:t>
            </a:r>
            <a:endParaRPr lang="en-US" sz="1800" dirty="0">
              <a:cs typeface="Arial" charset="0"/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endParaRPr lang="en-US" sz="1600" b="1" dirty="0">
              <a:cs typeface="Arial" charset="0"/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endParaRPr lang="en-US" sz="2000" dirty="0">
              <a:cs typeface="Arial" charset="0"/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/>
              <a:t>Trivia - Do you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ATKINS\AppData\Local\Microsoft\Windows\Temporary Internet Files\Content.IE5\A6SMUKN3\MP9004423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3977640" cy="2651760"/>
          </a:xfrm>
          <a:prstGeom prst="rect">
            <a:avLst/>
          </a:prstGeom>
          <a:noFill/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978843"/>
            <a:ext cx="6096000" cy="25717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cap="all" baseline="0">
                <a:solidFill>
                  <a:srgbClr val="595959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Security awareness cont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98983" y="15462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Briefing should include: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Foreign Travel Reporting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Why report?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Safety and security advisories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Recommend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Face to face briefing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Register with state department</a:t>
            </a:r>
          </a:p>
          <a:p>
            <a:pPr marL="1661922" lvl="4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400" dirty="0" smtClean="0">
                <a:solidFill>
                  <a:srgbClr val="080808"/>
                </a:solidFill>
              </a:rPr>
              <a:t>Follow up after travel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7" name="Picture 2" descr="C:\Users\KAATKINS\AppData\Local\Microsoft\Windows\Temporary Internet Files\Content.IE5\VE38ZI9O\MC90018938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4" y="4724400"/>
            <a:ext cx="2814733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escription: Description: http://www.safehousesoftware.com/FunFacts/images/MemoryStic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14513"/>
            <a:ext cx="160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" descr="Description: Description: http://www.safehousesoftware.com/FunFacts/images/SafeD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4117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 noGrp="1"/>
          </p:cNvSpPr>
          <p:nvPr>
            <p:ph sz="quarter" idx="11"/>
          </p:nvPr>
        </p:nvSpPr>
        <p:spPr>
          <a:xfrm>
            <a:off x="1143000" y="17748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Lose a Memory Stick, Lose a Million Bucks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PA </a:t>
            </a:r>
            <a:r>
              <a:rPr lang="en-US" sz="1600" dirty="0">
                <a:cs typeface="Arial" charset="0"/>
              </a:rPr>
              <a:t>Consulting lost the memory stick containing the details of </a:t>
            </a:r>
            <a:r>
              <a:rPr lang="en-US" sz="1600" dirty="0" smtClean="0">
                <a:cs typeface="Arial" charset="0"/>
              </a:rPr>
              <a:t>84,000 </a:t>
            </a:r>
            <a:r>
              <a:rPr lang="en-US" sz="1600" dirty="0">
                <a:cs typeface="Arial" charset="0"/>
              </a:rPr>
              <a:t>customers / the company had a contract </a:t>
            </a:r>
            <a:r>
              <a:rPr lang="en-US" sz="1600" dirty="0" smtClean="0">
                <a:cs typeface="Arial" charset="0"/>
              </a:rPr>
              <a:t>work .5million terminated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2000" b="1" dirty="0">
                <a:cs typeface="Arial" charset="0"/>
              </a:rPr>
              <a:t>One in four users of social networking sites such as Facebook, MySpace and Friends Reunited unwittingly leave themselves open to crime by revealing personal details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2000" b="1" dirty="0">
                <a:cs typeface="Arial" charset="0"/>
              </a:rPr>
              <a:t>How long does it take to break your password</a:t>
            </a:r>
            <a:r>
              <a:rPr lang="en-US" sz="2000" b="1" dirty="0" smtClean="0">
                <a:cs typeface="Arial" charset="0"/>
              </a:rPr>
              <a:t>?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1600" dirty="0">
                <a:cs typeface="Arial" charset="0"/>
              </a:rPr>
              <a:t>It takes a computer to guess a reasonable strong password with 5 </a:t>
            </a:r>
            <a:r>
              <a:rPr lang="en-US" sz="1600" dirty="0" smtClean="0">
                <a:cs typeface="Arial" charset="0"/>
              </a:rPr>
              <a:t>lowercase</a:t>
            </a:r>
            <a:r>
              <a:rPr lang="en-US" sz="1600" dirty="0">
                <a:cs typeface="Arial" charset="0"/>
              </a:rPr>
              <a:t>, 2 uppercase and 4 numbers but more </a:t>
            </a:r>
            <a:r>
              <a:rPr lang="en-US" sz="1600" dirty="0" smtClean="0">
                <a:cs typeface="Arial" charset="0"/>
              </a:rPr>
              <a:t>common passwords </a:t>
            </a:r>
            <a:r>
              <a:rPr lang="en-US" sz="1600" dirty="0">
                <a:cs typeface="Arial" charset="0"/>
              </a:rPr>
              <a:t>like “test”, “password” or “123” can be cracked in </a:t>
            </a:r>
            <a:r>
              <a:rPr lang="en-US" sz="1600" dirty="0" smtClean="0">
                <a:cs typeface="Arial" charset="0"/>
              </a:rPr>
              <a:t>a very short time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r>
              <a:rPr lang="en-US" sz="1600" b="1" i="1" dirty="0">
                <a:cs typeface="Arial" charset="0"/>
              </a:rPr>
              <a:t>11 characters +80,318,101,760,000 Combinations  </a:t>
            </a:r>
            <a:endParaRPr lang="en-US" sz="1600" dirty="0">
              <a:cs typeface="Arial" charset="0"/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endParaRPr lang="en-US" sz="1600" b="1" dirty="0">
              <a:cs typeface="Arial" charset="0"/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4"/>
              </a:buBlip>
            </a:pPr>
            <a:endParaRPr lang="en-US" sz="2000" dirty="0">
              <a:cs typeface="Arial" charset="0"/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400" dirty="0"/>
              <a:t>Trivia - Do you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/>
          </p:cNvSpPr>
          <p:nvPr/>
        </p:nvSpPr>
        <p:spPr>
          <a:xfrm>
            <a:off x="1600200" y="978843"/>
            <a:ext cx="5486400" cy="257175"/>
          </a:xfrm>
          <a:prstGeom prst="rect">
            <a:avLst/>
          </a:prstGeom>
        </p:spPr>
        <p:txBody>
          <a:bodyPr/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 cap="all" baseline="0">
                <a:solidFill>
                  <a:srgbClr val="595959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Face of security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05500" cy="3810000"/>
          </a:xfrm>
          <a:prstGeom prst="rect">
            <a:avLst/>
          </a:prstGeom>
          <a:noFill/>
          <a:ln>
            <a:noFill/>
          </a:ln>
          <a:effectLst>
            <a:outerShdw blurRad="101600" dist="63500" dir="3000000" sx="102000" sy="102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9697" y="5715000"/>
            <a:ext cx="6930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C00000"/>
                </a:solidFill>
              </a:rPr>
              <a:t>EVERYONE IS RESPONSIBLE FOR SECURITY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990600"/>
            <a:ext cx="4855927" cy="257175"/>
          </a:xfrm>
        </p:spPr>
        <p:txBody>
          <a:bodyPr/>
          <a:lstStyle/>
          <a:p>
            <a:r>
              <a:rPr lang="en-US" sz="2400" dirty="0" smtClean="0"/>
              <a:t>Objectives</a:t>
            </a:r>
            <a:endParaRPr lang="en-US" sz="2400" dirty="0"/>
          </a:p>
        </p:txBody>
      </p:sp>
      <p:sp>
        <p:nvSpPr>
          <p:cNvPr id="7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95400" y="1371600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Security  - Key Role in New </a:t>
            </a:r>
            <a:r>
              <a:rPr lang="en-US" sz="2000" b="1" dirty="0">
                <a:solidFill>
                  <a:srgbClr val="080808"/>
                </a:solidFill>
              </a:rPr>
              <a:t>H</a:t>
            </a:r>
            <a:r>
              <a:rPr lang="en-US" sz="2000" b="1" dirty="0" smtClean="0">
                <a:solidFill>
                  <a:srgbClr val="080808"/>
                </a:solidFill>
              </a:rPr>
              <a:t>ire </a:t>
            </a:r>
            <a:r>
              <a:rPr lang="en-US" sz="2000" b="1" dirty="0">
                <a:solidFill>
                  <a:srgbClr val="080808"/>
                </a:solidFill>
              </a:rPr>
              <a:t>O</a:t>
            </a:r>
            <a:r>
              <a:rPr lang="en-US" sz="2000" b="1" dirty="0" smtClean="0">
                <a:solidFill>
                  <a:srgbClr val="080808"/>
                </a:solidFill>
              </a:rPr>
              <a:t>rientations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Targeted Audience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FSO New Hire Briefing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Brief Company Overview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Site Overview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Security Policies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Physical Security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OPSEC &amp; Social Networking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Counterintelligence/Cyber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Security Awareness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Cleared Employee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Takeaways</a:t>
            </a: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1028" name="Picture 4" descr="C:\Users\Travis\AppData\Local\Microsoft\Windows\Temporary Internet Files\Content.IE5\XVLJ6RFK\MC90043878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51129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8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990600"/>
            <a:ext cx="6553200" cy="257175"/>
          </a:xfrm>
        </p:spPr>
        <p:txBody>
          <a:bodyPr/>
          <a:lstStyle/>
          <a:p>
            <a:r>
              <a:rPr lang="en-US" sz="2400" dirty="0" smtClean="0"/>
              <a:t>Cleared Employee Briefing</a:t>
            </a:r>
            <a:endParaRPr lang="en-US" sz="2400" dirty="0"/>
          </a:p>
        </p:txBody>
      </p:sp>
      <p:sp>
        <p:nvSpPr>
          <p:cNvPr id="7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349375" y="16097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Recommend a Face to Face briefing within the first 2 weeks of employment</a:t>
            </a:r>
          </a:p>
        </p:txBody>
      </p:sp>
      <p:pic>
        <p:nvPicPr>
          <p:cNvPr id="4099" name="Picture 3" descr="C:\Users\Travis\AppData\Local\Microsoft\Windows\Temporary Internet Files\Content.IE5\76RS1N1P\MC9000235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8" y="2743200"/>
            <a:ext cx="423786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377950" y="1606610"/>
            <a:ext cx="7367588" cy="4717990"/>
          </a:xfrm>
        </p:spPr>
        <p:txBody>
          <a:bodyPr/>
          <a:lstStyle/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Build your rapport with </a:t>
            </a:r>
            <a:r>
              <a:rPr lang="en-US" sz="2000" b="1" i="1" dirty="0" smtClean="0">
                <a:solidFill>
                  <a:srgbClr val="080808"/>
                </a:solidFill>
              </a:rPr>
              <a:t>ALL</a:t>
            </a:r>
            <a:r>
              <a:rPr lang="en-US" sz="2000" b="1" dirty="0" smtClean="0">
                <a:solidFill>
                  <a:srgbClr val="080808"/>
                </a:solidFill>
              </a:rPr>
              <a:t> employees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Security Team must be viewed as a business partner, not a road block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Ensure your policies are documented and available to all employees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Be open to suggestions and new ideas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Proactive/Solution driven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Understand your business and know the players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endParaRPr lang="en-US" sz="20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endParaRPr lang="en-US" sz="20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endParaRPr lang="en-US" sz="2000" b="1" dirty="0" smtClean="0">
              <a:solidFill>
                <a:srgbClr val="080808"/>
              </a:solidFill>
            </a:endParaRPr>
          </a:p>
          <a:p>
            <a:pPr marL="80467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endParaRPr lang="en-US" sz="1200" b="1" dirty="0">
              <a:solidFill>
                <a:srgbClr val="080808"/>
              </a:solidFill>
            </a:endParaRPr>
          </a:p>
          <a:p>
            <a:endParaRPr lang="en-US" dirty="0"/>
          </a:p>
        </p:txBody>
      </p:sp>
      <p:pic>
        <p:nvPicPr>
          <p:cNvPr id="1027" name="Picture 3" descr="C:\Users\KAATKINS\AppData\Local\Microsoft\Windows\Temporary Internet Files\Content.IE5\8UBIGI9N\MP9003874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862" y="4800600"/>
            <a:ext cx="1108867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 smtClean="0"/>
              <a:t>Takeaway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1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ATKINS\AppData\Local\Microsoft\Windows\Temporary Internet Files\Content.IE5\8UBIGI9N\MC9000787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67" y="609600"/>
            <a:ext cx="2261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Travis\AppData\Local\Microsoft\Windows\Temporary Internet Files\Content.IE5\INSRNYEP\MP9004421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20" y="5212080"/>
            <a:ext cx="2011680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ravis\AppData\Local\Microsoft\Windows\Temporary Internet Files\Content.IE5\F9IHDROP\MP9004421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45" y="1447800"/>
            <a:ext cx="3911055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5"/>
          <p:cNvSpPr>
            <a:spLocks noGrp="1"/>
          </p:cNvSpPr>
          <p:nvPr>
            <p:ph sz="quarter" idx="14"/>
          </p:nvPr>
        </p:nvSpPr>
        <p:spPr>
          <a:xfrm>
            <a:off x="1283358" y="1066800"/>
            <a:ext cx="7431360" cy="257175"/>
          </a:xfrm>
        </p:spPr>
        <p:txBody>
          <a:bodyPr/>
          <a:lstStyle/>
          <a:p>
            <a:r>
              <a:rPr lang="en-US" sz="2400" dirty="0" smtClean="0"/>
              <a:t>Security – Are you involved?</a:t>
            </a:r>
            <a:endParaRPr lang="en-US" sz="2400" dirty="0"/>
          </a:p>
        </p:txBody>
      </p:sp>
      <p:sp>
        <p:nvSpPr>
          <p:cNvPr id="6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120775" y="16097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Collaboration across functions</a:t>
            </a:r>
            <a:endParaRPr lang="en-US" sz="12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Human Resources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IT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Business Development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Program Management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Trade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Engineering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2000" b="1" dirty="0" smtClean="0"/>
              <a:t>Understand the business/products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4"/>
              </a:buBlip>
            </a:pPr>
            <a:r>
              <a:rPr lang="en-US" sz="1800" dirty="0" smtClean="0"/>
              <a:t>Attend PDRs, design reviews, contracts meetings, supply chain meetings, etc.</a:t>
            </a:r>
            <a:endParaRPr lang="en-US" sz="1800" dirty="0"/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9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196975" y="1609725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ALL Employees</a:t>
            </a:r>
            <a:endParaRPr lang="en-US" sz="1200" b="1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Cleared and uncleared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/>
              <a:t>Key </a:t>
            </a:r>
            <a:r>
              <a:rPr lang="en-US" sz="1800" dirty="0"/>
              <a:t>source of information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600" dirty="0"/>
              <a:t>Eyes and ears out in the plant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2000" b="1" dirty="0"/>
              <a:t>Open </a:t>
            </a:r>
            <a:r>
              <a:rPr lang="en-US" sz="2000" b="1" dirty="0" smtClean="0"/>
              <a:t>Door Policy</a:t>
            </a:r>
            <a:endParaRPr lang="en-US" sz="2000" b="1" dirty="0"/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Create the right </a:t>
            </a:r>
            <a:r>
              <a:rPr lang="en-US" sz="1800" dirty="0" smtClean="0"/>
              <a:t>atmosphere</a:t>
            </a:r>
            <a:endParaRPr lang="en-US" sz="1800" dirty="0"/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/>
              <a:t>Open minded and solution </a:t>
            </a:r>
            <a:r>
              <a:rPr lang="en-US" sz="1800" dirty="0" smtClean="0"/>
              <a:t>driven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endParaRPr lang="en-US" sz="1600" dirty="0"/>
          </a:p>
          <a:p>
            <a:pPr marL="404622" lvl="2" indent="0" algn="ctr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Every employee is responsible for protecting </a:t>
            </a:r>
          </a:p>
          <a:p>
            <a:pPr marL="404622" lvl="2" indent="0" algn="ctr">
              <a:spcBef>
                <a:spcPts val="0"/>
              </a:spcBef>
              <a:spcAft>
                <a:spcPts val="0"/>
              </a:spcAft>
              <a:buSzPct val="150000"/>
              <a:buNone/>
            </a:pPr>
            <a:r>
              <a:rPr lang="en-US" b="1" i="1" dirty="0" smtClean="0">
                <a:solidFill>
                  <a:srgbClr val="C00000"/>
                </a:solidFill>
              </a:rPr>
              <a:t>both unclassified and classified information, company proprietary, etc.</a:t>
            </a:r>
            <a:endParaRPr lang="en-US" sz="1600" dirty="0"/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dirty="0" smtClean="0"/>
          </a:p>
        </p:txBody>
      </p:sp>
      <p:pic>
        <p:nvPicPr>
          <p:cNvPr id="5123" name="Picture 3" descr="C:\Users\Travis\AppData\Local\Microsoft\Windows\Temporary Internet Files\Content.IE5\F9IHDROP\MP9102163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346860"/>
            <a:ext cx="436245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1331640" y="1114425"/>
            <a:ext cx="7355160" cy="257175"/>
          </a:xfrm>
        </p:spPr>
        <p:txBody>
          <a:bodyPr/>
          <a:lstStyle/>
          <a:p>
            <a:r>
              <a:rPr lang="en-US" sz="2400" dirty="0"/>
              <a:t>Target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990600"/>
            <a:ext cx="4855927" cy="257175"/>
          </a:xfrm>
        </p:spPr>
        <p:txBody>
          <a:bodyPr/>
          <a:lstStyle/>
          <a:p>
            <a:r>
              <a:rPr lang="en-US" sz="2400" dirty="0" smtClean="0"/>
              <a:t>Company Overview</a:t>
            </a:r>
            <a:endParaRPr lang="en-US" sz="2400" dirty="0"/>
          </a:p>
        </p:txBody>
      </p:sp>
      <p:sp>
        <p:nvSpPr>
          <p:cNvPr id="7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95400" y="1524000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Provide a Company Overview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H</a:t>
            </a:r>
            <a:r>
              <a:rPr lang="en-US" sz="1800" dirty="0" smtClean="0">
                <a:solidFill>
                  <a:srgbClr val="080808"/>
                </a:solidFill>
              </a:rPr>
              <a:t>eadquarters  / Locations (include map)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Company History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Mergers &amp; Acquisitions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Division/Group/Sector Names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Number of employees worldwide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Target markets/customer base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1026" name="Picture 2" descr="C:\Users\Travis\AppData\Local\Microsoft\Windows\Temporary Internet Files\Content.IE5\INSRNYEP\MP90044223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30154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990600"/>
            <a:ext cx="4855927" cy="257175"/>
          </a:xfrm>
        </p:spPr>
        <p:txBody>
          <a:bodyPr/>
          <a:lstStyle/>
          <a:p>
            <a:r>
              <a:rPr lang="en-US" sz="2400" dirty="0" smtClean="0"/>
              <a:t>Site Overview</a:t>
            </a:r>
            <a:endParaRPr lang="en-US" sz="2400" dirty="0"/>
          </a:p>
        </p:txBody>
      </p:sp>
      <p:sp>
        <p:nvSpPr>
          <p:cNvPr id="7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19200" y="1524000"/>
            <a:ext cx="6956425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Provide Site Specifics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Leadership Chart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Facility </a:t>
            </a:r>
            <a:r>
              <a:rPr lang="en-US" sz="1800" dirty="0" smtClean="0">
                <a:solidFill>
                  <a:srgbClr val="080808"/>
                </a:solidFill>
              </a:rPr>
              <a:t>Information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Clearance Level</a:t>
            </a:r>
            <a:endParaRPr lang="en-US" sz="1600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Employee Base (temps, etc.)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Products Information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Customer Base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DoD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Commercial</a:t>
            </a:r>
            <a:endParaRPr lang="en-US" sz="1600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Manufacturing Capabilities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2053" name="Picture 5" descr="C:\Users\Travis\AppData\Local\Microsoft\Windows\Temporary Internet Files\Content.IE5\XVLJ6RFK\MP9004393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446088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95400" y="1535112"/>
            <a:ext cx="5787617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Provide overview of policies</a:t>
            </a:r>
            <a:endParaRPr lang="en-US" sz="1600" b="1" dirty="0">
              <a:solidFill>
                <a:srgbClr val="080808"/>
              </a:solidFill>
            </a:endParaRP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Badge Policy	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Visitor Policy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Technology Control Plan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Electronic Communication Plan/IT Addendum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Information Security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Acceptable Use Policy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600" dirty="0" smtClean="0">
                <a:solidFill>
                  <a:srgbClr val="080808"/>
                </a:solidFill>
              </a:rPr>
              <a:t>IT Devices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4" name="Picture 3" descr="C:\Users\Travis\AppData\Local\Microsoft\Windows\Temporary Internet Files\Content.IE5\XVLJ6RFK\MC900240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038600"/>
            <a:ext cx="3861338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5"/>
          <p:cNvSpPr>
            <a:spLocks noGrp="1"/>
          </p:cNvSpPr>
          <p:nvPr>
            <p:ph sz="quarter" idx="15"/>
          </p:nvPr>
        </p:nvSpPr>
        <p:spPr>
          <a:xfrm>
            <a:off x="1447800" y="990600"/>
            <a:ext cx="4855927" cy="257175"/>
          </a:xfrm>
        </p:spPr>
        <p:txBody>
          <a:bodyPr/>
          <a:lstStyle/>
          <a:p>
            <a:r>
              <a:rPr lang="en-US" sz="2400" dirty="0" smtClean="0"/>
              <a:t>Security policies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90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19200" y="1622425"/>
            <a:ext cx="5787617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800" dirty="0">
                <a:solidFill>
                  <a:srgbClr val="080808"/>
                </a:solidFill>
              </a:rPr>
              <a:t>Document Destruction Policy</a:t>
            </a:r>
          </a:p>
          <a:p>
            <a:pPr marL="1204722" lvl="3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2"/>
              </a:buBlip>
            </a:pPr>
            <a:r>
              <a:rPr lang="en-US" sz="1600" dirty="0">
                <a:solidFill>
                  <a:srgbClr val="080808"/>
                </a:solidFill>
              </a:rPr>
              <a:t>UNCLASSIFIED paper products 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Where are the policies located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SharePoint / Electronic Library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Hard Copy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Security Office</a:t>
            </a: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2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3074" name="Picture 2" descr="C:\Users\Travis\AppData\Local\Microsoft\Windows\Temporary Internet Files\Content.IE5\XVLJ6RFK\MC90037105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000559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400" dirty="0"/>
              <a:t>Security Policies cont.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 noGrp="1"/>
          </p:cNvSpPr>
          <p:nvPr>
            <p:ph sz="quarter" idx="4294967295"/>
          </p:nvPr>
        </p:nvSpPr>
        <p:spPr>
          <a:xfrm>
            <a:off x="1219200" y="1600200"/>
            <a:ext cx="6244817" cy="42449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2000" b="1" dirty="0" smtClean="0">
                <a:solidFill>
                  <a:srgbClr val="080808"/>
                </a:solidFill>
              </a:rPr>
              <a:t>Ensure you provide detailed information about physical security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Building entry/exit points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Access control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Guards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r>
              <a:rPr lang="en-US" sz="1800" dirty="0" smtClean="0">
                <a:solidFill>
                  <a:srgbClr val="080808"/>
                </a:solidFill>
              </a:rPr>
              <a:t>Lobby Inspections</a:t>
            </a:r>
          </a:p>
          <a:p>
            <a:pPr marL="747522" lvl="2" indent="-3429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1800" dirty="0">
                <a:solidFill>
                  <a:srgbClr val="080808"/>
                </a:solidFill>
              </a:rPr>
              <a:t>Prohibited Items</a:t>
            </a: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404622" lvl="2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1600" b="1" dirty="0" smtClean="0">
              <a:solidFill>
                <a:srgbClr val="080808"/>
              </a:solidFill>
            </a:endParaRPr>
          </a:p>
          <a:p>
            <a:pPr marL="347472" lvl="1" indent="-342900">
              <a:spcBef>
                <a:spcPts val="600"/>
              </a:spcBef>
              <a:spcAft>
                <a:spcPts val="600"/>
              </a:spcAft>
              <a:buSzPct val="150000"/>
              <a:buFont typeface="Arial" pitchFamily="34" charset="0"/>
              <a:buBlip>
                <a:blip r:embed="rId3"/>
              </a:buBlip>
            </a:pPr>
            <a:endParaRPr lang="en-US" sz="1200" b="1" dirty="0" smtClean="0">
              <a:solidFill>
                <a:srgbClr val="080808"/>
              </a:solidFill>
            </a:endParaRPr>
          </a:p>
          <a:p>
            <a:pPr marL="4572" lvl="1" indent="0">
              <a:spcBef>
                <a:spcPts val="600"/>
              </a:spcBef>
              <a:spcAft>
                <a:spcPts val="600"/>
              </a:spcAft>
              <a:buSzPct val="150000"/>
              <a:buNone/>
            </a:pPr>
            <a:endParaRPr lang="en-US" sz="2200" b="1" dirty="0">
              <a:solidFill>
                <a:srgbClr val="080808"/>
              </a:solidFill>
            </a:endParaRPr>
          </a:p>
        </p:txBody>
      </p:sp>
      <p:pic>
        <p:nvPicPr>
          <p:cNvPr id="3074" name="Picture 2" descr="C:\Users\Travis\AppData\Local\Microsoft\Windows\Temporary Internet Files\Content.IE5\76RS1N1P\MP90039056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230169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sz="quarter" idx="15"/>
          </p:nvPr>
        </p:nvSpPr>
        <p:spPr>
          <a:xfrm>
            <a:off x="1331640" y="1083593"/>
            <a:ext cx="7355160" cy="257175"/>
          </a:xfrm>
        </p:spPr>
        <p:txBody>
          <a:bodyPr/>
          <a:lstStyle/>
          <a:p>
            <a:r>
              <a:rPr lang="en-US" sz="2400" dirty="0" smtClean="0"/>
              <a:t>Physical security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!DRS 2012 PowerPoint Template">
  <a:themeElements>
    <a:clrScheme name="DRS Technologi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2BADC"/>
      </a:accent1>
      <a:accent2>
        <a:srgbClr val="BB717F"/>
      </a:accent2>
      <a:accent3>
        <a:srgbClr val="9ED5AE"/>
      </a:accent3>
      <a:accent4>
        <a:srgbClr val="B19160"/>
      </a:accent4>
      <a:accent5>
        <a:srgbClr val="959A99"/>
      </a:accent5>
      <a:accent6>
        <a:srgbClr val="C8221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5798</TotalTime>
  <Words>841</Words>
  <Application>Microsoft Office PowerPoint</Application>
  <PresentationFormat>On-screen Show (4:3)</PresentationFormat>
  <Paragraphs>198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!DRS 2012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Goodwin</dc:creator>
  <cp:lastModifiedBy>Office of Research</cp:lastModifiedBy>
  <cp:revision>165</cp:revision>
  <cp:lastPrinted>2013-09-03T18:16:10Z</cp:lastPrinted>
  <dcterms:created xsi:type="dcterms:W3CDTF">2012-01-26T15:51:53Z</dcterms:created>
  <dcterms:modified xsi:type="dcterms:W3CDTF">2013-09-22T23:58:24Z</dcterms:modified>
</cp:coreProperties>
</file>