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92" r:id="rId3"/>
  </p:sldMasterIdLst>
  <p:notesMasterIdLst>
    <p:notesMasterId r:id="rId41"/>
  </p:notesMasterIdLst>
  <p:handoutMasterIdLst>
    <p:handoutMasterId r:id="rId42"/>
  </p:handoutMasterIdLst>
  <p:sldIdLst>
    <p:sldId id="256" r:id="rId4"/>
    <p:sldId id="437" r:id="rId5"/>
    <p:sldId id="383" r:id="rId6"/>
    <p:sldId id="358" r:id="rId7"/>
    <p:sldId id="438" r:id="rId8"/>
    <p:sldId id="385" r:id="rId9"/>
    <p:sldId id="395" r:id="rId10"/>
    <p:sldId id="408" r:id="rId11"/>
    <p:sldId id="421" r:id="rId12"/>
    <p:sldId id="361" r:id="rId13"/>
    <p:sldId id="412" r:id="rId14"/>
    <p:sldId id="413" r:id="rId15"/>
    <p:sldId id="414" r:id="rId16"/>
    <p:sldId id="415" r:id="rId17"/>
    <p:sldId id="416" r:id="rId18"/>
    <p:sldId id="417" r:id="rId19"/>
    <p:sldId id="439" r:id="rId20"/>
    <p:sldId id="440" r:id="rId21"/>
    <p:sldId id="424" r:id="rId22"/>
    <p:sldId id="434" r:id="rId23"/>
    <p:sldId id="435" r:id="rId24"/>
    <p:sldId id="409" r:id="rId25"/>
    <p:sldId id="420" r:id="rId26"/>
    <p:sldId id="422" r:id="rId27"/>
    <p:sldId id="436" r:id="rId28"/>
    <p:sldId id="430" r:id="rId29"/>
    <p:sldId id="427" r:id="rId30"/>
    <p:sldId id="428" r:id="rId31"/>
    <p:sldId id="386" r:id="rId32"/>
    <p:sldId id="397" r:id="rId33"/>
    <p:sldId id="384" r:id="rId34"/>
    <p:sldId id="364" r:id="rId35"/>
    <p:sldId id="432" r:id="rId36"/>
    <p:sldId id="341" r:id="rId37"/>
    <p:sldId id="356" r:id="rId38"/>
    <p:sldId id="431" r:id="rId39"/>
    <p:sldId id="372" r:id="rId40"/>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F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02" autoAdjust="0"/>
    <p:restoredTop sz="88047" autoAdjust="0"/>
  </p:normalViewPr>
  <p:slideViewPr>
    <p:cSldViewPr>
      <p:cViewPr>
        <p:scale>
          <a:sx n="100" d="100"/>
          <a:sy n="100" d="100"/>
        </p:scale>
        <p:origin x="-918" y="42"/>
      </p:cViewPr>
      <p:guideLst>
        <p:guide orient="horz" pos="2160"/>
        <p:guide pos="2880"/>
      </p:guideLst>
    </p:cSldViewPr>
  </p:slideViewPr>
  <p:outlineViewPr>
    <p:cViewPr>
      <p:scale>
        <a:sx n="33" d="100"/>
        <a:sy n="33" d="100"/>
      </p:scale>
      <p:origin x="0" y="402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44" y="-78"/>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2971"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63146" y="2"/>
            <a:ext cx="3032971" cy="464503"/>
          </a:xfrm>
          <a:prstGeom prst="rect">
            <a:avLst/>
          </a:prstGeom>
        </p:spPr>
        <p:txBody>
          <a:bodyPr vert="horz" lIns="91294" tIns="45647" rIns="91294" bIns="45647" rtlCol="0"/>
          <a:lstStyle>
            <a:lvl1pPr algn="r">
              <a:defRPr sz="1200"/>
            </a:lvl1pPr>
          </a:lstStyle>
          <a:p>
            <a:fld id="{5A825D7B-D862-49F2-BD2B-102A666DBCDF}" type="datetimeFigureOut">
              <a:rPr lang="en-US" smtClean="0"/>
              <a:pPr/>
              <a:t>7/25/2014</a:t>
            </a:fld>
            <a:endParaRPr lang="en-US" dirty="0"/>
          </a:p>
        </p:txBody>
      </p:sp>
      <p:sp>
        <p:nvSpPr>
          <p:cNvPr id="4" name="Footer Placeholder 3"/>
          <p:cNvSpPr>
            <a:spLocks noGrp="1"/>
          </p:cNvSpPr>
          <p:nvPr>
            <p:ph type="ftr" sz="quarter" idx="2"/>
          </p:nvPr>
        </p:nvSpPr>
        <p:spPr>
          <a:xfrm>
            <a:off x="0" y="8817612"/>
            <a:ext cx="3032971"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146" y="8817612"/>
            <a:ext cx="3032971" cy="464503"/>
          </a:xfrm>
          <a:prstGeom prst="rect">
            <a:avLst/>
          </a:prstGeom>
        </p:spPr>
        <p:txBody>
          <a:bodyPr vert="horz" lIns="91294" tIns="45647" rIns="91294" bIns="45647" rtlCol="0" anchor="b"/>
          <a:lstStyle>
            <a:lvl1pPr algn="r">
              <a:defRPr sz="1200"/>
            </a:lvl1pPr>
          </a:lstStyle>
          <a:p>
            <a:fld id="{04C253D2-8876-445E-B407-C4FE66BC5E73}" type="slidenum">
              <a:rPr lang="en-US" smtClean="0"/>
              <a:pPr/>
              <a:t>‹#›</a:t>
            </a:fld>
            <a:endParaRPr lang="en-US" dirty="0"/>
          </a:p>
        </p:txBody>
      </p:sp>
    </p:spTree>
    <p:extLst>
      <p:ext uri="{BB962C8B-B14F-4D97-AF65-F5344CB8AC3E}">
        <p14:creationId xmlns:p14="http://schemas.microsoft.com/office/powerpoint/2010/main" val="2462073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2971"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63146" y="2"/>
            <a:ext cx="3032971" cy="464503"/>
          </a:xfrm>
          <a:prstGeom prst="rect">
            <a:avLst/>
          </a:prstGeom>
        </p:spPr>
        <p:txBody>
          <a:bodyPr vert="horz" lIns="91294" tIns="45647" rIns="91294" bIns="45647" rtlCol="0"/>
          <a:lstStyle>
            <a:lvl1pPr algn="r">
              <a:defRPr sz="1200"/>
            </a:lvl1pPr>
          </a:lstStyle>
          <a:p>
            <a:fld id="{E9A9D20C-D397-401A-9AC7-C23F0D531BAB}" type="datetimeFigureOut">
              <a:rPr lang="en-US" smtClean="0"/>
              <a:pPr/>
              <a:t>7/25/2014</a:t>
            </a:fld>
            <a:endParaRPr 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5" y="4410392"/>
            <a:ext cx="5596892" cy="4177348"/>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612"/>
            <a:ext cx="3032971" cy="464503"/>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63146" y="8817612"/>
            <a:ext cx="3032971" cy="464503"/>
          </a:xfrm>
          <a:prstGeom prst="rect">
            <a:avLst/>
          </a:prstGeom>
        </p:spPr>
        <p:txBody>
          <a:bodyPr vert="horz" lIns="91294" tIns="45647" rIns="91294" bIns="45647" rtlCol="0" anchor="b"/>
          <a:lstStyle>
            <a:lvl1pPr algn="r">
              <a:defRPr sz="1200"/>
            </a:lvl1pPr>
          </a:lstStyle>
          <a:p>
            <a:fld id="{F1AB71B1-0992-49F6-B09A-1CE46F20A11F}" type="slidenum">
              <a:rPr lang="en-US" smtClean="0"/>
              <a:pPr/>
              <a:t>‹#›</a:t>
            </a:fld>
            <a:endParaRPr lang="en-US"/>
          </a:p>
        </p:txBody>
      </p:sp>
    </p:spTree>
    <p:extLst>
      <p:ext uri="{BB962C8B-B14F-4D97-AF65-F5344CB8AC3E}">
        <p14:creationId xmlns:p14="http://schemas.microsoft.com/office/powerpoint/2010/main" val="367032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smtClean="0"/>
              <a:t>August 2011 – Industry Team partnered with DSS </a:t>
            </a:r>
          </a:p>
          <a:p>
            <a:endParaRPr lang="en-US" sz="1100" b="0" dirty="0" smtClean="0"/>
          </a:p>
          <a:p>
            <a:r>
              <a:rPr lang="en-US" sz="1100" b="0" dirty="0" smtClean="0"/>
              <a:t>Team Leads</a:t>
            </a:r>
          </a:p>
          <a:p>
            <a:pPr lvl="1"/>
            <a:r>
              <a:rPr lang="en-US" sz="1100" b="0" dirty="0" smtClean="0"/>
              <a:t>Industry Team Lead: Quinton Wilkes</a:t>
            </a:r>
          </a:p>
          <a:p>
            <a:pPr lvl="2"/>
            <a:r>
              <a:rPr lang="en-US" sz="1100" b="0" dirty="0" smtClean="0"/>
              <a:t>JPAS PMOs – Quinton Wilkes/Tanya Elliott</a:t>
            </a:r>
          </a:p>
          <a:p>
            <a:pPr lvl="1"/>
            <a:r>
              <a:rPr lang="en-US" sz="1100" b="0" dirty="0" smtClean="0"/>
              <a:t>DSS Lead: Chuck Tench, Chief Planning Office</a:t>
            </a:r>
          </a:p>
          <a:p>
            <a:endParaRPr lang="en-US" sz="1100" b="0" dirty="0" smtClean="0"/>
          </a:p>
          <a:p>
            <a:r>
              <a:rPr lang="en-US" sz="1100" b="0" dirty="0" smtClean="0"/>
              <a:t>Work Group includes members from:</a:t>
            </a:r>
          </a:p>
          <a:p>
            <a:pPr lvl="1"/>
            <a:r>
              <a:rPr lang="en-US" sz="1100" b="0" dirty="0" smtClean="0"/>
              <a:t>Defense Security Service (DSS)</a:t>
            </a:r>
          </a:p>
          <a:p>
            <a:pPr lvl="1"/>
            <a:r>
              <a:rPr lang="en-US" sz="1100" b="0" dirty="0" smtClean="0"/>
              <a:t>NCMS Government and Industry Committee (G&amp;I)</a:t>
            </a:r>
          </a:p>
          <a:p>
            <a:pPr lvl="1"/>
            <a:r>
              <a:rPr lang="en-US" sz="1100" b="0" dirty="0" smtClean="0"/>
              <a:t>Defense Manpower Data Center (DMDC)</a:t>
            </a:r>
          </a:p>
          <a:p>
            <a:pPr lvl="1"/>
            <a:r>
              <a:rPr lang="en-US" sz="1100" b="0" dirty="0" smtClean="0"/>
              <a:t>Defense Information System for Security (DISS)</a:t>
            </a:r>
          </a:p>
          <a:p>
            <a:pPr lvl="1"/>
            <a:r>
              <a:rPr lang="en-US" sz="1100" b="0" dirty="0" smtClean="0"/>
              <a:t>Office of Personnel Management (OPM) </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r>
              <a:rPr lang="en-US" baseline="0" dirty="0" smtClean="0"/>
              <a:t>Industry – uses Monthly meetings with Government (DMDC/DSS/NISPAC, etc.)/NCMS/Q-Tips/</a:t>
            </a:r>
            <a:r>
              <a:rPr lang="en-US" baseline="0" dirty="0" err="1" smtClean="0"/>
              <a:t>facebook</a:t>
            </a:r>
            <a:r>
              <a:rPr lang="en-US" baseline="0" dirty="0" smtClean="0"/>
              <a:t>/twitter, etc.</a:t>
            </a:r>
          </a:p>
          <a:p>
            <a:endParaRPr lang="en-US" baseline="0" dirty="0" smtClean="0"/>
          </a:p>
        </p:txBody>
      </p:sp>
      <p:sp>
        <p:nvSpPr>
          <p:cNvPr id="4" name="Slide Number Placeholder 3"/>
          <p:cNvSpPr>
            <a:spLocks noGrp="1"/>
          </p:cNvSpPr>
          <p:nvPr>
            <p:ph type="sldNum" sz="quarter" idx="10"/>
          </p:nvPr>
        </p:nvSpPr>
        <p:spPr/>
        <p:txBody>
          <a:bodyPr/>
          <a:lstStyle/>
          <a:p>
            <a:fld id="{F1AB71B1-0992-49F6-B09A-1CE46F20A11F}"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Quarterly</a:t>
            </a:r>
            <a:r>
              <a:rPr lang="en-US" baseline="0" dirty="0" smtClean="0"/>
              <a:t> newsletter put out by DMDC.</a:t>
            </a:r>
          </a:p>
          <a:p>
            <a:r>
              <a:rPr lang="en-US" baseline="0" dirty="0" smtClean="0"/>
              <a:t>Located via link at JPAS log-in screen</a:t>
            </a:r>
          </a:p>
        </p:txBody>
      </p:sp>
      <p:sp>
        <p:nvSpPr>
          <p:cNvPr id="4" name="Slide Number Placeholder 3"/>
          <p:cNvSpPr>
            <a:spLocks noGrp="1"/>
          </p:cNvSpPr>
          <p:nvPr>
            <p:ph type="sldNum" sz="quarter" idx="10"/>
          </p:nvPr>
        </p:nvSpPr>
        <p:spPr/>
        <p:txBody>
          <a:bodyPr/>
          <a:lstStyle/>
          <a:p>
            <a:fld id="{F1AB71B1-0992-49F6-B09A-1CE46F20A11F}"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AB71B1-0992-49F6-B09A-1CE46F20A11F}"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66316"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92" tIns="46046" rIns="92092" bIns="4604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98ED7B39-4470-49CD-AB13-E672DCE303AA}" type="slidenum">
              <a:rPr lang="en-US" sz="1200">
                <a:solidFill>
                  <a:srgbClr val="000000"/>
                </a:solidFill>
              </a:rPr>
              <a:pPr algn="r" fontAlgn="base">
                <a:spcBef>
                  <a:spcPct val="0"/>
                </a:spcBef>
                <a:spcAft>
                  <a:spcPct val="0"/>
                </a:spcAft>
              </a:pPr>
              <a:t>37</a:t>
            </a:fld>
            <a:endParaRPr lang="en-US" sz="1200" dirty="0">
              <a:solidFill>
                <a:srgbClr val="000000"/>
              </a:solidFill>
            </a:endParaRPr>
          </a:p>
        </p:txBody>
      </p:sp>
      <p:sp>
        <p:nvSpPr>
          <p:cNvPr id="19459" name="Rectangle 2"/>
          <p:cNvSpPr>
            <a:spLocks noGrp="1" noRot="1" noChangeAspect="1" noChangeArrowheads="1" noTextEdit="1"/>
          </p:cNvSpPr>
          <p:nvPr>
            <p:ph type="sldImg"/>
          </p:nvPr>
        </p:nvSpPr>
        <p:spPr>
          <a:xfrm>
            <a:off x="1182688" y="696913"/>
            <a:ext cx="4641850" cy="3481387"/>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5000"/>
              </a:lnSpc>
              <a:spcBef>
                <a:spcPct val="0"/>
              </a:spcBef>
              <a:spcAft>
                <a:spcPts val="600"/>
              </a:spcAft>
              <a:defRPr/>
            </a:pPr>
            <a:r>
              <a:rPr lang="en-US" sz="1200" b="0" i="1" dirty="0" smtClean="0">
                <a:solidFill>
                  <a:schemeClr val="tx2">
                    <a:lumMod val="75000"/>
                  </a:schemeClr>
                </a:solidFill>
                <a:latin typeface="Arial" charset="0"/>
                <a:cs typeface="Arial" charset="0"/>
              </a:rPr>
              <a:t>CAF Consolidation</a:t>
            </a:r>
            <a:r>
              <a:rPr lang="en-US" sz="1200" b="0" i="1" baseline="0" dirty="0" smtClean="0">
                <a:solidFill>
                  <a:schemeClr val="tx2">
                    <a:lumMod val="75000"/>
                  </a:schemeClr>
                </a:solidFill>
                <a:latin typeface="Arial" charset="0"/>
                <a:cs typeface="Arial" charset="0"/>
              </a:rPr>
              <a:t>  </a:t>
            </a:r>
            <a:r>
              <a:rPr lang="en-US" sz="1200" b="0" dirty="0" smtClean="0"/>
              <a:t>complete:  JS and WHS, DISCO and DOHA, Air force, Army, Navy</a:t>
            </a:r>
          </a:p>
          <a:p>
            <a:r>
              <a:rPr lang="en-US" sz="1200" b="0" kern="1200" baseline="0" dirty="0" smtClean="0">
                <a:solidFill>
                  <a:schemeClr val="tx1"/>
                </a:solidFill>
                <a:latin typeface="+mn-lt"/>
                <a:ea typeface="+mn-ea"/>
                <a:cs typeface="+mn-cs"/>
              </a:rPr>
              <a:t>Note: DoD CAF Consolidation does not include: DIA, NGA, NRO, NSA &amp; DOHA-Due Process</a:t>
            </a:r>
            <a:endParaRPr lang="en-US" sz="1200" b="0" dirty="0" smtClean="0"/>
          </a:p>
          <a:p>
            <a:pPr lvl="2"/>
            <a:endParaRPr lang="en-US" sz="1200" b="0" dirty="0" smtClean="0"/>
          </a:p>
          <a:p>
            <a:pPr marL="0" indent="0" algn="l">
              <a:buNone/>
            </a:pPr>
            <a:r>
              <a:rPr lang="en-US" sz="1200" b="0" i="1" dirty="0" smtClean="0">
                <a:solidFill>
                  <a:schemeClr val="tx2">
                    <a:lumMod val="75000"/>
                  </a:schemeClr>
                </a:solidFill>
              </a:rPr>
              <a:t>Changes from an Industry Perspective</a:t>
            </a:r>
          </a:p>
          <a:p>
            <a:pPr>
              <a:buFont typeface="Courier New" pitchFamily="49" charset="0"/>
              <a:buNone/>
            </a:pPr>
            <a:r>
              <a:rPr lang="en-US" sz="1200" b="0" dirty="0" smtClean="0"/>
              <a:t>JPAS Industry Users – effective </a:t>
            </a:r>
            <a:r>
              <a:rPr lang="en-US" sz="1200" b="0" dirty="0" smtClean="0">
                <a:solidFill>
                  <a:srgbClr val="FF0000"/>
                </a:solidFill>
              </a:rPr>
              <a:t>27 Oct 2012</a:t>
            </a:r>
          </a:p>
          <a:p>
            <a:pPr lvl="1">
              <a:buFont typeface="Arial" pitchFamily="34" charset="0"/>
              <a:buChar char="•"/>
            </a:pPr>
            <a:r>
              <a:rPr lang="en-US" sz="1200" b="0" dirty="0" smtClean="0"/>
              <a:t>Eligibility shows as adjudicated by the DoD CAF</a:t>
            </a:r>
          </a:p>
          <a:p>
            <a:pPr lvl="1">
              <a:buFont typeface="Arial" pitchFamily="34" charset="0"/>
              <a:buChar char="•"/>
            </a:pPr>
            <a:r>
              <a:rPr lang="en-US" sz="1200" b="0" dirty="0" smtClean="0"/>
              <a:t>DISCO no longer a selection in any of the drop-down fields</a:t>
            </a:r>
          </a:p>
          <a:p>
            <a:pPr lvl="1">
              <a:buFont typeface="Arial" pitchFamily="34" charset="0"/>
              <a:buChar char="•"/>
            </a:pPr>
            <a:r>
              <a:rPr lang="en-US" sz="1200" b="0" dirty="0" smtClean="0"/>
              <a:t>For RRU or Incident Report submissions select </a:t>
            </a:r>
            <a:r>
              <a:rPr lang="en-US" sz="1200" b="0" dirty="0" smtClean="0">
                <a:solidFill>
                  <a:srgbClr val="FF0000"/>
                </a:solidFill>
              </a:rPr>
              <a:t>“DoD CAF - Industry”</a:t>
            </a:r>
          </a:p>
          <a:p>
            <a:pPr lvl="1">
              <a:buFont typeface="Arial" pitchFamily="34" charset="0"/>
              <a:buChar char="•"/>
            </a:pPr>
            <a:r>
              <a:rPr lang="en-US" sz="1200" b="0" dirty="0" smtClean="0"/>
              <a:t>Do </a:t>
            </a:r>
            <a:r>
              <a:rPr lang="en-US" sz="1200" b="0" dirty="0" smtClean="0">
                <a:solidFill>
                  <a:srgbClr val="FF0000"/>
                </a:solidFill>
              </a:rPr>
              <a:t>not</a:t>
            </a:r>
            <a:r>
              <a:rPr lang="en-US" sz="1200" b="0" dirty="0" smtClean="0"/>
              <a:t> select </a:t>
            </a:r>
            <a:r>
              <a:rPr lang="en-US" sz="1200" b="0" dirty="0" err="1" smtClean="0">
                <a:solidFill>
                  <a:srgbClr val="FF0000"/>
                </a:solidFill>
              </a:rPr>
              <a:t>Collab</a:t>
            </a:r>
            <a:r>
              <a:rPr lang="en-US" sz="1200" b="0" dirty="0" smtClean="0">
                <a:solidFill>
                  <a:srgbClr val="FF0000"/>
                </a:solidFill>
              </a:rPr>
              <a:t> CAF</a:t>
            </a:r>
          </a:p>
          <a:p>
            <a:pPr lvl="1">
              <a:buFont typeface="Arial" pitchFamily="34" charset="0"/>
              <a:buNone/>
            </a:pPr>
            <a:endParaRPr lang="en-US" sz="1200" b="0" dirty="0" smtClean="0"/>
          </a:p>
          <a:p>
            <a:pPr>
              <a:buFont typeface="Courier New" pitchFamily="49" charset="0"/>
              <a:buNone/>
            </a:pPr>
            <a:r>
              <a:rPr lang="en-US" sz="1200" b="0" dirty="0" smtClean="0"/>
              <a:t>International Visit Requests and Security Assurances moved to DSS HQ – </a:t>
            </a:r>
            <a:r>
              <a:rPr lang="en-US" sz="1200" b="0" dirty="0" smtClean="0">
                <a:solidFill>
                  <a:srgbClr val="FF0000"/>
                </a:solidFill>
              </a:rPr>
              <a:t>1 April 2013</a:t>
            </a:r>
          </a:p>
          <a:p>
            <a:pPr lvl="2"/>
            <a:endParaRPr lang="en-US" sz="1200"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DoD CAF is located in Ft. Mead, MD</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EA5B02D7-BE8B-4BEC-B3C1-C82AE0548078}" type="slidenum">
              <a:rPr lang="en-US" smtClean="0"/>
              <a:pPr/>
              <a:t>4</a:t>
            </a:fld>
            <a:endParaRPr lang="en-US"/>
          </a:p>
        </p:txBody>
      </p:sp>
    </p:spTree>
    <p:extLst>
      <p:ext uri="{BB962C8B-B14F-4D97-AF65-F5344CB8AC3E}">
        <p14:creationId xmlns:p14="http://schemas.microsoft.com/office/powerpoint/2010/main" val="14920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5000"/>
              </a:lnSpc>
              <a:spcBef>
                <a:spcPct val="0"/>
              </a:spcBef>
              <a:spcAft>
                <a:spcPts val="600"/>
              </a:spcAft>
              <a:defRPr/>
            </a:pPr>
            <a:r>
              <a:rPr lang="en-US" sz="1200" b="0" i="1" dirty="0" smtClean="0">
                <a:solidFill>
                  <a:schemeClr val="tx2">
                    <a:lumMod val="75000"/>
                  </a:schemeClr>
                </a:solidFill>
                <a:latin typeface="Arial" charset="0"/>
                <a:cs typeface="Arial" charset="0"/>
              </a:rPr>
              <a:t>CAF Consolidation</a:t>
            </a:r>
            <a:r>
              <a:rPr lang="en-US" sz="1200" b="0" i="1" baseline="0" dirty="0" smtClean="0">
                <a:solidFill>
                  <a:schemeClr val="tx2">
                    <a:lumMod val="75000"/>
                  </a:schemeClr>
                </a:solidFill>
                <a:latin typeface="Arial" charset="0"/>
                <a:cs typeface="Arial" charset="0"/>
              </a:rPr>
              <a:t>  </a:t>
            </a:r>
            <a:r>
              <a:rPr lang="en-US" sz="1200" b="0" dirty="0" smtClean="0"/>
              <a:t>complete:  JS and WHS, DISCO and DOHA, Air force, Army, Navy</a:t>
            </a:r>
          </a:p>
          <a:p>
            <a:r>
              <a:rPr lang="en-US" sz="1200" b="0" kern="1200" baseline="0" dirty="0" smtClean="0">
                <a:solidFill>
                  <a:schemeClr val="tx1"/>
                </a:solidFill>
                <a:latin typeface="+mn-lt"/>
                <a:ea typeface="+mn-ea"/>
                <a:cs typeface="+mn-cs"/>
              </a:rPr>
              <a:t>Note: DoD CAF Consolidation does not include: DIA, NGA, NRO, NSA &amp; DOHA-Due Process</a:t>
            </a:r>
            <a:endParaRPr lang="en-US" sz="1200" b="0" dirty="0" smtClean="0"/>
          </a:p>
          <a:p>
            <a:pPr lvl="2"/>
            <a:endParaRPr lang="en-US" sz="1200" b="0" dirty="0" smtClean="0"/>
          </a:p>
          <a:p>
            <a:pPr marL="0" indent="0" algn="l">
              <a:buNone/>
            </a:pPr>
            <a:r>
              <a:rPr lang="en-US" sz="1200" b="0" i="1" dirty="0" smtClean="0">
                <a:solidFill>
                  <a:schemeClr val="tx2">
                    <a:lumMod val="75000"/>
                  </a:schemeClr>
                </a:solidFill>
              </a:rPr>
              <a:t>Changes from an Industry Perspective</a:t>
            </a:r>
          </a:p>
          <a:p>
            <a:pPr>
              <a:buFont typeface="Courier New" pitchFamily="49" charset="0"/>
              <a:buNone/>
            </a:pPr>
            <a:r>
              <a:rPr lang="en-US" sz="1200" b="0" dirty="0" smtClean="0"/>
              <a:t>JPAS Industry Users – effective </a:t>
            </a:r>
            <a:r>
              <a:rPr lang="en-US" sz="1200" b="0" dirty="0" smtClean="0">
                <a:solidFill>
                  <a:srgbClr val="FF0000"/>
                </a:solidFill>
              </a:rPr>
              <a:t>27 Oct 2012</a:t>
            </a:r>
          </a:p>
          <a:p>
            <a:pPr lvl="1">
              <a:buFont typeface="Arial" pitchFamily="34" charset="0"/>
              <a:buChar char="•"/>
            </a:pPr>
            <a:r>
              <a:rPr lang="en-US" sz="1200" b="0" dirty="0" smtClean="0"/>
              <a:t>Eligibility shows as adjudicated by the DoD CAF</a:t>
            </a:r>
          </a:p>
          <a:p>
            <a:pPr lvl="1">
              <a:buFont typeface="Arial" pitchFamily="34" charset="0"/>
              <a:buChar char="•"/>
            </a:pPr>
            <a:r>
              <a:rPr lang="en-US" sz="1200" b="0" dirty="0" smtClean="0"/>
              <a:t>DISCO no longer a selection in any of the drop-down fields</a:t>
            </a:r>
          </a:p>
          <a:p>
            <a:pPr lvl="1">
              <a:buFont typeface="Arial" pitchFamily="34" charset="0"/>
              <a:buChar char="•"/>
            </a:pPr>
            <a:r>
              <a:rPr lang="en-US" sz="1200" b="0" dirty="0" smtClean="0"/>
              <a:t>For RRU or Incident Report submissions select </a:t>
            </a:r>
            <a:r>
              <a:rPr lang="en-US" sz="1200" b="0" dirty="0" smtClean="0">
                <a:solidFill>
                  <a:srgbClr val="FF0000"/>
                </a:solidFill>
              </a:rPr>
              <a:t>“DoD CAF - Industry”</a:t>
            </a:r>
          </a:p>
          <a:p>
            <a:pPr lvl="1">
              <a:buFont typeface="Arial" pitchFamily="34" charset="0"/>
              <a:buChar char="•"/>
            </a:pPr>
            <a:r>
              <a:rPr lang="en-US" sz="1200" b="0" dirty="0" smtClean="0"/>
              <a:t>Do </a:t>
            </a:r>
            <a:r>
              <a:rPr lang="en-US" sz="1200" b="0" dirty="0" smtClean="0">
                <a:solidFill>
                  <a:srgbClr val="FF0000"/>
                </a:solidFill>
              </a:rPr>
              <a:t>not</a:t>
            </a:r>
            <a:r>
              <a:rPr lang="en-US" sz="1200" b="0" dirty="0" smtClean="0"/>
              <a:t> select </a:t>
            </a:r>
            <a:r>
              <a:rPr lang="en-US" sz="1200" b="0" dirty="0" err="1" smtClean="0">
                <a:solidFill>
                  <a:srgbClr val="FF0000"/>
                </a:solidFill>
              </a:rPr>
              <a:t>Collab</a:t>
            </a:r>
            <a:r>
              <a:rPr lang="en-US" sz="1200" b="0" dirty="0" smtClean="0">
                <a:solidFill>
                  <a:srgbClr val="FF0000"/>
                </a:solidFill>
              </a:rPr>
              <a:t> CAF</a:t>
            </a:r>
          </a:p>
          <a:p>
            <a:pPr lvl="1">
              <a:buFont typeface="Arial" pitchFamily="34" charset="0"/>
              <a:buNone/>
            </a:pPr>
            <a:endParaRPr lang="en-US" sz="1200" b="0" dirty="0" smtClean="0"/>
          </a:p>
          <a:p>
            <a:pPr>
              <a:buFont typeface="Courier New" pitchFamily="49" charset="0"/>
              <a:buNone/>
            </a:pPr>
            <a:r>
              <a:rPr lang="en-US" sz="1200" b="0" dirty="0" smtClean="0"/>
              <a:t>International Visit Requests and Security Assurances moved to DSS HQ – </a:t>
            </a:r>
            <a:r>
              <a:rPr lang="en-US" sz="1200" b="0" dirty="0" smtClean="0">
                <a:solidFill>
                  <a:srgbClr val="FF0000"/>
                </a:solidFill>
              </a:rPr>
              <a:t>1 April 2013</a:t>
            </a:r>
          </a:p>
          <a:p>
            <a:pPr lvl="2"/>
            <a:endParaRPr lang="en-US" sz="1200"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DoD CAF is located in Ft. Mead, MD</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EA5B02D7-BE8B-4BEC-B3C1-C82AE0548078}" type="slidenum">
              <a:rPr lang="en-US" smtClean="0"/>
              <a:pPr/>
              <a:t>5</a:t>
            </a:fld>
            <a:endParaRPr lang="en-US"/>
          </a:p>
        </p:txBody>
      </p:sp>
    </p:spTree>
    <p:extLst>
      <p:ext uri="{BB962C8B-B14F-4D97-AF65-F5344CB8AC3E}">
        <p14:creationId xmlns:p14="http://schemas.microsoft.com/office/powerpoint/2010/main" val="14920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smtClean="0">
                <a:solidFill>
                  <a:schemeClr val="tx1"/>
                </a:solidFill>
                <a:latin typeface="+mn-lt"/>
                <a:ea typeface="+mn-ea"/>
                <a:cs typeface="+mn-cs"/>
              </a:rPr>
              <a:t>What are the plans to replace JPAS?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As mandated by The Intelligence Reform and Terrorism Prevention Act of 2004 (IRTPA) and guided by relevant Executive Orders and GAO recommendations to deliver and maintain an appropriately vetted workforce, the DoD has begun to overhaul the security and suitability processes via the use of an enterprise-wide IT solution. Through a closely coordinated and phased approach, the Defense Information System for Security (DISS) family of systems will replace various security clearance and suitability systems, enabling consistent standards and reciprocal recognition for all DoD clearances. Upon full implementation of the DISS family of systems, DoD will decommission JPAS (currently scheduled for November 2016). </a:t>
            </a:r>
          </a:p>
          <a:p>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smtClean="0">
                <a:solidFill>
                  <a:schemeClr val="tx1"/>
                </a:solidFill>
                <a:latin typeface="+mn-lt"/>
                <a:ea typeface="+mn-ea"/>
                <a:cs typeface="+mn-cs"/>
              </a:rPr>
              <a:t>PSMO moved to Hanover, MD </a:t>
            </a:r>
            <a:r>
              <a:rPr lang="en-US" sz="1200" b="0" kern="1200" baseline="0" dirty="0" err="1" smtClean="0">
                <a:solidFill>
                  <a:schemeClr val="tx1"/>
                </a:solidFill>
                <a:latin typeface="+mn-lt"/>
                <a:ea typeface="+mn-ea"/>
                <a:cs typeface="+mn-cs"/>
              </a:rPr>
              <a:t>eftv</a:t>
            </a:r>
            <a:r>
              <a:rPr lang="en-US" sz="1200" b="0" kern="1200" baseline="0" dirty="0" smtClean="0">
                <a:solidFill>
                  <a:schemeClr val="tx1"/>
                </a:solidFill>
                <a:latin typeface="+mn-lt"/>
                <a:ea typeface="+mn-ea"/>
                <a:cs typeface="+mn-cs"/>
              </a:rPr>
              <a:t> October 2013</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NISP Specific Activities Performed by the PSMO-I Post DISCO/CAF Consolidation: </a:t>
            </a:r>
          </a:p>
          <a:p>
            <a:r>
              <a:rPr lang="en-US" sz="1200" b="0" kern="1200" baseline="0" dirty="0" smtClean="0">
                <a:solidFill>
                  <a:schemeClr val="tx1"/>
                </a:solidFill>
                <a:latin typeface="+mn-lt"/>
                <a:ea typeface="+mn-ea"/>
                <a:cs typeface="+mn-cs"/>
              </a:rPr>
              <a:t>•</a:t>
            </a:r>
            <a:r>
              <a:rPr lang="en-US" sz="1200" b="0" i="1" kern="1200" baseline="0" dirty="0" smtClean="0">
                <a:solidFill>
                  <a:schemeClr val="tx1"/>
                </a:solidFill>
                <a:latin typeface="+mn-lt"/>
                <a:ea typeface="+mn-ea"/>
                <a:cs typeface="+mn-cs"/>
              </a:rPr>
              <a:t>Electronic Questionnaire </a:t>
            </a:r>
            <a:r>
              <a:rPr lang="en-US" sz="1200" i="1" kern="1200" baseline="0" dirty="0" smtClean="0">
                <a:solidFill>
                  <a:schemeClr val="tx1"/>
                </a:solidFill>
                <a:latin typeface="+mn-lt"/>
                <a:ea typeface="+mn-ea"/>
                <a:cs typeface="+mn-cs"/>
              </a:rPr>
              <a:t>for Investigations Processing (e-QIP)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Non-disclosure Agreement (SF-312)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Interim Suspension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Key Management Personnel (KMP) Oversight </a:t>
            </a:r>
          </a:p>
          <a:p>
            <a:r>
              <a:rPr lang="en-US" sz="1200" i="1" kern="1200" baseline="0" dirty="0" smtClean="0">
                <a:solidFill>
                  <a:schemeClr val="tx1"/>
                </a:solidFill>
                <a:latin typeface="+mn-lt"/>
                <a:ea typeface="+mn-ea"/>
                <a:cs typeface="+mn-cs"/>
              </a:rPr>
              <a:t>•KMP Personnel Clearance (PCL) analysis affecting Facility Clearance (FCL)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Expeditious processing of KMP PCL for FCL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KMP Eligibility Change Notifications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Overdue KMP Periodic Reinvestigation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Aging Interim Clearances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Overdue Periodic Reinvestigations (non-KMP)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Adverse Information (Incident) Reporting </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PCL Eligibility Not Supporting Current Access </a:t>
            </a:r>
          </a:p>
          <a:p>
            <a:endParaRPr lang="en-US" sz="1200" dirty="0"/>
          </a:p>
        </p:txBody>
      </p:sp>
      <p:sp>
        <p:nvSpPr>
          <p:cNvPr id="4" name="Slide Number Placeholder 3"/>
          <p:cNvSpPr>
            <a:spLocks noGrp="1"/>
          </p:cNvSpPr>
          <p:nvPr>
            <p:ph type="sldNum" sz="quarter" idx="10"/>
          </p:nvPr>
        </p:nvSpPr>
        <p:spPr/>
        <p:txBody>
          <a:bodyPr/>
          <a:lstStyle/>
          <a:p>
            <a:fld id="{EA5B02D7-BE8B-4BEC-B3C1-C82AE0548078}" type="slidenum">
              <a:rPr lang="en-US" smtClean="0"/>
              <a:pPr/>
              <a:t>10</a:t>
            </a:fld>
            <a:endParaRPr lang="en-US"/>
          </a:p>
        </p:txBody>
      </p:sp>
    </p:spTree>
    <p:extLst>
      <p:ext uri="{BB962C8B-B14F-4D97-AF65-F5344CB8AC3E}">
        <p14:creationId xmlns:p14="http://schemas.microsoft.com/office/powerpoint/2010/main" val="40267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Security managers will be able to select the type of Request For Action (RFA), type a justification for the action, upload any documents associated with that action and forward to the new DSS Personnel Security Management Office (PSMO) for review.  </a:t>
            </a:r>
          </a:p>
          <a:p>
            <a:pPr lvl="0">
              <a:buFont typeface="Arial" pitchFamily="34" charset="0"/>
              <a:buChar char="•"/>
            </a:pPr>
            <a:r>
              <a:rPr lang="en-US" sz="1200" kern="1200" dirty="0" smtClean="0">
                <a:solidFill>
                  <a:schemeClr val="tx1"/>
                </a:solidFill>
                <a:latin typeface="+mn-lt"/>
                <a:ea typeface="+mn-ea"/>
                <a:cs typeface="+mn-cs"/>
              </a:rPr>
              <a:t>IS Reps will also be able to utilize this tool to send culpability reports to the PSMO for reviewing and forwarding incidents to the </a:t>
            </a:r>
            <a:r>
              <a:rPr lang="en-US" sz="1200" kern="1200" dirty="0" err="1" smtClean="0">
                <a:solidFill>
                  <a:schemeClr val="tx1"/>
                </a:solidFill>
                <a:latin typeface="+mn-lt"/>
                <a:ea typeface="+mn-ea"/>
                <a:cs typeface="+mn-cs"/>
              </a:rPr>
              <a:t>DoDCAF</a:t>
            </a:r>
            <a:r>
              <a:rPr lang="en-US" sz="1200" kern="1200" dirty="0" smtClean="0">
                <a:solidFill>
                  <a:schemeClr val="tx1"/>
                </a:solidFill>
                <a:latin typeface="+mn-lt"/>
                <a:ea typeface="+mn-ea"/>
                <a:cs typeface="+mn-cs"/>
              </a:rPr>
              <a:t> for action.  </a:t>
            </a:r>
          </a:p>
          <a:p>
            <a:pPr lvl="0">
              <a:buFont typeface="Arial" pitchFamily="34" charset="0"/>
              <a:buChar char="•"/>
            </a:pPr>
            <a:r>
              <a:rPr lang="en-US" sz="1200" kern="1200" dirty="0" smtClean="0">
                <a:solidFill>
                  <a:schemeClr val="tx1"/>
                </a:solidFill>
                <a:latin typeface="+mn-lt"/>
                <a:ea typeface="+mn-ea"/>
                <a:cs typeface="+mn-cs"/>
              </a:rPr>
              <a:t>The portal will eliminate the current multi-delivery methods used now and will enable more tracking and monitoring to ensure proper action is taken.  </a:t>
            </a:r>
          </a:p>
          <a:p>
            <a:pPr lvl="0">
              <a:buFont typeface="Arial" pitchFamily="34" charset="0"/>
              <a:buChar char="•"/>
            </a:pPr>
            <a:r>
              <a:rPr lang="en-US" sz="1200" kern="1200" dirty="0" smtClean="0">
                <a:solidFill>
                  <a:schemeClr val="tx1"/>
                </a:solidFill>
                <a:latin typeface="+mn-lt"/>
                <a:ea typeface="+mn-ea"/>
                <a:cs typeface="+mn-cs"/>
              </a:rPr>
              <a:t>Training and rollout was to be completed NLT 2nd QTR FY14.</a:t>
            </a:r>
          </a:p>
          <a:p>
            <a:pPr>
              <a:buFont typeface="Arial" pitchFamily="34" charset="0"/>
              <a:buChar char="•"/>
            </a:pPr>
            <a:r>
              <a:rPr lang="en-US" dirty="0" smtClean="0"/>
              <a:t>312s currently sent</a:t>
            </a:r>
            <a:r>
              <a:rPr lang="en-US" baseline="0" dirty="0" smtClean="0"/>
              <a:t> via hard copy or </a:t>
            </a:r>
            <a:r>
              <a:rPr lang="en-US" baseline="0" dirty="0" err="1" smtClean="0"/>
              <a:t>fax’d</a:t>
            </a:r>
            <a:r>
              <a:rPr lang="en-US" baseline="0" dirty="0" smtClean="0"/>
              <a:t>, check website for fax information</a:t>
            </a:r>
            <a:endParaRPr lang="en-US" dirty="0"/>
          </a:p>
        </p:txBody>
      </p:sp>
      <p:sp>
        <p:nvSpPr>
          <p:cNvPr id="4" name="Slide Number Placeholder 3"/>
          <p:cNvSpPr>
            <a:spLocks noGrp="1"/>
          </p:cNvSpPr>
          <p:nvPr>
            <p:ph type="sldNum" sz="quarter" idx="10"/>
          </p:nvPr>
        </p:nvSpPr>
        <p:spPr/>
        <p:txBody>
          <a:bodyPr/>
          <a:lstStyle/>
          <a:p>
            <a:fld id="{F1AB71B1-0992-49F6-B09A-1CE46F20A11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7/25/2014</a:t>
            </a:fld>
            <a:endParaRPr lang="en-US" dirty="0"/>
          </a:p>
        </p:txBody>
      </p:sp>
      <p:sp>
        <p:nvSpPr>
          <p:cNvPr id="5" name="Footer Placeholder 4"/>
          <p:cNvSpPr>
            <a:spLocks noGrp="1"/>
          </p:cNvSpPr>
          <p:nvPr>
            <p:ph type="ftr" sz="quarter" idx="11"/>
          </p:nvPr>
        </p:nvSpPr>
        <p:spPr/>
        <p:txBody>
          <a:bodyPr/>
          <a:lstStyle>
            <a:lvl1pPr>
              <a:defRPr b="1" i="1">
                <a:solidFill>
                  <a:srgbClr val="002060"/>
                </a:solidFill>
              </a:defRPr>
            </a:lvl1pPr>
          </a:lstStyle>
          <a:p>
            <a:r>
              <a:rPr lang="en-US" dirty="0" smtClean="0"/>
              <a:t>DSS/Industry Team Working Group</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433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lvl1pPr>
              <a:buClr>
                <a:srgbClr val="0000CC"/>
              </a:buClr>
              <a:buNone/>
              <a:defRPr/>
            </a:lvl1pPr>
            <a:lvl2pPr>
              <a:buClr>
                <a:srgbClr val="0000CC"/>
              </a:buClr>
              <a:defRPr/>
            </a:lvl2pPr>
            <a:lvl3pPr>
              <a:buClr>
                <a:srgbClr val="0000CC"/>
              </a:buClr>
              <a:defRPr/>
            </a:lvl3pPr>
            <a:lvl4pPr>
              <a:buClr>
                <a:srgbClr val="0000CC"/>
              </a:buClr>
              <a:defRPr/>
            </a:lvl4pPr>
            <a:lvl5pPr>
              <a:buClr>
                <a:srgbClr val="0000CC"/>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951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latin typeface="Arial" charset="0"/>
              </a:defRPr>
            </a:lvl1pPr>
          </a:lstStyle>
          <a:p>
            <a:pPr>
              <a:defRPr/>
            </a:pPr>
            <a:fld id="{CA890E1F-39E3-4C83-81C1-D3497882967C}" type="datetimeFigureOut">
              <a:rPr lang="en-US"/>
              <a:pPr>
                <a:defRPr/>
              </a:pPr>
              <a:t>7/25/2014</a:t>
            </a:fld>
            <a:endParaRPr lang="en-US" dirty="0"/>
          </a:p>
        </p:txBody>
      </p:sp>
      <p:sp>
        <p:nvSpPr>
          <p:cNvPr id="5" name="Footer Placeholder 4"/>
          <p:cNvSpPr>
            <a:spLocks noGrp="1"/>
          </p:cNvSpPr>
          <p:nvPr>
            <p:ph type="ftr" sz="quarter" idx="11"/>
          </p:nvPr>
        </p:nvSpPr>
        <p:spPr/>
        <p:txBody>
          <a:bodyPr/>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prstClr val="black">
                    <a:tint val="75000"/>
                  </a:prstClr>
                </a:solidFill>
                <a:latin typeface="Arial" charset="0"/>
              </a:defRPr>
            </a:lvl1pPr>
          </a:lstStyle>
          <a:p>
            <a:pPr>
              <a:defRPr/>
            </a:pPr>
            <a:fld id="{06B12F1F-F066-4237-BCCA-5966C4C59D73}" type="slidenum">
              <a:rPr lang="en-US"/>
              <a:pPr>
                <a:defRPr/>
              </a:pPr>
              <a:t>‹#›</a:t>
            </a:fld>
            <a:endParaRPr lang="en-US" dirty="0"/>
          </a:p>
        </p:txBody>
      </p:sp>
    </p:spTree>
    <p:extLst>
      <p:ext uri="{BB962C8B-B14F-4D97-AF65-F5344CB8AC3E}">
        <p14:creationId xmlns:p14="http://schemas.microsoft.com/office/powerpoint/2010/main" val="17531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fld id="{B04B5C73-D9CF-4DD8-93A9-A9443D3E3CDF}" type="datetimeFigureOut">
              <a:rPr lang="en-US"/>
              <a:pPr>
                <a:defRPr/>
              </a:pPr>
              <a:t>7/25/2014</a:t>
            </a:fld>
            <a:endParaRPr lang="en-US" dirty="0"/>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2050FDA7-E754-420A-A83A-D3BD119EA9A1}" type="slidenum">
              <a:rPr lang="en-US"/>
              <a:pPr>
                <a:defRPr/>
              </a:pPr>
              <a:t>‹#›</a:t>
            </a:fld>
            <a:endParaRPr lang="en-US" dirty="0"/>
          </a:p>
        </p:txBody>
      </p:sp>
    </p:spTree>
    <p:extLst>
      <p:ext uri="{BB962C8B-B14F-4D97-AF65-F5344CB8AC3E}">
        <p14:creationId xmlns:p14="http://schemas.microsoft.com/office/powerpoint/2010/main" val="208528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68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65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9301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28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2113" y="411163"/>
            <a:ext cx="8345487" cy="747712"/>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8938" y="1692275"/>
            <a:ext cx="4095750" cy="2301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7088" y="1692275"/>
            <a:ext cx="4097337" cy="2301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8938" y="4146550"/>
            <a:ext cx="4095750" cy="23034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7088" y="4146550"/>
            <a:ext cx="4097337" cy="23034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61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835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2113" y="411163"/>
            <a:ext cx="8345487" cy="747712"/>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388938" y="1692275"/>
            <a:ext cx="8345487" cy="4757738"/>
          </a:xfrm>
          <a:prstGeom prst="rect">
            <a:avLst/>
          </a:prstGeom>
        </p:spPr>
        <p:txBody>
          <a:bodyPr/>
          <a:lstStyle/>
          <a:p>
            <a:pPr lvl="0"/>
            <a:endParaRPr lang="en-US" noProof="0" smtClean="0"/>
          </a:p>
        </p:txBody>
      </p:sp>
    </p:spTree>
    <p:extLst>
      <p:ext uri="{BB962C8B-B14F-4D97-AF65-F5344CB8AC3E}">
        <p14:creationId xmlns:p14="http://schemas.microsoft.com/office/powerpoint/2010/main" val="205634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6089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4558550"/>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9021207"/>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421737"/>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603156"/>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9143123"/>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9851493"/>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1306731"/>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59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45488" cy="7477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84728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782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033463"/>
            <a:ext cx="8345487" cy="4757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818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7/25/2014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543800" cy="838200"/>
          </a:xfrm>
          <a:prstGeom prst="rect">
            <a:avLst/>
          </a:prstGeom>
        </p:spPr>
        <p:txBody>
          <a:bodyPr>
            <a:normAutofit/>
          </a:bodyPr>
          <a:lstStyle>
            <a:lvl1pPr algn="ctr">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5105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99A69-DCDA-4D09-B357-01ED1CA53E08}" type="datetime1">
              <a:rPr lang="en-US" smtClean="0"/>
              <a:pPr/>
              <a:t>7/25/2014</a:t>
            </a:fld>
            <a:endParaRPr lang="en-US"/>
          </a:p>
        </p:txBody>
      </p:sp>
      <p:sp>
        <p:nvSpPr>
          <p:cNvPr id="8" name="Rectangle 7"/>
          <p:cNvSpPr/>
          <p:nvPr userDrawn="1"/>
        </p:nvSpPr>
        <p:spPr>
          <a:xfrm>
            <a:off x="990600" y="914400"/>
            <a:ext cx="7830691" cy="27432"/>
          </a:xfrm>
          <a:prstGeom prst="rect">
            <a:avLst/>
          </a:prstGeom>
          <a:gradFill flip="none" rotWithShape="1">
            <a:gsLst>
              <a:gs pos="0">
                <a:schemeClr val="tx2">
                  <a:lumMod val="50000"/>
                  <a:tint val="66000"/>
                  <a:satMod val="160000"/>
                </a:schemeClr>
              </a:gs>
              <a:gs pos="50000">
                <a:schemeClr val="tx2">
                  <a:lumMod val="50000"/>
                  <a:tint val="44500"/>
                  <a:satMod val="160000"/>
                </a:schemeClr>
              </a:gs>
              <a:gs pos="100000">
                <a:schemeClr val="tx2">
                  <a:lumMod val="5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0" y="6340475"/>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958CD69-26FF-411E-8798-217A84E786E5}" type="slidenum">
              <a:rPr lang="en-US" smtClean="0"/>
              <a:pPr/>
              <a:t>‹#›</a:t>
            </a:fld>
            <a:endParaRPr lang="en-US"/>
          </a:p>
        </p:txBody>
      </p:sp>
    </p:spTree>
    <p:extLst>
      <p:ext uri="{BB962C8B-B14F-4D97-AF65-F5344CB8AC3E}">
        <p14:creationId xmlns:p14="http://schemas.microsoft.com/office/powerpoint/2010/main" val="417603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295400" y="152400"/>
            <a:ext cx="7543800" cy="838200"/>
          </a:xfrm>
          <a:prstGeom prst="rect">
            <a:avLst/>
          </a:prstGeom>
        </p:spPr>
        <p:txBody>
          <a:bodyPr>
            <a:normAutofit/>
          </a:bodyPr>
          <a:lstStyle>
            <a:lvl1pPr algn="ctr">
              <a:defRPr sz="4000"/>
            </a:lvl1pPr>
          </a:lstStyle>
          <a:p>
            <a:r>
              <a:rPr lang="en-US" smtClean="0"/>
              <a:t>Click to edit Master title style</a:t>
            </a:r>
            <a:endParaRPr lang="en-US"/>
          </a:p>
        </p:txBody>
      </p:sp>
      <p:sp>
        <p:nvSpPr>
          <p:cNvPr id="7" name="Rectangle 6"/>
          <p:cNvSpPr/>
          <p:nvPr userDrawn="1"/>
        </p:nvSpPr>
        <p:spPr>
          <a:xfrm>
            <a:off x="990600" y="914400"/>
            <a:ext cx="7830691" cy="27432"/>
          </a:xfrm>
          <a:prstGeom prst="rect">
            <a:avLst/>
          </a:prstGeom>
          <a:gradFill flip="none" rotWithShape="1">
            <a:gsLst>
              <a:gs pos="0">
                <a:schemeClr val="tx2">
                  <a:lumMod val="50000"/>
                  <a:tint val="66000"/>
                  <a:satMod val="160000"/>
                </a:schemeClr>
              </a:gs>
              <a:gs pos="50000">
                <a:schemeClr val="tx2">
                  <a:lumMod val="50000"/>
                  <a:tint val="44500"/>
                  <a:satMod val="160000"/>
                </a:schemeClr>
              </a:gs>
              <a:gs pos="100000">
                <a:schemeClr val="tx2">
                  <a:lumMod val="5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Charles.Tench\Documents\Working Folder\DISCO\DISCO Slides\DSS Se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772" y="6110"/>
            <a:ext cx="1008529" cy="100852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0" y="6340475"/>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958CD69-26FF-411E-8798-217A84E786E5}" type="slidenum">
              <a:rPr lang="en-US" smtClean="0"/>
              <a:pPr/>
              <a:t>‹#›</a:t>
            </a:fld>
            <a:endParaRPr lang="en-US"/>
          </a:p>
        </p:txBody>
      </p:sp>
    </p:spTree>
    <p:extLst>
      <p:ext uri="{BB962C8B-B14F-4D97-AF65-F5344CB8AC3E}">
        <p14:creationId xmlns:p14="http://schemas.microsoft.com/office/powerpoint/2010/main" val="3442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20000"/>
              </a:spcBef>
              <a:spcAft>
                <a:spcPct val="20000"/>
              </a:spcAft>
              <a:buClr>
                <a:schemeClr val="hlink"/>
              </a:buClr>
              <a:buFont typeface="Wingdings" pitchFamily="2" charset="2"/>
              <a:buChar char="§"/>
              <a:defRPr>
                <a:latin typeface="Arial" charset="0"/>
              </a:defRPr>
            </a:lvl1pPr>
          </a:lstStyle>
          <a:p>
            <a:pPr>
              <a:buClr>
                <a:srgbClr val="0000FF"/>
              </a:buClr>
              <a:defRPr/>
            </a:pPr>
            <a:fld id="{05D2C14E-8DDA-4405-8476-F93A2F613A08}" type="datetimeFigureOut">
              <a:rPr lang="en-US"/>
              <a:pPr>
                <a:buClr>
                  <a:srgbClr val="0000FF"/>
                </a:buClr>
                <a:defRPr/>
              </a:pPr>
              <a:t>7/25/2014</a:t>
            </a:fld>
            <a:endParaRPr lang="en-US" dirty="0"/>
          </a:p>
        </p:txBody>
      </p:sp>
      <p:sp>
        <p:nvSpPr>
          <p:cNvPr id="5" name="Footer Placeholder 4"/>
          <p:cNvSpPr>
            <a:spLocks noGrp="1"/>
          </p:cNvSpPr>
          <p:nvPr>
            <p:ph type="ftr" sz="quarter" idx="11"/>
          </p:nvPr>
        </p:nvSpPr>
        <p:spPr/>
        <p:txBody>
          <a:bodyPr/>
          <a:lstStyle>
            <a:lvl1pPr eaLnBrk="0" fontAlgn="base" hangingPunct="0">
              <a:spcBef>
                <a:spcPct val="20000"/>
              </a:spcBef>
              <a:spcAft>
                <a:spcPct val="20000"/>
              </a:spcAft>
              <a:buClr>
                <a:schemeClr val="hlink"/>
              </a:buClr>
              <a:buFont typeface="Wingdings" pitchFamily="2" charset="2"/>
              <a:buChar char="§"/>
              <a:defRPr>
                <a:latin typeface="Arial" charset="0"/>
              </a:defRPr>
            </a:lvl1pPr>
          </a:lstStyle>
          <a:p>
            <a:pPr>
              <a:buClr>
                <a:srgbClr val="0000FF"/>
              </a:buCl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20000"/>
              </a:spcBef>
              <a:spcAft>
                <a:spcPct val="20000"/>
              </a:spcAft>
              <a:buClr>
                <a:schemeClr val="hlink"/>
              </a:buClr>
              <a:buFont typeface="Wingdings" pitchFamily="2" charset="2"/>
              <a:buChar char="§"/>
              <a:defRPr>
                <a:latin typeface="Arial" charset="0"/>
              </a:defRPr>
            </a:lvl1pPr>
          </a:lstStyle>
          <a:p>
            <a:pPr>
              <a:buClr>
                <a:srgbClr val="0000FF"/>
              </a:buClr>
              <a:defRPr/>
            </a:pPr>
            <a:fld id="{C0667E65-E36D-4016-918C-17678859F61B}" type="slidenum">
              <a:rPr lang="en-US"/>
              <a:pPr>
                <a:buClr>
                  <a:srgbClr val="0000FF"/>
                </a:buClr>
                <a:defRPr/>
              </a:pPr>
              <a:t>‹#›</a:t>
            </a:fld>
            <a:endParaRPr lang="en-US" dirty="0"/>
          </a:p>
        </p:txBody>
      </p:sp>
    </p:spTree>
    <p:extLst>
      <p:ext uri="{BB962C8B-B14F-4D97-AF65-F5344CB8AC3E}">
        <p14:creationId xmlns:p14="http://schemas.microsoft.com/office/powerpoint/2010/main" val="159546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jpe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77200" y="134901"/>
            <a:ext cx="823615" cy="823615"/>
          </a:xfrm>
          <a:prstGeom prst="rect">
            <a:avLst/>
          </a:prstGeom>
        </p:spPr>
      </p:pic>
      <p:cxnSp>
        <p:nvCxnSpPr>
          <p:cNvPr id="15" name="Straight Connector 14"/>
          <p:cNvCxnSpPr/>
          <p:nvPr userDrawn="1"/>
        </p:nvCxnSpPr>
        <p:spPr>
          <a:xfrm>
            <a:off x="5219701" y="462487"/>
            <a:ext cx="2857500" cy="0"/>
          </a:xfrm>
          <a:prstGeom prst="line">
            <a:avLst/>
          </a:prstGeom>
          <a:ln w="539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219701" y="559255"/>
            <a:ext cx="2857500" cy="0"/>
          </a:xfrm>
          <a:prstGeom prst="line">
            <a:avLst/>
          </a:prstGeom>
          <a:ln w="539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219701" y="656022"/>
            <a:ext cx="2857500" cy="0"/>
          </a:xfrm>
          <a:prstGeom prst="line">
            <a:avLst/>
          </a:prstGeom>
          <a:ln w="53975"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0" y="76200"/>
            <a:ext cx="9144000" cy="369332"/>
          </a:xfrm>
          <a:prstGeom prst="rect">
            <a:avLst/>
          </a:prstGeom>
        </p:spPr>
        <p:txBody>
          <a:bodyPr wrap="square">
            <a:spAutoFit/>
          </a:bodyPr>
          <a:lstStyle/>
          <a:p>
            <a:pPr algn="ctr"/>
            <a:r>
              <a:rPr lang="en-US" sz="1800" b="1" i="1" dirty="0" smtClean="0">
                <a:solidFill>
                  <a:srgbClr val="002060"/>
                </a:solidFill>
              </a:rPr>
              <a:t>Industry Team</a:t>
            </a:r>
            <a:endParaRPr lang="en-US" sz="1800" b="1" i="1" dirty="0">
              <a:solidFill>
                <a:srgbClr val="002060"/>
              </a:solidFill>
            </a:endParaRPr>
          </a:p>
        </p:txBody>
      </p:sp>
      <p:sp>
        <p:nvSpPr>
          <p:cNvPr id="19" name="Slide Number Placeholder 5"/>
          <p:cNvSpPr>
            <a:spLocks noGrp="1"/>
          </p:cNvSpPr>
          <p:nvPr userDrawn="1"/>
        </p:nvSpPr>
        <p:spPr>
          <a:xfrm>
            <a:off x="6572249" y="6248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CF81E8-6DE5-4C92-89BE-5D6CD56A8BF1}" type="slidenum">
              <a:rPr lang="en-US" smtClean="0"/>
              <a:pPr/>
              <a:t>‹#›</a:t>
            </a:fld>
            <a:endParaRPr lang="en-US"/>
          </a:p>
        </p:txBody>
      </p:sp>
      <p:pic>
        <p:nvPicPr>
          <p:cNvPr id="9"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4299" y="276998"/>
            <a:ext cx="1810329" cy="56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1524000" y="462487"/>
            <a:ext cx="2057400" cy="0"/>
          </a:xfrm>
          <a:prstGeom prst="line">
            <a:avLst/>
          </a:prstGeom>
          <a:ln w="53975" cmpd="sng">
            <a:solidFill>
              <a:srgbClr val="0F0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24000" y="567275"/>
            <a:ext cx="2057400" cy="0"/>
          </a:xfrm>
          <a:prstGeom prst="line">
            <a:avLst/>
          </a:prstGeom>
          <a:ln w="53975" cmpd="sng">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524000" y="672063"/>
            <a:ext cx="2057400" cy="0"/>
          </a:xfrm>
          <a:prstGeom prst="line">
            <a:avLst/>
          </a:prstGeom>
          <a:ln w="539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3048000" y="385147"/>
            <a:ext cx="3276600" cy="364256"/>
          </a:xfrm>
          <a:prstGeom prst="rect">
            <a:avLst/>
          </a:prstGeom>
          <a:gradFill flip="none" rotWithShape="1">
            <a:gsLst>
              <a:gs pos="28000">
                <a:schemeClr val="tx2">
                  <a:lumMod val="50000"/>
                </a:schemeClr>
              </a:gs>
              <a:gs pos="68000">
                <a:schemeClr val="accent5">
                  <a:lumMod val="7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gradFill>
                  <a:gsLst>
                    <a:gs pos="28000">
                      <a:schemeClr val="accent6">
                        <a:lumMod val="75000"/>
                      </a:schemeClr>
                    </a:gs>
                    <a:gs pos="68000">
                      <a:srgbClr val="FFFF00"/>
                    </a:gs>
                  </a:gsLst>
                  <a:lin ang="0" scaled="1"/>
                </a:gradFill>
              </a:rPr>
              <a:t>Partnering for National</a:t>
            </a:r>
            <a:r>
              <a:rPr lang="en-US" b="1" i="1" baseline="0" dirty="0" smtClean="0">
                <a:gradFill>
                  <a:gsLst>
                    <a:gs pos="28000">
                      <a:schemeClr val="accent6">
                        <a:lumMod val="75000"/>
                      </a:schemeClr>
                    </a:gs>
                    <a:gs pos="68000">
                      <a:srgbClr val="FFFF00"/>
                    </a:gs>
                  </a:gsLst>
                  <a:lin ang="0" scaled="1"/>
                </a:gradFill>
              </a:rPr>
              <a:t> Security</a:t>
            </a:r>
            <a:endParaRPr lang="en-US" b="1" i="1" dirty="0">
              <a:gradFill>
                <a:gsLst>
                  <a:gs pos="28000">
                    <a:schemeClr val="accent6">
                      <a:lumMod val="75000"/>
                    </a:schemeClr>
                  </a:gs>
                  <a:gs pos="68000">
                    <a:srgbClr val="FFFF00"/>
                  </a:gs>
                </a:gsLst>
                <a:lin ang="0" scaled="1"/>
              </a:gra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8"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8"/>
          <p:cNvSpPr/>
          <p:nvPr userDrawn="1"/>
        </p:nvSpPr>
        <p:spPr>
          <a:xfrm>
            <a:off x="0" y="0"/>
            <a:ext cx="9144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7/25/2014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134901"/>
            <a:ext cx="823615" cy="823615"/>
          </a:xfrm>
          <a:prstGeom prst="rect">
            <a:avLst/>
          </a:prstGeom>
        </p:spPr>
      </p:pic>
      <p:cxnSp>
        <p:nvCxnSpPr>
          <p:cNvPr id="15" name="Straight Connector 14"/>
          <p:cNvCxnSpPr/>
          <p:nvPr userDrawn="1"/>
        </p:nvCxnSpPr>
        <p:spPr>
          <a:xfrm>
            <a:off x="5219701" y="462487"/>
            <a:ext cx="2857500" cy="0"/>
          </a:xfrm>
          <a:prstGeom prst="line">
            <a:avLst/>
          </a:prstGeom>
          <a:ln w="539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219701" y="559255"/>
            <a:ext cx="2857500" cy="0"/>
          </a:xfrm>
          <a:prstGeom prst="line">
            <a:avLst/>
          </a:prstGeom>
          <a:ln w="539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219701" y="656022"/>
            <a:ext cx="2857500" cy="0"/>
          </a:xfrm>
          <a:prstGeom prst="line">
            <a:avLst/>
          </a:prstGeom>
          <a:ln w="53975"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0" y="138499"/>
            <a:ext cx="9144000" cy="276999"/>
          </a:xfrm>
          <a:prstGeom prst="rect">
            <a:avLst/>
          </a:prstGeom>
        </p:spPr>
        <p:txBody>
          <a:bodyPr wrap="square">
            <a:spAutoFit/>
          </a:bodyPr>
          <a:lstStyle/>
          <a:p>
            <a:pPr algn="ctr"/>
            <a:r>
              <a:rPr lang="en-US" sz="1200" b="1" i="1" dirty="0" smtClean="0">
                <a:solidFill>
                  <a:srgbClr val="002060"/>
                </a:solidFill>
              </a:rPr>
              <a:t>DSS/Industry Team Working Group</a:t>
            </a:r>
            <a:endParaRPr lang="en-US" sz="1200" b="1" i="1" dirty="0">
              <a:solidFill>
                <a:srgbClr val="002060"/>
              </a:solidFill>
            </a:endParaRPr>
          </a:p>
        </p:txBody>
      </p:sp>
      <p:sp>
        <p:nvSpPr>
          <p:cNvPr id="19" name="Slide Number Placeholder 5"/>
          <p:cNvSpPr>
            <a:spLocks noGrp="1"/>
          </p:cNvSpPr>
          <p:nvPr userDrawn="1"/>
        </p:nvSpPr>
        <p:spPr>
          <a:xfrm>
            <a:off x="6572249" y="6248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CF81E8-6DE5-4C92-89BE-5D6CD56A8BF1}" type="slidenum">
              <a:rPr lang="en-US" smtClean="0">
                <a:solidFill>
                  <a:prstClr val="black">
                    <a:tint val="75000"/>
                  </a:prstClr>
                </a:solidFill>
              </a:rPr>
              <a:pPr/>
              <a:t>‹#›</a:t>
            </a:fld>
            <a:endParaRPr lang="en-US">
              <a:solidFill>
                <a:prstClr val="black">
                  <a:tint val="75000"/>
                </a:prstClr>
              </a:solidFill>
            </a:endParaRPr>
          </a:p>
        </p:txBody>
      </p:sp>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99" y="276998"/>
            <a:ext cx="1810329" cy="56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1524000" y="462487"/>
            <a:ext cx="2057400" cy="0"/>
          </a:xfrm>
          <a:prstGeom prst="line">
            <a:avLst/>
          </a:prstGeom>
          <a:ln w="53975" cmpd="sng">
            <a:solidFill>
              <a:srgbClr val="0F0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24000" y="567275"/>
            <a:ext cx="2057400" cy="0"/>
          </a:xfrm>
          <a:prstGeom prst="line">
            <a:avLst/>
          </a:prstGeom>
          <a:ln w="53975" cmpd="sng">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524000" y="672063"/>
            <a:ext cx="2057400" cy="0"/>
          </a:xfrm>
          <a:prstGeom prst="line">
            <a:avLst/>
          </a:prstGeom>
          <a:ln w="539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3048000" y="385147"/>
            <a:ext cx="3276600" cy="364256"/>
          </a:xfrm>
          <a:prstGeom prst="rect">
            <a:avLst/>
          </a:prstGeom>
          <a:gradFill flip="none" rotWithShape="1">
            <a:gsLst>
              <a:gs pos="28000">
                <a:schemeClr val="tx2">
                  <a:lumMod val="50000"/>
                </a:schemeClr>
              </a:gs>
              <a:gs pos="68000">
                <a:schemeClr val="accent5">
                  <a:lumMod val="7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gradFill>
                  <a:gsLst>
                    <a:gs pos="28000">
                      <a:srgbClr val="F79646">
                        <a:lumMod val="75000"/>
                      </a:srgbClr>
                    </a:gs>
                    <a:gs pos="68000">
                      <a:srgbClr val="FFFF00"/>
                    </a:gs>
                  </a:gsLst>
                  <a:lin ang="0" scaled="1"/>
                </a:gradFill>
              </a:rPr>
              <a:t>Partnering for National Security</a:t>
            </a:r>
            <a:endParaRPr lang="en-US" b="1" i="1" dirty="0">
              <a:gradFill>
                <a:gsLst>
                  <a:gs pos="28000">
                    <a:srgbClr val="F79646">
                      <a:lumMod val="75000"/>
                    </a:srgbClr>
                  </a:gs>
                  <a:gs pos="68000">
                    <a:srgbClr val="FFFF00"/>
                  </a:gs>
                </a:gsLst>
                <a:lin ang="0" scaled="1"/>
              </a:gradFill>
            </a:endParaRPr>
          </a:p>
        </p:txBody>
      </p:sp>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ClrTx/>
              <a:buFontTx/>
              <a:buNone/>
              <a:defRPr sz="1200">
                <a:solidFill>
                  <a:prstClr val="black">
                    <a:tint val="75000"/>
                  </a:prstClr>
                </a:solidFill>
                <a:latin typeface="Calibri"/>
              </a:defRPr>
            </a:lvl1pPr>
          </a:lstStyle>
          <a:p>
            <a:pPr>
              <a:defRPr/>
            </a:pPr>
            <a:fld id="{27A36C39-1FEB-4457-B137-C8E4FB5EE714}" type="datetimeFigureOut">
              <a:rPr lang="en-US"/>
              <a:pPr>
                <a:defRPr/>
              </a:pPr>
              <a:t>7/25/2014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ClrTx/>
              <a:buFontTx/>
              <a:buNone/>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buClrTx/>
              <a:buFontTx/>
              <a:buNone/>
              <a:defRPr sz="1200">
                <a:solidFill>
                  <a:prstClr val="black">
                    <a:tint val="75000"/>
                  </a:prstClr>
                </a:solidFill>
                <a:latin typeface="Calibri"/>
              </a:defRPr>
            </a:lvl1pPr>
          </a:lstStyle>
          <a:p>
            <a:pPr>
              <a:defRPr/>
            </a:pPr>
            <a:fld id="{487E3F18-E4B1-4619-A321-2B7B463B0B87}" type="slidenum">
              <a:rPr lang="en-US"/>
              <a:pPr>
                <a:defRPr/>
              </a:pPr>
              <a:t>‹#›</a:t>
            </a:fld>
            <a:endParaRPr lang="en-US" dirty="0"/>
          </a:p>
        </p:txBody>
      </p:sp>
      <p:pic>
        <p:nvPicPr>
          <p:cNvPr id="1029" name="Picture 6"/>
          <p:cNvPicPr>
            <a:picLocks noChangeAspect="1"/>
          </p:cNvPicPr>
          <p:nvPr userDrawn="1"/>
        </p:nvPicPr>
        <p:blipFill>
          <a:blip r:embed="rId26" cstate="print"/>
          <a:srcRect/>
          <a:stretch>
            <a:fillRect/>
          </a:stretch>
        </p:blipFill>
        <p:spPr bwMode="auto">
          <a:xfrm>
            <a:off x="8077200" y="134938"/>
            <a:ext cx="823913" cy="823912"/>
          </a:xfrm>
          <a:prstGeom prst="rect">
            <a:avLst/>
          </a:prstGeom>
          <a:noFill/>
          <a:ln w="9525">
            <a:noFill/>
            <a:miter lim="800000"/>
            <a:headEnd/>
            <a:tailEnd/>
          </a:ln>
        </p:spPr>
      </p:pic>
      <p:cxnSp>
        <p:nvCxnSpPr>
          <p:cNvPr id="15" name="Straight Connector 14"/>
          <p:cNvCxnSpPr/>
          <p:nvPr userDrawn="1"/>
        </p:nvCxnSpPr>
        <p:spPr>
          <a:xfrm>
            <a:off x="5219700" y="461963"/>
            <a:ext cx="2857500" cy="0"/>
          </a:xfrm>
          <a:prstGeom prst="line">
            <a:avLst/>
          </a:prstGeom>
          <a:ln w="539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219700" y="558800"/>
            <a:ext cx="2857500" cy="0"/>
          </a:xfrm>
          <a:prstGeom prst="line">
            <a:avLst/>
          </a:prstGeom>
          <a:ln w="539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219700" y="655638"/>
            <a:ext cx="2857500" cy="0"/>
          </a:xfrm>
          <a:prstGeom prst="line">
            <a:avLst/>
          </a:prstGeom>
          <a:ln w="53975"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0" y="76200"/>
            <a:ext cx="9144000" cy="369888"/>
          </a:xfrm>
          <a:prstGeom prst="rect">
            <a:avLst/>
          </a:prstGeom>
        </p:spPr>
        <p:txBody>
          <a:bodyPr>
            <a:spAutoFit/>
          </a:bodyPr>
          <a:lstStyle/>
          <a:p>
            <a:pPr algn="ctr">
              <a:defRPr/>
            </a:pPr>
            <a:r>
              <a:rPr lang="en-US" b="1" i="1" dirty="0">
                <a:solidFill>
                  <a:srgbClr val="002060"/>
                </a:solidFill>
              </a:rPr>
              <a:t>Industry Team</a:t>
            </a:r>
          </a:p>
        </p:txBody>
      </p:sp>
      <p:sp>
        <p:nvSpPr>
          <p:cNvPr id="19" name="Slide Number Placeholder 5"/>
          <p:cNvSpPr>
            <a:spLocks noGrp="1"/>
          </p:cNvSpPr>
          <p:nvPr userDrawn="1"/>
        </p:nvSpPr>
        <p:spPr>
          <a:xfrm>
            <a:off x="6572250" y="6248400"/>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2F9DDE-0C9E-4747-ACDE-2551E92AEFC5}" type="slidenum">
              <a:rPr lang="en-US" smtClean="0">
                <a:solidFill>
                  <a:prstClr val="black">
                    <a:tint val="75000"/>
                  </a:prstClr>
                </a:solidFill>
              </a:rPr>
              <a:pPr>
                <a:defRPr/>
              </a:pPr>
              <a:t>‹#›</a:t>
            </a:fld>
            <a:endParaRPr lang="en-US">
              <a:solidFill>
                <a:prstClr val="black">
                  <a:tint val="75000"/>
                </a:prstClr>
              </a:solidFill>
            </a:endParaRPr>
          </a:p>
        </p:txBody>
      </p:sp>
      <p:pic>
        <p:nvPicPr>
          <p:cNvPr id="1035" name="Picture 3"/>
          <p:cNvPicPr>
            <a:picLocks noChangeAspect="1" noChangeArrowheads="1"/>
          </p:cNvPicPr>
          <p:nvPr userDrawn="1"/>
        </p:nvPicPr>
        <p:blipFill>
          <a:blip r:embed="rId27" cstate="print"/>
          <a:srcRect/>
          <a:stretch>
            <a:fillRect/>
          </a:stretch>
        </p:blipFill>
        <p:spPr bwMode="auto">
          <a:xfrm>
            <a:off x="114300" y="276225"/>
            <a:ext cx="1809750" cy="561975"/>
          </a:xfrm>
          <a:prstGeom prst="rect">
            <a:avLst/>
          </a:prstGeom>
          <a:noFill/>
          <a:ln w="9525">
            <a:noFill/>
            <a:miter lim="800000"/>
            <a:headEnd/>
            <a:tailEnd/>
          </a:ln>
        </p:spPr>
      </p:pic>
      <p:cxnSp>
        <p:nvCxnSpPr>
          <p:cNvPr id="11" name="Straight Connector 10"/>
          <p:cNvCxnSpPr/>
          <p:nvPr userDrawn="1"/>
        </p:nvCxnSpPr>
        <p:spPr>
          <a:xfrm>
            <a:off x="1524000" y="461963"/>
            <a:ext cx="2057400" cy="0"/>
          </a:xfrm>
          <a:prstGeom prst="line">
            <a:avLst/>
          </a:prstGeom>
          <a:ln w="53975" cmpd="sng">
            <a:solidFill>
              <a:srgbClr val="0F0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24000" y="566738"/>
            <a:ext cx="2057400" cy="0"/>
          </a:xfrm>
          <a:prstGeom prst="line">
            <a:avLst/>
          </a:prstGeom>
          <a:ln w="53975" cmpd="sng">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524000" y="671513"/>
            <a:ext cx="2057400" cy="0"/>
          </a:xfrm>
          <a:prstGeom prst="line">
            <a:avLst/>
          </a:prstGeom>
          <a:ln w="539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3048000" y="385147"/>
            <a:ext cx="3276600" cy="364256"/>
          </a:xfrm>
          <a:prstGeom prst="rect">
            <a:avLst/>
          </a:prstGeom>
          <a:gradFill flip="none" rotWithShape="1">
            <a:gsLst>
              <a:gs pos="28000">
                <a:schemeClr val="tx2">
                  <a:lumMod val="50000"/>
                </a:schemeClr>
              </a:gs>
              <a:gs pos="68000">
                <a:schemeClr val="accent5">
                  <a:lumMod val="7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gradFill>
                  <a:gsLst>
                    <a:gs pos="28000">
                      <a:srgbClr val="F79646">
                        <a:lumMod val="75000"/>
                      </a:srgbClr>
                    </a:gs>
                    <a:gs pos="68000">
                      <a:srgbClr val="FFFF00"/>
                    </a:gs>
                  </a:gsLst>
                  <a:lin ang="0" scaled="1"/>
                </a:gradFill>
              </a:rPr>
              <a:t>Partnering for National Security</a:t>
            </a:r>
          </a:p>
        </p:txBody>
      </p:sp>
    </p:spTree>
    <p:extLst>
      <p:ext uri="{BB962C8B-B14F-4D97-AF65-F5344CB8AC3E}">
        <p14:creationId xmlns:p14="http://schemas.microsoft.com/office/powerpoint/2010/main" val="73621359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ss.mil/psmo-i/indus_psmo-i_update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ybercom.mil/J3/orders/TASKORDsEXORDs/13-064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pclo.defense.gov/Privacy/SORNsIndex/DODwideSORNArticleView/tabid/6797/Article/6701/dmdc-12-dod.aspx" TargetMode="External"/><Relationship Id="rId2" Type="http://schemas.openxmlformats.org/officeDocument/2006/relationships/hyperlink" Target="http://www.dss.mil/documents/pressroom/ISL_2010_0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jpasapp.dmdc.osd.mil/JPAS/JPASDisclosure" TargetMode="External"/><Relationship Id="rId2" Type="http://schemas.openxmlformats.org/officeDocument/2006/relationships/hyperlink" Target="http://www.dmdc.osd.mil/psawebdocs" TargetMode="Externa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hyperlink" Target="http://www.dss.mil/about_dss/contact_dss/contact_dss.html" TargetMode="External"/><Relationship Id="rId3" Type="http://schemas.openxmlformats.org/officeDocument/2006/relationships/hyperlink" Target="http://www.dss.mil/" TargetMode="External"/><Relationship Id="rId7" Type="http://schemas.openxmlformats.org/officeDocument/2006/relationships/hyperlink" Target="http://www.fbi.gov/about-us/cjis/background-checks/list-of-fbi-approved-channelers"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www.fbibiospecs.org/IAFIS/default.aspx" TargetMode="External"/><Relationship Id="rId5" Type="http://schemas.openxmlformats.org/officeDocument/2006/relationships/hyperlink" Target="https://www.dmdc.osd.mil/psawebdocs/docPage.jsp?p=SWFT" TargetMode="External"/><Relationship Id="rId10" Type="http://schemas.openxmlformats.org/officeDocument/2006/relationships/hyperlink" Target="mailto:dmdc.contactcenter@mail.mil" TargetMode="External"/><Relationship Id="rId4" Type="http://schemas.openxmlformats.org/officeDocument/2006/relationships/hyperlink" Target="mailto:AskPSMO-I@dss.mil" TargetMode="External"/><Relationship Id="rId9" Type="http://schemas.openxmlformats.org/officeDocument/2006/relationships/hyperlink" Target="mailto:dmdc.swft@mail.mi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dss.mil/diss/isfd.html" TargetMode="External"/><Relationship Id="rId3" Type="http://schemas.openxmlformats.org/officeDocument/2006/relationships/hyperlink" Target="https://www.dmdc.osd.mil/psawebdocs/" TargetMode="External"/><Relationship Id="rId7" Type="http://schemas.openxmlformats.org/officeDocument/2006/relationships/hyperlink" Target="https://www.dmdc.osd.mil/psawebdocs/docPage.jsp?p=SWF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tricare.mil/mybenefit/home/overview/Eligibility/DEERS/Updating" TargetMode="External"/><Relationship Id="rId5" Type="http://schemas.openxmlformats.org/officeDocument/2006/relationships/hyperlink" Target="http://www.dss.mil/" TargetMode="External"/><Relationship Id="rId10" Type="http://schemas.openxmlformats.org/officeDocument/2006/relationships/hyperlink" Target="https://www.classmgmt.com/Home/" TargetMode="External"/><Relationship Id="rId4" Type="http://schemas.openxmlformats.org/officeDocument/2006/relationships/hyperlink" Target="https://www.dmdc.osd.mil/psawebdocs/docPage.jsp?p=JPAS" TargetMode="External"/><Relationship Id="rId9" Type="http://schemas.openxmlformats.org/officeDocument/2006/relationships/hyperlink" Target="http://www.dss.mil/seta/enrol/stepp.html"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smbryant@raytheon.com" TargetMode="External"/><Relationship Id="rId3" Type="http://schemas.openxmlformats.org/officeDocument/2006/relationships/hyperlink" Target="mailto:quinton.wilkes@L-3com.com" TargetMode="External"/><Relationship Id="rId7" Type="http://schemas.openxmlformats.org/officeDocument/2006/relationships/hyperlink" Target="mailto:renita.macdonald@boeing.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mailto:shala.romandelvalle@baesystems.com" TargetMode="External"/><Relationship Id="rId11" Type="http://schemas.openxmlformats.org/officeDocument/2006/relationships/hyperlink" Target="mailto:Carla.peters-carr@ngc.com" TargetMode="External"/><Relationship Id="rId5" Type="http://schemas.openxmlformats.org/officeDocument/2006/relationships/hyperlink" Target="mailto:sgarland@ball.com" TargetMode="External"/><Relationship Id="rId10" Type="http://schemas.openxmlformats.org/officeDocument/2006/relationships/hyperlink" Target="mailto:steven.d.burke@lmco.com" TargetMode="External"/><Relationship Id="rId4" Type="http://schemas.openxmlformats.org/officeDocument/2006/relationships/hyperlink" Target="mailto:telliott@lg-tek.com" TargetMode="External"/><Relationship Id="rId9" Type="http://schemas.openxmlformats.org/officeDocument/2006/relationships/hyperlink" Target="mailto:Rene.haley@ngc.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dmdc.osd.mil/psawebdocs/docRequest/filePathNm=PSA/appId=560/app_key_id=1559jsow24d/siteId=7/ediPnId=0/userId=public/fileNm=ddx645.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dss.mil/documents/diss/sa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62344" y="2115792"/>
            <a:ext cx="7014066" cy="3574572"/>
          </a:xfrm>
          <a:prstGeom prst="roundRect">
            <a:avLst>
              <a:gd name="adj" fmla="val 8310"/>
            </a:avLst>
          </a:prstGeom>
          <a:gradFill flip="none" rotWithShape="1">
            <a:gsLst>
              <a:gs pos="0">
                <a:schemeClr val="bg1"/>
              </a:gs>
              <a:gs pos="100000">
                <a:schemeClr val="bg1">
                  <a:lumMod val="75000"/>
                </a:schemeClr>
              </a:gs>
            </a:gsLst>
            <a:lin ang="0" scaled="1"/>
            <a:tileRect/>
          </a:gra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pitchFamily="34" charset="0"/>
              <a:ea typeface="+mn-ea"/>
              <a:cs typeface="+mn-cs"/>
            </a:endParaRPr>
          </a:p>
        </p:txBody>
      </p:sp>
      <p:sp>
        <p:nvSpPr>
          <p:cNvPr id="7" name="Rounded Rectangle 6"/>
          <p:cNvSpPr/>
          <p:nvPr/>
        </p:nvSpPr>
        <p:spPr>
          <a:xfrm>
            <a:off x="687889" y="1981200"/>
            <a:ext cx="7362497" cy="4054366"/>
          </a:xfrm>
          <a:prstGeom prst="roundRect">
            <a:avLst>
              <a:gd name="adj" fmla="val 8932"/>
            </a:avLst>
          </a:prstGeom>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n-US" kern="1200" dirty="0">
              <a:solidFill>
                <a:schemeClr val="accent6">
                  <a:lumMod val="60000"/>
                  <a:lumOff val="40000"/>
                </a:schemeClr>
              </a:solidFill>
              <a:latin typeface="Calibri"/>
              <a:ea typeface="+mn-ea"/>
              <a:cs typeface="+mn-cs"/>
            </a:endParaRPr>
          </a:p>
        </p:txBody>
      </p:sp>
      <p:sp>
        <p:nvSpPr>
          <p:cNvPr id="15" name="Rectangle 14"/>
          <p:cNvSpPr/>
          <p:nvPr/>
        </p:nvSpPr>
        <p:spPr>
          <a:xfrm>
            <a:off x="1066800" y="2133600"/>
            <a:ext cx="7014066" cy="1219200"/>
          </a:xfrm>
          <a:prstGeom prst="rect">
            <a:avLst/>
          </a:prstGeom>
          <a:no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5300"/>
              </a:lnSpc>
            </a:pPr>
            <a:r>
              <a:rPr lang="en-US" sz="4400" b="1" kern="1200" dirty="0" smtClean="0">
                <a:ln w="17780" cmpd="sng">
                  <a:noFill/>
                  <a:prstDash val="solid"/>
                  <a:miter lim="800000"/>
                </a:ln>
                <a:solidFill>
                  <a:srgbClr val="002060"/>
                </a:solidFill>
                <a:effectLst>
                  <a:outerShdw blurRad="63500" sx="102000" sy="102000" algn="ctr" rotWithShape="0">
                    <a:prstClr val="black">
                      <a:alpha val="40000"/>
                    </a:prstClr>
                  </a:outerShdw>
                </a:effectLst>
                <a:latin typeface="Franklin Gothic Medium" pitchFamily="34" charset="0"/>
                <a:ea typeface="+mn-ea"/>
                <a:cs typeface="+mn-cs"/>
              </a:rPr>
              <a:t>JPAS Updates</a:t>
            </a:r>
          </a:p>
        </p:txBody>
      </p:sp>
      <p:cxnSp>
        <p:nvCxnSpPr>
          <p:cNvPr id="17" name="Straight Connector 16"/>
          <p:cNvCxnSpPr/>
          <p:nvPr/>
        </p:nvCxnSpPr>
        <p:spPr>
          <a:xfrm>
            <a:off x="533400" y="1219200"/>
            <a:ext cx="813739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1371600"/>
            <a:ext cx="813739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1999" y="6477000"/>
            <a:ext cx="813739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6629400"/>
            <a:ext cx="813739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 y="5334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15974" y="3837563"/>
            <a:ext cx="1894942" cy="1661993"/>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i="1" cap="all" dirty="0" smtClean="0">
                <a:ln w="0"/>
                <a:solidFill>
                  <a:srgbClr val="002060"/>
                </a:solidFill>
                <a:effectLst>
                  <a:reflection blurRad="12700" stA="50000" endPos="50000" dist="5000" dir="5400000" sy="-100000" rotWithShape="0"/>
                </a:effectLst>
              </a:rPr>
              <a:t>9 </a:t>
            </a:r>
            <a:r>
              <a:rPr lang="en-US" sz="2400" b="1" i="1" cap="all" dirty="0" err="1" smtClean="0">
                <a:ln w="0"/>
                <a:solidFill>
                  <a:srgbClr val="002060"/>
                </a:solidFill>
                <a:effectLst>
                  <a:reflection blurRad="12700" stA="50000" endPos="50000" dist="5000" dir="5400000" sy="-100000" rotWithShape="0"/>
                </a:effectLst>
              </a:rPr>
              <a:t>JulY</a:t>
            </a:r>
            <a:r>
              <a:rPr lang="en-US" sz="2400" b="1" i="1" cap="all" dirty="0" smtClean="0">
                <a:ln w="0"/>
                <a:solidFill>
                  <a:srgbClr val="002060"/>
                </a:solidFill>
                <a:effectLst>
                  <a:reflection blurRad="12700" stA="50000" endPos="50000" dist="5000" dir="5400000" sy="-100000" rotWithShape="0"/>
                </a:effectLst>
              </a:rPr>
              <a:t> 2014</a:t>
            </a:r>
          </a:p>
          <a:p>
            <a:pPr algn="ctr"/>
            <a:endParaRPr lang="en-US" sz="2000" b="1" i="1" cap="all" dirty="0" smtClean="0">
              <a:ln w="0"/>
              <a:solidFill>
                <a:srgbClr val="002060"/>
              </a:solidFill>
              <a:effectLst>
                <a:reflection blurRad="12700" stA="50000" endPos="50000" dist="5000" dir="5400000" sy="-100000" rotWithShape="0"/>
              </a:effectLst>
            </a:endParaRPr>
          </a:p>
          <a:p>
            <a:pPr algn="ctr"/>
            <a:endParaRPr lang="en-US" sz="2000" b="1" i="1" cap="all" dirty="0" smtClean="0">
              <a:ln w="0"/>
              <a:solidFill>
                <a:srgbClr val="002060"/>
              </a:solidFill>
              <a:effectLst>
                <a:reflection blurRad="12700" stA="50000" endPos="50000" dist="5000" dir="5400000" sy="-100000" rotWithShape="0"/>
              </a:effectLst>
            </a:endParaRPr>
          </a:p>
          <a:p>
            <a:pPr algn="ctr"/>
            <a:r>
              <a:rPr lang="en-US" sz="2400" b="1" i="1" cap="all" dirty="0" smtClean="0">
                <a:ln w="0"/>
                <a:solidFill>
                  <a:srgbClr val="002060"/>
                </a:solidFill>
                <a:effectLst>
                  <a:reflection blurRad="12700" stA="50000" endPos="50000" dist="5000" dir="5400000" sy="-100000" rotWithShape="0"/>
                </a:effectLst>
              </a:rPr>
              <a:t>Steve Burke</a:t>
            </a:r>
          </a:p>
          <a:p>
            <a:pPr algn="ctr"/>
            <a:endParaRPr lang="en-US" sz="1400" b="1" i="1" cap="all" dirty="0" smtClean="0">
              <a:ln w="0"/>
              <a:solidFill>
                <a:srgbClr val="00206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74849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43800" cy="838200"/>
          </a:xfrm>
        </p:spPr>
        <p:txBody>
          <a:bodyPr>
            <a:noAutofit/>
          </a:bodyPr>
          <a:lstStyle/>
          <a:p>
            <a:r>
              <a:rPr lang="en-US" sz="2400" b="1" dirty="0">
                <a:solidFill>
                  <a:schemeClr val="tx2">
                    <a:lumMod val="75000"/>
                  </a:schemeClr>
                </a:solidFill>
                <a:latin typeface="Arial" panose="020B0604020202020204" pitchFamily="34" charset="0"/>
                <a:ea typeface="+mn-ea"/>
                <a:cs typeface="Arial" panose="020B0604020202020204" pitchFamily="34" charset="0"/>
              </a:rPr>
              <a:t>Personnel Security Management Office for Industry (PSMO-I)</a:t>
            </a:r>
          </a:p>
        </p:txBody>
      </p:sp>
      <p:grpSp>
        <p:nvGrpSpPr>
          <p:cNvPr id="33" name="Group 32"/>
          <p:cNvGrpSpPr/>
          <p:nvPr/>
        </p:nvGrpSpPr>
        <p:grpSpPr>
          <a:xfrm>
            <a:off x="685800" y="1752600"/>
            <a:ext cx="6637193" cy="4653201"/>
            <a:chOff x="754207" y="1230901"/>
            <a:chExt cx="7334868" cy="5048079"/>
          </a:xfrm>
        </p:grpSpPr>
        <p:sp>
          <p:nvSpPr>
            <p:cNvPr id="5" name="Decagon 4"/>
            <p:cNvSpPr/>
            <p:nvPr/>
          </p:nvSpPr>
          <p:spPr>
            <a:xfrm rot="20489861">
              <a:off x="2318958" y="1902669"/>
              <a:ext cx="4414304" cy="4047134"/>
            </a:xfrm>
            <a:prstGeom prst="decagon">
              <a:avLst/>
            </a:prstGeom>
            <a:solidFill>
              <a:schemeClr val="bg2">
                <a:lumMod val="90000"/>
              </a:schemeClr>
            </a:solid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8" name="Oval 7"/>
            <p:cNvSpPr/>
            <p:nvPr/>
          </p:nvSpPr>
          <p:spPr>
            <a:xfrm>
              <a:off x="2608411" y="5253217"/>
              <a:ext cx="1066800" cy="990598"/>
            </a:xfrm>
            <a:prstGeom prst="ellipse">
              <a:avLst/>
            </a:prstGeom>
            <a:solidFill>
              <a:schemeClr val="tx2">
                <a:lumMod val="75000"/>
              </a:schemeClr>
            </a:solidFill>
            <a:ln w="28575">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100" b="1" dirty="0">
                  <a:latin typeface="Candara" pitchFamily="34" charset="0"/>
                </a:rPr>
                <a:t>Liaison to DoD </a:t>
              </a:r>
              <a:r>
                <a:rPr lang="en-US" sz="1100" b="1" dirty="0" smtClean="0">
                  <a:latin typeface="Candara" pitchFamily="34" charset="0"/>
                </a:rPr>
                <a:t>CAF</a:t>
              </a:r>
              <a:endParaRPr lang="en-US" sz="1100" b="1" dirty="0">
                <a:latin typeface="Candara" pitchFamily="34" charset="0"/>
              </a:endParaRPr>
            </a:p>
          </p:txBody>
        </p:sp>
        <p:sp>
          <p:nvSpPr>
            <p:cNvPr id="10" name="Oval 9"/>
            <p:cNvSpPr/>
            <p:nvPr/>
          </p:nvSpPr>
          <p:spPr>
            <a:xfrm>
              <a:off x="3980009" y="1230901"/>
              <a:ext cx="1066800" cy="990598"/>
            </a:xfrm>
            <a:prstGeom prst="ellipse">
              <a:avLst/>
            </a:prstGeom>
            <a:solidFill>
              <a:schemeClr val="tx2">
                <a:lumMod val="75000"/>
              </a:schemeClr>
            </a:solidFill>
            <a:ln w="28575">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100" b="1" dirty="0" smtClean="0">
                  <a:latin typeface="Candara" pitchFamily="34" charset="0"/>
                </a:rPr>
                <a:t>Personnel Clearance</a:t>
              </a:r>
            </a:p>
            <a:p>
              <a:pPr algn="ctr"/>
              <a:r>
                <a:rPr lang="en-US" sz="1100" b="1" dirty="0" smtClean="0">
                  <a:latin typeface="Candara" pitchFamily="34" charset="0"/>
                </a:rPr>
                <a:t>Processing</a:t>
              </a:r>
              <a:endParaRPr lang="en-US" sz="1100" b="1" dirty="0">
                <a:latin typeface="Candara" pitchFamily="34" charset="0"/>
              </a:endParaRPr>
            </a:p>
          </p:txBody>
        </p:sp>
        <p:sp>
          <p:nvSpPr>
            <p:cNvPr id="11" name="Oval 10"/>
            <p:cNvSpPr/>
            <p:nvPr/>
          </p:nvSpPr>
          <p:spPr>
            <a:xfrm>
              <a:off x="6023554" y="2649338"/>
              <a:ext cx="1066800" cy="990598"/>
            </a:xfrm>
            <a:prstGeom prst="ellipse">
              <a:avLst/>
            </a:prstGeom>
            <a:solidFill>
              <a:schemeClr val="tx2">
                <a:lumMod val="75000"/>
              </a:schemeClr>
            </a:solidFill>
            <a:ln w="28575">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100" b="1" dirty="0" smtClean="0">
                  <a:latin typeface="Candara" pitchFamily="34" charset="0"/>
                </a:rPr>
                <a:t>PCL</a:t>
              </a:r>
            </a:p>
            <a:p>
              <a:pPr algn="ctr"/>
              <a:r>
                <a:rPr lang="en-US" sz="1100" b="1" dirty="0" smtClean="0">
                  <a:latin typeface="Candara" pitchFamily="34" charset="0"/>
                </a:rPr>
                <a:t>Oversight</a:t>
              </a:r>
              <a:endParaRPr lang="en-US" sz="1100" b="1" dirty="0">
                <a:latin typeface="Candara" pitchFamily="34" charset="0"/>
              </a:endParaRPr>
            </a:p>
          </p:txBody>
        </p:sp>
        <p:sp>
          <p:nvSpPr>
            <p:cNvPr id="12" name="Oval 11"/>
            <p:cNvSpPr/>
            <p:nvPr/>
          </p:nvSpPr>
          <p:spPr>
            <a:xfrm>
              <a:off x="5275409" y="5253217"/>
              <a:ext cx="1066800" cy="990598"/>
            </a:xfrm>
            <a:prstGeom prst="ellipse">
              <a:avLst/>
            </a:prstGeom>
            <a:solidFill>
              <a:schemeClr val="tx2">
                <a:lumMod val="75000"/>
              </a:schemeClr>
            </a:solidFill>
            <a:ln w="28575">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100" b="1" dirty="0" smtClean="0">
                  <a:latin typeface="Candara" pitchFamily="34" charset="0"/>
                </a:rPr>
                <a:t>Interim Suspension</a:t>
              </a:r>
              <a:endParaRPr lang="en-US" sz="1100" b="1" dirty="0">
                <a:latin typeface="Candara" pitchFamily="34" charset="0"/>
              </a:endParaRPr>
            </a:p>
          </p:txBody>
        </p:sp>
        <p:cxnSp>
          <p:nvCxnSpPr>
            <p:cNvPr id="17" name="Straight Arrow Connector 16"/>
            <p:cNvCxnSpPr/>
            <p:nvPr/>
          </p:nvCxnSpPr>
          <p:spPr>
            <a:xfrm flipV="1">
              <a:off x="4589609" y="2848344"/>
              <a:ext cx="0" cy="957061"/>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83875" y="3956024"/>
              <a:ext cx="606143" cy="844576"/>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865710" y="3884336"/>
              <a:ext cx="723898" cy="878164"/>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922609" y="2667369"/>
              <a:ext cx="1066800" cy="990598"/>
            </a:xfrm>
            <a:prstGeom prst="ellipse">
              <a:avLst/>
            </a:prstGeom>
            <a:solidFill>
              <a:schemeClr val="tx2">
                <a:lumMod val="75000"/>
              </a:schemeClr>
            </a:solidFill>
            <a:ln w="28575">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100" b="1" dirty="0" smtClean="0">
                  <a:latin typeface="Candara" pitchFamily="34" charset="0"/>
                </a:rPr>
                <a:t>NISP </a:t>
              </a:r>
              <a:r>
                <a:rPr lang="en-US" sz="1100" b="1" dirty="0" err="1" smtClean="0">
                  <a:latin typeface="Candara" pitchFamily="34" charset="0"/>
                </a:rPr>
                <a:t>Rqmts</a:t>
              </a:r>
              <a:endParaRPr lang="en-US" sz="1100" b="1" dirty="0">
                <a:latin typeface="Candara" pitchFamily="34" charset="0"/>
              </a:endParaRPr>
            </a:p>
          </p:txBody>
        </p:sp>
        <p:cxnSp>
          <p:nvCxnSpPr>
            <p:cNvPr id="69" name="Straight Arrow Connector 68"/>
            <p:cNvCxnSpPr/>
            <p:nvPr/>
          </p:nvCxnSpPr>
          <p:spPr>
            <a:xfrm flipH="1" flipV="1">
              <a:off x="3370410" y="3467470"/>
              <a:ext cx="1155700" cy="337935"/>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665809" y="3467468"/>
              <a:ext cx="990600" cy="337937"/>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99209" y="1784402"/>
              <a:ext cx="2286000" cy="259180"/>
            </a:xfrm>
            <a:prstGeom prst="rect">
              <a:avLst/>
            </a:prstGeom>
            <a:noFill/>
          </p:spPr>
          <p:txBody>
            <a:bodyPr wrap="square" rtlCol="0">
              <a:spAutoFit/>
            </a:bodyPr>
            <a:lstStyle/>
            <a:p>
              <a:r>
                <a:rPr lang="en-US" sz="1000" dirty="0" smtClean="0">
                  <a:latin typeface="Candara" pitchFamily="34" charset="0"/>
                </a:rPr>
                <a:t>e-QIP submissions</a:t>
              </a:r>
              <a:endParaRPr lang="en-US" sz="1000" dirty="0">
                <a:latin typeface="Candara" pitchFamily="34" charset="0"/>
              </a:endParaRPr>
            </a:p>
          </p:txBody>
        </p:sp>
        <p:sp>
          <p:nvSpPr>
            <p:cNvPr id="87" name="TextBox 86"/>
            <p:cNvSpPr txBox="1"/>
            <p:nvPr/>
          </p:nvSpPr>
          <p:spPr>
            <a:xfrm>
              <a:off x="6062811" y="2209800"/>
              <a:ext cx="1219202" cy="259180"/>
            </a:xfrm>
            <a:prstGeom prst="rect">
              <a:avLst/>
            </a:prstGeom>
            <a:noFill/>
          </p:spPr>
          <p:txBody>
            <a:bodyPr wrap="square" rtlCol="0">
              <a:spAutoFit/>
            </a:bodyPr>
            <a:lstStyle/>
            <a:p>
              <a:r>
                <a:rPr lang="en-US" sz="1000" dirty="0" smtClean="0">
                  <a:latin typeface="Candara" pitchFamily="34" charset="0"/>
                </a:rPr>
                <a:t>e-Fingerprints</a:t>
              </a:r>
              <a:endParaRPr lang="en-US" sz="1000" dirty="0">
                <a:latin typeface="Candara" pitchFamily="34" charset="0"/>
              </a:endParaRPr>
            </a:p>
          </p:txBody>
        </p:sp>
        <p:sp>
          <p:nvSpPr>
            <p:cNvPr id="89" name="TextBox 88"/>
            <p:cNvSpPr txBox="1"/>
            <p:nvPr/>
          </p:nvSpPr>
          <p:spPr>
            <a:xfrm>
              <a:off x="6651740" y="3910069"/>
              <a:ext cx="1219202" cy="259180"/>
            </a:xfrm>
            <a:prstGeom prst="rect">
              <a:avLst/>
            </a:prstGeom>
            <a:noFill/>
          </p:spPr>
          <p:txBody>
            <a:bodyPr wrap="square" rtlCol="0">
              <a:spAutoFit/>
            </a:bodyPr>
            <a:lstStyle/>
            <a:p>
              <a:r>
                <a:rPr lang="en-US" sz="1000" dirty="0" smtClean="0">
                  <a:latin typeface="Candara" pitchFamily="34" charset="0"/>
                </a:rPr>
                <a:t>Interim Clearances</a:t>
              </a:r>
              <a:endParaRPr lang="en-US" sz="1000" dirty="0">
                <a:latin typeface="Candara" pitchFamily="34" charset="0"/>
              </a:endParaRPr>
            </a:p>
          </p:txBody>
        </p:sp>
        <p:sp>
          <p:nvSpPr>
            <p:cNvPr id="90" name="TextBox 89"/>
            <p:cNvSpPr txBox="1"/>
            <p:nvPr/>
          </p:nvSpPr>
          <p:spPr>
            <a:xfrm>
              <a:off x="1990520" y="1798520"/>
              <a:ext cx="1828800" cy="259180"/>
            </a:xfrm>
            <a:prstGeom prst="rect">
              <a:avLst/>
            </a:prstGeom>
            <a:noFill/>
          </p:spPr>
          <p:txBody>
            <a:bodyPr wrap="square" rtlCol="0">
              <a:spAutoFit/>
            </a:bodyPr>
            <a:lstStyle/>
            <a:p>
              <a:pPr algn="r"/>
              <a:r>
                <a:rPr lang="en-US" sz="1000" dirty="0" smtClean="0">
                  <a:latin typeface="Candara" pitchFamily="34" charset="0"/>
                </a:rPr>
                <a:t>Customer Support</a:t>
              </a:r>
              <a:endParaRPr lang="en-US" sz="1000" dirty="0">
                <a:latin typeface="Candara" pitchFamily="34" charset="0"/>
              </a:endParaRPr>
            </a:p>
          </p:txBody>
        </p:sp>
        <p:sp>
          <p:nvSpPr>
            <p:cNvPr id="92" name="TextBox 91"/>
            <p:cNvSpPr txBox="1"/>
            <p:nvPr/>
          </p:nvSpPr>
          <p:spPr>
            <a:xfrm>
              <a:off x="754207" y="3884336"/>
              <a:ext cx="1676402" cy="421168"/>
            </a:xfrm>
            <a:prstGeom prst="rect">
              <a:avLst/>
            </a:prstGeom>
            <a:noFill/>
          </p:spPr>
          <p:txBody>
            <a:bodyPr wrap="square" rtlCol="0">
              <a:spAutoFit/>
            </a:bodyPr>
            <a:lstStyle/>
            <a:p>
              <a:pPr algn="r"/>
              <a:r>
                <a:rPr lang="en-US" sz="1000" dirty="0">
                  <a:latin typeface="Candara" pitchFamily="34" charset="0"/>
                </a:rPr>
                <a:t>Clearance System Records Data Management</a:t>
              </a:r>
            </a:p>
          </p:txBody>
        </p:sp>
        <p:sp>
          <p:nvSpPr>
            <p:cNvPr id="94" name="TextBox 93"/>
            <p:cNvSpPr txBox="1"/>
            <p:nvPr/>
          </p:nvSpPr>
          <p:spPr>
            <a:xfrm>
              <a:off x="3611475" y="6019800"/>
              <a:ext cx="1892534" cy="259180"/>
            </a:xfrm>
            <a:prstGeom prst="rect">
              <a:avLst/>
            </a:prstGeom>
            <a:noFill/>
          </p:spPr>
          <p:txBody>
            <a:bodyPr wrap="square" rtlCol="0">
              <a:spAutoFit/>
            </a:bodyPr>
            <a:lstStyle/>
            <a:p>
              <a:pPr algn="ctr"/>
              <a:r>
                <a:rPr lang="en-US" sz="1000" dirty="0" smtClean="0">
                  <a:latin typeface="Candara" pitchFamily="34" charset="0"/>
                </a:rPr>
                <a:t>Incident Report Oversight</a:t>
              </a:r>
              <a:endParaRPr lang="en-US" sz="1000" dirty="0">
                <a:latin typeface="Candara" pitchFamily="34" charset="0"/>
              </a:endParaRPr>
            </a:p>
          </p:txBody>
        </p:sp>
        <p:sp>
          <p:nvSpPr>
            <p:cNvPr id="95" name="TextBox 94"/>
            <p:cNvSpPr txBox="1"/>
            <p:nvPr/>
          </p:nvSpPr>
          <p:spPr>
            <a:xfrm>
              <a:off x="6379484" y="4828633"/>
              <a:ext cx="1709591" cy="259180"/>
            </a:xfrm>
            <a:prstGeom prst="rect">
              <a:avLst/>
            </a:prstGeom>
            <a:noFill/>
          </p:spPr>
          <p:txBody>
            <a:bodyPr wrap="square" rtlCol="0">
              <a:spAutoFit/>
            </a:bodyPr>
            <a:lstStyle/>
            <a:p>
              <a:r>
                <a:rPr lang="en-US" sz="1000" dirty="0">
                  <a:latin typeface="Candara" pitchFamily="34" charset="0"/>
                </a:rPr>
                <a:t>PCL </a:t>
              </a:r>
              <a:r>
                <a:rPr lang="en-US" sz="1000" dirty="0" smtClean="0">
                  <a:latin typeface="Candara" pitchFamily="34" charset="0"/>
                </a:rPr>
                <a:t>Eligibility/Access</a:t>
              </a:r>
              <a:endParaRPr lang="en-US" sz="1000" dirty="0">
                <a:latin typeface="Candara" pitchFamily="34" charset="0"/>
              </a:endParaRPr>
            </a:p>
          </p:txBody>
        </p:sp>
        <p:sp>
          <p:nvSpPr>
            <p:cNvPr id="96" name="TextBox 95"/>
            <p:cNvSpPr txBox="1"/>
            <p:nvPr/>
          </p:nvSpPr>
          <p:spPr>
            <a:xfrm>
              <a:off x="1516209" y="2221499"/>
              <a:ext cx="1447800" cy="421168"/>
            </a:xfrm>
            <a:prstGeom prst="rect">
              <a:avLst/>
            </a:prstGeom>
            <a:noFill/>
          </p:spPr>
          <p:txBody>
            <a:bodyPr wrap="square" rtlCol="0">
              <a:spAutoFit/>
            </a:bodyPr>
            <a:lstStyle/>
            <a:p>
              <a:pPr algn="r"/>
              <a:r>
                <a:rPr lang="en-US" sz="1000" dirty="0">
                  <a:latin typeface="Candara" pitchFamily="34" charset="0"/>
                </a:rPr>
                <a:t>Non-disclosure Agreement (SF-312</a:t>
              </a:r>
              <a:r>
                <a:rPr lang="en-US" sz="1000" dirty="0" smtClean="0">
                  <a:latin typeface="Candara" pitchFamily="34" charset="0"/>
                </a:rPr>
                <a:t>)</a:t>
              </a:r>
              <a:endParaRPr lang="en-US" sz="1000" dirty="0">
                <a:latin typeface="Candara" pitchFamily="34" charset="0"/>
              </a:endParaRPr>
            </a:p>
          </p:txBody>
        </p:sp>
        <p:sp>
          <p:nvSpPr>
            <p:cNvPr id="132" name="TextBox 131"/>
            <p:cNvSpPr txBox="1"/>
            <p:nvPr/>
          </p:nvSpPr>
          <p:spPr>
            <a:xfrm>
              <a:off x="3141809" y="3036915"/>
              <a:ext cx="1219202" cy="230832"/>
            </a:xfrm>
            <a:prstGeom prst="rect">
              <a:avLst/>
            </a:prstGeom>
            <a:noFill/>
          </p:spPr>
          <p:txBody>
            <a:bodyPr wrap="square" rtlCol="0">
              <a:spAutoFit/>
            </a:bodyPr>
            <a:lstStyle/>
            <a:p>
              <a:r>
                <a:rPr lang="en-US" sz="800" i="1" dirty="0">
                  <a:latin typeface="Candara" pitchFamily="34" charset="0"/>
                </a:rPr>
                <a:t>i</a:t>
              </a:r>
              <a:r>
                <a:rPr lang="en-US" sz="800" i="1" dirty="0" smtClean="0">
                  <a:latin typeface="Candara" pitchFamily="34" charset="0"/>
                </a:rPr>
                <a:t>ncreased visibility</a:t>
              </a:r>
              <a:endParaRPr lang="en-US" sz="800" i="1" dirty="0">
                <a:latin typeface="Candara" pitchFamily="34" charset="0"/>
              </a:endParaRPr>
            </a:p>
          </p:txBody>
        </p:sp>
        <p:sp>
          <p:nvSpPr>
            <p:cNvPr id="133" name="TextBox 132"/>
            <p:cNvSpPr txBox="1"/>
            <p:nvPr/>
          </p:nvSpPr>
          <p:spPr>
            <a:xfrm>
              <a:off x="5123009" y="2971800"/>
              <a:ext cx="1219202" cy="230832"/>
            </a:xfrm>
            <a:prstGeom prst="rect">
              <a:avLst/>
            </a:prstGeom>
            <a:noFill/>
          </p:spPr>
          <p:txBody>
            <a:bodyPr wrap="square" rtlCol="0">
              <a:spAutoFit/>
            </a:bodyPr>
            <a:lstStyle/>
            <a:p>
              <a:r>
                <a:rPr lang="en-US" sz="800" i="1" dirty="0" smtClean="0">
                  <a:latin typeface="Candara" pitchFamily="34" charset="0"/>
                </a:rPr>
                <a:t>efficiency</a:t>
              </a:r>
              <a:endParaRPr lang="en-US" sz="800" i="1" dirty="0">
                <a:latin typeface="Candara" pitchFamily="34" charset="0"/>
              </a:endParaRPr>
            </a:p>
          </p:txBody>
        </p:sp>
        <p:sp>
          <p:nvSpPr>
            <p:cNvPr id="134" name="TextBox 133"/>
            <p:cNvSpPr txBox="1"/>
            <p:nvPr/>
          </p:nvSpPr>
          <p:spPr>
            <a:xfrm>
              <a:off x="5260532" y="3884336"/>
              <a:ext cx="1219202" cy="230832"/>
            </a:xfrm>
            <a:prstGeom prst="rect">
              <a:avLst/>
            </a:prstGeom>
            <a:noFill/>
          </p:spPr>
          <p:txBody>
            <a:bodyPr wrap="square" rtlCol="0">
              <a:spAutoFit/>
            </a:bodyPr>
            <a:lstStyle/>
            <a:p>
              <a:r>
                <a:rPr lang="en-US" sz="800" i="1" dirty="0" smtClean="0">
                  <a:latin typeface="Candara" pitchFamily="34" charset="0"/>
                </a:rPr>
                <a:t>timeliness</a:t>
              </a:r>
              <a:endParaRPr lang="en-US" sz="800" i="1" dirty="0">
                <a:latin typeface="Candara" pitchFamily="34" charset="0"/>
              </a:endParaRPr>
            </a:p>
          </p:txBody>
        </p:sp>
        <p:sp>
          <p:nvSpPr>
            <p:cNvPr id="135" name="TextBox 134"/>
            <p:cNvSpPr txBox="1"/>
            <p:nvPr/>
          </p:nvSpPr>
          <p:spPr>
            <a:xfrm>
              <a:off x="3262340" y="4874827"/>
              <a:ext cx="1219202" cy="230832"/>
            </a:xfrm>
            <a:prstGeom prst="rect">
              <a:avLst/>
            </a:prstGeom>
            <a:noFill/>
          </p:spPr>
          <p:txBody>
            <a:bodyPr wrap="square" rtlCol="0">
              <a:spAutoFit/>
            </a:bodyPr>
            <a:lstStyle/>
            <a:p>
              <a:r>
                <a:rPr lang="en-US" sz="800" i="1" dirty="0">
                  <a:latin typeface="Candara" pitchFamily="34" charset="0"/>
                </a:rPr>
                <a:t>c</a:t>
              </a:r>
              <a:r>
                <a:rPr lang="en-US" sz="800" i="1" dirty="0" smtClean="0">
                  <a:latin typeface="Candara" pitchFamily="34" charset="0"/>
                </a:rPr>
                <a:t>ollaborative effort</a:t>
              </a:r>
              <a:endParaRPr lang="en-US" sz="800" i="1" dirty="0">
                <a:latin typeface="Candara" pitchFamily="34" charset="0"/>
              </a:endParaRPr>
            </a:p>
          </p:txBody>
        </p:sp>
        <p:sp>
          <p:nvSpPr>
            <p:cNvPr id="136" name="TextBox 135"/>
            <p:cNvSpPr txBox="1"/>
            <p:nvPr/>
          </p:nvSpPr>
          <p:spPr>
            <a:xfrm>
              <a:off x="3016752" y="3956392"/>
              <a:ext cx="1219202" cy="230832"/>
            </a:xfrm>
            <a:prstGeom prst="rect">
              <a:avLst/>
            </a:prstGeom>
            <a:noFill/>
          </p:spPr>
          <p:txBody>
            <a:bodyPr wrap="square" rtlCol="0">
              <a:spAutoFit/>
            </a:bodyPr>
            <a:lstStyle/>
            <a:p>
              <a:r>
                <a:rPr lang="en-US" sz="800" i="1" dirty="0" smtClean="0">
                  <a:latin typeface="Candara" pitchFamily="34" charset="0"/>
                </a:rPr>
                <a:t>systematic vision</a:t>
              </a:r>
              <a:endParaRPr lang="en-US" sz="800" i="1" dirty="0">
                <a:latin typeface="Candara" pitchFamily="34" charset="0"/>
              </a:endParaRPr>
            </a:p>
          </p:txBody>
        </p:sp>
        <p:sp>
          <p:nvSpPr>
            <p:cNvPr id="137" name="TextBox 136"/>
            <p:cNvSpPr txBox="1"/>
            <p:nvPr/>
          </p:nvSpPr>
          <p:spPr>
            <a:xfrm>
              <a:off x="3980007" y="2480846"/>
              <a:ext cx="1219202" cy="369332"/>
            </a:xfrm>
            <a:prstGeom prst="rect">
              <a:avLst/>
            </a:prstGeom>
            <a:noFill/>
          </p:spPr>
          <p:txBody>
            <a:bodyPr wrap="square" rtlCol="0">
              <a:spAutoFit/>
            </a:bodyPr>
            <a:lstStyle/>
            <a:p>
              <a:pPr algn="ctr"/>
              <a:r>
                <a:rPr lang="en-US" sz="800" i="1" dirty="0" smtClean="0">
                  <a:latin typeface="Candara" pitchFamily="34" charset="0"/>
                </a:rPr>
                <a:t>centralized communication</a:t>
              </a:r>
              <a:endParaRPr lang="en-US" sz="800" i="1" dirty="0">
                <a:latin typeface="Candara" pitchFamily="34" charset="0"/>
              </a:endParaRPr>
            </a:p>
          </p:txBody>
        </p:sp>
        <p:sp>
          <p:nvSpPr>
            <p:cNvPr id="138" name="TextBox 137"/>
            <p:cNvSpPr txBox="1"/>
            <p:nvPr/>
          </p:nvSpPr>
          <p:spPr>
            <a:xfrm>
              <a:off x="4894407" y="4876800"/>
              <a:ext cx="1219202" cy="230832"/>
            </a:xfrm>
            <a:prstGeom prst="rect">
              <a:avLst/>
            </a:prstGeom>
            <a:noFill/>
          </p:spPr>
          <p:txBody>
            <a:bodyPr wrap="square" rtlCol="0">
              <a:spAutoFit/>
            </a:bodyPr>
            <a:lstStyle/>
            <a:p>
              <a:r>
                <a:rPr lang="en-US" sz="800" i="1" dirty="0" smtClean="0">
                  <a:latin typeface="Candara" pitchFamily="34" charset="0"/>
                </a:rPr>
                <a:t>streamlined processes</a:t>
              </a:r>
              <a:endParaRPr lang="en-US" sz="800" i="1" dirty="0">
                <a:latin typeface="Candara" pitchFamily="34" charset="0"/>
              </a:endParaRPr>
            </a:p>
          </p:txBody>
        </p:sp>
        <p:sp>
          <p:nvSpPr>
            <p:cNvPr id="3" name="Oval 2"/>
            <p:cNvSpPr/>
            <p:nvPr/>
          </p:nvSpPr>
          <p:spPr>
            <a:xfrm>
              <a:off x="3980008" y="3352800"/>
              <a:ext cx="1143002" cy="1029068"/>
            </a:xfrm>
            <a:prstGeom prst="ellipse">
              <a:avLst/>
            </a:prstGeom>
            <a:solidFill>
              <a:schemeClr val="bg1">
                <a:lumMod val="65000"/>
              </a:schemeClr>
            </a:solidFill>
            <a:ln w="38100">
              <a:solidFill>
                <a:schemeClr val="tx1">
                  <a:lumMod val="75000"/>
                  <a:lumOff val="25000"/>
                </a:schemeClr>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b="1" dirty="0" smtClean="0">
                  <a:solidFill>
                    <a:schemeClr val="tx1"/>
                  </a:solidFill>
                  <a:latin typeface="Candara" pitchFamily="34" charset="0"/>
                </a:rPr>
                <a:t>PSMO-I</a:t>
              </a:r>
              <a:endParaRPr lang="en-US" b="1" dirty="0">
                <a:solidFill>
                  <a:schemeClr val="tx1"/>
                </a:solidFill>
                <a:latin typeface="Candara" pitchFamily="34" charset="0"/>
              </a:endParaRPr>
            </a:p>
          </p:txBody>
        </p:sp>
        <p:sp>
          <p:nvSpPr>
            <p:cNvPr id="34" name="TextBox 33"/>
            <p:cNvSpPr txBox="1"/>
            <p:nvPr/>
          </p:nvSpPr>
          <p:spPr>
            <a:xfrm>
              <a:off x="961820" y="4837719"/>
              <a:ext cx="1676402" cy="259180"/>
            </a:xfrm>
            <a:prstGeom prst="rect">
              <a:avLst/>
            </a:prstGeom>
            <a:noFill/>
          </p:spPr>
          <p:txBody>
            <a:bodyPr wrap="square" rtlCol="0">
              <a:spAutoFit/>
            </a:bodyPr>
            <a:lstStyle/>
            <a:p>
              <a:pPr algn="r"/>
              <a:r>
                <a:rPr lang="en-US" sz="1000" dirty="0" smtClean="0">
                  <a:latin typeface="Candara" pitchFamily="34" charset="0"/>
                </a:rPr>
                <a:t>Overdue PRs</a:t>
              </a:r>
              <a:endParaRPr lang="en-US" sz="1000" dirty="0">
                <a:latin typeface="Candara" pitchFamily="34" charset="0"/>
              </a:endParaRPr>
            </a:p>
          </p:txBody>
        </p:sp>
      </p:grpSp>
      <p:pic>
        <p:nvPicPr>
          <p:cNvPr id="35" name="Picture 4" descr="http://www.loopnet.com/Attachments/1/F/0/1F05F981-24BA-46C6-8FDC-DEF68F64DC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6" t="32317" r="3801" b="16227"/>
          <a:stretch/>
        </p:blipFill>
        <p:spPr bwMode="auto">
          <a:xfrm>
            <a:off x="6477000" y="1371600"/>
            <a:ext cx="2469825" cy="1330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5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DSS PSMO-I </a:t>
            </a:r>
            <a:r>
              <a:rPr lang="en-US" sz="2400" b="1" dirty="0" smtClean="0">
                <a:solidFill>
                  <a:schemeClr val="tx2">
                    <a:lumMod val="75000"/>
                  </a:schemeClr>
                </a:solidFill>
                <a:latin typeface="Arial" panose="020B0604020202020204" pitchFamily="34" charset="0"/>
                <a:cs typeface="Arial" panose="020B0604020202020204" pitchFamily="34" charset="0"/>
              </a:rPr>
              <a:t>Update</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Research, Recertify, and Upgrade </a:t>
            </a:r>
            <a:r>
              <a:rPr lang="en-US" sz="1600" dirty="0" smtClean="0">
                <a:latin typeface="Arial" panose="020B0604020202020204" pitchFamily="34" charset="0"/>
                <a:cs typeface="Arial" panose="020B0604020202020204" pitchFamily="34" charset="0"/>
              </a:rPr>
              <a:t>Actions (RRU)</a:t>
            </a:r>
          </a:p>
          <a:p>
            <a:pPr lvl="1"/>
            <a:r>
              <a:rPr lang="en-US" sz="1400" dirty="0" smtClean="0">
                <a:latin typeface="Arial" panose="020B0604020202020204" pitchFamily="34" charset="0"/>
                <a:cs typeface="Arial" panose="020B0604020202020204" pitchFamily="34" charset="0"/>
              </a:rPr>
              <a:t>Research</a:t>
            </a:r>
          </a:p>
          <a:p>
            <a:pPr lvl="2"/>
            <a:r>
              <a:rPr lang="en-US" sz="1400" dirty="0">
                <a:latin typeface="Arial" panose="020B0604020202020204" pitchFamily="34" charset="0"/>
                <a:cs typeface="Arial" panose="020B0604020202020204" pitchFamily="34" charset="0"/>
              </a:rPr>
              <a:t>Research requests will be forwarded to the PSMO-I for action regarding any front end submission process concerning Interim eligibilities, overdue PR notifications and SF 312 processing.  They can also be submitted for any official requests for information by the </a:t>
            </a:r>
            <a:r>
              <a:rPr lang="en-US" sz="1400" dirty="0" smtClean="0">
                <a:latin typeface="Arial" panose="020B0604020202020204" pitchFamily="34" charset="0"/>
                <a:cs typeface="Arial" panose="020B0604020202020204" pitchFamily="34" charset="0"/>
              </a:rPr>
              <a:t>PSMO-I.</a:t>
            </a:r>
          </a:p>
          <a:p>
            <a:pPr marL="914400" lvl="2" indent="0">
              <a:buNone/>
            </a:pPr>
            <a:endParaRPr lang="en-US" sz="1400" dirty="0" smtClean="0">
              <a:latin typeface="Arial" panose="020B0604020202020204" pitchFamily="34" charset="0"/>
              <a:cs typeface="Arial" panose="020B0604020202020204" pitchFamily="34" charset="0"/>
            </a:endParaRPr>
          </a:p>
          <a:p>
            <a:pPr lvl="1"/>
            <a:r>
              <a:rPr lang="en-US" sz="1400" dirty="0" smtClean="0">
                <a:latin typeface="Arial" panose="020B0604020202020204" pitchFamily="34" charset="0"/>
                <a:cs typeface="Arial" panose="020B0604020202020204" pitchFamily="34" charset="0"/>
              </a:rPr>
              <a:t>Recertify/Upgrade</a:t>
            </a:r>
          </a:p>
          <a:p>
            <a:pPr lvl="2"/>
            <a:r>
              <a:rPr lang="en-US" sz="1400" dirty="0">
                <a:latin typeface="Arial" panose="020B0604020202020204" pitchFamily="34" charset="0"/>
                <a:cs typeface="Arial" panose="020B0604020202020204" pitchFamily="34" charset="0"/>
              </a:rPr>
              <a:t>Recertify requests will be used by the </a:t>
            </a:r>
            <a:r>
              <a:rPr lang="en-US" sz="1400" dirty="0" err="1">
                <a:latin typeface="Arial" panose="020B0604020202020204" pitchFamily="34" charset="0"/>
                <a:cs typeface="Arial" panose="020B0604020202020204" pitchFamily="34" charset="0"/>
              </a:rPr>
              <a:t>DoD</a:t>
            </a:r>
            <a:r>
              <a:rPr lang="en-US" sz="1400" dirty="0">
                <a:latin typeface="Arial" panose="020B0604020202020204" pitchFamily="34" charset="0"/>
                <a:cs typeface="Arial" panose="020B0604020202020204" pitchFamily="34" charset="0"/>
              </a:rPr>
              <a:t> CAF to assist in any adjudicative action, issues or responding to official requests for information by the </a:t>
            </a:r>
            <a:r>
              <a:rPr lang="en-US" sz="1400" dirty="0" err="1">
                <a:latin typeface="Arial" panose="020B0604020202020204" pitchFamily="34" charset="0"/>
                <a:cs typeface="Arial" panose="020B0604020202020204" pitchFamily="34" charset="0"/>
              </a:rPr>
              <a:t>DoD</a:t>
            </a:r>
            <a:r>
              <a:rPr lang="en-US" sz="1400" dirty="0">
                <a:latin typeface="Arial" panose="020B0604020202020204" pitchFamily="34" charset="0"/>
                <a:cs typeface="Arial" panose="020B0604020202020204" pitchFamily="34" charset="0"/>
              </a:rPr>
              <a:t> CAF. When requesting the reciprocity of eligibility please submit an Upgrade Request to the DOD CAF-Industry </a:t>
            </a:r>
            <a:r>
              <a:rPr lang="en-US" sz="1400" dirty="0" smtClean="0">
                <a:latin typeface="Arial" panose="020B0604020202020204" pitchFamily="34" charset="0"/>
                <a:cs typeface="Arial" panose="020B0604020202020204" pitchFamily="34" charset="0"/>
              </a:rPr>
              <a:t>Division.</a:t>
            </a:r>
          </a:p>
          <a:p>
            <a:pPr lvl="1">
              <a:buNone/>
            </a:pPr>
            <a:endParaRPr lang="en-US" sz="1800" dirty="0" smtClean="0"/>
          </a:p>
          <a:p>
            <a:pPr lvl="1"/>
            <a:endParaRPr lang="en-US" sz="1800" dirty="0" smtClean="0"/>
          </a:p>
          <a:p>
            <a:pPr lvl="1"/>
            <a:endParaRPr lang="en-US" sz="1600" dirty="0" smtClean="0"/>
          </a:p>
          <a:p>
            <a:pPr marL="628650" lvl="1" indent="-228600">
              <a:lnSpc>
                <a:spcPct val="95000"/>
              </a:lnSpc>
              <a:spcBef>
                <a:spcPct val="0"/>
              </a:spcBef>
              <a:spcAft>
                <a:spcPts val="600"/>
              </a:spcAft>
              <a:defRPr/>
            </a:pPr>
            <a:endParaRPr lang="en-US" sz="2400" b="1" i="1" dirty="0" smtClean="0">
              <a:solidFill>
                <a:schemeClr val="tx2">
                  <a:lumMod val="75000"/>
                </a:schemeClr>
              </a:solidFill>
              <a:latin typeface="Arial" charset="0"/>
              <a:cs typeface="Arial" charset="0"/>
            </a:endParaRPr>
          </a:p>
          <a:p>
            <a:pPr marL="628650" lvl="1" indent="-228600">
              <a:lnSpc>
                <a:spcPct val="95000"/>
              </a:lnSpc>
              <a:spcBef>
                <a:spcPct val="0"/>
              </a:spcBef>
              <a:spcAft>
                <a:spcPts val="600"/>
              </a:spcAft>
              <a:buNone/>
              <a:defRPr/>
            </a:pPr>
            <a:endParaRPr lang="en-US" sz="2400" b="1" i="1" dirty="0" smtClean="0">
              <a:solidFill>
                <a:schemeClr val="tx2">
                  <a:lumMod val="75000"/>
                </a:schemeClr>
              </a:solidFill>
              <a:latin typeface="Arial" charset="0"/>
              <a:cs typeface="Arial" charset="0"/>
            </a:endParaRPr>
          </a:p>
          <a:p>
            <a:pPr marL="228600" lvl="0" indent="-228600">
              <a:lnSpc>
                <a:spcPct val="95000"/>
              </a:lnSpc>
              <a:spcBef>
                <a:spcPct val="0"/>
              </a:spcBef>
              <a:spcAft>
                <a:spcPts val="600"/>
              </a:spcAft>
              <a:buNone/>
              <a:defRPr/>
            </a:pPr>
            <a:endParaRPr lang="en-US" sz="1400" dirty="0" smtClean="0">
              <a:cs typeface="Arial" charset="0"/>
            </a:endParaRPr>
          </a:p>
          <a:p>
            <a:endParaRPr lang="en-US" sz="2800" dirty="0"/>
          </a:p>
        </p:txBody>
      </p:sp>
    </p:spTree>
    <p:extLst>
      <p:ext uri="{BB962C8B-B14F-4D97-AF65-F5344CB8AC3E}">
        <p14:creationId xmlns:p14="http://schemas.microsoft.com/office/powerpoint/2010/main" val="2854209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JPAS </a:t>
            </a:r>
            <a:r>
              <a:rPr lang="en-US" sz="2400" b="1" dirty="0" smtClean="0">
                <a:solidFill>
                  <a:schemeClr val="tx2">
                    <a:lumMod val="75000"/>
                  </a:schemeClr>
                </a:solidFill>
                <a:latin typeface="Arial" panose="020B0604020202020204" pitchFamily="34" charset="0"/>
                <a:cs typeface="Arial" panose="020B0604020202020204" pitchFamily="34" charset="0"/>
              </a:rPr>
              <a:t>Reports</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Changed with JPAS Release </a:t>
            </a:r>
            <a:r>
              <a:rPr lang="en-US" sz="1600" dirty="0" smtClean="0">
                <a:latin typeface="Arial" panose="020B0604020202020204" pitchFamily="34" charset="0"/>
                <a:cs typeface="Arial" panose="020B0604020202020204" pitchFamily="34" charset="0"/>
              </a:rPr>
              <a:t>5.4.0</a:t>
            </a:r>
          </a:p>
          <a:p>
            <a:pPr lvl="1"/>
            <a:r>
              <a:rPr lang="en-US" sz="1400" dirty="0">
                <a:latin typeface="Arial" panose="020B0604020202020204" pitchFamily="34" charset="0"/>
                <a:cs typeface="Arial" panose="020B0604020202020204" pitchFamily="34" charset="0"/>
              </a:rPr>
              <a:t>Removed Low Usage </a:t>
            </a:r>
            <a:r>
              <a:rPr lang="en-US" sz="1400" dirty="0" smtClean="0">
                <a:latin typeface="Arial" panose="020B0604020202020204" pitchFamily="34" charset="0"/>
                <a:cs typeface="Arial" panose="020B0604020202020204" pitchFamily="34" charset="0"/>
              </a:rPr>
              <a:t>Reports</a:t>
            </a:r>
          </a:p>
          <a:p>
            <a:pPr lvl="1"/>
            <a:r>
              <a:rPr lang="en-US" sz="1400" dirty="0">
                <a:latin typeface="Arial" panose="020B0604020202020204" pitchFamily="34" charset="0"/>
                <a:cs typeface="Arial" panose="020B0604020202020204" pitchFamily="34" charset="0"/>
              </a:rPr>
              <a:t>Changed formatting of reports exported to .CSV </a:t>
            </a:r>
            <a:r>
              <a:rPr lang="en-US" sz="1400" dirty="0" smtClean="0">
                <a:latin typeface="Arial" panose="020B0604020202020204" pitchFamily="34" charset="0"/>
                <a:cs typeface="Arial" panose="020B0604020202020204" pitchFamily="34" charset="0"/>
              </a:rPr>
              <a:t>files</a:t>
            </a: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The current formatting issue when exporting reports to Comma Separated Value (CSV) format will be corrected in a deployment to be released on 19 July, and users will then be able to generate CSV reports that adhere to the previous format.  Additionally, three of the most used reports will be converted to the new format by 2 July to include: </a:t>
            </a:r>
            <a:r>
              <a:rPr lang="en-US" sz="1600" dirty="0" err="1">
                <a:latin typeface="Arial" panose="020B0604020202020204" pitchFamily="34" charset="0"/>
                <a:cs typeface="Arial" panose="020B0604020202020204" pitchFamily="34" charset="0"/>
              </a:rPr>
              <a:t>PSMnet</a:t>
            </a:r>
            <a:r>
              <a:rPr lang="en-US" sz="1600" dirty="0">
                <a:latin typeface="Arial" panose="020B0604020202020204" pitchFamily="34" charset="0"/>
                <a:cs typeface="Arial" panose="020B0604020202020204" pitchFamily="34" charset="0"/>
              </a:rPr>
              <a:t>, Overdue PR, and Personnel </a:t>
            </a:r>
            <a:r>
              <a:rPr lang="en-US" sz="1600" dirty="0" smtClean="0">
                <a:latin typeface="Arial" panose="020B0604020202020204" pitchFamily="34" charset="0"/>
                <a:cs typeface="Arial" panose="020B0604020202020204" pitchFamily="34" charset="0"/>
              </a:rPr>
              <a:t>reports</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087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smtClean="0">
                <a:solidFill>
                  <a:schemeClr val="tx2">
                    <a:lumMod val="75000"/>
                  </a:schemeClr>
                </a:solidFill>
                <a:latin typeface="Arial" panose="020B0604020202020204" pitchFamily="34" charset="0"/>
                <a:cs typeface="Arial" panose="020B0604020202020204" pitchFamily="34" charset="0"/>
              </a:rPr>
              <a:t>Industry </a:t>
            </a:r>
            <a:r>
              <a:rPr lang="en-US" sz="2400" b="1" dirty="0">
                <a:solidFill>
                  <a:schemeClr val="tx2">
                    <a:lumMod val="75000"/>
                  </a:schemeClr>
                </a:solidFill>
                <a:latin typeface="Arial" panose="020B0604020202020204" pitchFamily="34" charset="0"/>
                <a:cs typeface="Arial" panose="020B0604020202020204" pitchFamily="34" charset="0"/>
              </a:rPr>
              <a:t>Guidance on Submitting Periodic Reinvestigations</a:t>
            </a: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Effective April 10, 2014, the Defense Security Service (DSS), Personnel Security Management Office for Industry (PSMO-I) will accept requests for periodic reinvestigations that are within 90 days of the investigation anniversary date.  This is a change from the current 30 day timeframe and reinstates the previous 90 day submission </a:t>
            </a:r>
            <a:r>
              <a:rPr lang="en-US" sz="1600" dirty="0" smtClean="0">
                <a:latin typeface="Arial" panose="020B0604020202020204" pitchFamily="34" charset="0"/>
                <a:cs typeface="Arial" panose="020B0604020202020204" pitchFamily="34" charset="0"/>
              </a:rPr>
              <a:t>window</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Please see the following site for additional information: </a:t>
            </a:r>
            <a:r>
              <a:rPr lang="en-US" sz="1600" dirty="0">
                <a:latin typeface="Arial" panose="020B0604020202020204" pitchFamily="34" charset="0"/>
                <a:cs typeface="Arial" panose="020B0604020202020204" pitchFamily="34" charset="0"/>
                <a:hlinkClick r:id="rId3"/>
              </a:rPr>
              <a:t>http://</a:t>
            </a:r>
            <a:r>
              <a:rPr lang="en-US" sz="1600" dirty="0" smtClean="0">
                <a:latin typeface="Arial" panose="020B0604020202020204" pitchFamily="34" charset="0"/>
                <a:cs typeface="Arial" panose="020B0604020202020204" pitchFamily="34" charset="0"/>
                <a:hlinkClick r:id="rId3"/>
              </a:rPr>
              <a:t>www.dss.mil/psmo-i/indus_psmo-i_updates.html</a:t>
            </a:r>
            <a:r>
              <a:rPr lang="en-US" sz="1600" dirty="0" smtClean="0">
                <a:latin typeface="Arial" panose="020B0604020202020204" pitchFamily="34" charset="0"/>
                <a:cs typeface="Arial" panose="020B0604020202020204" pitchFamily="34" charset="0"/>
              </a:rPr>
              <a:t> </a:t>
            </a:r>
          </a:p>
          <a:p>
            <a:pPr marL="228600" indent="-228600">
              <a:lnSpc>
                <a:spcPct val="95000"/>
              </a:lnSpc>
              <a:spcBef>
                <a:spcPct val="0"/>
              </a:spcBef>
              <a:spcAft>
                <a:spcPts val="600"/>
              </a:spcAft>
              <a:defRPr/>
            </a:pPr>
            <a:endParaRPr lang="en-US" sz="16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b="1" u="sng" dirty="0" smtClean="0">
                <a:latin typeface="Arial" panose="020B0604020202020204" pitchFamily="34" charset="0"/>
                <a:cs typeface="Arial" panose="020B0604020202020204" pitchFamily="34" charset="0"/>
              </a:rPr>
              <a:t>NOTE: </a:t>
            </a: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the near future DMDC will be working with the PSMO-I to send communications regarding any past due Periodic Reinvestigations</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489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Break in Access vs. Break in </a:t>
            </a:r>
            <a:r>
              <a:rPr lang="en-US" sz="2400" b="1" dirty="0" smtClean="0">
                <a:solidFill>
                  <a:schemeClr val="tx2">
                    <a:lumMod val="75000"/>
                  </a:schemeClr>
                </a:solidFill>
                <a:latin typeface="Arial" panose="020B0604020202020204" pitchFamily="34" charset="0"/>
                <a:cs typeface="Arial" panose="020B0604020202020204" pitchFamily="34" charset="0"/>
              </a:rPr>
              <a:t>Employment</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b="1" dirty="0">
                <a:latin typeface="Arial" panose="020B0604020202020204" pitchFamily="34" charset="0"/>
                <a:cs typeface="Arial" panose="020B0604020202020204" pitchFamily="34" charset="0"/>
              </a:rPr>
              <a:t>Break in access </a:t>
            </a:r>
            <a:r>
              <a:rPr lang="en-US" sz="1600" dirty="0">
                <a:latin typeface="Arial" panose="020B0604020202020204" pitchFamily="34" charset="0"/>
                <a:cs typeface="Arial" panose="020B0604020202020204" pitchFamily="34" charset="0"/>
              </a:rPr>
              <a:t>is the point when a cleared employee no longer has a requirement to have access to classified </a:t>
            </a:r>
            <a:r>
              <a:rPr lang="en-US" sz="1600" dirty="0" smtClean="0">
                <a:latin typeface="Arial" panose="020B0604020202020204" pitchFamily="34" charset="0"/>
                <a:cs typeface="Arial" panose="020B0604020202020204" pitchFamily="34" charset="0"/>
              </a:rPr>
              <a:t>information.</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If an employee no longer has a requirement to access classified information, remains employed by the contractor, and there is a “reasonable” expectation that the employee will require access to classified information again in the future then complete the following actions in </a:t>
            </a:r>
            <a:r>
              <a:rPr lang="en-US" sz="1600" dirty="0" smtClean="0">
                <a:latin typeface="Arial" panose="020B0604020202020204" pitchFamily="34" charset="0"/>
                <a:cs typeface="Arial" panose="020B0604020202020204" pitchFamily="34" charset="0"/>
              </a:rPr>
              <a:t>JPAS:</a:t>
            </a:r>
          </a:p>
          <a:p>
            <a:pPr lvl="1"/>
            <a:r>
              <a:rPr lang="en-US" sz="1400" dirty="0">
                <a:latin typeface="Arial" panose="020B0604020202020204" pitchFamily="34" charset="0"/>
                <a:cs typeface="Arial" panose="020B0604020202020204" pitchFamily="34" charset="0"/>
              </a:rPr>
              <a:t>“Debrief” the employee from </a:t>
            </a:r>
            <a:r>
              <a:rPr lang="en-US" sz="1400" dirty="0" smtClean="0">
                <a:latin typeface="Arial" panose="020B0604020202020204" pitchFamily="34" charset="0"/>
                <a:cs typeface="Arial" panose="020B0604020202020204" pitchFamily="34" charset="0"/>
              </a:rPr>
              <a:t>access</a:t>
            </a:r>
          </a:p>
          <a:p>
            <a:pPr lvl="1"/>
            <a:r>
              <a:rPr lang="en-US" sz="1400" dirty="0">
                <a:latin typeface="Arial" panose="020B0604020202020204" pitchFamily="34" charset="0"/>
                <a:cs typeface="Arial" panose="020B0604020202020204" pitchFamily="34" charset="0"/>
              </a:rPr>
              <a:t>Maintain an owning relationship of the employee’s eligibility record in the JPAS Personnel Security Management Network (PSM Net) until a separation action is </a:t>
            </a:r>
            <a:r>
              <a:rPr lang="en-US" sz="1400" dirty="0" smtClean="0">
                <a:latin typeface="Arial" panose="020B0604020202020204" pitchFamily="34" charset="0"/>
                <a:cs typeface="Arial" panose="020B0604020202020204" pitchFamily="34" charset="0"/>
              </a:rPr>
              <a:t>necessary</a:t>
            </a: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The contractor should debrief the </a:t>
            </a:r>
            <a:r>
              <a:rPr lang="en-US" sz="1600" dirty="0" smtClean="0">
                <a:latin typeface="Arial" panose="020B0604020202020204" pitchFamily="34" charset="0"/>
                <a:cs typeface="Arial" panose="020B0604020202020204" pitchFamily="34" charset="0"/>
              </a:rPr>
              <a:t>employee.</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If the employee is no longer in your PSM-Net, then the contractor should not submit a request for a PR and is not required to provide refresher training to the </a:t>
            </a:r>
            <a:r>
              <a:rPr lang="en-US" sz="1600" dirty="0" smtClean="0">
                <a:latin typeface="Arial" panose="020B0604020202020204" pitchFamily="34" charset="0"/>
                <a:cs typeface="Arial" panose="020B0604020202020204" pitchFamily="34" charset="0"/>
              </a:rPr>
              <a:t>employee.</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The contractor should continue to submit adverse information reports in accordance with NISPOM 1-302a (and the clarifying guidance in Industrial Security Letter 2011-04) by using the “Report Incident” feature in JPAS for any employee eligible for access to classified information, regardless of whether the employee currently has access to classified </a:t>
            </a:r>
            <a:r>
              <a:rPr lang="en-US" sz="1600" dirty="0" smtClean="0">
                <a:latin typeface="Arial" panose="020B0604020202020204" pitchFamily="34" charset="0"/>
                <a:cs typeface="Arial" panose="020B0604020202020204" pitchFamily="34" charset="0"/>
              </a:rPr>
              <a:t>information.</a:t>
            </a:r>
          </a:p>
        </p:txBody>
      </p:sp>
    </p:spTree>
    <p:extLst>
      <p:ext uri="{BB962C8B-B14F-4D97-AF65-F5344CB8AC3E}">
        <p14:creationId xmlns:p14="http://schemas.microsoft.com/office/powerpoint/2010/main" val="2305027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Break in Access vs. Break in </a:t>
            </a:r>
            <a:r>
              <a:rPr lang="en-US" sz="2400" b="1" dirty="0" smtClean="0">
                <a:solidFill>
                  <a:schemeClr val="tx2">
                    <a:lumMod val="75000"/>
                  </a:schemeClr>
                </a:solidFill>
                <a:latin typeface="Arial" panose="020B0604020202020204" pitchFamily="34" charset="0"/>
                <a:cs typeface="Arial" panose="020B0604020202020204" pitchFamily="34" charset="0"/>
              </a:rPr>
              <a:t>Employment</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If the employee no longer has a requirement to access classified information, remains employed, and there is “no reasonable” expectation that the employee will require access again while employed by the company, then complete the following actions in JPAS:</a:t>
            </a:r>
            <a:endParaRPr lang="en-US" sz="1600" dirty="0" smtClean="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“Debrief” the employee from </a:t>
            </a:r>
            <a:r>
              <a:rPr lang="en-US" sz="1400" dirty="0" smtClean="0">
                <a:latin typeface="Arial" panose="020B0604020202020204" pitchFamily="34" charset="0"/>
                <a:cs typeface="Arial" panose="020B0604020202020204" pitchFamily="34" charset="0"/>
              </a:rPr>
              <a:t>access</a:t>
            </a:r>
          </a:p>
          <a:p>
            <a:pPr lvl="1"/>
            <a:r>
              <a:rPr lang="en-US" sz="1400" dirty="0">
                <a:latin typeface="Arial" panose="020B0604020202020204" pitchFamily="34" charset="0"/>
                <a:cs typeface="Arial" panose="020B0604020202020204" pitchFamily="34" charset="0"/>
              </a:rPr>
              <a:t>Add a separation date to the </a:t>
            </a:r>
            <a:r>
              <a:rPr lang="en-US" sz="1400" dirty="0" smtClean="0">
                <a:latin typeface="Arial" panose="020B0604020202020204" pitchFamily="34" charset="0"/>
                <a:cs typeface="Arial" panose="020B0604020202020204" pitchFamily="34" charset="0"/>
              </a:rPr>
              <a:t>record</a:t>
            </a:r>
          </a:p>
          <a:p>
            <a:pPr lvl="1"/>
            <a:r>
              <a:rPr lang="en-US" sz="1400" dirty="0">
                <a:latin typeface="Arial" panose="020B0604020202020204" pitchFamily="34" charset="0"/>
                <a:cs typeface="Arial" panose="020B0604020202020204" pitchFamily="34" charset="0"/>
              </a:rPr>
              <a:t>Out-process the employee’s eligibility record from the PSM Net</a:t>
            </a:r>
            <a:endParaRPr lang="en-US" sz="1400" dirty="0" smtClean="0">
              <a:latin typeface="Arial" panose="020B0604020202020204" pitchFamily="34" charset="0"/>
              <a:cs typeface="Arial" panose="020B0604020202020204" pitchFamily="34" charset="0"/>
            </a:endParaRP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The contractor should debrief the </a:t>
            </a:r>
            <a:r>
              <a:rPr lang="en-US" sz="1600" dirty="0" smtClean="0">
                <a:latin typeface="Arial" panose="020B0604020202020204" pitchFamily="34" charset="0"/>
                <a:cs typeface="Arial" panose="020B0604020202020204" pitchFamily="34" charset="0"/>
              </a:rPr>
              <a:t>employee.</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If the employee is no longer in the contractor’s PSM-Net, then the contractor should not submit a request for a PR and is not required to provide refresher training to the employee.</a:t>
            </a:r>
            <a:endParaRPr lang="en-US" sz="16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The contractor should continue to submit adverse information reports in accordance with NISPOM 1-302a (and the clarifying guidance in Industrial Security Letter 2011-04) by using the “Report Incident” feature in JPAS for any employee eligible for access to classified information, regardless of whether the employee currently has access to classified information.</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17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Break in Access vs. Break in </a:t>
            </a:r>
            <a:r>
              <a:rPr lang="en-US" sz="2400" b="1" dirty="0" smtClean="0">
                <a:solidFill>
                  <a:schemeClr val="tx2">
                    <a:lumMod val="75000"/>
                  </a:schemeClr>
                </a:solidFill>
                <a:latin typeface="Arial" panose="020B0604020202020204" pitchFamily="34" charset="0"/>
                <a:cs typeface="Arial" panose="020B0604020202020204" pitchFamily="34" charset="0"/>
              </a:rPr>
              <a:t>Employment</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b="1" dirty="0">
                <a:latin typeface="Arial" panose="020B0604020202020204" pitchFamily="34" charset="0"/>
                <a:cs typeface="Arial" panose="020B0604020202020204" pitchFamily="34" charset="0"/>
              </a:rPr>
              <a:t>Break in employment </a:t>
            </a:r>
            <a:r>
              <a:rPr lang="en-US" sz="1600" dirty="0">
                <a:latin typeface="Arial" panose="020B0604020202020204" pitchFamily="34" charset="0"/>
                <a:cs typeface="Arial" panose="020B0604020202020204" pitchFamily="34" charset="0"/>
              </a:rPr>
              <a:t>is the point when a cleared contractor terminates the employment of an employee with eligibility for access to classified information regardless of the reason for the termination, and regardless of whether the termination was initiated by the company, the employee (e.g., by resignation), or by mutual agreement of the company and the employee</a:t>
            </a:r>
            <a:r>
              <a:rPr lang="en-US" sz="1600" dirty="0" smtClean="0">
                <a:latin typeface="Arial" panose="020B0604020202020204" pitchFamily="34" charset="0"/>
                <a:cs typeface="Arial" panose="020B0604020202020204" pitchFamily="34" charset="0"/>
              </a:rPr>
              <a:t>.</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When a contractor terminates the employment of an employee who is eligible for access to classified information at the time of termination, the contractor must complete the following actions in JPAS:</a:t>
            </a:r>
            <a:endParaRPr lang="en-US" sz="1600" dirty="0" smtClean="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“Debrief” the employee from access (Note: this is the verbiage in JPAS for removing </a:t>
            </a:r>
            <a:r>
              <a:rPr lang="en-US" sz="1400" dirty="0" smtClean="0">
                <a:latin typeface="Arial" panose="020B0604020202020204" pitchFamily="34" charset="0"/>
                <a:cs typeface="Arial" panose="020B0604020202020204" pitchFamily="34" charset="0"/>
              </a:rPr>
              <a:t>access)</a:t>
            </a:r>
          </a:p>
          <a:p>
            <a:pPr lvl="1"/>
            <a:r>
              <a:rPr lang="en-US" sz="1400" dirty="0">
                <a:latin typeface="Arial" panose="020B0604020202020204" pitchFamily="34" charset="0"/>
                <a:cs typeface="Arial" panose="020B0604020202020204" pitchFamily="34" charset="0"/>
              </a:rPr>
              <a:t>Add a separation date to the </a:t>
            </a:r>
            <a:r>
              <a:rPr lang="en-US" sz="1400" dirty="0" smtClean="0">
                <a:latin typeface="Arial" panose="020B0604020202020204" pitchFamily="34" charset="0"/>
                <a:cs typeface="Arial" panose="020B0604020202020204" pitchFamily="34" charset="0"/>
              </a:rPr>
              <a:t>record</a:t>
            </a:r>
          </a:p>
          <a:p>
            <a:pPr lvl="1"/>
            <a:r>
              <a:rPr lang="en-US" sz="1400" dirty="0">
                <a:latin typeface="Arial" panose="020B0604020202020204" pitchFamily="34" charset="0"/>
                <a:cs typeface="Arial" panose="020B0604020202020204" pitchFamily="34" charset="0"/>
              </a:rPr>
              <a:t>Out-process the employee’s eligibility record from the PSM Net</a:t>
            </a:r>
            <a:endParaRPr lang="en-US" sz="1400" dirty="0" smtClean="0">
              <a:latin typeface="Arial" panose="020B0604020202020204" pitchFamily="34" charset="0"/>
              <a:cs typeface="Arial" panose="020B0604020202020204" pitchFamily="34" charset="0"/>
            </a:endParaRP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The contractor should debrief the employee prior to departure from the company.</a:t>
            </a:r>
            <a:endParaRPr lang="en-US" sz="16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When an employee who previously was eligible for access to classified information has had a break in employment greater than 24 months, the employee cannot be granted access to classified information until the employee has undergone a new (initial) investigation, regardless of the </a:t>
            </a:r>
            <a:r>
              <a:rPr lang="en-US" sz="1600" dirty="0" err="1">
                <a:latin typeface="Arial" panose="020B0604020202020204" pitchFamily="34" charset="0"/>
                <a:cs typeface="Arial" panose="020B0604020202020204" pitchFamily="34" charset="0"/>
              </a:rPr>
              <a:t>recency</a:t>
            </a:r>
            <a:r>
              <a:rPr lang="en-US" sz="1600" dirty="0">
                <a:latin typeface="Arial" panose="020B0604020202020204" pitchFamily="34" charset="0"/>
                <a:cs typeface="Arial" panose="020B0604020202020204" pitchFamily="34" charset="0"/>
              </a:rPr>
              <a:t> of any prior personnel security investigation.</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29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8674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Policy Updates</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b="1" dirty="0">
                <a:latin typeface="Arial" panose="020B0604020202020204" pitchFamily="34" charset="0"/>
                <a:cs typeface="Arial" panose="020B0604020202020204" pitchFamily="34" charset="0"/>
              </a:rPr>
              <a:t>Use of PKI </a:t>
            </a:r>
            <a:r>
              <a:rPr lang="en-US" sz="1600" b="1" dirty="0" smtClean="0">
                <a:latin typeface="Arial" panose="020B0604020202020204" pitchFamily="34" charset="0"/>
                <a:cs typeface="Arial" panose="020B0604020202020204" pitchFamily="34" charset="0"/>
              </a:rPr>
              <a:t>Certificates</a:t>
            </a:r>
          </a:p>
          <a:p>
            <a:pPr lvl="1"/>
            <a:r>
              <a:rPr lang="en-US" sz="1400" dirty="0">
                <a:latin typeface="Arial" panose="020B0604020202020204" pitchFamily="34" charset="0"/>
                <a:cs typeface="Arial" panose="020B0604020202020204" pitchFamily="34" charset="0"/>
              </a:rPr>
              <a:t>Please note that it is wrongful to willingly use another individual's PKI certificate for authentication/logon to JPAS as the certificate is the digital representation of another person's identity. This is considered to be a misuse of technology and will result in a security incident and potentially permanent debarment from having a JPAS </a:t>
            </a:r>
            <a:r>
              <a:rPr lang="en-US" sz="1400" dirty="0" smtClean="0">
                <a:latin typeface="Arial" panose="020B0604020202020204" pitchFamily="34" charset="0"/>
                <a:cs typeface="Arial" panose="020B0604020202020204" pitchFamily="34" charset="0"/>
              </a:rPr>
              <a:t>account.</a:t>
            </a:r>
          </a:p>
          <a:p>
            <a:pPr marL="457200" lvl="1" indent="0">
              <a:buNone/>
            </a:pPr>
            <a:endParaRPr lang="en-US" sz="10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b="1" dirty="0">
                <a:latin typeface="Arial" panose="020B0604020202020204" pitchFamily="34" charset="0"/>
                <a:cs typeface="Arial" panose="020B0604020202020204" pitchFamily="34" charset="0"/>
              </a:rPr>
              <a:t>Deleted JPAS </a:t>
            </a:r>
            <a:r>
              <a:rPr lang="en-US" sz="1600" b="1" dirty="0" smtClean="0">
                <a:latin typeface="Arial" panose="020B0604020202020204" pitchFamily="34" charset="0"/>
                <a:cs typeface="Arial" panose="020B0604020202020204" pitchFamily="34" charset="0"/>
              </a:rPr>
              <a:t>Accounts</a:t>
            </a:r>
            <a:endParaRPr lang="en-US" sz="1600" b="1"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If your Account was created under a previous SMO that you previously separated from, the JPAS Account will be deleted.  Please ensure your account is associated with your existing SMO</a:t>
            </a:r>
            <a:r>
              <a:rPr lang="en-US" sz="1400" dirty="0" smtClean="0">
                <a:latin typeface="Arial" panose="020B0604020202020204" pitchFamily="34" charset="0"/>
                <a:cs typeface="Arial" panose="020B0604020202020204" pitchFamily="34" charset="0"/>
              </a:rPr>
              <a:t>.</a:t>
            </a:r>
          </a:p>
          <a:p>
            <a:pPr lvl="2"/>
            <a:r>
              <a:rPr lang="en-US" sz="1200" dirty="0">
                <a:latin typeface="Arial" panose="020B0604020202020204" pitchFamily="34" charset="0"/>
                <a:cs typeface="Arial" panose="020B0604020202020204" pitchFamily="34" charset="0"/>
              </a:rPr>
              <a:t>Denied, Revoked , Suspended or any other unfavorable eligibility</a:t>
            </a:r>
          </a:p>
          <a:p>
            <a:pPr lvl="2"/>
            <a:r>
              <a:rPr lang="en-US" sz="1200" dirty="0">
                <a:latin typeface="Arial" panose="020B0604020202020204" pitchFamily="34" charset="0"/>
                <a:cs typeface="Arial" panose="020B0604020202020204" pitchFamily="34" charset="0"/>
              </a:rPr>
              <a:t>No owning and/or servicing SMO</a:t>
            </a:r>
          </a:p>
          <a:p>
            <a:pPr lvl="2"/>
            <a:r>
              <a:rPr lang="en-US" sz="1200" dirty="0">
                <a:latin typeface="Arial" panose="020B0604020202020204" pitchFamily="34" charset="0"/>
                <a:cs typeface="Arial" panose="020B0604020202020204" pitchFamily="34" charset="0"/>
              </a:rPr>
              <a:t>Separated categories </a:t>
            </a:r>
          </a:p>
          <a:p>
            <a:pPr lvl="2"/>
            <a:r>
              <a:rPr lang="en-US" sz="1200" dirty="0">
                <a:latin typeface="Arial" panose="020B0604020202020204" pitchFamily="34" charset="0"/>
                <a:cs typeface="Arial" panose="020B0604020202020204" pitchFamily="34" charset="0"/>
              </a:rPr>
              <a:t>Inactivity of 90 </a:t>
            </a:r>
            <a:r>
              <a:rPr lang="en-US" sz="1200" dirty="0" smtClean="0">
                <a:latin typeface="Arial" panose="020B0604020202020204" pitchFamily="34" charset="0"/>
                <a:cs typeface="Arial" panose="020B0604020202020204" pitchFamily="34" charset="0"/>
              </a:rPr>
              <a:t>days</a:t>
            </a:r>
          </a:p>
          <a:p>
            <a:pPr lvl="2"/>
            <a:endParaRPr lang="en-US" sz="12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b="1" dirty="0" smtClean="0">
                <a:latin typeface="Arial" panose="020B0604020202020204" pitchFamily="34" charset="0"/>
                <a:cs typeface="Arial" panose="020B0604020202020204" pitchFamily="34" charset="0"/>
              </a:rPr>
              <a:t>Inactive </a:t>
            </a:r>
            <a:r>
              <a:rPr lang="en-US" sz="1600" b="1" dirty="0">
                <a:latin typeface="Arial" panose="020B0604020202020204" pitchFamily="34" charset="0"/>
                <a:cs typeface="Arial" panose="020B0604020202020204" pitchFamily="34" charset="0"/>
              </a:rPr>
              <a:t>Account Deletion Policy</a:t>
            </a:r>
          </a:p>
          <a:p>
            <a:pPr lvl="1"/>
            <a:r>
              <a:rPr lang="en-US" sz="1400" dirty="0">
                <a:latin typeface="Arial" panose="020B0604020202020204" pitchFamily="34" charset="0"/>
                <a:cs typeface="Arial" panose="020B0604020202020204" pitchFamily="34" charset="0"/>
              </a:rPr>
              <a:t>In order to comply with CYBERCOM </a:t>
            </a:r>
            <a:r>
              <a:rPr lang="en-US" sz="1400" dirty="0">
                <a:latin typeface="Arial" panose="020B0604020202020204" pitchFamily="34" charset="0"/>
                <a:cs typeface="Arial" panose="020B0604020202020204" pitchFamily="34" charset="0"/>
                <a:hlinkClick r:id="rId3"/>
              </a:rPr>
              <a:t>TASKORD 13-0641</a:t>
            </a:r>
            <a:r>
              <a:rPr lang="en-US" sz="1400" dirty="0">
                <a:latin typeface="Arial" panose="020B0604020202020204" pitchFamily="34" charset="0"/>
                <a:cs typeface="Arial" panose="020B0604020202020204" pitchFamily="34" charset="0"/>
              </a:rPr>
              <a:t>, JPAS/SWFT/DCII will be decreasing the inactive account deletion deadline from 90 days to 45.  This change will not affect the current 30 day account lock due to inactivity.  Users should remember to login every 30 days to prevent any interruption in access. This enhancement is currently planned to be implemented on 9 March 2014.</a:t>
            </a:r>
            <a:endParaRPr lang="en-US" sz="1600" i="1"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914400" lvl="2" indent="0">
              <a:buNone/>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892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8600" indent="-228600">
              <a:lnSpc>
                <a:spcPct val="95000"/>
              </a:lnSpc>
              <a:spcBef>
                <a:spcPct val="0"/>
              </a:spcBef>
              <a:spcAft>
                <a:spcPts val="600"/>
              </a:spcAft>
              <a:defRPr/>
            </a:pPr>
            <a:r>
              <a:rPr lang="en-US" sz="1600" b="1" dirty="0">
                <a:latin typeface="Arial" panose="020B0604020202020204" pitchFamily="34" charset="0"/>
                <a:cs typeface="Arial" panose="020B0604020202020204" pitchFamily="34" charset="0"/>
              </a:rPr>
              <a:t>Common misuses of JPAS include, but are not limited to: </a:t>
            </a:r>
          </a:p>
          <a:p>
            <a:pPr lvl="1"/>
            <a:r>
              <a:rPr lang="en-US" sz="1400" dirty="0" smtClean="0">
                <a:latin typeface="Arial" panose="020B0604020202020204" pitchFamily="34" charset="0"/>
                <a:cs typeface="Arial" panose="020B0604020202020204" pitchFamily="34" charset="0"/>
              </a:rPr>
              <a:t>Sharing </a:t>
            </a:r>
            <a:r>
              <a:rPr lang="en-US" sz="1400" dirty="0">
                <a:latin typeface="Arial" panose="020B0604020202020204" pitchFamily="34" charset="0"/>
                <a:cs typeface="Arial" panose="020B0604020202020204" pitchFamily="34" charset="0"/>
              </a:rPr>
              <a:t>of username, password, CAC or PIV cards and/or associated PIN numbers to access the system. </a:t>
            </a:r>
          </a:p>
          <a:p>
            <a:pPr lvl="1"/>
            <a:r>
              <a:rPr lang="en-US" sz="1400" dirty="0" smtClean="0">
                <a:latin typeface="Arial" panose="020B0604020202020204" pitchFamily="34" charset="0"/>
                <a:cs typeface="Arial" panose="020B0604020202020204" pitchFamily="34" charset="0"/>
              </a:rPr>
              <a:t>Allowing </a:t>
            </a:r>
            <a:r>
              <a:rPr lang="en-US" sz="1400" dirty="0">
                <a:latin typeface="Arial" panose="020B0604020202020204" pitchFamily="34" charset="0"/>
                <a:cs typeface="Arial" panose="020B0604020202020204" pitchFamily="34" charset="0"/>
              </a:rPr>
              <a:t>non-cleared individuals to access the system. </a:t>
            </a:r>
          </a:p>
          <a:p>
            <a:pPr lvl="1"/>
            <a:r>
              <a:rPr lang="en-US" sz="1400" dirty="0" smtClean="0">
                <a:latin typeface="Arial" panose="020B0604020202020204" pitchFamily="34" charset="0"/>
                <a:cs typeface="Arial" panose="020B0604020202020204" pitchFamily="34" charset="0"/>
              </a:rPr>
              <a:t>Leaving </a:t>
            </a:r>
            <a:r>
              <a:rPr lang="en-US" sz="1400" dirty="0">
                <a:latin typeface="Arial" panose="020B0604020202020204" pitchFamily="34" charset="0"/>
                <a:cs typeface="Arial" panose="020B0604020202020204" pitchFamily="34" charset="0"/>
              </a:rPr>
              <a:t>the JPAS application insecure while logged into it. </a:t>
            </a:r>
          </a:p>
          <a:p>
            <a:pPr lvl="1"/>
            <a:r>
              <a:rPr lang="en-US" sz="1400" dirty="0" smtClean="0">
                <a:latin typeface="Arial" panose="020B0604020202020204" pitchFamily="34" charset="0"/>
                <a:cs typeface="Arial" panose="020B0604020202020204" pitchFamily="34" charset="0"/>
              </a:rPr>
              <a:t>Allowing </a:t>
            </a:r>
            <a:r>
              <a:rPr lang="en-US" sz="1400" dirty="0">
                <a:latin typeface="Arial" panose="020B0604020202020204" pitchFamily="34" charset="0"/>
                <a:cs typeface="Arial" panose="020B0604020202020204" pitchFamily="34" charset="0"/>
              </a:rPr>
              <a:t>others to view data on the JPAS screen that do not have the proper authorization. </a:t>
            </a:r>
          </a:p>
          <a:p>
            <a:pPr lvl="1"/>
            <a:r>
              <a:rPr lang="en-US" sz="1400" dirty="0" smtClean="0">
                <a:latin typeface="Arial" panose="020B0604020202020204" pitchFamily="34" charset="0"/>
                <a:cs typeface="Arial" panose="020B0604020202020204" pitchFamily="34" charset="0"/>
              </a:rPr>
              <a:t>Providing </a:t>
            </a:r>
            <a:r>
              <a:rPr lang="en-US" sz="1400" dirty="0">
                <a:latin typeface="Arial" panose="020B0604020202020204" pitchFamily="34" charset="0"/>
                <a:cs typeface="Arial" panose="020B0604020202020204" pitchFamily="34" charset="0"/>
              </a:rPr>
              <a:t>printouts of JPAS data without proper authorization. </a:t>
            </a:r>
          </a:p>
          <a:p>
            <a:pPr lvl="1"/>
            <a:r>
              <a:rPr lang="en-US" sz="1400" dirty="0" smtClean="0">
                <a:latin typeface="Arial" panose="020B0604020202020204" pitchFamily="34" charset="0"/>
                <a:cs typeface="Arial" panose="020B0604020202020204" pitchFamily="34" charset="0"/>
              </a:rPr>
              <a:t>Querying </a:t>
            </a:r>
            <a:r>
              <a:rPr lang="en-US" sz="1400" dirty="0">
                <a:latin typeface="Arial" panose="020B0604020202020204" pitchFamily="34" charset="0"/>
                <a:cs typeface="Arial" panose="020B0604020202020204" pitchFamily="34" charset="0"/>
              </a:rPr>
              <a:t>the JPAS application for ‘celebrity’ records. </a:t>
            </a:r>
          </a:p>
          <a:p>
            <a:pPr lvl="1"/>
            <a:r>
              <a:rPr lang="en-US" sz="1400" b="1" dirty="0" smtClean="0">
                <a:solidFill>
                  <a:srgbClr val="FF0000"/>
                </a:solidFill>
                <a:latin typeface="Arial" panose="020B0604020202020204" pitchFamily="34" charset="0"/>
                <a:cs typeface="Arial" panose="020B0604020202020204" pitchFamily="34" charset="0"/>
              </a:rPr>
              <a:t>Querying </a:t>
            </a:r>
            <a:r>
              <a:rPr lang="en-US" sz="1400" b="1" dirty="0">
                <a:solidFill>
                  <a:srgbClr val="FF0000"/>
                </a:solidFill>
                <a:latin typeface="Arial" panose="020B0604020202020204" pitchFamily="34" charset="0"/>
                <a:cs typeface="Arial" panose="020B0604020202020204" pitchFamily="34" charset="0"/>
              </a:rPr>
              <a:t>the JPAS application for your own record. </a:t>
            </a:r>
            <a:r>
              <a:rPr lang="en-US" sz="1400" b="1" dirty="0" smtClean="0">
                <a:solidFill>
                  <a:srgbClr val="FF0000"/>
                </a:solidFill>
                <a:latin typeface="Arial" panose="020B0604020202020204" pitchFamily="34" charset="0"/>
                <a:cs typeface="Arial" panose="020B0604020202020204" pitchFamily="34" charset="0"/>
              </a:rPr>
              <a:t> (Don’t do it!)</a:t>
            </a:r>
            <a:endParaRPr lang="en-US" sz="1400" b="1" dirty="0">
              <a:solidFill>
                <a:srgbClr val="FF0000"/>
              </a:solidFill>
              <a:latin typeface="Arial" panose="020B0604020202020204" pitchFamily="34" charset="0"/>
              <a:cs typeface="Arial" panose="020B0604020202020204" pitchFamily="34" charset="0"/>
            </a:endParaRPr>
          </a:p>
          <a:p>
            <a:pPr marL="628650" lvl="1" indent="-228600">
              <a:lnSpc>
                <a:spcPct val="95000"/>
              </a:lnSpc>
              <a:spcBef>
                <a:spcPct val="0"/>
              </a:spcBef>
              <a:spcAft>
                <a:spcPts val="600"/>
              </a:spcAft>
              <a:defRPr/>
            </a:pPr>
            <a:endParaRPr lang="en-US" sz="12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NO Test or “Dummy” SSNs in JPAS </a:t>
            </a:r>
          </a:p>
          <a:p>
            <a:pPr lvl="1"/>
            <a:r>
              <a:rPr lang="en-US" sz="1400" dirty="0">
                <a:latin typeface="Arial" panose="020B0604020202020204" pitchFamily="34" charset="0"/>
                <a:cs typeface="Arial" panose="020B0604020202020204" pitchFamily="34" charset="0"/>
              </a:rPr>
              <a:t>JPAS is a DoD System of Record, and therefore inputting test or “dummy” SSNs into the system is a violation of system policies and is STRICTLY prohibited. If you input test SSNs into JPAS, your account will be terminated and a misuse of technology incident will be recorded on your JPAS record.</a:t>
            </a:r>
          </a:p>
          <a:p>
            <a:endParaRPr lang="en-US" sz="1600" dirty="0">
              <a:latin typeface="Arial" panose="020B0604020202020204" pitchFamily="34" charset="0"/>
              <a:cs typeface="Arial" panose="020B0604020202020204" pitchFamily="34" charset="0"/>
            </a:endParaRPr>
          </a:p>
          <a:p>
            <a:pPr lvl="1"/>
            <a:endParaRPr lang="en-US" dirty="0" smtClean="0"/>
          </a:p>
          <a:p>
            <a:pPr lvl="1"/>
            <a:endParaRPr lang="en-US" dirty="0"/>
          </a:p>
        </p:txBody>
      </p:sp>
      <p:sp>
        <p:nvSpPr>
          <p:cNvPr id="3" name="Rectangle 2"/>
          <p:cNvSpPr/>
          <p:nvPr/>
        </p:nvSpPr>
        <p:spPr>
          <a:xfrm>
            <a:off x="3505200" y="914400"/>
            <a:ext cx="1838965" cy="355482"/>
          </a:xfrm>
          <a:prstGeom prst="rect">
            <a:avLst/>
          </a:prstGeom>
        </p:spPr>
        <p:txBody>
          <a:bodyPr wrap="none">
            <a:spAutoFit/>
          </a:bodyPr>
          <a:lstStyle/>
          <a:p>
            <a:pPr marL="228600" lvl="0" indent="-228600" algn="ctr">
              <a:lnSpc>
                <a:spcPct val="95000"/>
              </a:lnSpc>
              <a:spcBef>
                <a:spcPct val="0"/>
              </a:spcBef>
              <a:spcAft>
                <a:spcPts val="600"/>
              </a:spcAft>
              <a:buNone/>
              <a:defRPr/>
            </a:pPr>
            <a:r>
              <a:rPr lang="en-US" b="1" dirty="0">
                <a:solidFill>
                  <a:schemeClr val="tx2">
                    <a:lumMod val="75000"/>
                  </a:schemeClr>
                </a:solidFill>
                <a:latin typeface="Arial" panose="020B0604020202020204" pitchFamily="34" charset="0"/>
                <a:cs typeface="Arial" panose="020B0604020202020204" pitchFamily="34" charset="0"/>
              </a:rPr>
              <a:t>Policy Updates</a:t>
            </a:r>
          </a:p>
        </p:txBody>
      </p:sp>
    </p:spTree>
    <p:extLst>
      <p:ext uri="{BB962C8B-B14F-4D97-AF65-F5344CB8AC3E}">
        <p14:creationId xmlns:p14="http://schemas.microsoft.com/office/powerpoint/2010/main" val="993944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JPAS Printouts</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Military, DoD and non-DoD Civilian Users: The printing out of the JCAVS Person Summary Screen can only be utilized when a Federal Government Agency requests the printout for reciprocity or compliance purposes </a:t>
            </a:r>
            <a:r>
              <a:rPr lang="en-US" sz="1600" b="1" dirty="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JPAS access is unavailable. JCAVS Person Summary Screen cannot be utilized for law enforcement or Privacy Act purposes. This printout screen can only be used to provide proof of investigation, eligibility, and access at that single point in time at the Federal Government Agency request. </a:t>
            </a:r>
            <a:endParaRPr lang="en-US" sz="1600" dirty="0" smtClean="0">
              <a:latin typeface="Arial" panose="020B0604020202020204" pitchFamily="34" charset="0"/>
              <a:cs typeface="Arial" panose="020B0604020202020204" pitchFamily="34" charset="0"/>
            </a:endParaRPr>
          </a:p>
          <a:p>
            <a:endParaRPr lang="en-US" sz="1600" dirty="0"/>
          </a:p>
          <a:p>
            <a:r>
              <a:rPr lang="en-US" sz="1600" b="1" u="sng" dirty="0">
                <a:latin typeface="Arial" panose="020B0604020202020204" pitchFamily="34" charset="0"/>
                <a:cs typeface="Arial" panose="020B0604020202020204" pitchFamily="34" charset="0"/>
              </a:rPr>
              <a:t>Industry Users: </a:t>
            </a:r>
            <a:r>
              <a:rPr lang="en-US" sz="1600" dirty="0">
                <a:latin typeface="Arial" panose="020B0604020202020204" pitchFamily="34" charset="0"/>
                <a:cs typeface="Arial" panose="020B0604020202020204" pitchFamily="34" charset="0"/>
              </a:rPr>
              <a:t>The guidance to military, DoD and non-DoD civilian JPAS users does not apply to National Industrial Security Program (NISP) JPAS industry users regarding JCAVS Person Summary Screen Printouts. Industry users should continue to follow current National Industrial Security Program Operating Manual (NISPOM) and Industrial Security Letters (ISL) guidance. Contact Defense Security Service with any questions. All ISLs are located at http://www.dss.mil/isp/fac_clear/download_nispom.html. The NISPOM is located at http://www.dss.mil/documents/odaa/nispom2006-5220.pdf.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80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b="1" dirty="0" smtClean="0">
                <a:latin typeface="Arial" panose="020B0604020202020204" pitchFamily="34" charset="0"/>
                <a:cs typeface="Arial" panose="020B0604020202020204" pitchFamily="34" charset="0"/>
              </a:rPr>
              <a:t>The JPAS Industry Team</a:t>
            </a:r>
          </a:p>
          <a:p>
            <a:r>
              <a:rPr lang="en-US" sz="1600" b="1" dirty="0" smtClean="0">
                <a:latin typeface="Arial" panose="020B0604020202020204" pitchFamily="34" charset="0"/>
                <a:cs typeface="Arial" panose="020B0604020202020204" pitchFamily="34" charset="0"/>
              </a:rPr>
              <a:t>DoD CAF Consolidation</a:t>
            </a:r>
          </a:p>
          <a:p>
            <a:r>
              <a:rPr lang="en-US" sz="1600" b="1" dirty="0" smtClean="0">
                <a:latin typeface="Arial" panose="020B0604020202020204" pitchFamily="34" charset="0"/>
                <a:cs typeface="Arial" panose="020B0604020202020204" pitchFamily="34" charset="0"/>
              </a:rPr>
              <a:t>Where is JPAS Going?</a:t>
            </a:r>
          </a:p>
          <a:p>
            <a:pPr lvl="1"/>
            <a:r>
              <a:rPr lang="en-US" sz="1600" dirty="0" smtClean="0">
                <a:latin typeface="Arial" panose="020B0604020202020204" pitchFamily="34" charset="0"/>
                <a:cs typeface="Arial" panose="020B0604020202020204" pitchFamily="34" charset="0"/>
              </a:rPr>
              <a:t>DISS</a:t>
            </a:r>
          </a:p>
          <a:p>
            <a:pPr lvl="1"/>
            <a:r>
              <a:rPr lang="en-US" sz="1600" dirty="0" smtClean="0">
                <a:latin typeface="Arial" panose="020B0604020202020204" pitchFamily="34" charset="0"/>
                <a:cs typeface="Arial" panose="020B0604020202020204" pitchFamily="34" charset="0"/>
              </a:rPr>
              <a:t>CATS Portal</a:t>
            </a:r>
          </a:p>
          <a:p>
            <a:r>
              <a:rPr lang="en-US" sz="1600" b="1" dirty="0" smtClean="0">
                <a:latin typeface="Arial" panose="020B0604020202020204" pitchFamily="34" charset="0"/>
                <a:cs typeface="Arial" panose="020B0604020202020204" pitchFamily="34" charset="0"/>
              </a:rPr>
              <a:t>Where is JPAS Now</a:t>
            </a:r>
          </a:p>
          <a:p>
            <a:pPr lvl="1"/>
            <a:r>
              <a:rPr lang="en-US" sz="1600" dirty="0" smtClean="0">
                <a:latin typeface="Arial" panose="020B0604020202020204" pitchFamily="34" charset="0"/>
                <a:cs typeface="Arial" panose="020B0604020202020204" pitchFamily="34" charset="0"/>
              </a:rPr>
              <a:t>Call Center Transition</a:t>
            </a:r>
          </a:p>
          <a:p>
            <a:pPr lvl="1"/>
            <a:r>
              <a:rPr lang="en-US" sz="1600" dirty="0" smtClean="0">
                <a:latin typeface="Arial" panose="020B0604020202020204" pitchFamily="34" charset="0"/>
                <a:cs typeface="Arial" panose="020B0604020202020204" pitchFamily="34" charset="0"/>
              </a:rPr>
              <a:t>PSMO-I</a:t>
            </a:r>
          </a:p>
          <a:p>
            <a:pPr lvl="1"/>
            <a:r>
              <a:rPr lang="en-US" sz="1600" dirty="0" smtClean="0">
                <a:latin typeface="Arial" panose="020B0604020202020204" pitchFamily="34" charset="0"/>
                <a:cs typeface="Arial" panose="020B0604020202020204" pitchFamily="34" charset="0"/>
              </a:rPr>
              <a:t>JPAS Reports</a:t>
            </a:r>
          </a:p>
          <a:p>
            <a:pPr lvl="1"/>
            <a:r>
              <a:rPr lang="en-US" sz="1600" dirty="0" smtClean="0">
                <a:latin typeface="Arial" panose="020B0604020202020204" pitchFamily="34" charset="0"/>
                <a:cs typeface="Arial" panose="020B0604020202020204" pitchFamily="34" charset="0"/>
              </a:rPr>
              <a:t>PR Timeline</a:t>
            </a:r>
          </a:p>
          <a:p>
            <a:pPr lvl="1"/>
            <a:r>
              <a:rPr lang="en-US" sz="1600" dirty="0" smtClean="0">
                <a:latin typeface="Arial" panose="020B0604020202020204" pitchFamily="34" charset="0"/>
                <a:cs typeface="Arial" panose="020B0604020202020204" pitchFamily="34" charset="0"/>
              </a:rPr>
              <a:t>Break in Access vs. Break in Service</a:t>
            </a:r>
          </a:p>
          <a:p>
            <a:pPr lvl="1"/>
            <a:r>
              <a:rPr lang="en-US" sz="1600" dirty="0" smtClean="0">
                <a:latin typeface="Arial" panose="020B0604020202020204" pitchFamily="34" charset="0"/>
                <a:cs typeface="Arial" panose="020B0604020202020204" pitchFamily="34" charset="0"/>
              </a:rPr>
              <a:t>Policy Updates</a:t>
            </a:r>
          </a:p>
          <a:p>
            <a:pPr lvl="1"/>
            <a:r>
              <a:rPr lang="en-US" sz="1600" dirty="0" smtClean="0">
                <a:latin typeface="Arial" panose="020B0604020202020204" pitchFamily="34" charset="0"/>
                <a:cs typeface="Arial" panose="020B0604020202020204" pitchFamily="34" charset="0"/>
              </a:rPr>
              <a:t>JPAS Printouts</a:t>
            </a:r>
          </a:p>
          <a:p>
            <a:pPr lvl="1"/>
            <a:r>
              <a:rPr lang="en-US" sz="1600" dirty="0" smtClean="0">
                <a:latin typeface="Arial" panose="020B0604020202020204" pitchFamily="34" charset="0"/>
                <a:cs typeface="Arial" panose="020B0604020202020204" pitchFamily="34" charset="0"/>
              </a:rPr>
              <a:t>Data Correction</a:t>
            </a:r>
          </a:p>
          <a:p>
            <a:r>
              <a:rPr lang="en-US" sz="1600" b="1" dirty="0" smtClean="0">
                <a:latin typeface="Arial" panose="020B0604020202020204" pitchFamily="34" charset="0"/>
                <a:cs typeface="Arial" panose="020B0604020202020204" pitchFamily="34" charset="0"/>
              </a:rPr>
              <a:t>Additional Resources</a:t>
            </a:r>
          </a:p>
          <a:p>
            <a:r>
              <a:rPr lang="en-US" sz="1600" b="1" dirty="0" smtClean="0">
                <a:latin typeface="Arial" panose="020B0604020202020204" pitchFamily="34" charset="0"/>
                <a:cs typeface="Arial" panose="020B0604020202020204" pitchFamily="34" charset="0"/>
              </a:rPr>
              <a:t>Keys To Success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05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smtClean="0">
                <a:latin typeface="Arial" panose="020B0604020202020204" pitchFamily="34" charset="0"/>
                <a:cs typeface="Arial" panose="020B0604020202020204" pitchFamily="34" charset="0"/>
              </a:rPr>
              <a:t>Industry </a:t>
            </a:r>
            <a:r>
              <a:rPr lang="en-US" sz="1600" dirty="0">
                <a:latin typeface="Arial" panose="020B0604020202020204" pitchFamily="34" charset="0"/>
                <a:cs typeface="Arial" panose="020B0604020202020204" pitchFamily="34" charset="0"/>
              </a:rPr>
              <a:t>JPAS users should continue to follow the NISPOM and the guidance in Industrial Security Letter (ISL) 2010-01, </a:t>
            </a:r>
            <a:r>
              <a:rPr lang="en-US" sz="1600" dirty="0">
                <a:latin typeface="Arial" panose="020B0604020202020204" pitchFamily="34" charset="0"/>
                <a:cs typeface="Arial" panose="020B0604020202020204" pitchFamily="34" charset="0"/>
                <a:hlinkClick r:id="rId2" action="ppaction://hlinkfile"/>
              </a:rPr>
              <a:t>article #5</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If </a:t>
            </a:r>
            <a:r>
              <a:rPr lang="en-US" sz="1600" dirty="0">
                <a:latin typeface="Arial" panose="020B0604020202020204" pitchFamily="34" charset="0"/>
                <a:cs typeface="Arial" panose="020B0604020202020204" pitchFamily="34" charset="0"/>
              </a:rPr>
              <a:t>a Government Agency asks for a printout, please notify your DSS Industrial Security Representative so that DSS can address the issue with that agency. </a:t>
            </a: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Contractor security functions can be accomplished without printing from JPAS. </a:t>
            </a:r>
          </a:p>
          <a:p>
            <a:pPr lvl="1"/>
            <a:r>
              <a:rPr lang="en-US" sz="16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If a visit requires access to classified information and JPAS is not available to verify the 	visitor's personnel security clearance (PCL) level, a visit authorization letter may be 	used. Reference NISPOM paragraph 6-104b. </a:t>
            </a:r>
            <a:endParaRPr lang="en-US" sz="14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	Contractors may continue to inform employees of the status of their eligibility and 	access 	to classified information, the date of their last investigation, and consult with 	employees regarding their personal information in order to maintain accurate access 	records in JPAS in accordance with NISPOM paragraph 2-200b. </a:t>
            </a:r>
          </a:p>
          <a:p>
            <a:pPr marL="0" indent="0">
              <a:buNone/>
            </a:pPr>
            <a:endParaRPr lang="en-US" sz="14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 a reminder, all JCAVS printouts must be protected from unauthorized disclosure and in accordance with the requirements for privacy/sensitive information and For Official Use Only (FOUO), Privacy Act of 1974. Privacy Act requests must be made according to the </a:t>
            </a:r>
            <a:r>
              <a:rPr lang="en-US" sz="1600" dirty="0">
                <a:latin typeface="Arial" panose="020B0604020202020204" pitchFamily="34" charset="0"/>
                <a:cs typeface="Arial" panose="020B0604020202020204" pitchFamily="34" charset="0"/>
                <a:hlinkClick r:id="rId3"/>
              </a:rPr>
              <a:t>JPAS </a:t>
            </a:r>
            <a:r>
              <a:rPr lang="en-US" sz="1600" dirty="0" err="1">
                <a:latin typeface="Arial" panose="020B0604020202020204" pitchFamily="34" charset="0"/>
                <a:cs typeface="Arial" panose="020B0604020202020204" pitchFamily="34" charset="0"/>
                <a:hlinkClick r:id="rId3"/>
              </a:rPr>
              <a:t>SoRN</a:t>
            </a:r>
            <a:r>
              <a:rPr lang="en-US" sz="1600" dirty="0">
                <a:latin typeface="Arial" panose="020B0604020202020204" pitchFamily="34" charset="0"/>
                <a:cs typeface="Arial" panose="020B0604020202020204" pitchFamily="34" charset="0"/>
                <a:hlinkClick r:id="rId3"/>
              </a:rPr>
              <a:t> Record Access procedures</a:t>
            </a:r>
            <a:r>
              <a:rPr lang="en-US" sz="1600" dirty="0">
                <a:latin typeface="Arial" panose="020B0604020202020204" pitchFamily="34" charset="0"/>
                <a:cs typeface="Arial" panose="020B0604020202020204" pitchFamily="34" charset="0"/>
              </a:rPr>
              <a:t>. </a:t>
            </a:r>
          </a:p>
          <a:p>
            <a:endParaRPr lang="en-US" dirty="0"/>
          </a:p>
        </p:txBody>
      </p:sp>
      <p:sp>
        <p:nvSpPr>
          <p:cNvPr id="3" name="Rectangle 2"/>
          <p:cNvSpPr/>
          <p:nvPr/>
        </p:nvSpPr>
        <p:spPr>
          <a:xfrm>
            <a:off x="3505200" y="914400"/>
            <a:ext cx="1847492" cy="355482"/>
          </a:xfrm>
          <a:prstGeom prst="rect">
            <a:avLst/>
          </a:prstGeom>
        </p:spPr>
        <p:txBody>
          <a:bodyPr wrap="none">
            <a:spAutoFit/>
          </a:bodyPr>
          <a:lstStyle/>
          <a:p>
            <a:pPr marL="228600" lvl="0" indent="-228600" algn="ctr">
              <a:lnSpc>
                <a:spcPct val="95000"/>
              </a:lnSpc>
              <a:spcBef>
                <a:spcPct val="0"/>
              </a:spcBef>
              <a:spcAft>
                <a:spcPts val="600"/>
              </a:spcAft>
              <a:buNone/>
              <a:defRPr/>
            </a:pPr>
            <a:r>
              <a:rPr lang="en-US" b="1" dirty="0">
                <a:solidFill>
                  <a:schemeClr val="tx2">
                    <a:lumMod val="75000"/>
                  </a:schemeClr>
                </a:solidFill>
                <a:latin typeface="Arial" panose="020B0604020202020204" pitchFamily="34" charset="0"/>
                <a:cs typeface="Arial" panose="020B0604020202020204" pitchFamily="34" charset="0"/>
              </a:rPr>
              <a:t>JPAS Printouts</a:t>
            </a:r>
          </a:p>
        </p:txBody>
      </p:sp>
    </p:spTree>
    <p:extLst>
      <p:ext uri="{BB962C8B-B14F-4D97-AF65-F5344CB8AC3E}">
        <p14:creationId xmlns:p14="http://schemas.microsoft.com/office/powerpoint/2010/main" val="257353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93988"/>
            <a:ext cx="7772400" cy="1470025"/>
          </a:xfrm>
        </p:spPr>
        <p:txBody>
          <a:bodyPr anchor="ctr"/>
          <a:lstStyle/>
          <a:p>
            <a:r>
              <a:rPr lang="en-US" sz="3200" b="1" dirty="0" smtClean="0">
                <a:solidFill>
                  <a:schemeClr val="tx2">
                    <a:lumMod val="75000"/>
                  </a:schemeClr>
                </a:solidFill>
                <a:latin typeface="Arial" panose="020B0604020202020204" pitchFamily="34" charset="0"/>
                <a:ea typeface="+mn-ea"/>
                <a:cs typeface="Arial" panose="020B0604020202020204" pitchFamily="34" charset="0"/>
              </a:rPr>
              <a:t>JPAS Data Correction</a:t>
            </a:r>
            <a:endParaRPr lang="en-US" sz="3200" b="1" dirty="0">
              <a:solidFill>
                <a:schemeClr val="tx2">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9359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 y="0"/>
            <a:ext cx="9906000" cy="778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30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JVS System Modifications</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DMDC has created a JPAS Users’ Checklist for upcoming changes to </a:t>
            </a:r>
            <a:r>
              <a:rPr lang="en-US" sz="1600" dirty="0" smtClean="0">
                <a:latin typeface="Arial" panose="020B0604020202020204" pitchFamily="34" charset="0"/>
                <a:cs typeface="Arial" panose="020B0604020202020204" pitchFamily="34" charset="0"/>
              </a:rPr>
              <a:t>JVS</a:t>
            </a:r>
          </a:p>
          <a:p>
            <a:pPr lvl="1"/>
            <a:r>
              <a:rPr lang="en-US" sz="1400" dirty="0">
                <a:latin typeface="Arial" panose="020B0604020202020204" pitchFamily="34" charset="0"/>
                <a:cs typeface="Arial" panose="020B0604020202020204" pitchFamily="34" charset="0"/>
              </a:rPr>
              <a:t>In order for the person records to be properly migrated over to JVS, the JPAS team is asking that you review the company/service persons’ names and update the </a:t>
            </a:r>
            <a:r>
              <a:rPr lang="en-US" sz="1400" dirty="0" smtClean="0">
                <a:latin typeface="Arial" panose="020B0604020202020204" pitchFamily="34" charset="0"/>
                <a:cs typeface="Arial" panose="020B0604020202020204" pitchFamily="34" charset="0"/>
              </a:rPr>
              <a:t>records.</a:t>
            </a:r>
          </a:p>
          <a:p>
            <a:pPr lvl="1"/>
            <a:r>
              <a:rPr lang="en-US" sz="1400" dirty="0">
                <a:latin typeface="Arial" panose="020B0604020202020204" pitchFamily="34" charset="0"/>
                <a:cs typeface="Arial" panose="020B0604020202020204" pitchFamily="34" charset="0"/>
              </a:rPr>
              <a:t>The easiest way to find out if the Name (Last, First, Middle) does not meet the standards is to pull a JPAS report, import the data into Excel, and then perform a search on the Name fields for the invalid </a:t>
            </a:r>
            <a:r>
              <a:rPr lang="en-US" sz="1400" dirty="0" smtClean="0">
                <a:latin typeface="Arial" panose="020B0604020202020204" pitchFamily="34" charset="0"/>
                <a:cs typeface="Arial" panose="020B0604020202020204" pitchFamily="34" charset="0"/>
              </a:rPr>
              <a:t>characters.</a:t>
            </a: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smtClean="0">
                <a:latin typeface="Arial" panose="020B0604020202020204" pitchFamily="34" charset="0"/>
                <a:cs typeface="Arial" panose="020B0604020202020204" pitchFamily="34" charset="0"/>
              </a:rPr>
              <a:t>Names:</a:t>
            </a:r>
            <a:endParaRPr lang="en-US" sz="16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Certain  characters are not allowed in last </a:t>
            </a:r>
            <a:r>
              <a:rPr lang="en-US" sz="1400" dirty="0" smtClean="0">
                <a:latin typeface="Arial" panose="020B0604020202020204" pitchFamily="34" charset="0"/>
                <a:cs typeface="Arial" panose="020B0604020202020204" pitchFamily="34" charset="0"/>
              </a:rPr>
              <a:t>names:</a:t>
            </a:r>
          </a:p>
          <a:p>
            <a:pPr lvl="2"/>
            <a:r>
              <a:rPr lang="en-US" sz="1200" dirty="0">
                <a:latin typeface="Arial" panose="020B0604020202020204" pitchFamily="34" charset="0"/>
                <a:cs typeface="Arial" panose="020B0604020202020204" pitchFamily="34" charset="0"/>
              </a:rPr>
              <a:t>No blanks, no numbers, no periods, i.e. SMITH JR or ST GEORGE, no  parenthesis, no underscores, quotes, or asterisks, suffix should be in the suffix field and not the last name field (SMITH </a:t>
            </a:r>
            <a:r>
              <a:rPr lang="en-US" sz="1200" dirty="0" smtClean="0">
                <a:latin typeface="Arial" panose="020B0604020202020204" pitchFamily="34" charset="0"/>
                <a:cs typeface="Arial" panose="020B0604020202020204" pitchFamily="34" charset="0"/>
              </a:rPr>
              <a:t>JR)</a:t>
            </a:r>
            <a:endParaRPr lang="en-US" sz="12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Alpha characters: A – Z, a – z and </a:t>
            </a:r>
            <a:r>
              <a:rPr lang="en-US" sz="1400" dirty="0" smtClean="0">
                <a:latin typeface="Arial" panose="020B0604020202020204" pitchFamily="34" charset="0"/>
                <a:cs typeface="Arial" panose="020B0604020202020204" pitchFamily="34" charset="0"/>
              </a:rPr>
              <a:t>Hyphens </a:t>
            </a:r>
            <a:r>
              <a:rPr lang="en-US" sz="1400" dirty="0">
                <a:latin typeface="Arial" panose="020B0604020202020204" pitchFamily="34" charset="0"/>
                <a:cs typeface="Arial" panose="020B0604020202020204" pitchFamily="34" charset="0"/>
              </a:rPr>
              <a:t>are allowed.</a:t>
            </a:r>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p:txBody>
      </p:sp>
      <p:pic>
        <p:nvPicPr>
          <p:cNvPr id="5" name="Picture 4" descr="badges,blank,cartoons,hi my name is,name badge,name badges,name tag,name tags,nametag,nametags,signs,text"/>
          <p:cNvPicPr>
            <a:picLocks noChangeAspect="1" noChangeArrowheads="1"/>
          </p:cNvPicPr>
          <p:nvPr/>
        </p:nvPicPr>
        <p:blipFill>
          <a:blip r:embed="rId3" cstate="print"/>
          <a:stretch>
            <a:fillRect/>
          </a:stretch>
        </p:blipFill>
        <p:spPr bwMode="auto">
          <a:xfrm>
            <a:off x="152400" y="4114800"/>
            <a:ext cx="609599" cy="609599"/>
          </a:xfrm>
          <a:prstGeom prst="rect">
            <a:avLst/>
          </a:prstGeom>
          <a:noFill/>
        </p:spPr>
      </p:pic>
    </p:spTree>
    <p:extLst>
      <p:ext uri="{BB962C8B-B14F-4D97-AF65-F5344CB8AC3E}">
        <p14:creationId xmlns:p14="http://schemas.microsoft.com/office/powerpoint/2010/main" val="4084110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SMO </a:t>
            </a:r>
            <a:r>
              <a:rPr lang="en-US" sz="2400" b="1" dirty="0" smtClean="0">
                <a:solidFill>
                  <a:schemeClr val="tx2">
                    <a:lumMod val="75000"/>
                  </a:schemeClr>
                </a:solidFill>
                <a:latin typeface="Arial" panose="020B0604020202020204" pitchFamily="34" charset="0"/>
                <a:cs typeface="Arial" panose="020B0604020202020204" pitchFamily="34" charset="0"/>
              </a:rPr>
              <a:t>Data</a:t>
            </a:r>
            <a:endParaRPr lang="en-US" sz="2400" b="1" dirty="0">
              <a:solidFill>
                <a:schemeClr val="tx2">
                  <a:lumMod val="75000"/>
                </a:schemeClr>
              </a:solidFill>
              <a:latin typeface="Arial" panose="020B0604020202020204" pitchFamily="34" charset="0"/>
              <a:cs typeface="Arial" panose="020B0604020202020204" pitchFamily="34" charset="0"/>
            </a:endParaRP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Phone </a:t>
            </a:r>
            <a:r>
              <a:rPr lang="en-US" sz="1600" dirty="0" smtClean="0">
                <a:latin typeface="Arial" panose="020B0604020202020204" pitchFamily="34" charset="0"/>
                <a:cs typeface="Arial" panose="020B0604020202020204" pitchFamily="34" charset="0"/>
              </a:rPr>
              <a:t>Numbers:</a:t>
            </a:r>
          </a:p>
          <a:p>
            <a:pPr lvl="1"/>
            <a:r>
              <a:rPr lang="en-US" sz="1400" dirty="0">
                <a:latin typeface="Arial" panose="020B0604020202020204" pitchFamily="34" charset="0"/>
                <a:cs typeface="Arial" panose="020B0604020202020204" pitchFamily="34" charset="0"/>
              </a:rPr>
              <a:t>Please ensure the SMO phone number is </a:t>
            </a:r>
            <a:r>
              <a:rPr lang="en-US" sz="1400" dirty="0" smtClean="0">
                <a:latin typeface="Arial" panose="020B0604020202020204" pitchFamily="34" charset="0"/>
                <a:cs typeface="Arial" panose="020B0604020202020204" pitchFamily="34" charset="0"/>
              </a:rPr>
              <a:t>accurate.</a:t>
            </a:r>
          </a:p>
          <a:p>
            <a:pPr lvl="1"/>
            <a:r>
              <a:rPr lang="en-US" sz="1400" dirty="0">
                <a:latin typeface="Arial" panose="020B0604020202020204" pitchFamily="34" charset="0"/>
                <a:cs typeface="Arial" panose="020B0604020202020204" pitchFamily="34" charset="0"/>
              </a:rPr>
              <a:t>Example:  (123)-</a:t>
            </a:r>
            <a:r>
              <a:rPr lang="en-US" sz="1400" dirty="0" smtClean="0">
                <a:latin typeface="Arial" panose="020B0604020202020204" pitchFamily="34" charset="0"/>
                <a:cs typeface="Arial" panose="020B0604020202020204" pitchFamily="34" charset="0"/>
              </a:rPr>
              <a:t>456-1234</a:t>
            </a: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SMO Email Address:</a:t>
            </a:r>
          </a:p>
          <a:p>
            <a:pPr lvl="1"/>
            <a:r>
              <a:rPr lang="en-US" sz="1400" dirty="0">
                <a:latin typeface="Arial" panose="020B0604020202020204" pitchFamily="34" charset="0"/>
                <a:cs typeface="Arial" panose="020B0604020202020204" pitchFamily="34" charset="0"/>
              </a:rPr>
              <a:t>All email addresses in the SMO Email Address Field need to be updated without name, phone, rank, title, or extra wording. i.e. name@company.com; name@service.mil  separated by semicolons </a:t>
            </a:r>
            <a:r>
              <a:rPr lang="en-US" sz="14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pic>
        <p:nvPicPr>
          <p:cNvPr id="6" name="Picture 6" descr="https://encrypted-tbn0.gstatic.com/images?q=tbn:ANd9GcS-0trPR13yg44LQjXtkAGmxrXgyr-rjJtjN2kQ7foalPUBvSnSc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876800"/>
            <a:ext cx="694944" cy="694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http://wesleyguest.com/wp-content/uploads/2013/01/email-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833646"/>
            <a:ext cx="777875" cy="698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55128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93988"/>
            <a:ext cx="7772400" cy="1470025"/>
          </a:xfrm>
        </p:spPr>
        <p:txBody>
          <a:bodyPr anchor="ctr"/>
          <a:lstStyle/>
          <a:p>
            <a:r>
              <a:rPr lang="en-US" sz="3200" b="1" dirty="0" smtClean="0">
                <a:solidFill>
                  <a:schemeClr val="tx2">
                    <a:lumMod val="75000"/>
                  </a:schemeClr>
                </a:solidFill>
                <a:latin typeface="Arial" panose="020B0604020202020204" pitchFamily="34" charset="0"/>
                <a:ea typeface="+mn-ea"/>
                <a:cs typeface="Arial" panose="020B0604020202020204" pitchFamily="34" charset="0"/>
              </a:rPr>
              <a:t>Additional Resources</a:t>
            </a:r>
            <a:endParaRPr lang="en-US" sz="3200" b="1" dirty="0">
              <a:solidFill>
                <a:schemeClr val="tx2">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7927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Personnel Security System Access Request</a:t>
            </a:r>
          </a:p>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(PSSAR</a:t>
            </a:r>
            <a:r>
              <a:rPr lang="en-US" sz="2400" b="1" dirty="0" smtClean="0">
                <a:solidFill>
                  <a:schemeClr val="tx2">
                    <a:lumMod val="75000"/>
                  </a:schemeClr>
                </a:solidFill>
                <a:latin typeface="Arial" panose="020B0604020202020204" pitchFamily="34" charset="0"/>
                <a:cs typeface="Arial" panose="020B0604020202020204" pitchFamily="34" charset="0"/>
              </a:rPr>
              <a:t>)</a:t>
            </a: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609600" y="1905000"/>
            <a:ext cx="3733800" cy="4817062"/>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876800" y="1905001"/>
            <a:ext cx="3794672" cy="4750110"/>
          </a:xfrm>
          <a:prstGeom prst="rect">
            <a:avLst/>
          </a:prstGeom>
          <a:noFill/>
          <a:ln w="9525">
            <a:noFill/>
            <a:miter lim="800000"/>
            <a:headEnd/>
            <a:tailEnd/>
          </a:ln>
        </p:spPr>
      </p:pic>
    </p:spTree>
    <p:extLst>
      <p:ext uri="{BB962C8B-B14F-4D97-AF65-F5344CB8AC3E}">
        <p14:creationId xmlns:p14="http://schemas.microsoft.com/office/powerpoint/2010/main" val="376691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JPAS Account Requirements</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Clearance </a:t>
            </a:r>
            <a:r>
              <a:rPr lang="en-US" sz="1600" dirty="0" smtClean="0">
                <a:latin typeface="Arial" panose="020B0604020202020204" pitchFamily="34" charset="0"/>
                <a:cs typeface="Arial" panose="020B0604020202020204" pitchFamily="34" charset="0"/>
              </a:rPr>
              <a:t>Requirements</a:t>
            </a:r>
          </a:p>
          <a:p>
            <a:pPr lvl="1"/>
            <a:r>
              <a:rPr lang="en-US" sz="1400" dirty="0">
                <a:latin typeface="Arial" panose="020B0604020202020204" pitchFamily="34" charset="0"/>
                <a:cs typeface="Arial" panose="020B0604020202020204" pitchFamily="34" charset="0"/>
              </a:rPr>
              <a:t>The minimum requirement for JPAS access is Secret eligibility. Levels 2, 3 and 8 require an SSBI at minimum.</a:t>
            </a:r>
            <a:endParaRPr lang="en-US" sz="1400" dirty="0" smtClean="0">
              <a:latin typeface="Arial" panose="020B0604020202020204" pitchFamily="34" charset="0"/>
              <a:cs typeface="Arial" panose="020B0604020202020204" pitchFamily="34" charset="0"/>
            </a:endParaRP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Training </a:t>
            </a:r>
            <a:r>
              <a:rPr lang="en-US" sz="1600" dirty="0" smtClean="0">
                <a:latin typeface="Arial" panose="020B0604020202020204" pitchFamily="34" charset="0"/>
                <a:cs typeface="Arial" panose="020B0604020202020204" pitchFamily="34" charset="0"/>
              </a:rPr>
              <a:t>Requirements</a:t>
            </a:r>
            <a:endParaRPr lang="en-US" sz="16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JCAVS  / Cyber Awareness / </a:t>
            </a:r>
            <a:r>
              <a:rPr lang="en-US" sz="1400" dirty="0" smtClean="0">
                <a:latin typeface="Arial" panose="020B0604020202020204" pitchFamily="34" charset="0"/>
                <a:cs typeface="Arial" panose="020B0604020202020204" pitchFamily="34" charset="0"/>
              </a:rPr>
              <a:t>PII</a:t>
            </a:r>
          </a:p>
          <a:p>
            <a:pPr marL="457200" lvl="1" indent="0">
              <a:buNone/>
            </a:pPr>
            <a:endParaRPr lang="en-US" sz="1400" dirty="0" smtClean="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Personnel Security System Access Request (PSSAR) </a:t>
            </a:r>
            <a:r>
              <a:rPr lang="en-US" sz="1600" dirty="0" smtClean="0">
                <a:latin typeface="Arial" panose="020B0604020202020204" pitchFamily="34" charset="0"/>
                <a:cs typeface="Arial" panose="020B0604020202020204" pitchFamily="34" charset="0"/>
              </a:rPr>
              <a:t>Form</a:t>
            </a:r>
            <a:endParaRPr lang="en-US" sz="16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You must read the Account Management Policy before you can access the PSSAR</a:t>
            </a:r>
            <a:r>
              <a:rPr lang="en-US" sz="1400" dirty="0" smtClean="0">
                <a:latin typeface="Arial" panose="020B0604020202020204" pitchFamily="34" charset="0"/>
                <a:cs typeface="Arial" panose="020B0604020202020204" pitchFamily="34" charset="0"/>
              </a:rPr>
              <a:t>.</a:t>
            </a:r>
          </a:p>
          <a:p>
            <a:pPr lvl="1"/>
            <a:r>
              <a:rPr lang="en-US" sz="1400" dirty="0">
                <a:latin typeface="Arial" panose="020B0604020202020204" pitchFamily="34" charset="0"/>
                <a:cs typeface="Arial" panose="020B0604020202020204" pitchFamily="34" charset="0"/>
              </a:rPr>
              <a:t>Initial accounts for Primary Account Managers - send to the DMDC Contact Center</a:t>
            </a:r>
          </a:p>
          <a:p>
            <a:pPr lvl="1"/>
            <a:r>
              <a:rPr lang="en-US" sz="1400" dirty="0">
                <a:latin typeface="Arial" panose="020B0604020202020204" pitchFamily="34" charset="0"/>
                <a:cs typeface="Arial" panose="020B0604020202020204" pitchFamily="34" charset="0"/>
              </a:rPr>
              <a:t>Subsequent accounts  - send to appropriate JPAS Account </a:t>
            </a:r>
            <a:r>
              <a:rPr lang="en-US" sz="1400" dirty="0" smtClean="0">
                <a:latin typeface="Arial" panose="020B0604020202020204" pitchFamily="34" charset="0"/>
                <a:cs typeface="Arial" panose="020B0604020202020204" pitchFamily="34" charset="0"/>
              </a:rPr>
              <a:t>Manager</a:t>
            </a:r>
            <a:endParaRPr lang="en-US" sz="1400" dirty="0">
              <a:latin typeface="Arial" panose="020B0604020202020204" pitchFamily="34" charset="0"/>
              <a:cs typeface="Arial" panose="020B0604020202020204" pitchFamily="34" charset="0"/>
            </a:endParaRPr>
          </a:p>
          <a:p>
            <a:pPr marL="457200" lvl="1" indent="0">
              <a:buNone/>
            </a:pPr>
            <a:endParaRPr lang="en-US" sz="1400" dirty="0">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Letter Of Appointment (</a:t>
            </a:r>
            <a:r>
              <a:rPr lang="en-US" sz="1600" dirty="0" smtClean="0">
                <a:latin typeface="Arial" panose="020B0604020202020204" pitchFamily="34" charset="0"/>
                <a:cs typeface="Arial" panose="020B0604020202020204" pitchFamily="34" charset="0"/>
              </a:rPr>
              <a:t>LOA)</a:t>
            </a:r>
            <a:endParaRPr lang="en-US" sz="16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Required for ALL Industry Account </a:t>
            </a:r>
            <a:r>
              <a:rPr lang="en-US" sz="1400" dirty="0" smtClean="0">
                <a:latin typeface="Arial" panose="020B0604020202020204" pitchFamily="34" charset="0"/>
                <a:cs typeface="Arial" panose="020B0604020202020204" pitchFamily="34" charset="0"/>
              </a:rPr>
              <a:t>Managers</a:t>
            </a:r>
          </a:p>
          <a:p>
            <a:endParaRPr lang="en-US" sz="1800" dirty="0">
              <a:latin typeface="Arial" panose="020B0604020202020204" pitchFamily="34" charset="0"/>
              <a:cs typeface="Arial" panose="020B0604020202020204" pitchFamily="34" charset="0"/>
            </a:endParaRPr>
          </a:p>
          <a:p>
            <a:pPr marL="0" indent="0">
              <a:buNone/>
            </a:pPr>
            <a:r>
              <a:rPr lang="en-US" sz="1600" i="1" dirty="0">
                <a:latin typeface="Arial" panose="020B0604020202020204" pitchFamily="34" charset="0"/>
                <a:cs typeface="Arial" panose="020B0604020202020204" pitchFamily="34" charset="0"/>
              </a:rPr>
              <a:t>Note:  Account Managers are responsible for keeping PSSAR forms and training certificates (in case of audit or incident</a:t>
            </a:r>
            <a:r>
              <a:rPr lang="en-US" sz="1600" i="1" dirty="0" smtClean="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584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JPAS Account Requirements</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AS A FUTURE OR CURRENT JPAS ACCOUNT HOLDER, WHAT SHOULD I DO TO GAIN ACCESS TO OR MAINTAIN MY JPAS </a:t>
            </a:r>
            <a:r>
              <a:rPr lang="en-US" sz="1600" dirty="0" smtClean="0">
                <a:latin typeface="Arial" panose="020B0604020202020204" pitchFamily="34" charset="0"/>
                <a:cs typeface="Arial" panose="020B0604020202020204" pitchFamily="34" charset="0"/>
              </a:rPr>
              <a:t>ACCOUNT?</a:t>
            </a:r>
          </a:p>
          <a:p>
            <a:pPr lvl="1"/>
            <a:r>
              <a:rPr lang="en-US" sz="1400" dirty="0">
                <a:latin typeface="Arial" panose="020B0604020202020204" pitchFamily="34" charset="0"/>
                <a:cs typeface="Arial" panose="020B0604020202020204" pitchFamily="34" charset="0"/>
              </a:rPr>
              <a:t>The Defense Manpower Data Center (DMDC) Contact Center is unable to process a Personnel Security System Access Request (PSSAR) for applicants with no Owning or Servicing relationship in JPAS. When DMDC Contact Center receives a PSSAR for an applicant who is missing the required owning or servicing relationship in JPAS but has met all other requirements, the DMDC Contact Center will send the request to the DSS Facility Clearance Branch (FCB), who will establish a temporary 30-day servicing relationship for the applicant to facilitate creation of their JPAS account. FCB will notify the Facility Security Officer (FSO) of the action taken and the facility must establish a servicing or owning relationship with that subject under their own Security Management Office (SMO) within the 30-day timeframe or the account will be deleted</a:t>
            </a:r>
            <a:r>
              <a:rPr lang="en-US" sz="1400" dirty="0" smtClean="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955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txBox="1">
            <a:spLocks/>
          </p:cNvSpPr>
          <p:nvPr/>
        </p:nvSpPr>
        <p:spPr>
          <a:xfrm>
            <a:off x="169862" y="1509713"/>
            <a:ext cx="3259137" cy="4757737"/>
          </a:xfrm>
          <a:prstGeom prst="rect">
            <a:avLst/>
          </a:prstGeom>
        </p:spPr>
        <p:txBody>
          <a:bodyPr/>
          <a:lstStyle/>
          <a:p>
            <a:pPr marL="228600" indent="-228600" algn="l" defTabSz="1020763">
              <a:spcBef>
                <a:spcPts val="0"/>
              </a:spcBef>
              <a:spcAft>
                <a:spcPts val="0"/>
              </a:spcAft>
              <a:buFont typeface="Wingdings" pitchFamily="2" charset="2"/>
              <a:buNone/>
              <a:tabLst>
                <a:tab pos="914400" algn="l"/>
              </a:tabLst>
              <a:defRPr/>
            </a:pPr>
            <a:r>
              <a:rPr lang="en-US" sz="1600" b="1" kern="0" dirty="0">
                <a:latin typeface="+mn-lt"/>
              </a:rPr>
              <a:t>This is the page </a:t>
            </a:r>
            <a:r>
              <a:rPr lang="en-US" sz="1600" b="1" kern="0" dirty="0" smtClean="0">
                <a:latin typeface="+mn-lt"/>
              </a:rPr>
              <a:t>to bookmark: </a:t>
            </a:r>
            <a:r>
              <a:rPr lang="en-US" sz="1600" b="1" kern="0" dirty="0" smtClean="0">
                <a:solidFill>
                  <a:schemeClr val="bg1"/>
                </a:solidFill>
                <a:hlinkClick r:id="rId2"/>
              </a:rPr>
              <a:t>www.dmdc.osd.mil/psawebdocs</a:t>
            </a:r>
            <a:endParaRPr lang="en-US" sz="1600" b="1" kern="0" dirty="0">
              <a:latin typeface="+mn-lt"/>
            </a:endParaRPr>
          </a:p>
          <a:p>
            <a:pPr algn="l" defTabSz="1020763">
              <a:spcBef>
                <a:spcPts val="0"/>
              </a:spcBef>
              <a:spcAft>
                <a:spcPts val="0"/>
              </a:spcAft>
              <a:tabLst>
                <a:tab pos="914400" algn="l"/>
              </a:tabLst>
              <a:defRPr/>
            </a:pPr>
            <a:endParaRPr lang="en-US" sz="1600" b="1" kern="0" dirty="0" smtClean="0">
              <a:latin typeface="+mn-lt"/>
            </a:endParaRPr>
          </a:p>
          <a:p>
            <a:pPr algn="l" defTabSz="1020763">
              <a:spcBef>
                <a:spcPts val="0"/>
              </a:spcBef>
              <a:spcAft>
                <a:spcPts val="0"/>
              </a:spcAft>
              <a:tabLst>
                <a:tab pos="914400" algn="l"/>
              </a:tabLst>
              <a:defRPr/>
            </a:pPr>
            <a:r>
              <a:rPr lang="en-US" sz="1600" b="1" kern="0" dirty="0" smtClean="0">
                <a:latin typeface="+mn-lt"/>
              </a:rPr>
              <a:t>Alerts</a:t>
            </a:r>
            <a:r>
              <a:rPr lang="en-US" sz="1600" b="1" kern="0" dirty="0">
                <a:latin typeface="+mn-lt"/>
              </a:rPr>
              <a:t>, notices, user guide resources, etc. are posted </a:t>
            </a:r>
            <a:r>
              <a:rPr lang="en-US" sz="1600" b="1" kern="0" dirty="0" smtClean="0">
                <a:latin typeface="+mn-lt"/>
              </a:rPr>
              <a:t>here.</a:t>
            </a:r>
            <a:endParaRPr lang="en-US" sz="1600" b="1" kern="0" dirty="0">
              <a:latin typeface="+mn-lt"/>
            </a:endParaRPr>
          </a:p>
          <a:p>
            <a:pPr marL="228600" indent="-228600" algn="l" defTabSz="1020763">
              <a:spcBef>
                <a:spcPts val="0"/>
              </a:spcBef>
              <a:spcAft>
                <a:spcPts val="0"/>
              </a:spcAft>
              <a:buFont typeface="Wingdings" pitchFamily="2" charset="2"/>
              <a:buNone/>
              <a:tabLst>
                <a:tab pos="914400" algn="l"/>
              </a:tabLst>
              <a:defRPr/>
            </a:pPr>
            <a:endParaRPr lang="en-US" sz="1600" b="1" kern="0" dirty="0">
              <a:latin typeface="+mn-lt"/>
            </a:endParaRPr>
          </a:p>
          <a:p>
            <a:pPr algn="l" defTabSz="1020763">
              <a:spcBef>
                <a:spcPts val="0"/>
              </a:spcBef>
              <a:spcAft>
                <a:spcPts val="0"/>
              </a:spcAft>
              <a:tabLst>
                <a:tab pos="914400" algn="l"/>
              </a:tabLst>
              <a:defRPr/>
            </a:pPr>
            <a:r>
              <a:rPr lang="en-US" sz="1600" b="1" kern="0" dirty="0">
                <a:latin typeface="+mn-lt"/>
              </a:rPr>
              <a:t>If unable to log in via above link, try the following link that takes you to JPAS Disclosure page:</a:t>
            </a:r>
          </a:p>
          <a:p>
            <a:pPr marL="228600" algn="l" defTabSz="1020763">
              <a:spcBef>
                <a:spcPts val="0"/>
              </a:spcBef>
              <a:spcAft>
                <a:spcPts val="0"/>
              </a:spcAft>
              <a:buFont typeface="Wingdings" pitchFamily="2" charset="2"/>
              <a:buNone/>
              <a:tabLst>
                <a:tab pos="914400" algn="l"/>
              </a:tabLst>
              <a:defRPr/>
            </a:pPr>
            <a:r>
              <a:rPr lang="en-US" sz="1600" b="1" kern="0" dirty="0">
                <a:latin typeface="+mn-lt"/>
                <a:hlinkClick r:id="rId3"/>
              </a:rPr>
              <a:t>https://</a:t>
            </a:r>
            <a:r>
              <a:rPr lang="en-US" sz="1600" b="1" kern="0" dirty="0" smtClean="0">
                <a:latin typeface="+mn-lt"/>
                <a:hlinkClick r:id="rId3"/>
              </a:rPr>
              <a:t>jpasapp.dmdc.osd.mil/JPAS/JPASDisclosure</a:t>
            </a:r>
            <a:endParaRPr lang="en-US" sz="1600" b="1" kern="0" dirty="0" smtClean="0">
              <a:latin typeface="+mn-lt"/>
            </a:endParaRPr>
          </a:p>
          <a:p>
            <a:pPr marL="228600" algn="l" defTabSz="1020763">
              <a:spcBef>
                <a:spcPts val="0"/>
              </a:spcBef>
              <a:spcAft>
                <a:spcPts val="0"/>
              </a:spcAft>
              <a:buFont typeface="Wingdings" pitchFamily="2" charset="2"/>
              <a:buNone/>
              <a:tabLst>
                <a:tab pos="914400" algn="l"/>
              </a:tabLst>
              <a:defRPr/>
            </a:pPr>
            <a:endParaRPr lang="en-US" sz="1600" b="1" kern="0" dirty="0">
              <a:latin typeface="+mn-lt"/>
            </a:endParaRPr>
          </a:p>
          <a:p>
            <a:pPr marL="228600" algn="l" defTabSz="1020763">
              <a:spcBef>
                <a:spcPts val="0"/>
              </a:spcBef>
              <a:spcAft>
                <a:spcPts val="0"/>
              </a:spcAft>
              <a:buFont typeface="Wingdings" pitchFamily="2" charset="2"/>
              <a:buNone/>
              <a:tabLst>
                <a:tab pos="914400" algn="l"/>
              </a:tabLst>
              <a:defRPr/>
            </a:pPr>
            <a:endParaRPr lang="en-US" sz="1600" b="1" kern="0" dirty="0">
              <a:latin typeface="+mn-lt"/>
            </a:endParaRPr>
          </a:p>
          <a:p>
            <a:pPr marL="228600" indent="-228600" algn="l" defTabSz="1020763">
              <a:spcBef>
                <a:spcPts val="0"/>
              </a:spcBef>
              <a:spcAft>
                <a:spcPts val="0"/>
              </a:spcAft>
              <a:tabLst>
                <a:tab pos="914400" algn="l"/>
              </a:tabLst>
              <a:defRPr/>
            </a:pPr>
            <a:r>
              <a:rPr lang="en-US" sz="1400" b="1" kern="0" dirty="0" smtClean="0"/>
              <a:t>For Customer support you can contact:</a:t>
            </a:r>
          </a:p>
          <a:p>
            <a:pPr marL="228600" indent="-228600" algn="l" defTabSz="1020763">
              <a:spcBef>
                <a:spcPts val="0"/>
              </a:spcBef>
              <a:spcAft>
                <a:spcPts val="0"/>
              </a:spcAft>
              <a:tabLst>
                <a:tab pos="914400" algn="l"/>
              </a:tabLst>
              <a:defRPr/>
            </a:pPr>
            <a:endParaRPr lang="en-US" sz="1400" b="1" kern="0" dirty="0" smtClean="0"/>
          </a:p>
          <a:p>
            <a:pPr marL="228600" indent="-228600" algn="ctr" defTabSz="1020763">
              <a:spcBef>
                <a:spcPts val="0"/>
              </a:spcBef>
              <a:spcAft>
                <a:spcPts val="0"/>
              </a:spcAft>
              <a:tabLst>
                <a:tab pos="914400" algn="l"/>
              </a:tabLst>
              <a:defRPr/>
            </a:pPr>
            <a:r>
              <a:rPr lang="en-US" sz="1400" b="1" kern="0" dirty="0" smtClean="0"/>
              <a:t>DMDC Contact Center 800-467-5526</a:t>
            </a:r>
          </a:p>
          <a:p>
            <a:pPr marL="228600" indent="-228600" algn="ctr" defTabSz="1020763">
              <a:spcBef>
                <a:spcPts val="0"/>
              </a:spcBef>
              <a:spcAft>
                <a:spcPts val="0"/>
              </a:spcAft>
              <a:tabLst>
                <a:tab pos="914400" algn="l"/>
              </a:tabLst>
              <a:defRPr/>
            </a:pPr>
            <a:r>
              <a:rPr lang="en-US" sz="1400" b="1" kern="0" dirty="0" smtClean="0"/>
              <a:t>Or:</a:t>
            </a:r>
          </a:p>
          <a:p>
            <a:pPr marL="228600" indent="-228600" algn="ctr" defTabSz="1020763">
              <a:spcBef>
                <a:spcPts val="0"/>
              </a:spcBef>
              <a:spcAft>
                <a:spcPts val="0"/>
              </a:spcAft>
              <a:tabLst>
                <a:tab pos="914400" algn="l"/>
              </a:tabLst>
              <a:defRPr/>
            </a:pPr>
            <a:r>
              <a:rPr lang="en-US" sz="1400" b="1" kern="0" dirty="0" smtClean="0"/>
              <a:t> DSS Call Center 888-282-7682</a:t>
            </a:r>
            <a:endParaRPr lang="en-US" sz="1400" b="1" kern="0" dirty="0"/>
          </a:p>
          <a:p>
            <a:pPr marL="228600" algn="l" defTabSz="1020763">
              <a:spcBef>
                <a:spcPts val="0"/>
              </a:spcBef>
              <a:spcAft>
                <a:spcPts val="0"/>
              </a:spcAft>
              <a:buFont typeface="Wingdings" pitchFamily="2" charset="2"/>
              <a:buNone/>
              <a:tabLst>
                <a:tab pos="914400" algn="l"/>
              </a:tabLst>
              <a:defRPr/>
            </a:pPr>
            <a:endParaRPr lang="en-US" sz="1600" kern="0" dirty="0">
              <a:latin typeface="+mn-lt"/>
            </a:endParaRPr>
          </a:p>
          <a:p>
            <a:pPr marL="228600" indent="-228600" algn="l" defTabSz="1020763">
              <a:spcBef>
                <a:spcPts val="0"/>
              </a:spcBef>
              <a:spcAft>
                <a:spcPts val="0"/>
              </a:spcAft>
              <a:buFont typeface="Wingdings" pitchFamily="2" charset="2"/>
              <a:buNone/>
              <a:tabLst>
                <a:tab pos="914400" algn="l"/>
              </a:tabLst>
              <a:defRPr/>
            </a:pPr>
            <a:endParaRPr lang="en-US" sz="1600" b="1" kern="0"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825" y="1275555"/>
            <a:ext cx="5718175"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90600"/>
            <a:ext cx="9144000" cy="5867400"/>
          </a:xfrm>
        </p:spPr>
        <p:txBody>
          <a:bodyPr>
            <a:normAutofit lnSpcReduction="10000"/>
          </a:bodyPr>
          <a:lstStyle/>
          <a:p>
            <a:pPr marL="0" indent="0" algn="ctr">
              <a:buNone/>
            </a:pPr>
            <a:r>
              <a:rPr lang="en-US" sz="2400" b="1" dirty="0" smtClean="0">
                <a:solidFill>
                  <a:schemeClr val="tx2">
                    <a:lumMod val="75000"/>
                  </a:schemeClr>
                </a:solidFill>
                <a:latin typeface="Arial" panose="020B0604020202020204" pitchFamily="34" charset="0"/>
                <a:cs typeface="Arial" panose="020B0604020202020204" pitchFamily="34" charset="0"/>
              </a:rPr>
              <a:t>The JPAS Industry Team (est. 2004)</a:t>
            </a:r>
          </a:p>
          <a:p>
            <a:pPr marL="0" indent="0" algn="ctr">
              <a:buNone/>
            </a:pPr>
            <a:endParaRPr lang="en-US" sz="1800" b="1" i="1" dirty="0">
              <a:solidFill>
                <a:schemeClr val="tx2">
                  <a:lumMod val="75000"/>
                </a:schemeClr>
              </a:solidFill>
            </a:endParaRPr>
          </a:p>
          <a:p>
            <a:r>
              <a:rPr lang="en-US" sz="1700" dirty="0" err="1" smtClean="0">
                <a:latin typeface="Arial" panose="020B0604020202020204" pitchFamily="34" charset="0"/>
                <a:cs typeface="Arial" panose="020B0604020202020204" pitchFamily="34" charset="0"/>
              </a:rPr>
              <a:t>Renita</a:t>
            </a:r>
            <a:r>
              <a:rPr lang="en-US" sz="1700" dirty="0" smtClean="0">
                <a:latin typeface="Arial" panose="020B0604020202020204" pitchFamily="34" charset="0"/>
                <a:cs typeface="Arial" panose="020B0604020202020204" pitchFamily="34" charset="0"/>
              </a:rPr>
              <a:t> “Toni” MacDonald </a:t>
            </a:r>
            <a:r>
              <a:rPr lang="en-US" sz="1400" i="1" dirty="0" smtClean="0">
                <a:latin typeface="Arial" panose="020B0604020202020204" pitchFamily="34" charset="0"/>
                <a:cs typeface="Arial" panose="020B0604020202020204" pitchFamily="34" charset="0"/>
              </a:rPr>
              <a:t>(Boeing)  </a:t>
            </a:r>
          </a:p>
          <a:p>
            <a:endParaRPr lang="en-US" sz="1700" i="1"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Tanya </a:t>
            </a:r>
            <a:r>
              <a:rPr lang="en-US" sz="1700" dirty="0" smtClean="0">
                <a:latin typeface="Arial" panose="020B0604020202020204" pitchFamily="34" charset="0"/>
                <a:cs typeface="Arial" panose="020B0604020202020204" pitchFamily="34" charset="0"/>
              </a:rPr>
              <a:t>Elliott </a:t>
            </a:r>
            <a:r>
              <a:rPr lang="en-US" sz="1400" i="1" dirty="0" smtClean="0">
                <a:latin typeface="Arial" panose="020B0604020202020204" pitchFamily="34" charset="0"/>
                <a:cs typeface="Arial" panose="020B0604020202020204" pitchFamily="34" charset="0"/>
              </a:rPr>
              <a:t>(Analyst Warehouse)  </a:t>
            </a:r>
          </a:p>
          <a:p>
            <a:endParaRPr lang="en-US" sz="1700" i="1"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Quinton Wilkes </a:t>
            </a:r>
            <a:r>
              <a:rPr lang="en-US" sz="1400" i="1" dirty="0">
                <a:latin typeface="Arial" panose="020B0604020202020204" pitchFamily="34" charset="0"/>
                <a:cs typeface="Arial" panose="020B0604020202020204" pitchFamily="34" charset="0"/>
              </a:rPr>
              <a:t>(L-3 Communications</a:t>
            </a:r>
            <a:r>
              <a:rPr lang="en-US" sz="1400" i="1" dirty="0" smtClean="0">
                <a:latin typeface="Arial" panose="020B0604020202020204" pitchFamily="34" charset="0"/>
                <a:cs typeface="Arial" panose="020B0604020202020204" pitchFamily="34" charset="0"/>
              </a:rPr>
              <a:t>)</a:t>
            </a:r>
          </a:p>
          <a:p>
            <a:pPr marL="0" indent="0">
              <a:buNone/>
            </a:pPr>
            <a:endParaRPr lang="en-US" sz="1700" i="1" dirty="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Steven Burke </a:t>
            </a:r>
            <a:r>
              <a:rPr lang="en-US" sz="1400" i="1" dirty="0" smtClean="0">
                <a:latin typeface="Arial" panose="020B0604020202020204" pitchFamily="34" charset="0"/>
                <a:cs typeface="Arial" panose="020B0604020202020204" pitchFamily="34" charset="0"/>
              </a:rPr>
              <a:t>(Lockheed </a:t>
            </a:r>
            <a:r>
              <a:rPr lang="en-US" sz="1400" i="1" dirty="0">
                <a:latin typeface="Arial" panose="020B0604020202020204" pitchFamily="34" charset="0"/>
                <a:cs typeface="Arial" panose="020B0604020202020204" pitchFamily="34" charset="0"/>
              </a:rPr>
              <a:t>Martin</a:t>
            </a:r>
            <a:r>
              <a:rPr lang="en-US" sz="1400" i="1" dirty="0" smtClean="0">
                <a:latin typeface="Arial" panose="020B0604020202020204" pitchFamily="34" charset="0"/>
                <a:cs typeface="Arial" panose="020B0604020202020204" pitchFamily="34" charset="0"/>
              </a:rPr>
              <a:t>)</a:t>
            </a:r>
          </a:p>
          <a:p>
            <a:endParaRPr lang="en-US" sz="1700" i="1"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Rene Haley </a:t>
            </a:r>
            <a:r>
              <a:rPr lang="en-US" sz="1400" i="1" dirty="0">
                <a:latin typeface="Arial" panose="020B0604020202020204" pitchFamily="34" charset="0"/>
                <a:cs typeface="Arial" panose="020B0604020202020204" pitchFamily="34" charset="0"/>
              </a:rPr>
              <a:t>(Northrop Grumman</a:t>
            </a:r>
            <a:r>
              <a:rPr lang="en-US" sz="1400" i="1" dirty="0" smtClean="0">
                <a:latin typeface="Arial" panose="020B0604020202020204" pitchFamily="34" charset="0"/>
                <a:cs typeface="Arial" panose="020B0604020202020204" pitchFamily="34" charset="0"/>
              </a:rPr>
              <a:t>)</a:t>
            </a:r>
          </a:p>
          <a:p>
            <a:endParaRPr lang="en-US" sz="1700" i="1" dirty="0" smtClean="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Susie Bryant </a:t>
            </a:r>
            <a:r>
              <a:rPr lang="en-US" sz="1400" i="1" dirty="0">
                <a:latin typeface="Arial" panose="020B0604020202020204" pitchFamily="34" charset="0"/>
                <a:cs typeface="Arial" panose="020B0604020202020204" pitchFamily="34" charset="0"/>
              </a:rPr>
              <a:t>(Raytheon</a:t>
            </a:r>
            <a:r>
              <a:rPr lang="en-US" sz="1400" i="1" dirty="0" smtClean="0">
                <a:latin typeface="Arial" panose="020B0604020202020204" pitchFamily="34" charset="0"/>
                <a:cs typeface="Arial" panose="020B0604020202020204" pitchFamily="34" charset="0"/>
              </a:rPr>
              <a:t>)</a:t>
            </a:r>
          </a:p>
          <a:p>
            <a:endParaRPr lang="en-US" sz="1700" i="1" dirty="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Carla Peters-Carr </a:t>
            </a:r>
            <a:r>
              <a:rPr lang="en-US" sz="1400" i="1" dirty="0" smtClean="0">
                <a:latin typeface="Arial" panose="020B0604020202020204" pitchFamily="34" charset="0"/>
                <a:cs typeface="Arial" panose="020B0604020202020204" pitchFamily="34" charset="0"/>
              </a:rPr>
              <a:t>(Northrop Grumman)</a:t>
            </a:r>
          </a:p>
          <a:p>
            <a:pPr>
              <a:buNone/>
            </a:pPr>
            <a:endParaRPr lang="en-US" sz="1700" i="1" dirty="0" smtClean="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Shala </a:t>
            </a:r>
            <a:r>
              <a:rPr lang="en-US" sz="1700" dirty="0">
                <a:latin typeface="Arial" panose="020B0604020202020204" pitchFamily="34" charset="0"/>
                <a:cs typeface="Arial" panose="020B0604020202020204" pitchFamily="34" charset="0"/>
              </a:rPr>
              <a:t>Romandelvalle </a:t>
            </a:r>
            <a:r>
              <a:rPr lang="en-US" sz="1400" i="1" dirty="0">
                <a:latin typeface="Arial" panose="020B0604020202020204" pitchFamily="34" charset="0"/>
                <a:cs typeface="Arial" panose="020B0604020202020204" pitchFamily="34" charset="0"/>
              </a:rPr>
              <a:t>(BAE Systems</a:t>
            </a:r>
            <a:r>
              <a:rPr lang="en-US" sz="1400" i="1" dirty="0" smtClean="0">
                <a:latin typeface="Arial" panose="020B0604020202020204" pitchFamily="34" charset="0"/>
                <a:cs typeface="Arial" panose="020B0604020202020204" pitchFamily="34" charset="0"/>
              </a:rPr>
              <a:t>)</a:t>
            </a:r>
          </a:p>
          <a:p>
            <a:endParaRPr lang="en-US" sz="1700" i="1" dirty="0" smtClean="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Sheila Garland </a:t>
            </a:r>
            <a:r>
              <a:rPr lang="en-US" sz="1400" i="1" dirty="0">
                <a:latin typeface="Arial" panose="020B0604020202020204" pitchFamily="34" charset="0"/>
                <a:cs typeface="Arial" panose="020B0604020202020204" pitchFamily="34" charset="0"/>
              </a:rPr>
              <a:t>(Ball Corporation)</a:t>
            </a:r>
          </a:p>
          <a:p>
            <a:endParaRPr lang="en-US" sz="1700" i="1" dirty="0" smtClean="0">
              <a:latin typeface="Arial" panose="020B0604020202020204" pitchFamily="34" charset="0"/>
              <a:cs typeface="Arial" panose="020B0604020202020204" pitchFamily="34" charset="0"/>
            </a:endParaRPr>
          </a:p>
          <a:p>
            <a:pPr marL="0" indent="0">
              <a:buNone/>
            </a:pPr>
            <a:endParaRPr lang="en-US" sz="1800" i="1" dirty="0" smtClean="0"/>
          </a:p>
          <a:p>
            <a:pPr marL="0" indent="0">
              <a:buNone/>
            </a:pPr>
            <a:endParaRPr lang="en-US" sz="1800" i="1" dirty="0"/>
          </a:p>
          <a:p>
            <a:pPr marL="0" indent="0">
              <a:buNone/>
            </a:pPr>
            <a:endParaRPr lang="en-US" sz="1800" i="1" dirty="0" smtClean="0"/>
          </a:p>
          <a:p>
            <a:endParaRPr lang="en-US" sz="1800" dirty="0" smtClean="0"/>
          </a:p>
          <a:p>
            <a:pPr marL="0" indent="0">
              <a:buNone/>
            </a:pPr>
            <a:endParaRPr lang="en-US" sz="1800" dirty="0" smtClean="0"/>
          </a:p>
          <a:p>
            <a:pPr marL="0" indent="0">
              <a:buNone/>
            </a:pPr>
            <a:endParaRPr lang="en-US" sz="1800" i="1" dirty="0" smtClean="0"/>
          </a:p>
          <a:p>
            <a:endParaRPr lang="en-US" sz="1800" i="1" dirty="0" smtClean="0"/>
          </a:p>
          <a:p>
            <a:endParaRPr lang="en-US" sz="1800" i="1" dirty="0" smtClean="0"/>
          </a:p>
          <a:p>
            <a:endParaRPr lang="en-US" sz="1800" dirty="0"/>
          </a:p>
          <a:p>
            <a:endParaRPr lang="en-US" sz="1800" i="1" dirty="0" smtClean="0"/>
          </a:p>
          <a:p>
            <a:endParaRPr lang="en-US" sz="1800" i="1" dirty="0" smtClean="0"/>
          </a:p>
        </p:txBody>
      </p:sp>
      <p:pic>
        <p:nvPicPr>
          <p:cNvPr id="1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105400"/>
            <a:ext cx="1600200" cy="49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8100" y="1600200"/>
            <a:ext cx="1524000" cy="55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9569" y="2667000"/>
            <a:ext cx="881062" cy="47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0134" y="3276600"/>
            <a:ext cx="1159932" cy="44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886200"/>
            <a:ext cx="1600200" cy="49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4550776"/>
            <a:ext cx="1447800" cy="37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74458" y="5715000"/>
            <a:ext cx="1271285" cy="19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14775" y="6172200"/>
            <a:ext cx="1390650" cy="36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10200" y="2895600"/>
            <a:ext cx="3530048" cy="203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AWL Logo"/>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91000" y="2161222"/>
            <a:ext cx="838200" cy="429578"/>
          </a:xfrm>
          <a:prstGeom prst="rect">
            <a:avLst/>
          </a:prstGeom>
          <a:noFill/>
          <a:ln>
            <a:noFill/>
          </a:ln>
        </p:spPr>
      </p:pic>
    </p:spTree>
    <p:extLst>
      <p:ext uri="{BB962C8B-B14F-4D97-AF65-F5344CB8AC3E}">
        <p14:creationId xmlns:p14="http://schemas.microsoft.com/office/powerpoint/2010/main" val="3281530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85" y="733391"/>
            <a:ext cx="8229600" cy="911803"/>
          </a:xfrm>
        </p:spPr>
        <p:txBody>
          <a:bodyPr/>
          <a:lstStyle/>
          <a:p>
            <a:pPr>
              <a:defRPr/>
            </a:pPr>
            <a:r>
              <a:rPr lang="en-US" sz="2800" b="1" i="1" dirty="0" smtClean="0">
                <a:solidFill>
                  <a:schemeClr val="tx2">
                    <a:lumMod val="75000"/>
                  </a:schemeClr>
                </a:solidFill>
              </a:rPr>
              <a:t> </a:t>
            </a:r>
          </a:p>
        </p:txBody>
      </p:sp>
      <p:sp>
        <p:nvSpPr>
          <p:cNvPr id="3" name="Content Placeholder 2"/>
          <p:cNvSpPr>
            <a:spLocks noGrp="1"/>
          </p:cNvSpPr>
          <p:nvPr>
            <p:ph sz="half" idx="1"/>
          </p:nvPr>
        </p:nvSpPr>
        <p:spPr>
          <a:xfrm>
            <a:off x="457200" y="2103437"/>
            <a:ext cx="8153400" cy="4525963"/>
          </a:xfrm>
        </p:spPr>
        <p:txBody>
          <a:bodyPr/>
          <a:lstStyle/>
          <a:p>
            <a:endParaRPr lang="en-US" sz="1800" dirty="0"/>
          </a:p>
          <a:p>
            <a:endParaRPr lang="en-US" sz="1800" dirty="0" smtClean="0"/>
          </a:p>
          <a:p>
            <a:pPr marL="0" indent="0">
              <a:buNone/>
            </a:pPr>
            <a:endParaRPr lang="en-US" sz="1800" dirty="0"/>
          </a:p>
        </p:txBody>
      </p:sp>
      <p:sp>
        <p:nvSpPr>
          <p:cNvPr id="4" name="Title 5"/>
          <p:cNvSpPr txBox="1">
            <a:spLocks/>
          </p:cNvSpPr>
          <p:nvPr/>
        </p:nvSpPr>
        <p:spPr>
          <a:xfrm>
            <a:off x="927571" y="806994"/>
            <a:ext cx="7225829"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tx2">
                    <a:lumMod val="75000"/>
                  </a:schemeClr>
                </a:solidFill>
                <a:latin typeface="Arial" panose="020B0604020202020204" pitchFamily="34" charset="0"/>
                <a:ea typeface="+mn-ea"/>
                <a:cs typeface="Arial" panose="020B0604020202020204" pitchFamily="34" charset="0"/>
              </a:rPr>
              <a:t>Channels of Communication</a:t>
            </a:r>
          </a:p>
        </p:txBody>
      </p:sp>
      <p:sp>
        <p:nvSpPr>
          <p:cNvPr id="5" name="Rectangle 4"/>
          <p:cNvSpPr/>
          <p:nvPr/>
        </p:nvSpPr>
        <p:spPr>
          <a:xfrm>
            <a:off x="1676400" y="2103437"/>
            <a:ext cx="543418" cy="369332"/>
          </a:xfrm>
          <a:prstGeom prst="rect">
            <a:avLst/>
          </a:prstGeom>
        </p:spPr>
        <p:txBody>
          <a:bodyPr wrap="none">
            <a:spAutoFit/>
          </a:bodyPr>
          <a:lstStyle/>
          <a:p>
            <a:r>
              <a:rPr lang="en-US" dirty="0"/>
              <a:t>VOI</a:t>
            </a:r>
          </a:p>
        </p:txBody>
      </p:sp>
      <p:sp>
        <p:nvSpPr>
          <p:cNvPr id="6" name="Rectangle 5"/>
          <p:cNvSpPr/>
          <p:nvPr/>
        </p:nvSpPr>
        <p:spPr>
          <a:xfrm>
            <a:off x="7145759" y="3223775"/>
            <a:ext cx="1663297" cy="369332"/>
          </a:xfrm>
          <a:prstGeom prst="rect">
            <a:avLst/>
          </a:prstGeom>
        </p:spPr>
        <p:txBody>
          <a:bodyPr wrap="square">
            <a:spAutoFit/>
          </a:bodyPr>
          <a:lstStyle/>
          <a:p>
            <a:r>
              <a:rPr lang="en-US" dirty="0" smtClean="0"/>
              <a:t>DSS Webinar</a:t>
            </a:r>
            <a:endParaRPr lang="en-US" dirty="0"/>
          </a:p>
        </p:txBody>
      </p:sp>
      <p:sp>
        <p:nvSpPr>
          <p:cNvPr id="7" name="Rectangle 6"/>
          <p:cNvSpPr/>
          <p:nvPr/>
        </p:nvSpPr>
        <p:spPr>
          <a:xfrm>
            <a:off x="5213451" y="1513936"/>
            <a:ext cx="1245406" cy="369332"/>
          </a:xfrm>
          <a:prstGeom prst="rect">
            <a:avLst/>
          </a:prstGeom>
        </p:spPr>
        <p:txBody>
          <a:bodyPr wrap="none">
            <a:spAutoFit/>
          </a:bodyPr>
          <a:lstStyle/>
          <a:p>
            <a:r>
              <a:rPr lang="en-US" dirty="0"/>
              <a:t>DMDC PSA</a:t>
            </a:r>
          </a:p>
        </p:txBody>
      </p:sp>
      <p:sp>
        <p:nvSpPr>
          <p:cNvPr id="8" name="Rectangle 7"/>
          <p:cNvSpPr/>
          <p:nvPr/>
        </p:nvSpPr>
        <p:spPr>
          <a:xfrm>
            <a:off x="6959692" y="2215032"/>
            <a:ext cx="1467261" cy="369332"/>
          </a:xfrm>
          <a:prstGeom prst="rect">
            <a:avLst/>
          </a:prstGeom>
        </p:spPr>
        <p:txBody>
          <a:bodyPr wrap="none">
            <a:spAutoFit/>
          </a:bodyPr>
          <a:lstStyle/>
          <a:p>
            <a:r>
              <a:rPr lang="en-US" dirty="0"/>
              <a:t>JPAS Website</a:t>
            </a:r>
          </a:p>
        </p:txBody>
      </p:sp>
      <p:sp>
        <p:nvSpPr>
          <p:cNvPr id="9" name="Rectangle 8"/>
          <p:cNvSpPr/>
          <p:nvPr/>
        </p:nvSpPr>
        <p:spPr>
          <a:xfrm>
            <a:off x="927572" y="5466845"/>
            <a:ext cx="3021725" cy="369332"/>
          </a:xfrm>
          <a:prstGeom prst="rect">
            <a:avLst/>
          </a:prstGeom>
        </p:spPr>
        <p:txBody>
          <a:bodyPr wrap="none">
            <a:spAutoFit/>
          </a:bodyPr>
          <a:lstStyle/>
          <a:p>
            <a:r>
              <a:rPr lang="en-US" dirty="0"/>
              <a:t>	JPAS PMO meetings</a:t>
            </a:r>
          </a:p>
        </p:txBody>
      </p:sp>
      <p:sp>
        <p:nvSpPr>
          <p:cNvPr id="10" name="Rectangle 9"/>
          <p:cNvSpPr/>
          <p:nvPr/>
        </p:nvSpPr>
        <p:spPr>
          <a:xfrm>
            <a:off x="5184422" y="4748779"/>
            <a:ext cx="3706079" cy="1477328"/>
          </a:xfrm>
          <a:prstGeom prst="rect">
            <a:avLst/>
          </a:prstGeom>
        </p:spPr>
        <p:txBody>
          <a:bodyPr wrap="none">
            <a:spAutoFit/>
          </a:bodyPr>
          <a:lstStyle/>
          <a:p>
            <a:pPr algn="ctr"/>
            <a:r>
              <a:rPr lang="en-US" u="sng" dirty="0" smtClean="0"/>
              <a:t>E-Mail Listserv</a:t>
            </a:r>
          </a:p>
          <a:p>
            <a:pPr marL="285750" indent="-285750">
              <a:buFont typeface="Wingdings" pitchFamily="2" charset="2"/>
              <a:buChar char="ü"/>
            </a:pPr>
            <a:r>
              <a:rPr lang="en-US" dirty="0" smtClean="0"/>
              <a:t>ISFD</a:t>
            </a:r>
          </a:p>
          <a:p>
            <a:pPr marL="285750" indent="-285750">
              <a:buFont typeface="Wingdings" pitchFamily="2" charset="2"/>
              <a:buChar char="ü"/>
            </a:pPr>
            <a:r>
              <a:rPr lang="en-US" dirty="0" smtClean="0"/>
              <a:t>CDSE Flash </a:t>
            </a:r>
          </a:p>
          <a:p>
            <a:pPr marL="285750" indent="-285750">
              <a:buFont typeface="Wingdings" pitchFamily="2" charset="2"/>
              <a:buChar char="ü"/>
            </a:pPr>
            <a:r>
              <a:rPr lang="en-US" dirty="0" smtClean="0"/>
              <a:t>JPAS </a:t>
            </a:r>
            <a:r>
              <a:rPr lang="en-US" dirty="0"/>
              <a:t>SMO emails</a:t>
            </a:r>
          </a:p>
          <a:p>
            <a:pPr marL="285750" indent="-285750">
              <a:buFont typeface="Wingdings" pitchFamily="2" charset="2"/>
              <a:buChar char="ü"/>
            </a:pPr>
            <a:r>
              <a:rPr lang="en-US" dirty="0" err="1"/>
              <a:t>AskPSMO</a:t>
            </a:r>
            <a:r>
              <a:rPr lang="en-US" dirty="0"/>
              <a:t>-I Webinar </a:t>
            </a:r>
            <a:r>
              <a:rPr lang="en-US" dirty="0" smtClean="0"/>
              <a:t>Participants</a:t>
            </a:r>
            <a:endParaRPr lang="en-US" dirty="0"/>
          </a:p>
        </p:txBody>
      </p:sp>
      <p:sp>
        <p:nvSpPr>
          <p:cNvPr id="11" name="Rectangle 10"/>
          <p:cNvSpPr/>
          <p:nvPr/>
        </p:nvSpPr>
        <p:spPr>
          <a:xfrm>
            <a:off x="326571" y="4564113"/>
            <a:ext cx="2226443" cy="369332"/>
          </a:xfrm>
          <a:prstGeom prst="rect">
            <a:avLst/>
          </a:prstGeom>
        </p:spPr>
        <p:txBody>
          <a:bodyPr wrap="none">
            <a:spAutoFit/>
          </a:bodyPr>
          <a:lstStyle/>
          <a:p>
            <a:r>
              <a:rPr lang="en-US" dirty="0"/>
              <a:t>Briefings to Industry</a:t>
            </a:r>
          </a:p>
        </p:txBody>
      </p:sp>
      <p:sp>
        <p:nvSpPr>
          <p:cNvPr id="12" name="Rectangle 11"/>
          <p:cNvSpPr/>
          <p:nvPr/>
        </p:nvSpPr>
        <p:spPr>
          <a:xfrm>
            <a:off x="541087" y="3084047"/>
            <a:ext cx="772969" cy="369332"/>
          </a:xfrm>
          <a:prstGeom prst="rect">
            <a:avLst/>
          </a:prstGeom>
        </p:spPr>
        <p:txBody>
          <a:bodyPr wrap="none">
            <a:spAutoFit/>
          </a:bodyPr>
          <a:lstStyle/>
          <a:p>
            <a:r>
              <a:rPr lang="en-US" dirty="0"/>
              <a:t>NCMS</a:t>
            </a:r>
          </a:p>
        </p:txBody>
      </p:sp>
      <p:sp>
        <p:nvSpPr>
          <p:cNvPr id="13" name="Rectangle 12"/>
          <p:cNvSpPr/>
          <p:nvPr/>
        </p:nvSpPr>
        <p:spPr>
          <a:xfrm>
            <a:off x="2553014" y="1484907"/>
            <a:ext cx="1406604" cy="369332"/>
          </a:xfrm>
          <a:prstGeom prst="rect">
            <a:avLst/>
          </a:prstGeom>
        </p:spPr>
        <p:txBody>
          <a:bodyPr wrap="none">
            <a:spAutoFit/>
          </a:bodyPr>
          <a:lstStyle/>
          <a:p>
            <a:r>
              <a:rPr lang="en-US" dirty="0"/>
              <a:t>DSS Website</a:t>
            </a:r>
          </a:p>
        </p:txBody>
      </p:sp>
      <p:cxnSp>
        <p:nvCxnSpPr>
          <p:cNvPr id="14" name="Straight Arrow Connector 13"/>
          <p:cNvCxnSpPr>
            <a:endCxn id="7" idx="2"/>
          </p:cNvCxnSpPr>
          <p:nvPr/>
        </p:nvCxnSpPr>
        <p:spPr>
          <a:xfrm flipV="1">
            <a:off x="4673600" y="1883268"/>
            <a:ext cx="1162554" cy="1137698"/>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8" idx="1"/>
          </p:cNvCxnSpPr>
          <p:nvPr/>
        </p:nvCxnSpPr>
        <p:spPr>
          <a:xfrm flipV="1">
            <a:off x="4826000" y="2399698"/>
            <a:ext cx="2133692" cy="773668"/>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10" idx="0"/>
          </p:cNvCxnSpPr>
          <p:nvPr/>
        </p:nvCxnSpPr>
        <p:spPr>
          <a:xfrm>
            <a:off x="4826000" y="3173366"/>
            <a:ext cx="2211462" cy="1575413"/>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13" idx="2"/>
          </p:cNvCxnSpPr>
          <p:nvPr/>
        </p:nvCxnSpPr>
        <p:spPr>
          <a:xfrm flipH="1" flipV="1">
            <a:off x="3256316" y="1854239"/>
            <a:ext cx="1569684" cy="1319127"/>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12" idx="3"/>
          </p:cNvCxnSpPr>
          <p:nvPr/>
        </p:nvCxnSpPr>
        <p:spPr>
          <a:xfrm flipH="1">
            <a:off x="1314056" y="3236447"/>
            <a:ext cx="3511944" cy="32266"/>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9" idx="0"/>
          </p:cNvCxnSpPr>
          <p:nvPr/>
        </p:nvCxnSpPr>
        <p:spPr>
          <a:xfrm flipH="1">
            <a:off x="2438435" y="3236447"/>
            <a:ext cx="2387565" cy="2230398"/>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11" idx="0"/>
          </p:cNvCxnSpPr>
          <p:nvPr/>
        </p:nvCxnSpPr>
        <p:spPr>
          <a:xfrm flipH="1">
            <a:off x="1439793" y="3236447"/>
            <a:ext cx="3386207" cy="1327666"/>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462779"/>
            <a:ext cx="264160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22" name="Straight Arrow Connector 21"/>
          <p:cNvCxnSpPr/>
          <p:nvPr/>
        </p:nvCxnSpPr>
        <p:spPr>
          <a:xfrm>
            <a:off x="6172200" y="3483859"/>
            <a:ext cx="973559" cy="0"/>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5184422" y="4564113"/>
            <a:ext cx="454378" cy="521732"/>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6539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6400800" y="1143000"/>
            <a:ext cx="2472690" cy="3190399"/>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334000" y="2286000"/>
            <a:ext cx="2483168" cy="3164205"/>
          </a:xfrm>
          <a:prstGeom prst="rect">
            <a:avLst/>
          </a:prstGeom>
          <a:noFill/>
          <a:ln w="9525">
            <a:noFill/>
            <a:miter lim="800000"/>
            <a:headEnd/>
            <a:tailEnd/>
          </a:ln>
        </p:spPr>
      </p:pic>
      <p:sp>
        <p:nvSpPr>
          <p:cNvPr id="3" name="Content Placeholder 2"/>
          <p:cNvSpPr>
            <a:spLocks noGrp="1"/>
          </p:cNvSpPr>
          <p:nvPr>
            <p:ph idx="1"/>
          </p:nvPr>
        </p:nvSpPr>
        <p:spPr>
          <a:xfrm>
            <a:off x="457200" y="1295400"/>
            <a:ext cx="8229600" cy="5105400"/>
          </a:xfrm>
        </p:spPr>
        <p:txBody>
          <a:bodyPr/>
          <a:lstStyle/>
          <a:p>
            <a:pPr algn="ctr">
              <a:buNone/>
            </a:pPr>
            <a:r>
              <a:rPr lang="en-US" sz="2400" b="1" dirty="0">
                <a:solidFill>
                  <a:schemeClr val="tx2">
                    <a:lumMod val="75000"/>
                  </a:schemeClr>
                </a:solidFill>
                <a:latin typeface="Arial" panose="020B0604020202020204" pitchFamily="34" charset="0"/>
                <a:cs typeface="Arial" panose="020B0604020202020204" pitchFamily="34" charset="0"/>
              </a:rPr>
              <a:t>JPAS Newsletter</a:t>
            </a:r>
          </a:p>
        </p:txBody>
      </p:sp>
      <p:pic>
        <p:nvPicPr>
          <p:cNvPr id="1028" name="Picture 4"/>
          <p:cNvPicPr>
            <a:picLocks noChangeAspect="1" noChangeArrowheads="1"/>
          </p:cNvPicPr>
          <p:nvPr/>
        </p:nvPicPr>
        <p:blipFill>
          <a:blip r:embed="rId5" cstate="print"/>
          <a:srcRect/>
          <a:stretch>
            <a:fillRect/>
          </a:stretch>
        </p:blipFill>
        <p:spPr bwMode="auto">
          <a:xfrm>
            <a:off x="3541871" y="3591401"/>
            <a:ext cx="2477929" cy="3190399"/>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1250632" y="2295994"/>
            <a:ext cx="2483168" cy="3200876"/>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275749" y="1066800"/>
            <a:ext cx="2467451" cy="319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5486400" cy="838200"/>
          </a:xfrm>
        </p:spPr>
        <p:txBody>
          <a:bodyPr>
            <a:normAutofit/>
          </a:bodyPr>
          <a:lstStyle/>
          <a:p>
            <a:pPr marL="342900" indent="-342900">
              <a:spcBef>
                <a:spcPct val="20000"/>
              </a:spcBef>
            </a:pPr>
            <a:r>
              <a:rPr lang="en-US" sz="2400" b="1" dirty="0">
                <a:solidFill>
                  <a:schemeClr val="tx2">
                    <a:lumMod val="75000"/>
                  </a:schemeClr>
                </a:solidFill>
                <a:latin typeface="Arial" panose="020B0604020202020204" pitchFamily="34" charset="0"/>
                <a:ea typeface="+mn-ea"/>
                <a:cs typeface="Arial" panose="020B0604020202020204" pitchFamily="34" charset="0"/>
              </a:rPr>
              <a:t>Additional Resources</a:t>
            </a:r>
          </a:p>
        </p:txBody>
      </p:sp>
      <p:grpSp>
        <p:nvGrpSpPr>
          <p:cNvPr id="2" name="Group 4"/>
          <p:cNvGrpSpPr/>
          <p:nvPr/>
        </p:nvGrpSpPr>
        <p:grpSpPr>
          <a:xfrm>
            <a:off x="609599" y="1600200"/>
            <a:ext cx="4876801" cy="4572000"/>
            <a:chOff x="533400" y="1371600"/>
            <a:chExt cx="5229225" cy="5133975"/>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0"/>
              <a:ext cx="522922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19200" y="2209800"/>
              <a:ext cx="3810000" cy="60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800" b="1" dirty="0" err="1">
                  <a:solidFill>
                    <a:schemeClr val="tx1"/>
                  </a:solidFill>
                  <a:latin typeface="+mj-lt"/>
                </a:rPr>
                <a:t>AskPSMO</a:t>
              </a:r>
              <a:r>
                <a:rPr lang="en-US" sz="2800" b="1" dirty="0">
                  <a:solidFill>
                    <a:schemeClr val="tx1"/>
                  </a:solidFill>
                  <a:latin typeface="+mj-lt"/>
                </a:rPr>
                <a:t>-I Webinars</a:t>
              </a:r>
            </a:p>
          </p:txBody>
        </p:sp>
        <p:sp>
          <p:nvSpPr>
            <p:cNvPr id="17" name="Rectangle 16"/>
            <p:cNvSpPr/>
            <p:nvPr/>
          </p:nvSpPr>
          <p:spPr>
            <a:xfrm>
              <a:off x="1188522" y="2795650"/>
              <a:ext cx="3916878" cy="310985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itchFamily="34" charset="0"/>
                <a:buChar char="•"/>
              </a:pPr>
              <a:r>
                <a:rPr lang="en-US" sz="1600" dirty="0" smtClean="0">
                  <a:solidFill>
                    <a:schemeClr val="tx1"/>
                  </a:solidFill>
                  <a:latin typeface="+mj-lt"/>
                </a:rPr>
                <a:t>Join the PSMO-I for its bi-monthly webinars where we answer specific questions related to eFP</a:t>
              </a:r>
            </a:p>
            <a:p>
              <a:pPr marL="742950" lvl="1" indent="-285750">
                <a:buFont typeface="Wingdings" pitchFamily="2" charset="2"/>
                <a:buChar char="v"/>
              </a:pPr>
              <a:r>
                <a:rPr lang="en-US" sz="1600" dirty="0" smtClean="0">
                  <a:solidFill>
                    <a:schemeClr val="tx1"/>
                  </a:solidFill>
                  <a:latin typeface="+mj-lt"/>
                </a:rPr>
                <a:t>Visit the </a:t>
              </a:r>
              <a:r>
                <a:rPr lang="en-US" sz="1600" dirty="0" smtClean="0">
                  <a:solidFill>
                    <a:schemeClr val="tx1"/>
                  </a:solidFill>
                  <a:latin typeface="+mj-lt"/>
                  <a:hlinkClick r:id="rId3"/>
                </a:rPr>
                <a:t>DSS website</a:t>
              </a:r>
              <a:r>
                <a:rPr lang="en-US" sz="1600" dirty="0" smtClean="0">
                  <a:solidFill>
                    <a:schemeClr val="tx1"/>
                  </a:solidFill>
                  <a:latin typeface="+mj-lt"/>
                </a:rPr>
                <a:t> for the webinar announcement and registration link</a:t>
              </a:r>
            </a:p>
            <a:p>
              <a:pPr marL="742950" lvl="1" indent="-285750">
                <a:buFont typeface="Wingdings" pitchFamily="2" charset="2"/>
                <a:buChar char="v"/>
              </a:pPr>
              <a:r>
                <a:rPr lang="en-US" sz="1600" dirty="0" smtClean="0">
                  <a:solidFill>
                    <a:schemeClr val="tx1"/>
                  </a:solidFill>
                  <a:latin typeface="+mj-lt"/>
                </a:rPr>
                <a:t>Be sure to submit questions during the registration process</a:t>
              </a:r>
            </a:p>
            <a:p>
              <a:pPr marL="742950" lvl="1" indent="-285750">
                <a:buFont typeface="Wingdings" pitchFamily="2" charset="2"/>
                <a:buChar char="v"/>
              </a:pPr>
              <a:endParaRPr lang="en-US" sz="1600" dirty="0" smtClean="0">
                <a:solidFill>
                  <a:schemeClr val="tx1"/>
                </a:solidFill>
                <a:latin typeface="+mj-lt"/>
              </a:endParaRPr>
            </a:p>
          </p:txBody>
        </p:sp>
      </p:grpSp>
      <p:sp>
        <p:nvSpPr>
          <p:cNvPr id="20" name="TextBox 19"/>
          <p:cNvSpPr txBox="1"/>
          <p:nvPr/>
        </p:nvSpPr>
        <p:spPr>
          <a:xfrm>
            <a:off x="5923026" y="6262506"/>
            <a:ext cx="2916174" cy="369332"/>
          </a:xfrm>
          <a:prstGeom prst="rect">
            <a:avLst/>
          </a:prstGeom>
          <a:noFill/>
        </p:spPr>
        <p:txBody>
          <a:bodyPr wrap="square" rtlCol="0">
            <a:spAutoFit/>
          </a:bodyPr>
          <a:lstStyle/>
          <a:p>
            <a:r>
              <a:rPr lang="en-US" sz="900" i="1" dirty="0" smtClean="0">
                <a:latin typeface="+mj-lt"/>
              </a:rPr>
              <a:t>Note: Hyperlinks only work in “Slideshow View”. Click Shift+F5</a:t>
            </a:r>
            <a:endParaRPr lang="en-US" sz="900" i="1" dirty="0">
              <a:latin typeface="+mj-lt"/>
            </a:endParaRPr>
          </a:p>
        </p:txBody>
      </p:sp>
      <p:sp>
        <p:nvSpPr>
          <p:cNvPr id="21" name="Rectangle 20"/>
          <p:cNvSpPr/>
          <p:nvPr/>
        </p:nvSpPr>
        <p:spPr>
          <a:xfrm>
            <a:off x="6172201" y="1385942"/>
            <a:ext cx="2438400" cy="59525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lvl="1" indent="-285750">
              <a:buFont typeface="Arial" pitchFamily="34" charset="0"/>
              <a:buChar char="•"/>
            </a:pPr>
            <a:r>
              <a:rPr lang="en-US" sz="1200" dirty="0" smtClean="0">
                <a:solidFill>
                  <a:schemeClr val="tx1"/>
                </a:solidFill>
                <a:latin typeface="+mj-lt"/>
              </a:rPr>
              <a:t>Email questions: </a:t>
            </a:r>
          </a:p>
          <a:p>
            <a:pPr marL="285750" lvl="1"/>
            <a:r>
              <a:rPr lang="en-US" sz="1200" smtClean="0">
                <a:solidFill>
                  <a:schemeClr val="tx1"/>
                </a:solidFill>
                <a:hlinkClick r:id="rId4"/>
              </a:rPr>
              <a:t>AskPSMO-I@dss.mil</a:t>
            </a:r>
            <a:endParaRPr lang="en-US" sz="1200" dirty="0" smtClean="0">
              <a:solidFill>
                <a:schemeClr val="tx1"/>
              </a:solidFill>
              <a:latin typeface="+mj-lt"/>
            </a:endParaRPr>
          </a:p>
          <a:p>
            <a:pPr marL="285750" lvl="1"/>
            <a:r>
              <a:rPr lang="en-US" sz="1200" b="1" dirty="0" smtClean="0">
                <a:solidFill>
                  <a:srgbClr val="FF0000"/>
                </a:solidFill>
                <a:latin typeface="+mj-lt"/>
              </a:rPr>
              <a:t>DO NOT SEND PII</a:t>
            </a:r>
            <a:endParaRPr lang="en-US" sz="1200" b="1" dirty="0">
              <a:solidFill>
                <a:srgbClr val="FF0000"/>
              </a:solidFill>
              <a:latin typeface="+mj-lt"/>
            </a:endParaRPr>
          </a:p>
        </p:txBody>
      </p:sp>
      <p:sp>
        <p:nvSpPr>
          <p:cNvPr id="22" name="Rectangle 21"/>
          <p:cNvSpPr/>
          <p:nvPr/>
        </p:nvSpPr>
        <p:spPr>
          <a:xfrm>
            <a:off x="6172200" y="1045518"/>
            <a:ext cx="2438401"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Contacts</a:t>
            </a:r>
          </a:p>
        </p:txBody>
      </p:sp>
      <p:sp>
        <p:nvSpPr>
          <p:cNvPr id="23" name="Rectangle 22"/>
          <p:cNvSpPr/>
          <p:nvPr/>
        </p:nvSpPr>
        <p:spPr>
          <a:xfrm>
            <a:off x="6172201" y="4975249"/>
            <a:ext cx="2209799" cy="3528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indent="-285750">
              <a:buFont typeface="Arial" pitchFamily="34" charset="0"/>
              <a:buChar char="•"/>
            </a:pPr>
            <a:r>
              <a:rPr lang="en-US" sz="1200" dirty="0">
                <a:solidFill>
                  <a:schemeClr val="tx1"/>
                </a:solidFill>
                <a:latin typeface="+mj-lt"/>
                <a:hlinkClick r:id="rId5"/>
              </a:rPr>
              <a:t>DMDC-SWFT </a:t>
            </a:r>
            <a:r>
              <a:rPr lang="en-US" sz="1200" dirty="0" smtClean="0">
                <a:solidFill>
                  <a:schemeClr val="tx1"/>
                </a:solidFill>
                <a:latin typeface="+mj-lt"/>
                <a:hlinkClick r:id="rId5"/>
              </a:rPr>
              <a:t>Homepage</a:t>
            </a:r>
            <a:endParaRPr lang="en-US" sz="1200" dirty="0">
              <a:solidFill>
                <a:schemeClr val="tx1"/>
              </a:solidFill>
              <a:latin typeface="+mj-lt"/>
            </a:endParaRPr>
          </a:p>
        </p:txBody>
      </p:sp>
      <p:sp>
        <p:nvSpPr>
          <p:cNvPr id="24" name="Rectangle 23"/>
          <p:cNvSpPr/>
          <p:nvPr/>
        </p:nvSpPr>
        <p:spPr>
          <a:xfrm>
            <a:off x="6172201" y="4594249"/>
            <a:ext cx="2494086" cy="3528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indent="-285750">
              <a:buFont typeface="Arial" pitchFamily="34" charset="0"/>
              <a:buChar char="•"/>
            </a:pPr>
            <a:r>
              <a:rPr lang="en-US" sz="1200" dirty="0">
                <a:solidFill>
                  <a:schemeClr val="tx1"/>
                </a:solidFill>
                <a:latin typeface="+mj-lt"/>
                <a:hlinkClick r:id="rId5"/>
              </a:rPr>
              <a:t>SWFT - Registration, Access and Testing </a:t>
            </a:r>
            <a:r>
              <a:rPr lang="en-US" sz="1200" dirty="0" smtClean="0">
                <a:solidFill>
                  <a:schemeClr val="tx1"/>
                </a:solidFill>
                <a:latin typeface="+mj-lt"/>
                <a:hlinkClick r:id="rId5"/>
              </a:rPr>
              <a:t>Procedures</a:t>
            </a:r>
            <a:endParaRPr lang="en-US" sz="1200" dirty="0">
              <a:solidFill>
                <a:schemeClr val="tx1"/>
              </a:solidFill>
              <a:latin typeface="+mj-lt"/>
            </a:endParaRPr>
          </a:p>
        </p:txBody>
      </p:sp>
      <p:sp>
        <p:nvSpPr>
          <p:cNvPr id="25" name="Rectangle 24"/>
          <p:cNvSpPr/>
          <p:nvPr/>
        </p:nvSpPr>
        <p:spPr>
          <a:xfrm>
            <a:off x="6184076" y="3845137"/>
            <a:ext cx="1600201" cy="5165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indent="-285750">
              <a:buFont typeface="Arial" pitchFamily="34" charset="0"/>
              <a:buChar char="•"/>
            </a:pPr>
            <a:r>
              <a:rPr lang="en-US" sz="1200" dirty="0">
                <a:solidFill>
                  <a:schemeClr val="tx1"/>
                </a:solidFill>
                <a:latin typeface="+mj-lt"/>
                <a:hlinkClick r:id="rId6"/>
              </a:rPr>
              <a:t>FBI </a:t>
            </a:r>
            <a:r>
              <a:rPr lang="en-US" sz="1200" dirty="0" smtClean="0">
                <a:solidFill>
                  <a:schemeClr val="tx1"/>
                </a:solidFill>
                <a:latin typeface="+mj-lt"/>
                <a:hlinkClick r:id="rId6"/>
              </a:rPr>
              <a:t>Product </a:t>
            </a:r>
            <a:r>
              <a:rPr lang="en-US" sz="1200" dirty="0">
                <a:solidFill>
                  <a:schemeClr val="tx1"/>
                </a:solidFill>
                <a:latin typeface="+mj-lt"/>
                <a:hlinkClick r:id="rId6"/>
              </a:rPr>
              <a:t>List</a:t>
            </a:r>
            <a:endParaRPr lang="en-US" sz="1200" dirty="0">
              <a:solidFill>
                <a:schemeClr val="tx1"/>
              </a:solidFill>
              <a:latin typeface="+mj-lt"/>
            </a:endParaRPr>
          </a:p>
        </p:txBody>
      </p:sp>
      <p:sp>
        <p:nvSpPr>
          <p:cNvPr id="26" name="Rectangle 25"/>
          <p:cNvSpPr/>
          <p:nvPr/>
        </p:nvSpPr>
        <p:spPr>
          <a:xfrm>
            <a:off x="6184076" y="4213249"/>
            <a:ext cx="2482211" cy="3528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indent="-285750">
              <a:buFont typeface="Arial" pitchFamily="34" charset="0"/>
              <a:buChar char="•"/>
            </a:pPr>
            <a:r>
              <a:rPr lang="en-US" sz="1200" dirty="0" smtClean="0">
                <a:solidFill>
                  <a:schemeClr val="tx1"/>
                </a:solidFill>
                <a:latin typeface="+mj-lt"/>
                <a:hlinkClick r:id="rId7"/>
              </a:rPr>
              <a:t>FBI </a:t>
            </a:r>
            <a:r>
              <a:rPr lang="en-US" sz="1200" dirty="0">
                <a:solidFill>
                  <a:schemeClr val="tx1"/>
                </a:solidFill>
                <a:latin typeface="+mj-lt"/>
                <a:hlinkClick r:id="rId7"/>
              </a:rPr>
              <a:t>Approved Channeler List</a:t>
            </a:r>
            <a:endParaRPr lang="en-US" sz="1200" dirty="0">
              <a:solidFill>
                <a:schemeClr val="tx1"/>
              </a:solidFill>
              <a:latin typeface="+mj-lt"/>
            </a:endParaRPr>
          </a:p>
        </p:txBody>
      </p:sp>
      <p:sp>
        <p:nvSpPr>
          <p:cNvPr id="27" name="Rectangle 26"/>
          <p:cNvSpPr/>
          <p:nvPr/>
        </p:nvSpPr>
        <p:spPr>
          <a:xfrm>
            <a:off x="6184076" y="5369625"/>
            <a:ext cx="2426525" cy="67659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indent="-285750">
              <a:buFont typeface="Arial" pitchFamily="34" charset="0"/>
              <a:buChar char="•"/>
            </a:pPr>
            <a:r>
              <a:rPr lang="en-US" sz="1200" dirty="0">
                <a:solidFill>
                  <a:schemeClr val="tx1"/>
                </a:solidFill>
                <a:latin typeface="+mj-lt"/>
              </a:rPr>
              <a:t>When submitting </a:t>
            </a:r>
            <a:r>
              <a:rPr lang="en-US" sz="1200" dirty="0" smtClean="0">
                <a:solidFill>
                  <a:schemeClr val="tx1"/>
                </a:solidFill>
                <a:latin typeface="+mj-lt"/>
              </a:rPr>
              <a:t>eFPs use:</a:t>
            </a:r>
            <a:endParaRPr lang="en-US" sz="1200" dirty="0">
              <a:solidFill>
                <a:schemeClr val="tx1"/>
              </a:solidFill>
              <a:latin typeface="+mj-lt"/>
            </a:endParaRPr>
          </a:p>
          <a:p>
            <a:pPr marL="285750"/>
            <a:r>
              <a:rPr lang="en-US" sz="1200" dirty="0">
                <a:solidFill>
                  <a:schemeClr val="tx1"/>
                </a:solidFill>
                <a:latin typeface="+mj-lt"/>
              </a:rPr>
              <a:t>SOI: DD03</a:t>
            </a:r>
          </a:p>
          <a:p>
            <a:pPr marL="285750"/>
            <a:r>
              <a:rPr lang="en-US" sz="1200" dirty="0">
                <a:solidFill>
                  <a:schemeClr val="tx1"/>
                </a:solidFill>
                <a:latin typeface="+mj-lt"/>
              </a:rPr>
              <a:t>SON: 346W</a:t>
            </a:r>
          </a:p>
          <a:p>
            <a:pPr marL="285750"/>
            <a:r>
              <a:rPr lang="en-US" sz="1200" dirty="0">
                <a:solidFill>
                  <a:schemeClr val="tx1"/>
                </a:solidFill>
                <a:latin typeface="+mj-lt"/>
              </a:rPr>
              <a:t>IPAC: </a:t>
            </a:r>
            <a:r>
              <a:rPr lang="en-US" sz="1200" dirty="0" smtClean="0">
                <a:solidFill>
                  <a:schemeClr val="tx1"/>
                </a:solidFill>
                <a:latin typeface="+mj-lt"/>
              </a:rPr>
              <a:t>DSS-IND	</a:t>
            </a:r>
            <a:endParaRPr lang="en-US" sz="1200" dirty="0">
              <a:solidFill>
                <a:schemeClr val="tx1"/>
              </a:solidFill>
              <a:latin typeface="+mj-lt"/>
            </a:endParaRPr>
          </a:p>
        </p:txBody>
      </p:sp>
      <p:sp>
        <p:nvSpPr>
          <p:cNvPr id="28" name="Rectangle 27"/>
          <p:cNvSpPr/>
          <p:nvPr/>
        </p:nvSpPr>
        <p:spPr>
          <a:xfrm>
            <a:off x="6172201" y="2948051"/>
            <a:ext cx="2819400" cy="5165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indent="-285750">
              <a:buFont typeface="Arial" pitchFamily="34" charset="0"/>
              <a:buChar char="•"/>
            </a:pPr>
            <a:r>
              <a:rPr lang="en-US" sz="1200" dirty="0" smtClean="0">
                <a:solidFill>
                  <a:schemeClr val="tx1"/>
                </a:solidFill>
                <a:latin typeface="+mj-lt"/>
              </a:rPr>
              <a:t>DoD </a:t>
            </a:r>
            <a:r>
              <a:rPr lang="en-US" sz="1200" dirty="0">
                <a:solidFill>
                  <a:schemeClr val="tx1"/>
                </a:solidFill>
                <a:latin typeface="+mj-lt"/>
              </a:rPr>
              <a:t>Security Services (Call) </a:t>
            </a:r>
            <a:r>
              <a:rPr lang="en-US" sz="1200" dirty="0" smtClean="0">
                <a:solidFill>
                  <a:schemeClr val="tx1"/>
                </a:solidFill>
                <a:latin typeface="+mj-lt"/>
              </a:rPr>
              <a:t>Center Inquiries:</a:t>
            </a:r>
          </a:p>
          <a:p>
            <a:pPr marL="285750"/>
            <a:r>
              <a:rPr lang="en-US" sz="1200" dirty="0">
                <a:solidFill>
                  <a:schemeClr val="tx1"/>
                </a:solidFill>
                <a:latin typeface="+mj-lt"/>
                <a:hlinkClick r:id="rId8"/>
              </a:rPr>
              <a:t>DoD Security Services Center</a:t>
            </a:r>
            <a:endParaRPr lang="en-US" sz="1200" dirty="0">
              <a:solidFill>
                <a:schemeClr val="tx1"/>
              </a:solidFill>
              <a:latin typeface="+mj-lt"/>
            </a:endParaRPr>
          </a:p>
        </p:txBody>
      </p:sp>
      <p:sp>
        <p:nvSpPr>
          <p:cNvPr id="29" name="Rectangle 28"/>
          <p:cNvSpPr/>
          <p:nvPr/>
        </p:nvSpPr>
        <p:spPr>
          <a:xfrm>
            <a:off x="6172201" y="3617025"/>
            <a:ext cx="2438401"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mj-lt"/>
              </a:rPr>
              <a:t>eFP Setup &amp; Submission</a:t>
            </a:r>
            <a:endParaRPr lang="en-US" sz="1400" dirty="0">
              <a:latin typeface="+mj-lt"/>
            </a:endParaRPr>
          </a:p>
        </p:txBody>
      </p:sp>
      <p:sp>
        <p:nvSpPr>
          <p:cNvPr id="30" name="Rectangle 29"/>
          <p:cNvSpPr/>
          <p:nvPr/>
        </p:nvSpPr>
        <p:spPr>
          <a:xfrm>
            <a:off x="6172201" y="1940625"/>
            <a:ext cx="2438400" cy="5165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lvl="1" indent="-285750">
              <a:buFont typeface="Arial" pitchFamily="34" charset="0"/>
              <a:buChar char="•"/>
            </a:pPr>
            <a:r>
              <a:rPr lang="en-US" sz="1200" dirty="0" smtClean="0">
                <a:solidFill>
                  <a:schemeClr val="tx1"/>
                </a:solidFill>
                <a:latin typeface="+mj-lt"/>
              </a:rPr>
              <a:t>Email questions: </a:t>
            </a:r>
          </a:p>
          <a:p>
            <a:pPr marL="285750" lvl="1"/>
            <a:r>
              <a:rPr lang="en-US" sz="1200" u="sng" dirty="0">
                <a:latin typeface="+mj-lt"/>
                <a:hlinkClick r:id="rId9"/>
              </a:rPr>
              <a:t>dmdc.swft@mail.mil</a:t>
            </a:r>
            <a:r>
              <a:rPr lang="en-US" sz="1200" dirty="0">
                <a:latin typeface="+mj-lt"/>
              </a:rPr>
              <a:t> </a:t>
            </a:r>
            <a:endParaRPr lang="en-US" sz="1200" dirty="0">
              <a:solidFill>
                <a:schemeClr val="tx1"/>
              </a:solidFill>
              <a:latin typeface="+mj-lt"/>
            </a:endParaRPr>
          </a:p>
        </p:txBody>
      </p:sp>
      <p:cxnSp>
        <p:nvCxnSpPr>
          <p:cNvPr id="31" name="Straight Connector 30"/>
          <p:cNvCxnSpPr/>
          <p:nvPr/>
        </p:nvCxnSpPr>
        <p:spPr>
          <a:xfrm>
            <a:off x="6176084" y="6172200"/>
            <a:ext cx="2410061"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172201" y="2414651"/>
            <a:ext cx="2819400" cy="5165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85750" lvl="1" indent="-285750">
              <a:buFont typeface="Arial" pitchFamily="34" charset="0"/>
              <a:buChar char="•"/>
            </a:pPr>
            <a:r>
              <a:rPr lang="en-US" sz="1200" dirty="0" smtClean="0">
                <a:solidFill>
                  <a:schemeClr val="tx1"/>
                </a:solidFill>
                <a:latin typeface="+mj-lt"/>
              </a:rPr>
              <a:t>Email DMDC </a:t>
            </a:r>
            <a:r>
              <a:rPr lang="en-US" sz="1200" dirty="0">
                <a:solidFill>
                  <a:schemeClr val="tx1"/>
                </a:solidFill>
                <a:latin typeface="+mj-lt"/>
              </a:rPr>
              <a:t>Contact </a:t>
            </a:r>
            <a:r>
              <a:rPr lang="en-US" sz="1200" dirty="0" smtClean="0">
                <a:solidFill>
                  <a:schemeClr val="tx1"/>
                </a:solidFill>
                <a:latin typeface="+mj-lt"/>
              </a:rPr>
              <a:t>Center Inquiries:</a:t>
            </a:r>
            <a:br>
              <a:rPr lang="en-US" sz="1200" dirty="0" smtClean="0">
                <a:solidFill>
                  <a:schemeClr val="tx1"/>
                </a:solidFill>
                <a:latin typeface="+mj-lt"/>
              </a:rPr>
            </a:br>
            <a:r>
              <a:rPr lang="en-US" sz="1200" dirty="0" smtClean="0">
                <a:solidFill>
                  <a:schemeClr val="tx1"/>
                </a:solidFill>
                <a:latin typeface="+mj-lt"/>
                <a:hlinkClick r:id="rId10"/>
              </a:rPr>
              <a:t>dmdc.contactcenter@mail.mil</a:t>
            </a:r>
            <a:r>
              <a:rPr lang="en-US" sz="1200" dirty="0" smtClean="0">
                <a:solidFill>
                  <a:schemeClr val="tx1"/>
                </a:solidFill>
                <a:latin typeface="+mj-lt"/>
              </a:rPr>
              <a:t> </a:t>
            </a:r>
          </a:p>
        </p:txBody>
      </p:sp>
    </p:spTree>
    <p:extLst>
      <p:ext uri="{BB962C8B-B14F-4D97-AF65-F5344CB8AC3E}">
        <p14:creationId xmlns:p14="http://schemas.microsoft.com/office/powerpoint/2010/main" val="1190542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Q’ s Tips</a:t>
            </a: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A forum utilized to assist the Industrial Security community with additional guidance, training, and application for use of government databases and processes affecting industry</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Located in members only section on NCMS website</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E-mail links to Industry Team members</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E-mail links to ask questions re: JPAS and SWFT</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Hot Topics</a:t>
            </a: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Upcoming Training</a:t>
            </a:r>
          </a:p>
        </p:txBody>
      </p:sp>
      <p:pic>
        <p:nvPicPr>
          <p:cNvPr id="3" name="Picture 4"/>
          <p:cNvPicPr>
            <a:picLocks noChangeAspect="1" noChangeArrowheads="1"/>
          </p:cNvPicPr>
          <p:nvPr/>
        </p:nvPicPr>
        <p:blipFill>
          <a:blip r:embed="rId3" cstate="print"/>
          <a:srcRect l="5882" t="8329" r="5882" b="20871"/>
          <a:stretch>
            <a:fillRect/>
          </a:stretch>
        </p:blipFill>
        <p:spPr bwMode="auto">
          <a:xfrm>
            <a:off x="2895600" y="4724400"/>
            <a:ext cx="1041315" cy="1180148"/>
          </a:xfrm>
          <a:prstGeom prst="rect">
            <a:avLst/>
          </a:prstGeom>
          <a:noFill/>
          <a:ln w="9525">
            <a:noFill/>
            <a:miter lim="800000"/>
            <a:headEnd/>
            <a:tailEnd/>
          </a:ln>
        </p:spPr>
      </p:pic>
      <p:sp>
        <p:nvSpPr>
          <p:cNvPr id="5" name="TextBox 4"/>
          <p:cNvSpPr txBox="1"/>
          <p:nvPr/>
        </p:nvSpPr>
        <p:spPr>
          <a:xfrm>
            <a:off x="3830235" y="5119718"/>
            <a:ext cx="2327881" cy="784830"/>
          </a:xfrm>
          <a:prstGeom prst="rect">
            <a:avLst/>
          </a:prstGeom>
          <a:noFill/>
        </p:spPr>
        <p:txBody>
          <a:bodyPr wrap="none" rtlCol="0">
            <a:spAutoFit/>
          </a:bodyPr>
          <a:lstStyle/>
          <a:p>
            <a:r>
              <a:rPr lang="en-US" sz="900" i="1" dirty="0" smtClean="0">
                <a:solidFill>
                  <a:schemeClr val="tx2">
                    <a:lumMod val="75000"/>
                  </a:schemeClr>
                </a:solidFill>
              </a:rPr>
              <a:t>NCMS Board of Directors</a:t>
            </a:r>
          </a:p>
          <a:p>
            <a:r>
              <a:rPr lang="en-US" sz="900" i="1" dirty="0" smtClean="0">
                <a:solidFill>
                  <a:schemeClr val="tx2">
                    <a:lumMod val="75000"/>
                  </a:schemeClr>
                </a:solidFill>
              </a:rPr>
              <a:t>Industrial Security Professionals Certified (ISP)</a:t>
            </a:r>
          </a:p>
          <a:p>
            <a:r>
              <a:rPr lang="en-US" sz="900" i="1" dirty="0" err="1" smtClean="0">
                <a:solidFill>
                  <a:schemeClr val="tx2">
                    <a:lumMod val="75000"/>
                  </a:schemeClr>
                </a:solidFill>
              </a:rPr>
              <a:t>Gov’t</a:t>
            </a:r>
            <a:r>
              <a:rPr lang="en-US" sz="900" i="1" dirty="0" smtClean="0">
                <a:solidFill>
                  <a:schemeClr val="tx2">
                    <a:lumMod val="75000"/>
                  </a:schemeClr>
                </a:solidFill>
              </a:rPr>
              <a:t> &amp; Industry Committee Chair</a:t>
            </a:r>
          </a:p>
          <a:p>
            <a:r>
              <a:rPr lang="en-US" sz="900" i="1" dirty="0" smtClean="0">
                <a:solidFill>
                  <a:schemeClr val="tx2">
                    <a:lumMod val="75000"/>
                  </a:schemeClr>
                </a:solidFill>
              </a:rPr>
              <a:t>Industry Team Subcommittee Chair</a:t>
            </a:r>
          </a:p>
          <a:p>
            <a:r>
              <a:rPr lang="en-US" sz="900" i="1" dirty="0" smtClean="0">
                <a:solidFill>
                  <a:schemeClr val="tx2">
                    <a:lumMod val="75000"/>
                  </a:schemeClr>
                </a:solidFill>
              </a:rPr>
              <a:t>NCMS Presidential Award Winner</a:t>
            </a:r>
            <a:endParaRPr lang="en-US" sz="900" i="1" dirty="0">
              <a:solidFill>
                <a:schemeClr val="tx2">
                  <a:lumMod val="75000"/>
                </a:schemeClr>
              </a:solidFill>
            </a:endParaRPr>
          </a:p>
        </p:txBody>
      </p:sp>
    </p:spTree>
    <p:extLst>
      <p:ext uri="{BB962C8B-B14F-4D97-AF65-F5344CB8AC3E}">
        <p14:creationId xmlns:p14="http://schemas.microsoft.com/office/powerpoint/2010/main" val="570231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90600"/>
            <a:ext cx="8229600" cy="4525963"/>
          </a:xfrm>
        </p:spPr>
        <p:txBody>
          <a:bodyPr/>
          <a:lstStyle/>
          <a:p>
            <a:pPr algn="ctr">
              <a:buNone/>
            </a:pPr>
            <a:r>
              <a:rPr lang="en-US" sz="2400" b="1" dirty="0">
                <a:solidFill>
                  <a:schemeClr val="tx2">
                    <a:lumMod val="75000"/>
                  </a:schemeClr>
                </a:solidFill>
                <a:latin typeface="Arial" panose="020B0604020202020204" pitchFamily="34" charset="0"/>
                <a:cs typeface="Arial" panose="020B0604020202020204" pitchFamily="34" charset="0"/>
              </a:rPr>
              <a:t>Useful Websites</a:t>
            </a:r>
          </a:p>
          <a:p>
            <a:endParaRPr lang="en-US" sz="1400" b="1" dirty="0" smtClean="0"/>
          </a:p>
          <a:p>
            <a:r>
              <a:rPr lang="en-US" sz="1600" dirty="0" smtClean="0">
                <a:latin typeface="Arial" panose="020B0604020202020204" pitchFamily="34" charset="0"/>
                <a:cs typeface="Arial" panose="020B0604020202020204" pitchFamily="34" charset="0"/>
              </a:rPr>
              <a:t>DMDC:  </a:t>
            </a:r>
            <a:r>
              <a:rPr lang="en-US" sz="1600" dirty="0" smtClean="0">
                <a:latin typeface="Arial" panose="020B0604020202020204" pitchFamily="34" charset="0"/>
                <a:cs typeface="Arial" panose="020B0604020202020204" pitchFamily="34" charset="0"/>
                <a:hlinkClick r:id="rId3"/>
              </a:rPr>
              <a:t>https://www.dmdc.osd.mil/psawebdocs/</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JPAS Homepage:  </a:t>
            </a:r>
            <a:r>
              <a:rPr lang="en-US" sz="1600" dirty="0" smtClean="0">
                <a:latin typeface="Arial" panose="020B0604020202020204" pitchFamily="34" charset="0"/>
                <a:cs typeface="Arial" panose="020B0604020202020204" pitchFamily="34" charset="0"/>
                <a:hlinkClick r:id="rId4"/>
              </a:rPr>
              <a:t>https://www.dmdc.osd.mil/psawebdocs/docPage.jsp?p=JPAS</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DSS website:  </a:t>
            </a:r>
            <a:r>
              <a:rPr lang="en-US" sz="1600" dirty="0" smtClean="0">
                <a:latin typeface="Arial" panose="020B0604020202020204" pitchFamily="34" charset="0"/>
                <a:cs typeface="Arial" panose="020B0604020202020204" pitchFamily="34" charset="0"/>
                <a:hlinkClick r:id="rId5"/>
              </a:rPr>
              <a:t>http://www.dss.mil/</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DEERS website:  </a:t>
            </a:r>
            <a:r>
              <a:rPr lang="en-US" sz="1600" dirty="0" smtClean="0">
                <a:latin typeface="Arial" panose="020B0604020202020204" pitchFamily="34" charset="0"/>
                <a:cs typeface="Arial" panose="020B0604020202020204" pitchFamily="34" charset="0"/>
                <a:hlinkClick r:id="rId6"/>
              </a:rPr>
              <a:t>http://tricare.mil/mybenefit/home/overview/Eligibility/DEERS/Updating</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SWFT:  </a:t>
            </a:r>
            <a:r>
              <a:rPr lang="en-US" sz="1600" dirty="0" smtClean="0">
                <a:latin typeface="Arial" panose="020B0604020202020204" pitchFamily="34" charset="0"/>
                <a:cs typeface="Arial" panose="020B0604020202020204" pitchFamily="34" charset="0"/>
                <a:hlinkClick r:id="rId7"/>
              </a:rPr>
              <a:t>https://www.dmdc.osd.mil/psawebdocs/docPage.jsp?p=SWFT</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ISFD:  </a:t>
            </a:r>
            <a:r>
              <a:rPr lang="en-US" sz="1600" dirty="0" smtClean="0">
                <a:latin typeface="Arial" panose="020B0604020202020204" pitchFamily="34" charset="0"/>
                <a:cs typeface="Arial" panose="020B0604020202020204" pitchFamily="34" charset="0"/>
                <a:hlinkClick r:id="rId8"/>
              </a:rPr>
              <a:t>http://www.dss.mil/diss/isfd.html</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STEPP:  </a:t>
            </a:r>
            <a:r>
              <a:rPr lang="en-US" sz="1600" dirty="0" smtClean="0">
                <a:latin typeface="Arial" panose="020B0604020202020204" pitchFamily="34" charset="0"/>
                <a:cs typeface="Arial" panose="020B0604020202020204" pitchFamily="34" charset="0"/>
                <a:hlinkClick r:id="rId9"/>
              </a:rPr>
              <a:t>http://www.dss.mil/seta/enrol/stepp.html</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NCMS:  </a:t>
            </a:r>
            <a:r>
              <a:rPr lang="en-US" sz="1600" dirty="0" smtClean="0">
                <a:latin typeface="Arial" panose="020B0604020202020204" pitchFamily="34" charset="0"/>
                <a:cs typeface="Arial" panose="020B0604020202020204" pitchFamily="34" charset="0"/>
                <a:hlinkClick r:id="rId10"/>
              </a:rPr>
              <a:t>https://www.classmgmt.com/Home/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774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2400" y="1587745"/>
            <a:ext cx="2828925" cy="2769989"/>
          </a:xfrm>
          <a:prstGeom prst="rect">
            <a:avLst/>
          </a:prstGeom>
          <a:noFill/>
          <a:ln w="38100" cmpd="dbl">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defTabSz="820738">
              <a:defRPr sz="2200" i="1">
                <a:solidFill>
                  <a:schemeClr val="tx1"/>
                </a:solidFill>
                <a:latin typeface="Times" pitchFamily="18" charset="0"/>
              </a:defRPr>
            </a:lvl1pPr>
            <a:lvl2pPr marL="742950" indent="-285750" defTabSz="820738">
              <a:defRPr sz="2200" i="1">
                <a:solidFill>
                  <a:schemeClr val="tx1"/>
                </a:solidFill>
                <a:latin typeface="Times" pitchFamily="18" charset="0"/>
              </a:defRPr>
            </a:lvl2pPr>
            <a:lvl3pPr marL="1143000" indent="-228600" defTabSz="820738">
              <a:defRPr sz="2200" i="1">
                <a:solidFill>
                  <a:schemeClr val="tx1"/>
                </a:solidFill>
                <a:latin typeface="Times" pitchFamily="18" charset="0"/>
              </a:defRPr>
            </a:lvl3pPr>
            <a:lvl4pPr marL="1600200" indent="-228600" defTabSz="820738">
              <a:defRPr sz="2200" i="1">
                <a:solidFill>
                  <a:schemeClr val="tx1"/>
                </a:solidFill>
                <a:latin typeface="Times" pitchFamily="18" charset="0"/>
              </a:defRPr>
            </a:lvl4pPr>
            <a:lvl5pPr marL="2057400" indent="-228600" defTabSz="820738">
              <a:defRPr sz="2200" i="1">
                <a:solidFill>
                  <a:schemeClr val="tx1"/>
                </a:solidFill>
                <a:latin typeface="Times" pitchFamily="18" charset="0"/>
              </a:defRPr>
            </a:lvl5pPr>
            <a:lvl6pPr marL="2514600" indent="-228600" algn="ctr" defTabSz="820738" eaLnBrk="0" fontAlgn="base" hangingPunct="0">
              <a:spcBef>
                <a:spcPct val="0"/>
              </a:spcBef>
              <a:spcAft>
                <a:spcPct val="0"/>
              </a:spcAft>
              <a:defRPr sz="2200" i="1">
                <a:solidFill>
                  <a:schemeClr val="tx1"/>
                </a:solidFill>
                <a:latin typeface="Times" pitchFamily="18" charset="0"/>
              </a:defRPr>
            </a:lvl6pPr>
            <a:lvl7pPr marL="2971800" indent="-228600" algn="ctr" defTabSz="820738" eaLnBrk="0" fontAlgn="base" hangingPunct="0">
              <a:spcBef>
                <a:spcPct val="0"/>
              </a:spcBef>
              <a:spcAft>
                <a:spcPct val="0"/>
              </a:spcAft>
              <a:defRPr sz="2200" i="1">
                <a:solidFill>
                  <a:schemeClr val="tx1"/>
                </a:solidFill>
                <a:latin typeface="Times" pitchFamily="18" charset="0"/>
              </a:defRPr>
            </a:lvl7pPr>
            <a:lvl8pPr marL="3429000" indent="-228600" algn="ctr" defTabSz="820738" eaLnBrk="0" fontAlgn="base" hangingPunct="0">
              <a:spcBef>
                <a:spcPct val="0"/>
              </a:spcBef>
              <a:spcAft>
                <a:spcPct val="0"/>
              </a:spcAft>
              <a:defRPr sz="2200" i="1">
                <a:solidFill>
                  <a:schemeClr val="tx1"/>
                </a:solidFill>
                <a:latin typeface="Times" pitchFamily="18" charset="0"/>
              </a:defRPr>
            </a:lvl8pPr>
            <a:lvl9pPr marL="3886200" indent="-228600" algn="ctr" defTabSz="820738" eaLnBrk="0" fontAlgn="base" hangingPunct="0">
              <a:spcBef>
                <a:spcPct val="0"/>
              </a:spcBef>
              <a:spcAft>
                <a:spcPct val="0"/>
              </a:spcAft>
              <a:defRPr sz="2200" i="1">
                <a:solidFill>
                  <a:schemeClr val="tx1"/>
                </a:solidFill>
                <a:latin typeface="Times" pitchFamily="18" charset="0"/>
              </a:defRPr>
            </a:lvl9pPr>
          </a:lstStyle>
          <a:p>
            <a:r>
              <a:rPr lang="en-US" sz="1800" b="1" i="0" dirty="0">
                <a:solidFill>
                  <a:srgbClr val="000099"/>
                </a:solidFill>
                <a:latin typeface="Arial Black" pitchFamily="34" charset="0"/>
              </a:rPr>
              <a:t>Industry Team PMOs</a:t>
            </a:r>
          </a:p>
          <a:p>
            <a:endParaRPr lang="en-US" sz="1200" b="1" i="0" dirty="0">
              <a:solidFill>
                <a:srgbClr val="000099"/>
              </a:solidFill>
              <a:latin typeface="Arial" charset="0"/>
            </a:endParaRPr>
          </a:p>
          <a:p>
            <a:endParaRPr lang="en-US" sz="1200" b="1" i="0" dirty="0">
              <a:solidFill>
                <a:srgbClr val="000099"/>
              </a:solidFill>
              <a:latin typeface="Arial" charset="0"/>
            </a:endParaRPr>
          </a:p>
          <a:p>
            <a:r>
              <a:rPr lang="en-US" sz="1200" b="1" i="0" dirty="0">
                <a:solidFill>
                  <a:schemeClr val="tx1">
                    <a:lumMod val="95000"/>
                    <a:lumOff val="5000"/>
                  </a:schemeClr>
                </a:solidFill>
                <a:latin typeface="Arial" charset="0"/>
              </a:rPr>
              <a:t>Quinton Wilkes – Team Lead</a:t>
            </a:r>
          </a:p>
          <a:p>
            <a:pPr eaLnBrk="1" hangingPunct="1"/>
            <a:r>
              <a:rPr lang="it-IT" sz="1200" b="1" i="0" dirty="0" smtClean="0">
                <a:solidFill>
                  <a:srgbClr val="000099"/>
                </a:solidFill>
                <a:latin typeface="Arial" charset="0"/>
                <a:hlinkClick r:id="rId3"/>
              </a:rPr>
              <a:t>quinton.wilkes@L-3com.com</a:t>
            </a:r>
            <a:endParaRPr lang="it-IT" sz="1200" b="1" i="0" dirty="0" smtClean="0">
              <a:solidFill>
                <a:srgbClr val="000099"/>
              </a:solidFill>
              <a:latin typeface="Arial" charset="0"/>
            </a:endParaRPr>
          </a:p>
          <a:p>
            <a:pPr eaLnBrk="1" hangingPunct="1"/>
            <a:endParaRPr lang="it-IT" sz="1200" b="1" i="0" dirty="0" smtClean="0">
              <a:solidFill>
                <a:srgbClr val="000099"/>
              </a:solidFill>
              <a:latin typeface="Arial" charset="0"/>
            </a:endParaRPr>
          </a:p>
          <a:p>
            <a:pPr eaLnBrk="1" hangingPunct="1"/>
            <a:r>
              <a:rPr lang="it-IT" sz="1200" b="1" i="0" dirty="0" smtClean="0">
                <a:solidFill>
                  <a:srgbClr val="000099"/>
                </a:solidFill>
                <a:latin typeface="Arial" charset="0"/>
              </a:rPr>
              <a:t>Tanya Elliott</a:t>
            </a:r>
          </a:p>
          <a:p>
            <a:pPr eaLnBrk="1" hangingPunct="1"/>
            <a:r>
              <a:rPr lang="it-IT" sz="1200" b="1" i="0" dirty="0" smtClean="0">
                <a:solidFill>
                  <a:srgbClr val="000099"/>
                </a:solidFill>
                <a:latin typeface="Arial" charset="0"/>
                <a:hlinkClick r:id="rId4"/>
              </a:rPr>
              <a:t>telliott@lg-tek.com</a:t>
            </a:r>
            <a:endParaRPr lang="it-IT" sz="1200" b="1" i="0" dirty="0" smtClean="0">
              <a:solidFill>
                <a:srgbClr val="000099"/>
              </a:solidFill>
              <a:latin typeface="Arial" charset="0"/>
            </a:endParaRPr>
          </a:p>
          <a:p>
            <a:pPr eaLnBrk="1" hangingPunct="1"/>
            <a:endParaRPr lang="en-US" sz="1200" b="1" i="0" dirty="0" smtClean="0">
              <a:solidFill>
                <a:srgbClr val="000099"/>
              </a:solidFill>
              <a:latin typeface="Arial" charset="0"/>
            </a:endParaRPr>
          </a:p>
          <a:p>
            <a:pPr eaLnBrk="1" hangingPunct="1"/>
            <a:endParaRPr lang="en-US" sz="1200" b="1" i="0" dirty="0">
              <a:solidFill>
                <a:srgbClr val="000099"/>
              </a:solidFill>
              <a:latin typeface="Arial" charset="0"/>
            </a:endParaRPr>
          </a:p>
          <a:p>
            <a:pPr eaLnBrk="1" hangingPunct="1"/>
            <a:endParaRPr lang="en-US" sz="1200" b="1" i="0" dirty="0">
              <a:solidFill>
                <a:srgbClr val="000099"/>
              </a:solidFill>
              <a:latin typeface="Arial" charset="0"/>
            </a:endParaRPr>
          </a:p>
          <a:p>
            <a:pPr eaLnBrk="1" hangingPunct="1"/>
            <a:endParaRPr lang="en-US" sz="1200" b="1" i="0" dirty="0">
              <a:solidFill>
                <a:srgbClr val="000099"/>
              </a:solidFill>
              <a:latin typeface="Arial" charset="0"/>
            </a:endParaRPr>
          </a:p>
          <a:p>
            <a:pPr eaLnBrk="1" hangingPunct="1"/>
            <a:endParaRPr lang="en-US" sz="1200" b="1" i="0" dirty="0">
              <a:solidFill>
                <a:srgbClr val="000099"/>
              </a:solidFill>
              <a:latin typeface="Arial" charset="0"/>
            </a:endParaRPr>
          </a:p>
          <a:p>
            <a:pPr eaLnBrk="1" hangingPunct="1"/>
            <a:endParaRPr lang="en-US" sz="1200" b="1" i="0" dirty="0">
              <a:solidFill>
                <a:srgbClr val="000099"/>
              </a:solidFill>
              <a:latin typeface="Arial" charset="0"/>
            </a:endParaRPr>
          </a:p>
        </p:txBody>
      </p:sp>
      <p:sp>
        <p:nvSpPr>
          <p:cNvPr id="3" name="Text Box 5"/>
          <p:cNvSpPr txBox="1">
            <a:spLocks noChangeArrowheads="1"/>
          </p:cNvSpPr>
          <p:nvPr/>
        </p:nvSpPr>
        <p:spPr bwMode="auto">
          <a:xfrm>
            <a:off x="6062663" y="1604350"/>
            <a:ext cx="2852737" cy="2754600"/>
          </a:xfrm>
          <a:prstGeom prst="rect">
            <a:avLst/>
          </a:prstGeom>
          <a:noFill/>
          <a:ln w="38100" cmpd="dbl">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defTabSz="820738">
              <a:defRPr sz="2200" i="1">
                <a:solidFill>
                  <a:schemeClr val="tx1"/>
                </a:solidFill>
                <a:latin typeface="Times" pitchFamily="18" charset="0"/>
              </a:defRPr>
            </a:lvl1pPr>
            <a:lvl2pPr marL="742950" indent="-285750" defTabSz="820738">
              <a:defRPr sz="2200" i="1">
                <a:solidFill>
                  <a:schemeClr val="tx1"/>
                </a:solidFill>
                <a:latin typeface="Times" pitchFamily="18" charset="0"/>
              </a:defRPr>
            </a:lvl2pPr>
            <a:lvl3pPr marL="1143000" indent="-228600" defTabSz="820738">
              <a:defRPr sz="2200" i="1">
                <a:solidFill>
                  <a:schemeClr val="tx1"/>
                </a:solidFill>
                <a:latin typeface="Times" pitchFamily="18" charset="0"/>
              </a:defRPr>
            </a:lvl3pPr>
            <a:lvl4pPr marL="1600200" indent="-228600" defTabSz="820738">
              <a:defRPr sz="2200" i="1">
                <a:solidFill>
                  <a:schemeClr val="tx1"/>
                </a:solidFill>
                <a:latin typeface="Times" pitchFamily="18" charset="0"/>
              </a:defRPr>
            </a:lvl4pPr>
            <a:lvl5pPr marL="2057400" indent="-228600" defTabSz="820738">
              <a:defRPr sz="2200" i="1">
                <a:solidFill>
                  <a:schemeClr val="tx1"/>
                </a:solidFill>
                <a:latin typeface="Times" pitchFamily="18" charset="0"/>
              </a:defRPr>
            </a:lvl5pPr>
            <a:lvl6pPr marL="2514600" indent="-228600" algn="ctr" defTabSz="820738" eaLnBrk="0" fontAlgn="base" hangingPunct="0">
              <a:spcBef>
                <a:spcPct val="0"/>
              </a:spcBef>
              <a:spcAft>
                <a:spcPct val="0"/>
              </a:spcAft>
              <a:defRPr sz="2200" i="1">
                <a:solidFill>
                  <a:schemeClr val="tx1"/>
                </a:solidFill>
                <a:latin typeface="Times" pitchFamily="18" charset="0"/>
              </a:defRPr>
            </a:lvl6pPr>
            <a:lvl7pPr marL="2971800" indent="-228600" algn="ctr" defTabSz="820738" eaLnBrk="0" fontAlgn="base" hangingPunct="0">
              <a:spcBef>
                <a:spcPct val="0"/>
              </a:spcBef>
              <a:spcAft>
                <a:spcPct val="0"/>
              </a:spcAft>
              <a:defRPr sz="2200" i="1">
                <a:solidFill>
                  <a:schemeClr val="tx1"/>
                </a:solidFill>
                <a:latin typeface="Times" pitchFamily="18" charset="0"/>
              </a:defRPr>
            </a:lvl7pPr>
            <a:lvl8pPr marL="3429000" indent="-228600" algn="ctr" defTabSz="820738" eaLnBrk="0" fontAlgn="base" hangingPunct="0">
              <a:spcBef>
                <a:spcPct val="0"/>
              </a:spcBef>
              <a:spcAft>
                <a:spcPct val="0"/>
              </a:spcAft>
              <a:defRPr sz="2200" i="1">
                <a:solidFill>
                  <a:schemeClr val="tx1"/>
                </a:solidFill>
                <a:latin typeface="Times" pitchFamily="18" charset="0"/>
              </a:defRPr>
            </a:lvl8pPr>
            <a:lvl9pPr marL="3886200" indent="-228600" algn="ctr" defTabSz="820738" eaLnBrk="0" fontAlgn="base" hangingPunct="0">
              <a:spcBef>
                <a:spcPct val="0"/>
              </a:spcBef>
              <a:spcAft>
                <a:spcPct val="0"/>
              </a:spcAft>
              <a:defRPr sz="2200" i="1">
                <a:solidFill>
                  <a:schemeClr val="tx1"/>
                </a:solidFill>
                <a:latin typeface="Times" pitchFamily="18" charset="0"/>
              </a:defRPr>
            </a:lvl9pPr>
          </a:lstStyle>
          <a:p>
            <a:r>
              <a:rPr lang="en-US" sz="1800" b="1" i="0" dirty="0">
                <a:solidFill>
                  <a:srgbClr val="000099"/>
                </a:solidFill>
                <a:latin typeface="Arial Black" pitchFamily="34" charset="0"/>
              </a:rPr>
              <a:t>SWFT Industry </a:t>
            </a:r>
          </a:p>
          <a:p>
            <a:r>
              <a:rPr lang="en-US" sz="1800" b="1" i="0" dirty="0">
                <a:solidFill>
                  <a:srgbClr val="000099"/>
                </a:solidFill>
                <a:latin typeface="Arial Black" pitchFamily="34" charset="0"/>
              </a:rPr>
              <a:t>Sub Team</a:t>
            </a:r>
          </a:p>
          <a:p>
            <a:endParaRPr lang="en-US" sz="1800" b="1" i="0" dirty="0">
              <a:solidFill>
                <a:srgbClr val="000099"/>
              </a:solidFill>
              <a:latin typeface="Arial Black" pitchFamily="34" charset="0"/>
            </a:endParaRPr>
          </a:p>
          <a:p>
            <a:r>
              <a:rPr lang="en-US" sz="1200" b="1" i="0" dirty="0">
                <a:solidFill>
                  <a:srgbClr val="000099"/>
                </a:solidFill>
                <a:latin typeface="Arial" charset="0"/>
                <a:cs typeface="Arial" charset="0"/>
              </a:rPr>
              <a:t>Sheila Garland</a:t>
            </a:r>
          </a:p>
          <a:p>
            <a:r>
              <a:rPr lang="en-US" sz="1200" b="1" i="0" dirty="0">
                <a:solidFill>
                  <a:srgbClr val="000099"/>
                </a:solidFill>
                <a:latin typeface="Arial" charset="0"/>
                <a:cs typeface="Arial" charset="0"/>
                <a:hlinkClick r:id="rId5"/>
              </a:rPr>
              <a:t>sgarland@ball.com</a:t>
            </a:r>
            <a:endParaRPr lang="en-US" sz="1200" b="1" i="0" dirty="0">
              <a:solidFill>
                <a:srgbClr val="000099"/>
              </a:solidFill>
              <a:latin typeface="Arial" charset="0"/>
              <a:cs typeface="Arial" charset="0"/>
            </a:endParaRPr>
          </a:p>
          <a:p>
            <a:endParaRPr lang="en-US" sz="1800" b="1" i="0" dirty="0">
              <a:solidFill>
                <a:srgbClr val="000099"/>
              </a:solidFill>
              <a:latin typeface="Arial Black" pitchFamily="34" charset="0"/>
            </a:endParaRPr>
          </a:p>
          <a:p>
            <a:r>
              <a:rPr lang="en-US" sz="1200" b="1" i="0" dirty="0">
                <a:solidFill>
                  <a:srgbClr val="000099"/>
                </a:solidFill>
                <a:latin typeface="Arial" charset="0"/>
                <a:cs typeface="Arial" charset="0"/>
              </a:rPr>
              <a:t>Shala Roman</a:t>
            </a:r>
          </a:p>
          <a:p>
            <a:r>
              <a:rPr lang="en-US" sz="1100" b="1" i="0" dirty="0" smtClean="0">
                <a:solidFill>
                  <a:srgbClr val="000099"/>
                </a:solidFill>
                <a:latin typeface="Arial" charset="0"/>
                <a:cs typeface="Arial" charset="0"/>
                <a:hlinkClick r:id="rId6"/>
              </a:rPr>
              <a:t>shala.romandelvalle@baesystems.com</a:t>
            </a:r>
            <a:endParaRPr lang="en-US" sz="1000" i="0" dirty="0">
              <a:solidFill>
                <a:srgbClr val="000099"/>
              </a:solidFill>
              <a:latin typeface="Arial" charset="0"/>
              <a:cs typeface="Arial" charset="0"/>
            </a:endParaRPr>
          </a:p>
          <a:p>
            <a:endParaRPr lang="en-US" sz="1800" b="1" i="0" dirty="0">
              <a:solidFill>
                <a:srgbClr val="000099"/>
              </a:solidFill>
              <a:latin typeface="Arial Black" pitchFamily="34" charset="0"/>
            </a:endParaRPr>
          </a:p>
          <a:p>
            <a:endParaRPr lang="en-US" sz="1200" b="1" i="0" dirty="0">
              <a:solidFill>
                <a:srgbClr val="000099"/>
              </a:solidFill>
              <a:latin typeface="Arial Black" pitchFamily="34" charset="0"/>
            </a:endParaRPr>
          </a:p>
          <a:p>
            <a:pPr eaLnBrk="1" hangingPunct="1"/>
            <a:endParaRPr lang="en-US" sz="1200" b="1" i="0" dirty="0">
              <a:solidFill>
                <a:srgbClr val="000099"/>
              </a:solidFill>
              <a:latin typeface="Arial" charset="0"/>
            </a:endParaRPr>
          </a:p>
          <a:p>
            <a:pPr eaLnBrk="1" hangingPunct="1"/>
            <a:endParaRPr lang="en-US" sz="1200" b="1" i="0" dirty="0">
              <a:solidFill>
                <a:srgbClr val="000099"/>
              </a:solidFill>
              <a:latin typeface="Arial Black" pitchFamily="34" charset="0"/>
            </a:endParaRPr>
          </a:p>
        </p:txBody>
      </p:sp>
      <p:sp>
        <p:nvSpPr>
          <p:cNvPr id="4" name="Text Box 7"/>
          <p:cNvSpPr txBox="1">
            <a:spLocks noChangeArrowheads="1"/>
          </p:cNvSpPr>
          <p:nvPr/>
        </p:nvSpPr>
        <p:spPr bwMode="auto">
          <a:xfrm>
            <a:off x="3119438" y="1587744"/>
            <a:ext cx="2824162" cy="4318105"/>
          </a:xfrm>
          <a:prstGeom prst="rect">
            <a:avLst/>
          </a:prstGeom>
          <a:noFill/>
          <a:ln w="38100" cmpd="dbl">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defTabSz="820738">
              <a:defRPr sz="2200" i="1">
                <a:solidFill>
                  <a:schemeClr val="tx1"/>
                </a:solidFill>
                <a:latin typeface="Times" pitchFamily="18" charset="0"/>
              </a:defRPr>
            </a:lvl1pPr>
            <a:lvl2pPr marL="742950" indent="-285750" defTabSz="820738">
              <a:defRPr sz="2200" i="1">
                <a:solidFill>
                  <a:schemeClr val="tx1"/>
                </a:solidFill>
                <a:latin typeface="Times" pitchFamily="18" charset="0"/>
              </a:defRPr>
            </a:lvl2pPr>
            <a:lvl3pPr marL="1143000" indent="-228600" defTabSz="820738">
              <a:defRPr sz="2200" i="1">
                <a:solidFill>
                  <a:schemeClr val="tx1"/>
                </a:solidFill>
                <a:latin typeface="Times" pitchFamily="18" charset="0"/>
              </a:defRPr>
            </a:lvl3pPr>
            <a:lvl4pPr marL="1600200" indent="-228600" defTabSz="820738">
              <a:defRPr sz="2200" i="1">
                <a:solidFill>
                  <a:schemeClr val="tx1"/>
                </a:solidFill>
                <a:latin typeface="Times" pitchFamily="18" charset="0"/>
              </a:defRPr>
            </a:lvl4pPr>
            <a:lvl5pPr marL="2057400" indent="-228600" defTabSz="820738">
              <a:defRPr sz="2200" i="1">
                <a:solidFill>
                  <a:schemeClr val="tx1"/>
                </a:solidFill>
                <a:latin typeface="Times" pitchFamily="18" charset="0"/>
              </a:defRPr>
            </a:lvl5pPr>
            <a:lvl6pPr marL="2514600" indent="-228600" algn="ctr" defTabSz="820738" eaLnBrk="0" fontAlgn="base" hangingPunct="0">
              <a:spcBef>
                <a:spcPct val="0"/>
              </a:spcBef>
              <a:spcAft>
                <a:spcPct val="0"/>
              </a:spcAft>
              <a:defRPr sz="2200" i="1">
                <a:solidFill>
                  <a:schemeClr val="tx1"/>
                </a:solidFill>
                <a:latin typeface="Times" pitchFamily="18" charset="0"/>
              </a:defRPr>
            </a:lvl6pPr>
            <a:lvl7pPr marL="2971800" indent="-228600" algn="ctr" defTabSz="820738" eaLnBrk="0" fontAlgn="base" hangingPunct="0">
              <a:spcBef>
                <a:spcPct val="0"/>
              </a:spcBef>
              <a:spcAft>
                <a:spcPct val="0"/>
              </a:spcAft>
              <a:defRPr sz="2200" i="1">
                <a:solidFill>
                  <a:schemeClr val="tx1"/>
                </a:solidFill>
                <a:latin typeface="Times" pitchFamily="18" charset="0"/>
              </a:defRPr>
            </a:lvl7pPr>
            <a:lvl8pPr marL="3429000" indent="-228600" algn="ctr" defTabSz="820738" eaLnBrk="0" fontAlgn="base" hangingPunct="0">
              <a:spcBef>
                <a:spcPct val="0"/>
              </a:spcBef>
              <a:spcAft>
                <a:spcPct val="0"/>
              </a:spcAft>
              <a:defRPr sz="2200" i="1">
                <a:solidFill>
                  <a:schemeClr val="tx1"/>
                </a:solidFill>
                <a:latin typeface="Times" pitchFamily="18" charset="0"/>
              </a:defRPr>
            </a:lvl8pPr>
            <a:lvl9pPr marL="3886200" indent="-228600" algn="ctr" defTabSz="820738" eaLnBrk="0" fontAlgn="base" hangingPunct="0">
              <a:spcBef>
                <a:spcPct val="0"/>
              </a:spcBef>
              <a:spcAft>
                <a:spcPct val="0"/>
              </a:spcAft>
              <a:defRPr sz="2200" i="1">
                <a:solidFill>
                  <a:schemeClr val="tx1"/>
                </a:solidFill>
                <a:latin typeface="Times" pitchFamily="18" charset="0"/>
              </a:defRPr>
            </a:lvl9pPr>
          </a:lstStyle>
          <a:p>
            <a:r>
              <a:rPr lang="en-US" sz="1800" b="1" i="0" dirty="0">
                <a:solidFill>
                  <a:srgbClr val="000099"/>
                </a:solidFill>
                <a:latin typeface="Arial Black" pitchFamily="34" charset="0"/>
              </a:rPr>
              <a:t>Industry Sub Team</a:t>
            </a:r>
          </a:p>
          <a:p>
            <a:endParaRPr lang="en-US" sz="1800" b="1" i="0" dirty="0">
              <a:solidFill>
                <a:srgbClr val="000099"/>
              </a:solidFill>
              <a:latin typeface="Arial Black" pitchFamily="34" charset="0"/>
            </a:endParaRPr>
          </a:p>
          <a:p>
            <a:endParaRPr lang="en-US" sz="700" b="1" i="0" dirty="0">
              <a:solidFill>
                <a:srgbClr val="000099"/>
              </a:solidFill>
              <a:latin typeface="Arial Black" pitchFamily="34" charset="0"/>
            </a:endParaRPr>
          </a:p>
          <a:p>
            <a:pPr eaLnBrk="1" hangingPunct="1"/>
            <a:r>
              <a:rPr lang="en-US" sz="1200" b="1" i="0" dirty="0" err="1" smtClean="0">
                <a:latin typeface="Arial" charset="0"/>
              </a:rPr>
              <a:t>Renita</a:t>
            </a:r>
            <a:r>
              <a:rPr lang="en-US" sz="1200" b="1" i="0" dirty="0" smtClean="0">
                <a:latin typeface="Arial" charset="0"/>
              </a:rPr>
              <a:t> “Toni” MacDonald</a:t>
            </a:r>
          </a:p>
          <a:p>
            <a:pPr eaLnBrk="1" hangingPunct="1"/>
            <a:r>
              <a:rPr lang="en-US" sz="1200" b="1" i="0" dirty="0" smtClean="0">
                <a:solidFill>
                  <a:srgbClr val="FF0000"/>
                </a:solidFill>
                <a:latin typeface="Arial" charset="0"/>
                <a:hlinkClick r:id="rId7"/>
              </a:rPr>
              <a:t>renita.macdonald@boeing.com</a:t>
            </a:r>
            <a:endParaRPr lang="en-US" sz="1200" b="1" i="0" dirty="0" smtClean="0">
              <a:solidFill>
                <a:srgbClr val="FF0000"/>
              </a:solidFill>
              <a:latin typeface="Arial" charset="0"/>
            </a:endParaRPr>
          </a:p>
          <a:p>
            <a:pPr eaLnBrk="1" hangingPunct="1"/>
            <a:r>
              <a:rPr lang="en-US" sz="1200" b="1" i="0" dirty="0">
                <a:latin typeface="Arial" charset="0"/>
              </a:rPr>
              <a:t/>
            </a:r>
            <a:br>
              <a:rPr lang="en-US" sz="1200" b="1" i="0" dirty="0">
                <a:latin typeface="Arial" charset="0"/>
              </a:rPr>
            </a:br>
            <a:r>
              <a:rPr lang="it-IT" sz="1200" b="1" i="0" dirty="0" smtClean="0">
                <a:solidFill>
                  <a:schemeClr val="tx1">
                    <a:lumMod val="95000"/>
                    <a:lumOff val="5000"/>
                  </a:schemeClr>
                </a:solidFill>
                <a:latin typeface="Arial" charset="0"/>
              </a:rPr>
              <a:t>Susie </a:t>
            </a:r>
            <a:r>
              <a:rPr lang="it-IT" sz="1200" b="1" i="0" dirty="0">
                <a:solidFill>
                  <a:schemeClr val="tx1">
                    <a:lumMod val="95000"/>
                    <a:lumOff val="5000"/>
                  </a:schemeClr>
                </a:solidFill>
                <a:latin typeface="Arial" charset="0"/>
              </a:rPr>
              <a:t>Bryant</a:t>
            </a:r>
            <a:endParaRPr lang="en-US" sz="1200" i="0" dirty="0">
              <a:solidFill>
                <a:schemeClr val="tx1">
                  <a:lumMod val="95000"/>
                  <a:lumOff val="5000"/>
                </a:schemeClr>
              </a:solidFill>
              <a:latin typeface="Arial" charset="0"/>
            </a:endParaRPr>
          </a:p>
          <a:p>
            <a:pPr eaLnBrk="1" hangingPunct="1"/>
            <a:r>
              <a:rPr lang="it-IT" sz="1200" b="1" i="0" dirty="0">
                <a:solidFill>
                  <a:srgbClr val="0000FF"/>
                </a:solidFill>
                <a:latin typeface="Arial" charset="0"/>
                <a:hlinkClick r:id="rId8"/>
              </a:rPr>
              <a:t>smbryant@raytheon.com</a:t>
            </a:r>
            <a:endParaRPr lang="it-IT" sz="1200" b="1" i="0" dirty="0">
              <a:solidFill>
                <a:srgbClr val="0000FF"/>
              </a:solidFill>
              <a:latin typeface="Arial" charset="0"/>
            </a:endParaRPr>
          </a:p>
          <a:p>
            <a:pPr eaLnBrk="1" hangingPunct="1"/>
            <a:endParaRPr lang="it-IT" sz="1200" b="1" i="0" dirty="0">
              <a:solidFill>
                <a:srgbClr val="0000FF"/>
              </a:solidFill>
              <a:latin typeface="Arial" charset="0"/>
            </a:endParaRPr>
          </a:p>
          <a:p>
            <a:pPr eaLnBrk="1" hangingPunct="1"/>
            <a:r>
              <a:rPr lang="it-IT" sz="1200" b="1" i="0" dirty="0">
                <a:solidFill>
                  <a:schemeClr val="tx1">
                    <a:lumMod val="95000"/>
                    <a:lumOff val="5000"/>
                  </a:schemeClr>
                </a:solidFill>
                <a:latin typeface="Arial" charset="0"/>
              </a:rPr>
              <a:t>Rene Haley</a:t>
            </a:r>
          </a:p>
          <a:p>
            <a:pPr eaLnBrk="1" hangingPunct="1"/>
            <a:r>
              <a:rPr lang="it-IT" sz="1200" b="1" i="0" dirty="0" smtClean="0">
                <a:solidFill>
                  <a:srgbClr val="0000FF"/>
                </a:solidFill>
                <a:latin typeface="Arial" charset="0"/>
                <a:hlinkClick r:id="rId9"/>
              </a:rPr>
              <a:t>rene.haley@ngc.com</a:t>
            </a:r>
            <a:endParaRPr lang="it-IT" sz="1200" b="1" i="0" dirty="0">
              <a:solidFill>
                <a:srgbClr val="0000FF"/>
              </a:solidFill>
              <a:latin typeface="Arial" charset="0"/>
            </a:endParaRPr>
          </a:p>
          <a:p>
            <a:pPr eaLnBrk="1" hangingPunct="1"/>
            <a:endParaRPr lang="it-IT" sz="900" b="1" i="0" dirty="0">
              <a:solidFill>
                <a:srgbClr val="0000FF"/>
              </a:solidFill>
              <a:latin typeface="Arial" charset="0"/>
            </a:endParaRPr>
          </a:p>
          <a:p>
            <a:pPr>
              <a:spcBef>
                <a:spcPct val="20000"/>
              </a:spcBef>
              <a:spcAft>
                <a:spcPct val="20000"/>
              </a:spcAft>
              <a:buClr>
                <a:schemeClr val="hlink"/>
              </a:buClr>
              <a:buFont typeface="Wingdings" pitchFamily="2" charset="2"/>
              <a:buNone/>
            </a:pPr>
            <a:r>
              <a:rPr lang="en-US" sz="1200" b="1" i="0" dirty="0" smtClean="0">
                <a:solidFill>
                  <a:schemeClr val="tx1">
                    <a:lumMod val="95000"/>
                    <a:lumOff val="5000"/>
                  </a:schemeClr>
                </a:solidFill>
                <a:latin typeface="Arial" charset="0"/>
              </a:rPr>
              <a:t>Steven Burke</a:t>
            </a:r>
          </a:p>
          <a:p>
            <a:pPr>
              <a:spcBef>
                <a:spcPct val="20000"/>
              </a:spcBef>
              <a:spcAft>
                <a:spcPct val="20000"/>
              </a:spcAft>
              <a:buClr>
                <a:schemeClr val="hlink"/>
              </a:buClr>
              <a:buFont typeface="Wingdings" pitchFamily="2" charset="2"/>
              <a:buNone/>
            </a:pPr>
            <a:r>
              <a:rPr lang="en-US" sz="1200" b="1" i="0" dirty="0" smtClean="0">
                <a:latin typeface="Arial" charset="0"/>
                <a:hlinkClick r:id="rId10"/>
              </a:rPr>
              <a:t>steven.d.burke@lmco.com</a:t>
            </a:r>
            <a:endParaRPr lang="en-US" sz="1200" b="1" i="0" dirty="0">
              <a:latin typeface="Arial" charset="0"/>
            </a:endParaRPr>
          </a:p>
          <a:p>
            <a:pPr eaLnBrk="1" hangingPunct="1"/>
            <a:endParaRPr lang="it-IT" sz="1200" b="1" i="0" dirty="0">
              <a:latin typeface="Arial" charset="0"/>
            </a:endParaRPr>
          </a:p>
          <a:p>
            <a:pPr eaLnBrk="1" hangingPunct="1"/>
            <a:r>
              <a:rPr lang="it-IT" sz="1200" b="1" i="0" dirty="0">
                <a:latin typeface="Arial" charset="0"/>
              </a:rPr>
              <a:t>Carla </a:t>
            </a:r>
            <a:r>
              <a:rPr lang="it-IT" sz="1200" b="1" i="0" dirty="0" smtClean="0">
                <a:latin typeface="Arial" charset="0"/>
              </a:rPr>
              <a:t>Peters-Carr </a:t>
            </a:r>
          </a:p>
          <a:p>
            <a:pPr eaLnBrk="1" hangingPunct="1"/>
            <a:r>
              <a:rPr lang="it-IT" sz="1200" b="1" i="0" dirty="0" smtClean="0">
                <a:latin typeface="Arial" charset="0"/>
                <a:hlinkClick r:id="rId11"/>
              </a:rPr>
              <a:t>carla.peters-carr@ngc.com</a:t>
            </a:r>
            <a:endParaRPr lang="it-IT" sz="1200" b="1" i="0" dirty="0" smtClean="0">
              <a:latin typeface="Arial" charset="0"/>
            </a:endParaRPr>
          </a:p>
          <a:p>
            <a:pPr eaLnBrk="1" hangingPunct="1"/>
            <a:r>
              <a:rPr lang="it-IT" sz="1200" b="1" i="0" dirty="0" smtClean="0">
                <a:latin typeface="Arial" charset="0"/>
              </a:rPr>
              <a:t> </a:t>
            </a:r>
            <a:endParaRPr lang="it-IT" sz="1200" b="1" i="0" dirty="0">
              <a:latin typeface="Arial" charset="0"/>
            </a:endParaRPr>
          </a:p>
          <a:p>
            <a:pPr eaLnBrk="1" hangingPunct="1"/>
            <a:endParaRPr lang="en-US" sz="1200" b="1" i="0" dirty="0" smtClean="0">
              <a:solidFill>
                <a:srgbClr val="000066"/>
              </a:solidFill>
              <a:latin typeface="Arial" charset="0"/>
            </a:endParaRPr>
          </a:p>
          <a:p>
            <a:pPr eaLnBrk="1" hangingPunct="1"/>
            <a:endParaRPr lang="en-US" sz="1200" b="1" i="0" dirty="0" smtClean="0">
              <a:solidFill>
                <a:srgbClr val="000066"/>
              </a:solidFill>
              <a:latin typeface="Arial" charset="0"/>
            </a:endParaRPr>
          </a:p>
          <a:p>
            <a:pPr eaLnBrk="1" hangingPunct="1"/>
            <a:endParaRPr lang="en-US" sz="1200" b="1" i="0" dirty="0">
              <a:solidFill>
                <a:srgbClr val="000066"/>
              </a:solidFill>
              <a:latin typeface="Arial" charset="0"/>
            </a:endParaRPr>
          </a:p>
          <a:p>
            <a:pPr eaLnBrk="1" hangingPunct="1"/>
            <a:endParaRPr lang="en-US" sz="900" b="1" i="0" dirty="0">
              <a:solidFill>
                <a:srgbClr val="000066"/>
              </a:solidFill>
              <a:latin typeface="Arial" charset="0"/>
            </a:endParaRPr>
          </a:p>
        </p:txBody>
      </p:sp>
      <p:sp>
        <p:nvSpPr>
          <p:cNvPr id="5" name="Rectangle 4"/>
          <p:cNvSpPr/>
          <p:nvPr/>
        </p:nvSpPr>
        <p:spPr>
          <a:xfrm>
            <a:off x="6172200" y="4648200"/>
            <a:ext cx="2514600" cy="523220"/>
          </a:xfrm>
          <a:prstGeom prst="rect">
            <a:avLst/>
          </a:prstGeom>
        </p:spPr>
        <p:txBody>
          <a:bodyPr>
            <a:spAutoFit/>
          </a:bodyPr>
          <a:lstStyle/>
          <a:p>
            <a:pPr defTabSz="820738" eaLnBrk="1" hangingPunct="1">
              <a:defRPr/>
            </a:pPr>
            <a:r>
              <a:rPr lang="en-US" sz="1400" b="1" i="0" dirty="0">
                <a:ln>
                  <a:solidFill>
                    <a:schemeClr val="accent6"/>
                  </a:solidFill>
                </a:ln>
                <a:solidFill>
                  <a:srgbClr val="000066"/>
                </a:solidFill>
                <a:latin typeface="Arial" charset="0"/>
              </a:rPr>
              <a:t>Customer Call Center</a:t>
            </a:r>
          </a:p>
          <a:p>
            <a:pPr defTabSz="820738" eaLnBrk="1" hangingPunct="1">
              <a:defRPr/>
            </a:pPr>
            <a:r>
              <a:rPr lang="en-US" sz="1400" b="1" i="0" dirty="0">
                <a:ln>
                  <a:solidFill>
                    <a:schemeClr val="accent6"/>
                  </a:solidFill>
                </a:ln>
                <a:solidFill>
                  <a:srgbClr val="000066"/>
                </a:solidFill>
                <a:latin typeface="Arial" charset="0"/>
              </a:rPr>
              <a:t> 888 282-7682</a:t>
            </a:r>
          </a:p>
        </p:txBody>
      </p:sp>
      <p:sp>
        <p:nvSpPr>
          <p:cNvPr id="6" name="Text Box 5"/>
          <p:cNvSpPr txBox="1">
            <a:spLocks noChangeArrowheads="1"/>
          </p:cNvSpPr>
          <p:nvPr/>
        </p:nvSpPr>
        <p:spPr bwMode="auto">
          <a:xfrm>
            <a:off x="6062663" y="4572000"/>
            <a:ext cx="2852737" cy="923925"/>
          </a:xfrm>
          <a:prstGeom prst="rect">
            <a:avLst/>
          </a:prstGeom>
          <a:noFill/>
          <a:ln w="38100" cmpd="dbl">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defTabSz="820738">
              <a:defRPr sz="2200" i="1">
                <a:solidFill>
                  <a:schemeClr val="tx1"/>
                </a:solidFill>
                <a:latin typeface="Times" pitchFamily="18" charset="0"/>
              </a:defRPr>
            </a:lvl1pPr>
            <a:lvl2pPr marL="742950" indent="-285750" defTabSz="820738">
              <a:defRPr sz="2200" i="1">
                <a:solidFill>
                  <a:schemeClr val="tx1"/>
                </a:solidFill>
                <a:latin typeface="Times" pitchFamily="18" charset="0"/>
              </a:defRPr>
            </a:lvl2pPr>
            <a:lvl3pPr marL="1143000" indent="-228600" defTabSz="820738">
              <a:defRPr sz="2200" i="1">
                <a:solidFill>
                  <a:schemeClr val="tx1"/>
                </a:solidFill>
                <a:latin typeface="Times" pitchFamily="18" charset="0"/>
              </a:defRPr>
            </a:lvl3pPr>
            <a:lvl4pPr marL="1600200" indent="-228600" defTabSz="820738">
              <a:defRPr sz="2200" i="1">
                <a:solidFill>
                  <a:schemeClr val="tx1"/>
                </a:solidFill>
                <a:latin typeface="Times" pitchFamily="18" charset="0"/>
              </a:defRPr>
            </a:lvl4pPr>
            <a:lvl5pPr marL="2057400" indent="-228600" defTabSz="820738">
              <a:defRPr sz="2200" i="1">
                <a:solidFill>
                  <a:schemeClr val="tx1"/>
                </a:solidFill>
                <a:latin typeface="Times" pitchFamily="18" charset="0"/>
              </a:defRPr>
            </a:lvl5pPr>
            <a:lvl6pPr marL="2514600" indent="-228600" algn="ctr" defTabSz="820738" eaLnBrk="0" fontAlgn="base" hangingPunct="0">
              <a:spcBef>
                <a:spcPct val="0"/>
              </a:spcBef>
              <a:spcAft>
                <a:spcPct val="0"/>
              </a:spcAft>
              <a:defRPr sz="2200" i="1">
                <a:solidFill>
                  <a:schemeClr val="tx1"/>
                </a:solidFill>
                <a:latin typeface="Times" pitchFamily="18" charset="0"/>
              </a:defRPr>
            </a:lvl6pPr>
            <a:lvl7pPr marL="2971800" indent="-228600" algn="ctr" defTabSz="820738" eaLnBrk="0" fontAlgn="base" hangingPunct="0">
              <a:spcBef>
                <a:spcPct val="0"/>
              </a:spcBef>
              <a:spcAft>
                <a:spcPct val="0"/>
              </a:spcAft>
              <a:defRPr sz="2200" i="1">
                <a:solidFill>
                  <a:schemeClr val="tx1"/>
                </a:solidFill>
                <a:latin typeface="Times" pitchFamily="18" charset="0"/>
              </a:defRPr>
            </a:lvl7pPr>
            <a:lvl8pPr marL="3429000" indent="-228600" algn="ctr" defTabSz="820738" eaLnBrk="0" fontAlgn="base" hangingPunct="0">
              <a:spcBef>
                <a:spcPct val="0"/>
              </a:spcBef>
              <a:spcAft>
                <a:spcPct val="0"/>
              </a:spcAft>
              <a:defRPr sz="2200" i="1">
                <a:solidFill>
                  <a:schemeClr val="tx1"/>
                </a:solidFill>
                <a:latin typeface="Times" pitchFamily="18" charset="0"/>
              </a:defRPr>
            </a:lvl8pPr>
            <a:lvl9pPr marL="3886200" indent="-228600" algn="ctr" defTabSz="820738" eaLnBrk="0" fontAlgn="base" hangingPunct="0">
              <a:spcBef>
                <a:spcPct val="0"/>
              </a:spcBef>
              <a:spcAft>
                <a:spcPct val="0"/>
              </a:spcAft>
              <a:defRPr sz="2200" i="1">
                <a:solidFill>
                  <a:schemeClr val="tx1"/>
                </a:solidFill>
                <a:latin typeface="Times" pitchFamily="18" charset="0"/>
              </a:defRPr>
            </a:lvl9pPr>
          </a:lstStyle>
          <a:p>
            <a:pPr algn="ctr"/>
            <a:endParaRPr lang="en-US" sz="1800" b="1" i="0">
              <a:solidFill>
                <a:srgbClr val="000099"/>
              </a:solidFill>
              <a:latin typeface="Arial Black" pitchFamily="34" charset="0"/>
            </a:endParaRPr>
          </a:p>
          <a:p>
            <a:pPr algn="ctr"/>
            <a:endParaRPr lang="en-US" sz="1200" b="1" i="0">
              <a:solidFill>
                <a:srgbClr val="000099"/>
              </a:solidFill>
              <a:latin typeface="Arial Black" pitchFamily="34" charset="0"/>
            </a:endParaRPr>
          </a:p>
          <a:p>
            <a:pPr algn="ctr" eaLnBrk="1" hangingPunct="1"/>
            <a:endParaRPr lang="en-US" sz="1200" b="1" i="0">
              <a:solidFill>
                <a:srgbClr val="000099"/>
              </a:solidFill>
              <a:latin typeface="Arial" charset="0"/>
            </a:endParaRPr>
          </a:p>
          <a:p>
            <a:pPr algn="ctr" eaLnBrk="1" hangingPunct="1"/>
            <a:endParaRPr lang="en-US" sz="1200" b="1" i="0">
              <a:solidFill>
                <a:srgbClr val="000099"/>
              </a:solidFill>
              <a:latin typeface="Arial Black" pitchFamily="34" charset="0"/>
            </a:endParaRPr>
          </a:p>
        </p:txBody>
      </p:sp>
      <p:sp>
        <p:nvSpPr>
          <p:cNvPr id="7" name="TextBox 6"/>
          <p:cNvSpPr txBox="1"/>
          <p:nvPr/>
        </p:nvSpPr>
        <p:spPr>
          <a:xfrm>
            <a:off x="0" y="914400"/>
            <a:ext cx="9144000" cy="461665"/>
          </a:xfrm>
          <a:prstGeom prst="rect">
            <a:avLst/>
          </a:prstGeom>
          <a:noFill/>
        </p:spPr>
        <p:txBody>
          <a:bodyPr wrap="square" rtlCol="0">
            <a:spAutoFit/>
          </a:bodyPr>
          <a:lstStyle/>
          <a:p>
            <a:pPr algn="ctr"/>
            <a:r>
              <a:rPr lang="en-US" sz="2400" b="1" dirty="0">
                <a:solidFill>
                  <a:schemeClr val="tx2">
                    <a:lumMod val="75000"/>
                  </a:schemeClr>
                </a:solidFill>
                <a:latin typeface="Arial" panose="020B0604020202020204" pitchFamily="34" charset="0"/>
                <a:cs typeface="Arial" panose="020B0604020202020204" pitchFamily="34" charset="0"/>
              </a:rPr>
              <a:t>JPAS Industry Team Contact Information</a:t>
            </a:r>
          </a:p>
        </p:txBody>
      </p:sp>
      <p:sp>
        <p:nvSpPr>
          <p:cNvPr id="8" name="Text Box 5"/>
          <p:cNvSpPr txBox="1">
            <a:spLocks noChangeArrowheads="1"/>
          </p:cNvSpPr>
          <p:nvPr/>
        </p:nvSpPr>
        <p:spPr bwMode="auto">
          <a:xfrm>
            <a:off x="152400" y="4572000"/>
            <a:ext cx="2852737" cy="923925"/>
          </a:xfrm>
          <a:prstGeom prst="rect">
            <a:avLst/>
          </a:prstGeom>
          <a:noFill/>
          <a:ln w="38100" cmpd="dbl">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defTabSz="820738">
              <a:defRPr sz="2200" i="1">
                <a:solidFill>
                  <a:schemeClr val="tx1"/>
                </a:solidFill>
                <a:latin typeface="Times" pitchFamily="18" charset="0"/>
              </a:defRPr>
            </a:lvl1pPr>
            <a:lvl2pPr marL="742950" indent="-285750" defTabSz="820738">
              <a:defRPr sz="2200" i="1">
                <a:solidFill>
                  <a:schemeClr val="tx1"/>
                </a:solidFill>
                <a:latin typeface="Times" pitchFamily="18" charset="0"/>
              </a:defRPr>
            </a:lvl2pPr>
            <a:lvl3pPr marL="1143000" indent="-228600" defTabSz="820738">
              <a:defRPr sz="2200" i="1">
                <a:solidFill>
                  <a:schemeClr val="tx1"/>
                </a:solidFill>
                <a:latin typeface="Times" pitchFamily="18" charset="0"/>
              </a:defRPr>
            </a:lvl3pPr>
            <a:lvl4pPr marL="1600200" indent="-228600" defTabSz="820738">
              <a:defRPr sz="2200" i="1">
                <a:solidFill>
                  <a:schemeClr val="tx1"/>
                </a:solidFill>
                <a:latin typeface="Times" pitchFamily="18" charset="0"/>
              </a:defRPr>
            </a:lvl4pPr>
            <a:lvl5pPr marL="2057400" indent="-228600" defTabSz="820738">
              <a:defRPr sz="2200" i="1">
                <a:solidFill>
                  <a:schemeClr val="tx1"/>
                </a:solidFill>
                <a:latin typeface="Times" pitchFamily="18" charset="0"/>
              </a:defRPr>
            </a:lvl5pPr>
            <a:lvl6pPr marL="2514600" indent="-228600" algn="ctr" defTabSz="820738" eaLnBrk="0" fontAlgn="base" hangingPunct="0">
              <a:spcBef>
                <a:spcPct val="0"/>
              </a:spcBef>
              <a:spcAft>
                <a:spcPct val="0"/>
              </a:spcAft>
              <a:defRPr sz="2200" i="1">
                <a:solidFill>
                  <a:schemeClr val="tx1"/>
                </a:solidFill>
                <a:latin typeface="Times" pitchFamily="18" charset="0"/>
              </a:defRPr>
            </a:lvl6pPr>
            <a:lvl7pPr marL="2971800" indent="-228600" algn="ctr" defTabSz="820738" eaLnBrk="0" fontAlgn="base" hangingPunct="0">
              <a:spcBef>
                <a:spcPct val="0"/>
              </a:spcBef>
              <a:spcAft>
                <a:spcPct val="0"/>
              </a:spcAft>
              <a:defRPr sz="2200" i="1">
                <a:solidFill>
                  <a:schemeClr val="tx1"/>
                </a:solidFill>
                <a:latin typeface="Times" pitchFamily="18" charset="0"/>
              </a:defRPr>
            </a:lvl7pPr>
            <a:lvl8pPr marL="3429000" indent="-228600" algn="ctr" defTabSz="820738" eaLnBrk="0" fontAlgn="base" hangingPunct="0">
              <a:spcBef>
                <a:spcPct val="0"/>
              </a:spcBef>
              <a:spcAft>
                <a:spcPct val="0"/>
              </a:spcAft>
              <a:defRPr sz="2200" i="1">
                <a:solidFill>
                  <a:schemeClr val="tx1"/>
                </a:solidFill>
                <a:latin typeface="Times" pitchFamily="18" charset="0"/>
              </a:defRPr>
            </a:lvl8pPr>
            <a:lvl9pPr marL="3886200" indent="-228600" algn="ctr" defTabSz="820738" eaLnBrk="0" fontAlgn="base" hangingPunct="0">
              <a:spcBef>
                <a:spcPct val="0"/>
              </a:spcBef>
              <a:spcAft>
                <a:spcPct val="0"/>
              </a:spcAft>
              <a:defRPr sz="2200" i="1">
                <a:solidFill>
                  <a:schemeClr val="tx1"/>
                </a:solidFill>
                <a:latin typeface="Times" pitchFamily="18" charset="0"/>
              </a:defRPr>
            </a:lvl9pPr>
          </a:lstStyle>
          <a:p>
            <a:pPr algn="ctr"/>
            <a:endParaRPr lang="en-US" sz="1800" b="1" i="0">
              <a:solidFill>
                <a:srgbClr val="000099"/>
              </a:solidFill>
              <a:latin typeface="Arial Black" pitchFamily="34" charset="0"/>
            </a:endParaRPr>
          </a:p>
          <a:p>
            <a:pPr algn="ctr"/>
            <a:endParaRPr lang="en-US" sz="1200" b="1" i="0">
              <a:solidFill>
                <a:srgbClr val="000099"/>
              </a:solidFill>
              <a:latin typeface="Arial Black" pitchFamily="34" charset="0"/>
            </a:endParaRPr>
          </a:p>
          <a:p>
            <a:pPr algn="ctr" eaLnBrk="1" hangingPunct="1"/>
            <a:endParaRPr lang="en-US" sz="1200" b="1" i="0">
              <a:solidFill>
                <a:srgbClr val="000099"/>
              </a:solidFill>
              <a:latin typeface="Arial" charset="0"/>
            </a:endParaRPr>
          </a:p>
          <a:p>
            <a:pPr algn="ctr" eaLnBrk="1" hangingPunct="1"/>
            <a:endParaRPr lang="en-US" sz="1200" b="1" i="0">
              <a:solidFill>
                <a:srgbClr val="000099"/>
              </a:solidFill>
              <a:latin typeface="Arial Black" pitchFamily="34" charset="0"/>
            </a:endParaRPr>
          </a:p>
        </p:txBody>
      </p:sp>
      <p:sp>
        <p:nvSpPr>
          <p:cNvPr id="9" name="Rectangle 8"/>
          <p:cNvSpPr/>
          <p:nvPr/>
        </p:nvSpPr>
        <p:spPr>
          <a:xfrm>
            <a:off x="457200" y="4703234"/>
            <a:ext cx="2514600" cy="523220"/>
          </a:xfrm>
          <a:prstGeom prst="rect">
            <a:avLst/>
          </a:prstGeom>
        </p:spPr>
        <p:txBody>
          <a:bodyPr>
            <a:spAutoFit/>
          </a:bodyPr>
          <a:lstStyle/>
          <a:p>
            <a:pPr defTabSz="820738" eaLnBrk="1" hangingPunct="1">
              <a:defRPr/>
            </a:pPr>
            <a:r>
              <a:rPr lang="en-US" sz="1400" b="1" dirty="0" smtClean="0">
                <a:ln>
                  <a:solidFill>
                    <a:schemeClr val="accent6"/>
                  </a:solidFill>
                </a:ln>
                <a:solidFill>
                  <a:srgbClr val="000066"/>
                </a:solidFill>
                <a:latin typeface="Arial" charset="0"/>
              </a:rPr>
              <a:t>DMDC Contact </a:t>
            </a:r>
            <a:r>
              <a:rPr lang="en-US" sz="1400" b="1" i="0" dirty="0" smtClean="0">
                <a:ln>
                  <a:solidFill>
                    <a:schemeClr val="accent6"/>
                  </a:solidFill>
                </a:ln>
                <a:solidFill>
                  <a:srgbClr val="000066"/>
                </a:solidFill>
                <a:latin typeface="Arial" charset="0"/>
              </a:rPr>
              <a:t>Center</a:t>
            </a:r>
            <a:endParaRPr lang="en-US" sz="1400" b="1" i="0" dirty="0">
              <a:ln>
                <a:solidFill>
                  <a:schemeClr val="accent6"/>
                </a:solidFill>
              </a:ln>
              <a:solidFill>
                <a:srgbClr val="000066"/>
              </a:solidFill>
              <a:latin typeface="Arial" charset="0"/>
            </a:endParaRPr>
          </a:p>
          <a:p>
            <a:pPr defTabSz="820738" eaLnBrk="1" hangingPunct="1">
              <a:defRPr/>
            </a:pPr>
            <a:r>
              <a:rPr lang="en-US" sz="1400" b="1" i="0" dirty="0">
                <a:ln>
                  <a:solidFill>
                    <a:schemeClr val="accent6"/>
                  </a:solidFill>
                </a:ln>
                <a:solidFill>
                  <a:srgbClr val="000066"/>
                </a:solidFill>
                <a:latin typeface="Arial" charset="0"/>
              </a:rPr>
              <a:t> </a:t>
            </a:r>
            <a:r>
              <a:rPr lang="en-US" sz="1400" b="1" i="0" dirty="0" smtClean="0">
                <a:ln>
                  <a:solidFill>
                    <a:schemeClr val="accent6"/>
                  </a:solidFill>
                </a:ln>
                <a:solidFill>
                  <a:srgbClr val="000066"/>
                </a:solidFill>
                <a:latin typeface="Arial" charset="0"/>
              </a:rPr>
              <a:t>800 467-5526</a:t>
            </a:r>
            <a:endParaRPr lang="en-US" sz="1400" b="1" i="0" dirty="0">
              <a:ln>
                <a:solidFill>
                  <a:schemeClr val="accent6"/>
                </a:solidFill>
              </a:ln>
              <a:solidFill>
                <a:srgbClr val="000066"/>
              </a:solidFill>
              <a:latin typeface="Arial" charset="0"/>
            </a:endParaRPr>
          </a:p>
        </p:txBody>
      </p:sp>
    </p:spTree>
    <p:extLst>
      <p:ext uri="{BB962C8B-B14F-4D97-AF65-F5344CB8AC3E}">
        <p14:creationId xmlns:p14="http://schemas.microsoft.com/office/powerpoint/2010/main" val="1353186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334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Keys to </a:t>
            </a:r>
            <a:r>
              <a:rPr lang="en-US" sz="2400" b="1" dirty="0" smtClean="0">
                <a:solidFill>
                  <a:schemeClr val="tx2">
                    <a:lumMod val="75000"/>
                  </a:schemeClr>
                </a:solidFill>
                <a:latin typeface="Arial" panose="020B0604020202020204" pitchFamily="34" charset="0"/>
                <a:cs typeface="Arial" panose="020B0604020202020204" pitchFamily="34" charset="0"/>
              </a:rPr>
              <a:t>Success</a:t>
            </a:r>
          </a:p>
        </p:txBody>
      </p:sp>
      <p:grpSp>
        <p:nvGrpSpPr>
          <p:cNvPr id="3" name="Group 2"/>
          <p:cNvGrpSpPr/>
          <p:nvPr/>
        </p:nvGrpSpPr>
        <p:grpSpPr>
          <a:xfrm>
            <a:off x="2718103" y="2192217"/>
            <a:ext cx="3707794" cy="910771"/>
            <a:chOff x="2718104" y="1792249"/>
            <a:chExt cx="3707794" cy="910771"/>
          </a:xfrm>
        </p:grpSpPr>
        <p:pic>
          <p:nvPicPr>
            <p:cNvPr id="1036"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3568" t="15534" r="8400" b="59490"/>
            <a:stretch/>
          </p:blipFill>
          <p:spPr bwMode="auto">
            <a:xfrm>
              <a:off x="2718104" y="1792249"/>
              <a:ext cx="3707794" cy="91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54880" y="1991276"/>
              <a:ext cx="1573878" cy="400110"/>
            </a:xfrm>
            <a:prstGeom prst="rect">
              <a:avLst/>
            </a:prstGeom>
            <a:noFill/>
          </p:spPr>
          <p:txBody>
            <a:bodyPr wrap="square" rtlCol="0" anchor="ctr">
              <a:spAutoFit/>
            </a:bodyPr>
            <a:lstStyle/>
            <a:p>
              <a:pPr algn="ctr"/>
              <a:r>
                <a:rPr lang="en-US" sz="2000" dirty="0" smtClean="0">
                  <a:latin typeface="Arial" panose="020B0604020202020204" pitchFamily="34" charset="0"/>
                  <a:cs typeface="Arial" panose="020B0604020202020204" pitchFamily="34" charset="0"/>
                </a:rPr>
                <a:t>Information</a:t>
              </a:r>
              <a:endParaRPr lang="en-US" sz="2000" dirty="0">
                <a:latin typeface="Arial" panose="020B0604020202020204" pitchFamily="34" charset="0"/>
                <a:cs typeface="Arial" panose="020B0604020202020204" pitchFamily="34" charset="0"/>
              </a:endParaRPr>
            </a:p>
          </p:txBody>
        </p:sp>
      </p:grpSp>
      <p:grpSp>
        <p:nvGrpSpPr>
          <p:cNvPr id="16" name="Group 15"/>
          <p:cNvGrpSpPr/>
          <p:nvPr/>
        </p:nvGrpSpPr>
        <p:grpSpPr>
          <a:xfrm>
            <a:off x="2718103" y="3383923"/>
            <a:ext cx="3707794" cy="910771"/>
            <a:chOff x="2718104" y="1792249"/>
            <a:chExt cx="3707794" cy="910771"/>
          </a:xfrm>
        </p:grpSpPr>
        <p:pic>
          <p:nvPicPr>
            <p:cNvPr id="17"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3568" t="15534" r="8400" b="59490"/>
            <a:stretch/>
          </p:blipFill>
          <p:spPr bwMode="auto">
            <a:xfrm>
              <a:off x="2718104" y="1792249"/>
              <a:ext cx="3707794" cy="91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657740" y="1991276"/>
              <a:ext cx="1768158" cy="400110"/>
            </a:xfrm>
            <a:prstGeom prst="rect">
              <a:avLst/>
            </a:prstGeom>
            <a:noFill/>
          </p:spPr>
          <p:txBody>
            <a:bodyPr wrap="square" rtlCol="0" anchor="ctr">
              <a:spAutoFit/>
            </a:bodyPr>
            <a:lstStyle/>
            <a:p>
              <a:pPr algn="ctr"/>
              <a:r>
                <a:rPr lang="en-US" sz="2000" dirty="0" smtClean="0">
                  <a:latin typeface="Arial" panose="020B0604020202020204" pitchFamily="34" charset="0"/>
                  <a:cs typeface="Arial" panose="020B0604020202020204" pitchFamily="34" charset="0"/>
                </a:rPr>
                <a:t>Relationships</a:t>
              </a:r>
              <a:endParaRPr lang="en-US" sz="2000" dirty="0">
                <a:latin typeface="Arial" panose="020B0604020202020204" pitchFamily="34" charset="0"/>
                <a:cs typeface="Arial" panose="020B0604020202020204" pitchFamily="34" charset="0"/>
              </a:endParaRPr>
            </a:p>
          </p:txBody>
        </p:sp>
      </p:grpSp>
      <p:grpSp>
        <p:nvGrpSpPr>
          <p:cNvPr id="19" name="Group 18"/>
          <p:cNvGrpSpPr/>
          <p:nvPr/>
        </p:nvGrpSpPr>
        <p:grpSpPr>
          <a:xfrm>
            <a:off x="2718103" y="4575629"/>
            <a:ext cx="3707794" cy="910771"/>
            <a:chOff x="2718104" y="1792249"/>
            <a:chExt cx="3707794" cy="910771"/>
          </a:xfrm>
        </p:grpSpPr>
        <p:pic>
          <p:nvPicPr>
            <p:cNvPr id="20"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3568" t="15534" r="8400" b="59490"/>
            <a:stretch/>
          </p:blipFill>
          <p:spPr bwMode="auto">
            <a:xfrm>
              <a:off x="2718104" y="1792249"/>
              <a:ext cx="3707794" cy="91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754880" y="1804136"/>
              <a:ext cx="1573878" cy="707886"/>
            </a:xfrm>
            <a:prstGeom prst="rect">
              <a:avLst/>
            </a:prstGeom>
            <a:noFill/>
          </p:spPr>
          <p:txBody>
            <a:bodyPr wrap="square" rtlCol="0" anchor="ctr">
              <a:spAutoFit/>
            </a:bodyPr>
            <a:lstStyle/>
            <a:p>
              <a:pPr algn="ctr"/>
              <a:r>
                <a:rPr lang="en-US" sz="2000" dirty="0" smtClean="0">
                  <a:latin typeface="Arial" panose="020B0604020202020204" pitchFamily="34" charset="0"/>
                  <a:cs typeface="Arial" panose="020B0604020202020204" pitchFamily="34" charset="0"/>
                </a:rPr>
                <a:t>Stay Engaged</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579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ppt_x</p:attrName>
                                        </p:attrNameLst>
                                      </p:cBhvr>
                                      <p:tavLst>
                                        <p:tav tm="0">
                                          <p:val>
                                            <p:strVal val="#ppt_x+#ppt_w*1.125000"/>
                                          </p:val>
                                        </p:tav>
                                        <p:tav tm="100000">
                                          <p:val>
                                            <p:strVal val="#ppt_x"/>
                                          </p:val>
                                        </p:tav>
                                      </p:tavLst>
                                    </p:anim>
                                    <p:animEffect transition="in" filter="wipe(left)">
                                      <p:cBhvr>
                                        <p:cTn id="8" dur="2000"/>
                                        <p:tgtEl>
                                          <p:spTgt spid="3"/>
                                        </p:tgtEl>
                                      </p:cBhvr>
                                    </p:animEffect>
                                  </p:childTnLst>
                                </p:cTn>
                              </p:par>
                            </p:childTnLst>
                          </p:cTn>
                        </p:par>
                        <p:par>
                          <p:cTn id="9" fill="hold">
                            <p:stCondLst>
                              <p:cond delay="2000"/>
                            </p:stCondLst>
                            <p:childTnLst>
                              <p:par>
                                <p:cTn id="10" presetID="1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p:tgtEl>
                                          <p:spTgt spid="16"/>
                                        </p:tgtEl>
                                        <p:attrNameLst>
                                          <p:attrName>ppt_x</p:attrName>
                                        </p:attrNameLst>
                                      </p:cBhvr>
                                      <p:tavLst>
                                        <p:tav tm="0">
                                          <p:val>
                                            <p:strVal val="#ppt_x+#ppt_w*1.125000"/>
                                          </p:val>
                                        </p:tav>
                                        <p:tav tm="100000">
                                          <p:val>
                                            <p:strVal val="#ppt_x"/>
                                          </p:val>
                                        </p:tav>
                                      </p:tavLst>
                                    </p:anim>
                                    <p:animEffect transition="in" filter="wipe(left)">
                                      <p:cBhvr>
                                        <p:cTn id="13" dur="2000"/>
                                        <p:tgtEl>
                                          <p:spTgt spid="16"/>
                                        </p:tgtEl>
                                      </p:cBhvr>
                                    </p:animEffect>
                                  </p:childTnLst>
                                </p:cTn>
                              </p:par>
                            </p:childTnLst>
                          </p:cTn>
                        </p:par>
                        <p:par>
                          <p:cTn id="14" fill="hold">
                            <p:stCondLst>
                              <p:cond delay="4000"/>
                            </p:stCondLst>
                            <p:childTnLst>
                              <p:par>
                                <p:cTn id="15" presetID="1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000"/>
                                        <p:tgtEl>
                                          <p:spTgt spid="19"/>
                                        </p:tgtEl>
                                        <p:attrNameLst>
                                          <p:attrName>ppt_x</p:attrName>
                                        </p:attrNameLst>
                                      </p:cBhvr>
                                      <p:tavLst>
                                        <p:tav tm="0">
                                          <p:val>
                                            <p:strVal val="#ppt_x+#ppt_w*1.125000"/>
                                          </p:val>
                                        </p:tav>
                                        <p:tav tm="100000">
                                          <p:val>
                                            <p:strVal val="#ppt_x"/>
                                          </p:val>
                                        </p:tav>
                                      </p:tavLst>
                                    </p:anim>
                                    <p:animEffect transition="in" filter="wipe(left)">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6175" y="1676400"/>
            <a:ext cx="17716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9918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Grp="1" noChangeAspect="1" noChangeArrowheads="1"/>
          </p:cNvPicPr>
          <p:nvPr/>
        </p:nvPicPr>
        <p:blipFill>
          <a:blip r:embed="rId3" cstate="print"/>
          <a:srcRect/>
          <a:stretch>
            <a:fillRect/>
          </a:stretch>
        </p:blipFill>
        <p:spPr bwMode="auto">
          <a:xfrm>
            <a:off x="609600" y="1981200"/>
            <a:ext cx="82296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81000" y="1066800"/>
            <a:ext cx="8305800" cy="769441"/>
          </a:xfrm>
          <a:prstGeom prst="rect">
            <a:avLst/>
          </a:prstGeom>
          <a:noFill/>
        </p:spPr>
        <p:txBody>
          <a:bodyPr wrap="square" rtlCol="0">
            <a:spAutoFit/>
          </a:bodyPr>
          <a:lstStyle/>
          <a:p>
            <a:pPr algn="ctr"/>
            <a:r>
              <a:rPr lang="en-US" sz="2400" b="1" dirty="0" smtClean="0">
                <a:solidFill>
                  <a:schemeClr val="tx2">
                    <a:lumMod val="75000"/>
                  </a:schemeClr>
                </a:solidFill>
                <a:latin typeface="Arial" panose="020B0604020202020204" pitchFamily="34" charset="0"/>
                <a:cs typeface="Arial" panose="020B0604020202020204" pitchFamily="34" charset="0"/>
              </a:rPr>
              <a:t>DoD CAF Consolidation</a:t>
            </a:r>
            <a:endParaRPr lang="en-U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a:solidFill>
                  <a:schemeClr val="tx2">
                    <a:lumMod val="75000"/>
                  </a:schemeClr>
                </a:solidFill>
                <a:latin typeface="Arial" panose="020B0604020202020204" pitchFamily="34" charset="0"/>
                <a:cs typeface="Arial" panose="020B0604020202020204" pitchFamily="34" charset="0"/>
              </a:rPr>
              <a:t>Defense Adjudication Activities Facility</a:t>
            </a:r>
          </a:p>
        </p:txBody>
      </p:sp>
      <p:sp>
        <p:nvSpPr>
          <p:cNvPr id="21" name="Rectangle 20"/>
          <p:cNvSpPr/>
          <p:nvPr/>
        </p:nvSpPr>
        <p:spPr>
          <a:xfrm>
            <a:off x="685800" y="4953000"/>
            <a:ext cx="1066800" cy="838200"/>
          </a:xfrm>
          <a:prstGeom prst="rect">
            <a:avLst/>
          </a:prstGeom>
          <a:solidFill>
            <a:srgbClr val="008000"/>
          </a:solidFill>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lIns="9144" tIns="9144" rIns="9144" bIns="9144" rtlCol="0" anchor="ctr" anchorCtr="0"/>
          <a:lstStyle/>
          <a:p>
            <a:pPr algn="ctr"/>
            <a:endParaRPr lang="en-US" sz="1600" dirty="0" smtClean="0"/>
          </a:p>
          <a:p>
            <a:pPr algn="ctr"/>
            <a:r>
              <a:rPr lang="en-US" sz="1600" dirty="0"/>
              <a:t>WHS</a:t>
            </a:r>
          </a:p>
          <a:p>
            <a:pPr algn="ctr"/>
            <a:r>
              <a:rPr lang="en-US" sz="1600" dirty="0" smtClean="0"/>
              <a:t>CAF</a:t>
            </a:r>
          </a:p>
          <a:p>
            <a:pPr algn="ctr"/>
            <a:endParaRPr lang="en-US" sz="1600" i="1" dirty="0">
              <a:effectLst>
                <a:outerShdw blurRad="38100" dist="38100" dir="2700000" algn="tl">
                  <a:srgbClr val="000000">
                    <a:alpha val="43137"/>
                  </a:srgbClr>
                </a:outerShdw>
              </a:effectLst>
            </a:endParaRPr>
          </a:p>
        </p:txBody>
      </p:sp>
      <p:sp>
        <p:nvSpPr>
          <p:cNvPr id="22" name="Rectangle 21"/>
          <p:cNvSpPr/>
          <p:nvPr/>
        </p:nvSpPr>
        <p:spPr>
          <a:xfrm>
            <a:off x="1828800" y="4953000"/>
            <a:ext cx="1066800" cy="838200"/>
          </a:xfrm>
          <a:prstGeom prst="rect">
            <a:avLst/>
          </a:prstGeom>
          <a:solidFill>
            <a:srgbClr val="008000"/>
          </a:solidFill>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lIns="9144" tIns="9144" rIns="9144" bIns="9144" rtlCol="0" anchor="ctr" anchorCtr="0"/>
          <a:lstStyle/>
          <a:p>
            <a:pPr algn="ctr"/>
            <a:endParaRPr lang="en-US" sz="1600" dirty="0" smtClean="0"/>
          </a:p>
          <a:p>
            <a:pPr algn="ctr"/>
            <a:r>
              <a:rPr lang="en-US" sz="1600" dirty="0"/>
              <a:t>Joint Staff</a:t>
            </a:r>
          </a:p>
          <a:p>
            <a:pPr algn="ctr"/>
            <a:r>
              <a:rPr lang="en-US" sz="1600" dirty="0" smtClean="0"/>
              <a:t>CAF</a:t>
            </a:r>
          </a:p>
          <a:p>
            <a:pPr algn="ctr"/>
            <a:endParaRPr lang="en-US" sz="1600" i="1" dirty="0">
              <a:effectLst>
                <a:outerShdw blurRad="38100" dist="38100" dir="2700000" algn="tl">
                  <a:srgbClr val="000000">
                    <a:alpha val="43137"/>
                  </a:srgbClr>
                </a:outerShdw>
              </a:effectLst>
            </a:endParaRPr>
          </a:p>
        </p:txBody>
      </p:sp>
      <p:sp>
        <p:nvSpPr>
          <p:cNvPr id="23" name="Rectangle 22"/>
          <p:cNvSpPr/>
          <p:nvPr/>
        </p:nvSpPr>
        <p:spPr>
          <a:xfrm>
            <a:off x="2971800" y="4953000"/>
            <a:ext cx="1066800" cy="838200"/>
          </a:xfrm>
          <a:prstGeom prst="rect">
            <a:avLst/>
          </a:prstGeom>
          <a:solidFill>
            <a:srgbClr val="008000"/>
          </a:solidFill>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lIns="9144" tIns="9144" rIns="9144" bIns="9144" rtlCol="0" anchor="ctr" anchorCtr="0"/>
          <a:lstStyle/>
          <a:p>
            <a:pPr algn="ctr"/>
            <a:endParaRPr lang="en-US" sz="1600" dirty="0" smtClean="0"/>
          </a:p>
          <a:p>
            <a:pPr algn="ctr"/>
            <a:r>
              <a:rPr lang="en-US" sz="1600" dirty="0" smtClean="0"/>
              <a:t>DISCO</a:t>
            </a:r>
          </a:p>
          <a:p>
            <a:pPr algn="ctr"/>
            <a:endParaRPr lang="en-US" sz="1600" i="1" dirty="0">
              <a:effectLst>
                <a:outerShdw blurRad="38100" dist="38100" dir="2700000" algn="tl">
                  <a:srgbClr val="000000">
                    <a:alpha val="43137"/>
                  </a:srgbClr>
                </a:outerShdw>
              </a:effectLst>
            </a:endParaRPr>
          </a:p>
        </p:txBody>
      </p:sp>
      <p:sp>
        <p:nvSpPr>
          <p:cNvPr id="24" name="Rectangle 23"/>
          <p:cNvSpPr/>
          <p:nvPr/>
        </p:nvSpPr>
        <p:spPr>
          <a:xfrm>
            <a:off x="4114800" y="4953000"/>
            <a:ext cx="1066800" cy="838200"/>
          </a:xfrm>
          <a:prstGeom prst="rect">
            <a:avLst/>
          </a:prstGeom>
          <a:solidFill>
            <a:srgbClr val="008000"/>
          </a:solidFill>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lIns="9144" tIns="9144" rIns="9144" bIns="9144" rtlCol="0" anchor="ctr" anchorCtr="0"/>
          <a:lstStyle/>
          <a:p>
            <a:pPr algn="ctr"/>
            <a:endParaRPr lang="en-US" sz="1600" dirty="0" smtClean="0"/>
          </a:p>
          <a:p>
            <a:pPr algn="ctr"/>
            <a:r>
              <a:rPr lang="en-US" sz="1600" dirty="0" smtClean="0"/>
              <a:t>DOHA </a:t>
            </a:r>
          </a:p>
          <a:p>
            <a:pPr algn="ctr"/>
            <a:r>
              <a:rPr lang="en-US" sz="1600" dirty="0" err="1" smtClean="0"/>
              <a:t>Adj</a:t>
            </a:r>
            <a:r>
              <a:rPr lang="en-US" sz="1600" dirty="0" smtClean="0"/>
              <a:t> </a:t>
            </a:r>
          </a:p>
          <a:p>
            <a:pPr algn="ctr"/>
            <a:endParaRPr lang="en-US" sz="1600" i="1" dirty="0">
              <a:effectLst>
                <a:outerShdw blurRad="38100" dist="38100" dir="2700000" algn="tl">
                  <a:srgbClr val="000000">
                    <a:alpha val="43137"/>
                  </a:srgbClr>
                </a:outerShdw>
              </a:effectLst>
            </a:endParaRPr>
          </a:p>
        </p:txBody>
      </p:sp>
      <p:sp>
        <p:nvSpPr>
          <p:cNvPr id="25" name="Rectangle 24"/>
          <p:cNvSpPr/>
          <p:nvPr/>
        </p:nvSpPr>
        <p:spPr>
          <a:xfrm>
            <a:off x="5257800" y="4953000"/>
            <a:ext cx="1066800" cy="838200"/>
          </a:xfrm>
          <a:prstGeom prst="rect">
            <a:avLst/>
          </a:prstGeom>
          <a:solidFill>
            <a:srgbClr val="008000"/>
          </a:solidFill>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lIns="9144" tIns="9144" rIns="9144" bIns="9144" rtlCol="0" anchor="ctr" anchorCtr="0"/>
          <a:lstStyle/>
          <a:p>
            <a:pPr algn="ctr"/>
            <a:endParaRPr lang="en-US" sz="1600" dirty="0" smtClean="0"/>
          </a:p>
          <a:p>
            <a:pPr algn="ctr"/>
            <a:r>
              <a:rPr lang="en-US" sz="1600" dirty="0"/>
              <a:t>Air Force</a:t>
            </a:r>
          </a:p>
          <a:p>
            <a:pPr algn="ctr"/>
            <a:r>
              <a:rPr lang="en-US" sz="1600" dirty="0" smtClean="0"/>
              <a:t>CAF</a:t>
            </a:r>
          </a:p>
          <a:p>
            <a:pPr algn="ctr"/>
            <a:endParaRPr lang="en-US" sz="1600" i="1" dirty="0">
              <a:effectLst>
                <a:outerShdw blurRad="38100" dist="38100" dir="2700000" algn="tl">
                  <a:srgbClr val="000000">
                    <a:alpha val="43137"/>
                  </a:srgbClr>
                </a:outerShdw>
              </a:effectLst>
            </a:endParaRPr>
          </a:p>
        </p:txBody>
      </p:sp>
      <p:sp>
        <p:nvSpPr>
          <p:cNvPr id="26" name="Rectangle 25"/>
          <p:cNvSpPr/>
          <p:nvPr/>
        </p:nvSpPr>
        <p:spPr>
          <a:xfrm>
            <a:off x="6400800" y="4953000"/>
            <a:ext cx="1066800" cy="838200"/>
          </a:xfrm>
          <a:prstGeom prst="rect">
            <a:avLst/>
          </a:prstGeom>
          <a:solidFill>
            <a:srgbClr val="008000"/>
          </a:solidFill>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lIns="9144" tIns="9144" rIns="9144" bIns="9144" rtlCol="0" anchor="ctr" anchorCtr="0"/>
          <a:lstStyle/>
          <a:p>
            <a:pPr algn="ctr"/>
            <a:endParaRPr lang="en-US" sz="1600" dirty="0" smtClean="0"/>
          </a:p>
          <a:p>
            <a:pPr algn="ctr"/>
            <a:r>
              <a:rPr lang="en-US" sz="1600" dirty="0" smtClean="0"/>
              <a:t>Army</a:t>
            </a:r>
          </a:p>
          <a:p>
            <a:pPr algn="ctr"/>
            <a:r>
              <a:rPr lang="en-US" sz="1600" dirty="0" smtClean="0"/>
              <a:t>CCF</a:t>
            </a:r>
            <a:endParaRPr lang="en-US" sz="1600" dirty="0"/>
          </a:p>
          <a:p>
            <a:pPr algn="ctr"/>
            <a:endParaRPr lang="en-US" sz="1600" i="1" dirty="0">
              <a:effectLst>
                <a:outerShdw blurRad="38100" dist="38100" dir="2700000" algn="tl">
                  <a:srgbClr val="000000">
                    <a:alpha val="43137"/>
                  </a:srgbClr>
                </a:outerShdw>
              </a:effectLst>
            </a:endParaRPr>
          </a:p>
        </p:txBody>
      </p:sp>
      <p:sp>
        <p:nvSpPr>
          <p:cNvPr id="27" name="Rectangle 26"/>
          <p:cNvSpPr/>
          <p:nvPr/>
        </p:nvSpPr>
        <p:spPr>
          <a:xfrm>
            <a:off x="7543800" y="4953000"/>
            <a:ext cx="1066800" cy="838200"/>
          </a:xfrm>
          <a:prstGeom prst="rect">
            <a:avLst/>
          </a:prstGeom>
          <a:solidFill>
            <a:srgbClr val="008000"/>
          </a:solidFill>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lIns="9144" tIns="9144" rIns="9144" bIns="9144" rtlCol="0" anchor="ctr" anchorCtr="0"/>
          <a:lstStyle/>
          <a:p>
            <a:pPr algn="ctr"/>
            <a:r>
              <a:rPr lang="en-US" sz="1600" dirty="0" smtClean="0"/>
              <a:t>Navy</a:t>
            </a:r>
          </a:p>
          <a:p>
            <a:pPr algn="ctr"/>
            <a:r>
              <a:rPr lang="en-US" sz="1600" dirty="0" smtClean="0"/>
              <a:t>CAF</a:t>
            </a:r>
            <a:endParaRPr lang="en-US" sz="1600" dirty="0"/>
          </a:p>
        </p:txBody>
      </p:sp>
      <p:sp>
        <p:nvSpPr>
          <p:cNvPr id="28" name="TextBox 27"/>
          <p:cNvSpPr txBox="1"/>
          <p:nvPr/>
        </p:nvSpPr>
        <p:spPr>
          <a:xfrm>
            <a:off x="520262" y="6095190"/>
            <a:ext cx="8229600" cy="307777"/>
          </a:xfrm>
          <a:prstGeom prst="rect">
            <a:avLst/>
          </a:prstGeom>
        </p:spPr>
        <p:txBody>
          <a:bodyPr wrap="square">
            <a:spAutoFit/>
          </a:bodyPr>
          <a:lstStyle>
            <a:defPPr>
              <a:defRPr lang="en-US"/>
            </a:defPPr>
            <a:lvl1pPr>
              <a:defRPr sz="1200" i="1"/>
            </a:lvl1pPr>
          </a:lstStyle>
          <a:p>
            <a:pPr algn="ctr"/>
            <a:r>
              <a:rPr lang="en-US" sz="1400" i="0" dirty="0">
                <a:latin typeface="Arial" panose="020B0604020202020204" pitchFamily="34" charset="0"/>
                <a:cs typeface="Arial" panose="020B0604020202020204" pitchFamily="34" charset="0"/>
              </a:rPr>
              <a:t>Note: DoD CAF Consolidation does not include: DIA, NGA, </a:t>
            </a:r>
            <a:r>
              <a:rPr lang="en-US" sz="1400" i="0" dirty="0" smtClean="0">
                <a:latin typeface="Arial" panose="020B0604020202020204" pitchFamily="34" charset="0"/>
                <a:cs typeface="Arial" panose="020B0604020202020204" pitchFamily="34" charset="0"/>
              </a:rPr>
              <a:t>NRO, NSA, or DOHA-AJ</a:t>
            </a:r>
            <a:endParaRPr lang="en-US" sz="14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84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00100" y="1447800"/>
            <a:ext cx="7543800" cy="838200"/>
          </a:xfrm>
        </p:spPr>
        <p:txBody>
          <a:bodyPr anchor="ctr">
            <a:normAutofit/>
          </a:bodyPr>
          <a:lstStyle/>
          <a:p>
            <a:r>
              <a:rPr lang="en-US" sz="3200" b="1" dirty="0">
                <a:solidFill>
                  <a:schemeClr val="tx2">
                    <a:lumMod val="75000"/>
                  </a:schemeClr>
                </a:solidFill>
                <a:latin typeface="Arial" panose="020B0604020202020204" pitchFamily="34" charset="0"/>
                <a:ea typeface="+mn-ea"/>
                <a:cs typeface="Arial" panose="020B0604020202020204" pitchFamily="34" charset="0"/>
              </a:rPr>
              <a:t>Where is JPAS going?</a:t>
            </a:r>
          </a:p>
        </p:txBody>
      </p:sp>
      <p:sp>
        <p:nvSpPr>
          <p:cNvPr id="13" name="Title 1"/>
          <p:cNvSpPr txBox="1">
            <a:spLocks/>
          </p:cNvSpPr>
          <p:nvPr/>
        </p:nvSpPr>
        <p:spPr>
          <a:xfrm>
            <a:off x="800100" y="2895600"/>
            <a:ext cx="7543800" cy="838200"/>
          </a:xfrm>
          <a:prstGeom prst="rect">
            <a:avLst/>
          </a:prstGeom>
        </p:spPr>
        <p:txBody>
          <a:bodyP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3200" b="1" dirty="0">
                <a:solidFill>
                  <a:schemeClr val="tx2">
                    <a:lumMod val="75000"/>
                  </a:schemeClr>
                </a:solidFill>
                <a:latin typeface="Arial" panose="020B0604020202020204" pitchFamily="34" charset="0"/>
                <a:ea typeface="+mn-ea"/>
                <a:cs typeface="Arial" panose="020B0604020202020204" pitchFamily="34" charset="0"/>
              </a:rPr>
              <a:t>Away!</a:t>
            </a:r>
          </a:p>
        </p:txBody>
      </p:sp>
      <p:pic>
        <p:nvPicPr>
          <p:cNvPr id="14" name="Picture 6" descr="C:\Users\ortizp\AppData\Local\Microsoft\Windows\Temporary Internet Files\Content.IE5\5K4AMP8B\MC90043925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25" t="3778" r="12330" b="4517"/>
          <a:stretch/>
        </p:blipFill>
        <p:spPr bwMode="auto">
          <a:xfrm>
            <a:off x="838200" y="4495800"/>
            <a:ext cx="1051560" cy="155422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770611" y="4015047"/>
            <a:ext cx="4123114" cy="2227812"/>
            <a:chOff x="1770611" y="4015047"/>
            <a:chExt cx="4123114" cy="2227812"/>
          </a:xfrm>
        </p:grpSpPr>
        <p:pic>
          <p:nvPicPr>
            <p:cNvPr id="16" name="Picture 7" descr="C:\Users\ortizp\AppData\Local\Microsoft\Windows\Temporary Internet Files\Content.IE5\DJA3KQ6A\MP9004424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5533" t="14592" r="1973" b="10442"/>
            <a:stretch/>
          </p:blipFill>
          <p:spPr bwMode="auto">
            <a:xfrm>
              <a:off x="1770611" y="4015047"/>
              <a:ext cx="4123114" cy="222781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2438400" y="4434714"/>
              <a:ext cx="1752600" cy="838200"/>
            </a:xfrm>
            <a:prstGeom prst="rect">
              <a:avLst/>
            </a:prstGeom>
          </p:spPr>
          <p:txBody>
            <a:bodyPr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3200" b="1" dirty="0">
                  <a:solidFill>
                    <a:schemeClr val="tx2">
                      <a:lumMod val="75000"/>
                    </a:schemeClr>
                  </a:solidFill>
                  <a:latin typeface="Arial" panose="020B0604020202020204" pitchFamily="34" charset="0"/>
                  <a:ea typeface="+mn-ea"/>
                  <a:cs typeface="Arial" panose="020B0604020202020204" pitchFamily="34" charset="0"/>
                </a:rPr>
                <a:t>JPAS</a:t>
              </a:r>
            </a:p>
          </p:txBody>
        </p:sp>
      </p:grpSp>
    </p:spTree>
    <p:extLst>
      <p:ext uri="{BB962C8B-B14F-4D97-AF65-F5344CB8AC3E}">
        <p14:creationId xmlns:p14="http://schemas.microsoft.com/office/powerpoint/2010/main" val="29787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childTnLst>
                                </p:cTn>
                              </p:par>
                            </p:childTnLst>
                          </p:cTn>
                        </p:par>
                        <p:par>
                          <p:cTn id="20" fill="hold">
                            <p:stCondLst>
                              <p:cond delay="3000"/>
                            </p:stCondLst>
                            <p:childTnLst>
                              <p:par>
                                <p:cTn id="21" presetID="12" presetClass="exit" presetSubtype="2" fill="hold" nodeType="afterEffect">
                                  <p:stCondLst>
                                    <p:cond delay="0"/>
                                  </p:stCondLst>
                                  <p:childTnLst>
                                    <p:anim calcmode="lin" valueType="num">
                                      <p:cBhvr additive="base">
                                        <p:cTn id="22" dur="1000"/>
                                        <p:tgtEl>
                                          <p:spTgt spid="14"/>
                                        </p:tgtEl>
                                        <p:attrNameLst>
                                          <p:attrName>ppt_x</p:attrName>
                                        </p:attrNameLst>
                                      </p:cBhvr>
                                      <p:tavLst>
                                        <p:tav tm="0">
                                          <p:val>
                                            <p:strVal val="#ppt_x"/>
                                          </p:val>
                                        </p:tav>
                                        <p:tav tm="100000">
                                          <p:val>
                                            <p:strVal val="#ppt_x+#ppt_w*1.125000"/>
                                          </p:val>
                                        </p:tav>
                                      </p:tavLst>
                                    </p:anim>
                                    <p:animEffect transition="out" filter="wipe(right)">
                                      <p:cBhvr>
                                        <p:cTn id="23" dur="1000"/>
                                        <p:tgtEl>
                                          <p:spTgt spid="14"/>
                                        </p:tgtEl>
                                      </p:cBhvr>
                                    </p:animEffect>
                                    <p:set>
                                      <p:cBhvr>
                                        <p:cTn id="24" dur="1" fill="hold">
                                          <p:stCondLst>
                                            <p:cond delay="999"/>
                                          </p:stCondLst>
                                        </p:cTn>
                                        <p:tgtEl>
                                          <p:spTgt spid="14"/>
                                        </p:tgtEl>
                                        <p:attrNameLst>
                                          <p:attrName>style.visibility</p:attrName>
                                        </p:attrNameLst>
                                      </p:cBhvr>
                                      <p:to>
                                        <p:strVal val="hidden"/>
                                      </p:to>
                                    </p:set>
                                  </p:childTnLst>
                                </p:cTn>
                              </p:par>
                            </p:childTnLst>
                          </p:cTn>
                        </p:par>
                        <p:par>
                          <p:cTn id="25" fill="hold">
                            <p:stCondLst>
                              <p:cond delay="4000"/>
                            </p:stCondLst>
                            <p:childTnLst>
                              <p:par>
                                <p:cTn id="26" presetID="63" presetClass="path" presetSubtype="0" accel="50000" decel="50000" fill="hold" nodeType="afterEffect">
                                  <p:stCondLst>
                                    <p:cond delay="400"/>
                                  </p:stCondLst>
                                  <p:childTnLst>
                                    <p:animMotion origin="layout" path="M 2.77778E-6 3.33333E-6 L 1.2309 0.00764 " pathEditMode="relative" rAng="0" ptsTypes="AA">
                                      <p:cBhvr>
                                        <p:cTn id="27" dur="2000" fill="hold"/>
                                        <p:tgtEl>
                                          <p:spTgt spid="15"/>
                                        </p:tgtEl>
                                        <p:attrNameLst>
                                          <p:attrName>ppt_x</p:attrName>
                                          <p:attrName>ppt_y</p:attrName>
                                        </p:attrNameLst>
                                      </p:cBhvr>
                                      <p:rCtr x="61545"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2400" b="1" dirty="0">
                <a:solidFill>
                  <a:schemeClr val="tx2">
                    <a:lumMod val="75000"/>
                  </a:schemeClr>
                </a:solidFill>
                <a:latin typeface="Arial" panose="020B0604020202020204" pitchFamily="34" charset="0"/>
                <a:cs typeface="Arial" panose="020B0604020202020204" pitchFamily="34" charset="0"/>
              </a:rPr>
              <a:t>JPAS Present and Future</a:t>
            </a:r>
          </a:p>
        </p:txBody>
      </p:sp>
      <p:sp>
        <p:nvSpPr>
          <p:cNvPr id="4" name="Content Placeholder 6"/>
          <p:cNvSpPr txBox="1">
            <a:spLocks/>
          </p:cNvSpPr>
          <p:nvPr/>
        </p:nvSpPr>
        <p:spPr>
          <a:xfrm>
            <a:off x="303213" y="1752600"/>
            <a:ext cx="4040187" cy="3657600"/>
          </a:xfrm>
          <a:prstGeom prst="rect">
            <a:avLst/>
          </a:prstGeom>
          <a:ln>
            <a:solidFill>
              <a:schemeClr val="accent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6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JPAS Today</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600" b="1" i="0" u="sng" strike="noStrike" kern="1200" cap="none" spc="0" normalizeH="0" baseline="0" noProof="0" dirty="0" smtClean="0">
              <a:ln>
                <a:noFill/>
              </a:ln>
              <a:solidFill>
                <a:schemeClr val="tx1"/>
              </a:solidFill>
              <a:effectLst/>
              <a:uLnTx/>
              <a:uFillTx/>
              <a:latin typeface="+mn-lt"/>
              <a:ea typeface="+mn-ea"/>
              <a:cs typeface="+mn-cs"/>
            </a:endParaRP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Joint Adjudication Management System (JAMS)</a:t>
            </a: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Joint Clearance Access Verification System (JCAVS)</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Joint Personnel Adjudication System (JPAS)</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8"/>
          <p:cNvSpPr txBox="1">
            <a:spLocks/>
          </p:cNvSpPr>
          <p:nvPr/>
        </p:nvSpPr>
        <p:spPr>
          <a:xfrm>
            <a:off x="4797425" y="1752600"/>
            <a:ext cx="4041775" cy="3657600"/>
          </a:xfrm>
          <a:prstGeom prst="rect">
            <a:avLst/>
          </a:prstGeom>
          <a:ln>
            <a:solidFill>
              <a:schemeClr val="accent1"/>
            </a:solidFill>
          </a:ln>
        </p:spPr>
        <p:txBody>
          <a:bodyPr/>
          <a:lstStyle/>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600" b="1" i="0" u="sng" strike="noStrike" kern="1200" cap="none" spc="0" normalizeH="0" baseline="0" noProof="0" smtClean="0">
              <a:ln>
                <a:noFill/>
              </a:ln>
              <a:solidFill>
                <a:schemeClr val="tx1"/>
              </a:solidFill>
              <a:effectLst/>
              <a:uLnTx/>
              <a:uFillTx/>
              <a:latin typeface="+mn-lt"/>
              <a:ea typeface="+mn-ea"/>
              <a:cs typeface="+mn-cs"/>
            </a:endParaRP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sng" strike="noStrike" kern="1200" cap="none" spc="0" normalizeH="0" baseline="0" noProof="0" smtClean="0">
                <a:ln>
                  <a:noFill/>
                </a:ln>
                <a:solidFill>
                  <a:schemeClr val="tx1"/>
                </a:solidFill>
                <a:effectLst/>
                <a:uLnTx/>
                <a:uFillTx/>
                <a:latin typeface="+mn-lt"/>
                <a:ea typeface="+mn-ea"/>
                <a:cs typeface="+mn-cs"/>
              </a:rPr>
              <a:t>JPAS Future</a:t>
            </a: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600" b="1" i="0" u="sng" strike="noStrike" kern="1200" cap="none" spc="0" normalizeH="0" baseline="0" noProof="0" smtClean="0">
              <a:ln>
                <a:noFill/>
              </a:ln>
              <a:solidFill>
                <a:schemeClr val="tx1"/>
              </a:solidFill>
              <a:effectLst/>
              <a:uLnTx/>
              <a:uFillTx/>
              <a:latin typeface="+mn-lt"/>
              <a:ea typeface="+mn-ea"/>
              <a:cs typeface="+mn-cs"/>
            </a:endParaRP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Case Adjudication Tracking System (CATS)</a:t>
            </a: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a:t>
            </a: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Joint Verification System (JVS)</a:t>
            </a: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1" i="0" u="none" strike="noStrike" kern="1200" cap="none" spc="0" normalizeH="0" baseline="0" noProof="0" smtClean="0">
              <a:ln>
                <a:noFill/>
              </a:ln>
              <a:solidFill>
                <a:schemeClr val="tx1"/>
              </a:solidFill>
              <a:effectLst/>
              <a:uLnTx/>
              <a:uFillTx/>
              <a:latin typeface="+mn-lt"/>
              <a:ea typeface="+mn-ea"/>
              <a:cs typeface="+mn-cs"/>
            </a:endParaRP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a:t>
            </a:r>
          </a:p>
          <a:p>
            <a:pPr marL="234950" marR="0" lvl="0" indent="-23495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Defense Information Systems Security (DISS)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Straight Arrow Connector 5"/>
          <p:cNvCxnSpPr/>
          <p:nvPr/>
        </p:nvCxnSpPr>
        <p:spPr bwMode="auto">
          <a:xfrm>
            <a:off x="4340225" y="2712720"/>
            <a:ext cx="457200" cy="1588"/>
          </a:xfrm>
          <a:prstGeom prst="straightConnector1">
            <a:avLst/>
          </a:prstGeom>
          <a:ln w="28575">
            <a:solidFill>
              <a:schemeClr val="tx2">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bwMode="auto">
          <a:xfrm>
            <a:off x="4340225" y="3505200"/>
            <a:ext cx="457200" cy="1588"/>
          </a:xfrm>
          <a:prstGeom prst="straightConnector1">
            <a:avLst/>
          </a:prstGeom>
          <a:ln w="28575">
            <a:solidFill>
              <a:schemeClr val="tx2">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bwMode="auto">
          <a:xfrm>
            <a:off x="4340225" y="4358640"/>
            <a:ext cx="457200" cy="1588"/>
          </a:xfrm>
          <a:prstGeom prst="straightConnector1">
            <a:avLst/>
          </a:prstGeom>
          <a:ln w="28575">
            <a:solidFill>
              <a:schemeClr val="tx2">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306292" y="5724045"/>
            <a:ext cx="6498771" cy="830997"/>
          </a:xfrm>
          <a:prstGeom prst="rect">
            <a:avLst/>
          </a:prstGeom>
        </p:spPr>
        <p:txBody>
          <a:bodyPr wrap="square">
            <a:spAutoFit/>
          </a:bodyPr>
          <a:lstStyle/>
          <a:p>
            <a:pPr marL="228600" indent="-228600" algn="ctr"/>
            <a:r>
              <a:rPr lang="en-US" sz="2400" b="1" dirty="0"/>
              <a:t>JVS is the system that will replace </a:t>
            </a:r>
            <a:r>
              <a:rPr lang="en-US" sz="2400" b="1" dirty="0" smtClean="0"/>
              <a:t>JPAS</a:t>
            </a:r>
          </a:p>
          <a:p>
            <a:pPr marL="228600" indent="-228600" algn="ctr"/>
            <a:r>
              <a:rPr lang="en-US" sz="2400" b="1" dirty="0" smtClean="0"/>
              <a:t>(Scheduled for 2016)</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CATS </a:t>
            </a:r>
            <a:r>
              <a:rPr lang="en-US" sz="2400" b="1" dirty="0" smtClean="0">
                <a:solidFill>
                  <a:schemeClr val="tx2">
                    <a:lumMod val="75000"/>
                  </a:schemeClr>
                </a:solidFill>
                <a:latin typeface="Arial" panose="020B0604020202020204" pitchFamily="34" charset="0"/>
                <a:cs typeface="Arial" panose="020B0604020202020204" pitchFamily="34" charset="0"/>
              </a:rPr>
              <a:t>Portal</a:t>
            </a:r>
          </a:p>
          <a:p>
            <a:pPr marL="228600" lvl="0" indent="-228600" algn="ctr">
              <a:lnSpc>
                <a:spcPct val="95000"/>
              </a:lnSpc>
              <a:spcBef>
                <a:spcPct val="0"/>
              </a:spcBef>
              <a:spcAft>
                <a:spcPts val="600"/>
              </a:spcAft>
              <a:buNone/>
              <a:defRPr/>
            </a:pPr>
            <a:endParaRPr lang="en-US" sz="2400" b="1" dirty="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Case Adjudication Tracking System CATS– to adjudicate electronic investigations</a:t>
            </a:r>
          </a:p>
          <a:p>
            <a:pPr lvl="1"/>
            <a:r>
              <a:rPr lang="en-US" sz="1400" dirty="0" smtClean="0">
                <a:latin typeface="Arial" panose="020B0604020202020204" pitchFamily="34" charset="0"/>
                <a:cs typeface="Arial" panose="020B0604020202020204" pitchFamily="34" charset="0"/>
              </a:rPr>
              <a:t>Faster and easier communication between Security Managers , FSOs and DSS/CATS </a:t>
            </a:r>
          </a:p>
          <a:p>
            <a:pPr lvl="1"/>
            <a:r>
              <a:rPr lang="en-US" sz="1400" dirty="0" smtClean="0">
                <a:latin typeface="Arial" panose="020B0604020202020204" pitchFamily="34" charset="0"/>
                <a:cs typeface="Arial" panose="020B0604020202020204" pitchFamily="34" charset="0"/>
              </a:rPr>
              <a:t>Will be able to upload and forward electronic documents (.PDF) to the new DSS PSMO</a:t>
            </a:r>
          </a:p>
          <a:p>
            <a:pPr lvl="2"/>
            <a:r>
              <a:rPr lang="en-US" sz="1400" dirty="0" smtClean="0">
                <a:latin typeface="Arial" panose="020B0604020202020204" pitchFamily="34" charset="0"/>
                <a:cs typeface="Arial" panose="020B0604020202020204" pitchFamily="34" charset="0"/>
              </a:rPr>
              <a:t>Classified Non-Disclosure Agreements (SF-312</a:t>
            </a:r>
            <a:r>
              <a:rPr lang="en-US" sz="1400" dirty="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lvl="2"/>
            <a:r>
              <a:rPr lang="en-US" sz="1400" dirty="0" smtClean="0">
                <a:latin typeface="Arial" panose="020B0604020202020204" pitchFamily="34" charset="0"/>
                <a:cs typeface="Arial" panose="020B0604020202020204" pitchFamily="34" charset="0"/>
              </a:rPr>
              <a:t>Incident Reports and supporting documentation</a:t>
            </a:r>
          </a:p>
          <a:p>
            <a:pPr lvl="2"/>
            <a:r>
              <a:rPr lang="en-US" sz="1400" dirty="0" smtClean="0">
                <a:latin typeface="Arial" panose="020B0604020202020204" pitchFamily="34" charset="0"/>
                <a:cs typeface="Arial" panose="020B0604020202020204" pitchFamily="34" charset="0"/>
              </a:rPr>
              <a:t>Other </a:t>
            </a:r>
          </a:p>
          <a:p>
            <a:pPr lvl="1"/>
            <a:r>
              <a:rPr lang="en-US" sz="1400" dirty="0" smtClean="0">
                <a:latin typeface="Arial" panose="020B0604020202020204" pitchFamily="34" charset="0"/>
                <a:cs typeface="Arial" panose="020B0604020202020204" pitchFamily="34" charset="0"/>
              </a:rPr>
              <a:t>DISS PMO conducted demonstrations in December and January</a:t>
            </a:r>
          </a:p>
          <a:p>
            <a:pPr lvl="2"/>
            <a:r>
              <a:rPr lang="en-US" sz="1400" dirty="0" smtClean="0">
                <a:latin typeface="Arial" panose="020B0604020202020204" pitchFamily="34" charset="0"/>
                <a:cs typeface="Arial" panose="020B0604020202020204" pitchFamily="34" charset="0"/>
              </a:rPr>
              <a:t>User Login</a:t>
            </a:r>
          </a:p>
          <a:p>
            <a:pPr lvl="2"/>
            <a:r>
              <a:rPr lang="en-US" sz="1400" dirty="0" smtClean="0">
                <a:latin typeface="Arial" panose="020B0604020202020204" pitchFamily="34" charset="0"/>
                <a:cs typeface="Arial" panose="020B0604020202020204" pitchFamily="34" charset="0"/>
              </a:rPr>
              <a:t>SMO creation, access, management</a:t>
            </a:r>
          </a:p>
          <a:p>
            <a:pPr lvl="2"/>
            <a:r>
              <a:rPr lang="en-US" sz="1400" dirty="0" smtClean="0">
                <a:latin typeface="Arial" panose="020B0604020202020204" pitchFamily="34" charset="0"/>
                <a:cs typeface="Arial" panose="020B0604020202020204" pitchFamily="34" charset="0"/>
              </a:rPr>
              <a:t>Subject record detail</a:t>
            </a:r>
          </a:p>
          <a:p>
            <a:pPr lvl="2"/>
            <a:r>
              <a:rPr lang="en-US" sz="1400" dirty="0" smtClean="0">
                <a:latin typeface="Arial" panose="020B0604020202020204" pitchFamily="34" charset="0"/>
                <a:cs typeface="Arial" panose="020B0604020202020204" pitchFamily="34" charset="0"/>
              </a:rPr>
              <a:t>Incident creation and update</a:t>
            </a:r>
          </a:p>
          <a:p>
            <a:pPr lvl="2"/>
            <a:r>
              <a:rPr lang="en-US" sz="1400" dirty="0" smtClean="0">
                <a:latin typeface="Arial" panose="020B0604020202020204" pitchFamily="34" charset="0"/>
                <a:cs typeface="Arial" panose="020B0604020202020204" pitchFamily="34" charset="0"/>
              </a:rPr>
              <a:t>Manage CAF requests (Former RRU process)</a:t>
            </a:r>
          </a:p>
          <a:p>
            <a:pPr lvl="1"/>
            <a:r>
              <a:rPr lang="en-US" sz="1400" dirty="0" smtClean="0">
                <a:latin typeface="Arial" panose="020B0604020202020204" pitchFamily="34" charset="0"/>
                <a:cs typeface="Arial" panose="020B0604020202020204" pitchFamily="34" charset="0"/>
              </a:rPr>
              <a:t>Version 4 will retool and restructure the adjudication process</a:t>
            </a:r>
          </a:p>
          <a:p>
            <a:pPr lvl="2"/>
            <a:r>
              <a:rPr lang="en-US" sz="1400" dirty="0" smtClean="0">
                <a:latin typeface="Arial" panose="020B0604020202020204" pitchFamily="34" charset="0"/>
                <a:cs typeface="Arial" panose="020B0604020202020204" pitchFamily="34" charset="0"/>
              </a:rPr>
              <a:t>Incorporates HSDP-12 determinations</a:t>
            </a:r>
          </a:p>
          <a:p>
            <a:pPr lvl="2"/>
            <a:r>
              <a:rPr lang="en-US" sz="1400" dirty="0" smtClean="0">
                <a:latin typeface="Arial" panose="020B0604020202020204" pitchFamily="34" charset="0"/>
                <a:cs typeface="Arial" panose="020B0604020202020204" pitchFamily="34" charset="0"/>
              </a:rPr>
              <a:t>Clean Secret cases will be e-Adjudicated</a:t>
            </a:r>
          </a:p>
          <a:p>
            <a:pPr lvl="2"/>
            <a:r>
              <a:rPr lang="en-US" sz="1400" dirty="0" smtClean="0">
                <a:latin typeface="Arial" panose="020B0604020202020204" pitchFamily="34" charset="0"/>
                <a:cs typeface="Arial" panose="020B0604020202020204" pitchFamily="34" charset="0"/>
              </a:rPr>
              <a:t>Non e-Adjudicated will route for human adjudication</a:t>
            </a:r>
          </a:p>
          <a:p>
            <a:pPr lvl="1">
              <a:buNone/>
            </a:pPr>
            <a:endParaRPr lang="en-US" sz="1800" dirty="0" smtClean="0"/>
          </a:p>
          <a:p>
            <a:pPr lvl="1"/>
            <a:endParaRPr lang="en-US" sz="1800" dirty="0" smtClean="0"/>
          </a:p>
          <a:p>
            <a:pPr lvl="1"/>
            <a:endParaRPr lang="en-US" sz="1600" dirty="0" smtClean="0"/>
          </a:p>
          <a:p>
            <a:pPr marL="628650" lvl="1" indent="-228600">
              <a:lnSpc>
                <a:spcPct val="95000"/>
              </a:lnSpc>
              <a:spcBef>
                <a:spcPct val="0"/>
              </a:spcBef>
              <a:spcAft>
                <a:spcPts val="600"/>
              </a:spcAft>
              <a:defRPr/>
            </a:pPr>
            <a:endParaRPr lang="en-US" sz="2400" b="1" i="1" dirty="0" smtClean="0">
              <a:solidFill>
                <a:schemeClr val="tx2">
                  <a:lumMod val="75000"/>
                </a:schemeClr>
              </a:solidFill>
              <a:latin typeface="Arial" charset="0"/>
              <a:cs typeface="Arial" charset="0"/>
            </a:endParaRPr>
          </a:p>
          <a:p>
            <a:pPr marL="628650" lvl="1" indent="-228600">
              <a:lnSpc>
                <a:spcPct val="95000"/>
              </a:lnSpc>
              <a:spcBef>
                <a:spcPct val="0"/>
              </a:spcBef>
              <a:spcAft>
                <a:spcPts val="600"/>
              </a:spcAft>
              <a:buNone/>
              <a:defRPr/>
            </a:pPr>
            <a:endParaRPr lang="en-US" sz="2400" b="1" i="1" dirty="0" smtClean="0">
              <a:solidFill>
                <a:schemeClr val="tx2">
                  <a:lumMod val="75000"/>
                </a:schemeClr>
              </a:solidFill>
              <a:latin typeface="Arial" charset="0"/>
              <a:cs typeface="Arial" charset="0"/>
            </a:endParaRPr>
          </a:p>
          <a:p>
            <a:pPr marL="228600" lvl="0" indent="-228600">
              <a:lnSpc>
                <a:spcPct val="95000"/>
              </a:lnSpc>
              <a:spcBef>
                <a:spcPct val="0"/>
              </a:spcBef>
              <a:spcAft>
                <a:spcPts val="600"/>
              </a:spcAft>
              <a:buNone/>
              <a:defRPr/>
            </a:pPr>
            <a:endParaRPr lang="en-US" sz="1400" dirty="0" smtClean="0">
              <a:cs typeface="Arial" charset="0"/>
            </a:endParaRPr>
          </a:p>
          <a:p>
            <a:endParaRPr lang="en-US" sz="2800" dirty="0"/>
          </a:p>
        </p:txBody>
      </p:sp>
    </p:spTree>
    <p:extLst>
      <p:ext uri="{BB962C8B-B14F-4D97-AF65-F5344CB8AC3E}">
        <p14:creationId xmlns:p14="http://schemas.microsoft.com/office/powerpoint/2010/main" val="127611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93988"/>
            <a:ext cx="7772400" cy="1470025"/>
          </a:xfrm>
        </p:spPr>
        <p:txBody>
          <a:bodyPr anchor="ctr"/>
          <a:lstStyle/>
          <a:p>
            <a:r>
              <a:rPr lang="en-US" sz="3200" b="1" dirty="0">
                <a:solidFill>
                  <a:schemeClr val="tx2">
                    <a:lumMod val="75000"/>
                  </a:schemeClr>
                </a:solidFill>
                <a:latin typeface="Arial" panose="020B0604020202020204" pitchFamily="34" charset="0"/>
                <a:ea typeface="+mn-ea"/>
                <a:cs typeface="Arial" panose="020B0604020202020204" pitchFamily="34" charset="0"/>
              </a:rPr>
              <a:t>Where is JPAS now</a:t>
            </a:r>
            <a:r>
              <a:rPr lang="en-US" sz="3200" b="1" dirty="0" smtClean="0">
                <a:solidFill>
                  <a:schemeClr val="tx2">
                    <a:lumMod val="75000"/>
                  </a:schemeClr>
                </a:solidFill>
                <a:latin typeface="Arial" panose="020B0604020202020204" pitchFamily="34" charset="0"/>
                <a:ea typeface="+mn-ea"/>
                <a:cs typeface="Arial" panose="020B0604020202020204" pitchFamily="34" charset="0"/>
              </a:rPr>
              <a:t>?</a:t>
            </a:r>
            <a:endParaRPr lang="en-US" sz="3200" b="1" dirty="0">
              <a:solidFill>
                <a:schemeClr val="tx2">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563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562600"/>
          </a:xfrm>
        </p:spPr>
        <p:txBody>
          <a:bodyPr/>
          <a:lstStyle/>
          <a:p>
            <a:pPr marL="228600" lvl="0" indent="-228600" algn="ctr">
              <a:lnSpc>
                <a:spcPct val="95000"/>
              </a:lnSpc>
              <a:spcBef>
                <a:spcPct val="0"/>
              </a:spcBef>
              <a:spcAft>
                <a:spcPts val="600"/>
              </a:spcAft>
              <a:buNone/>
              <a:defRPr/>
            </a:pPr>
            <a:r>
              <a:rPr lang="en-US" sz="2400" b="1" dirty="0">
                <a:solidFill>
                  <a:schemeClr val="tx2">
                    <a:lumMod val="75000"/>
                  </a:schemeClr>
                </a:solidFill>
                <a:latin typeface="Arial" panose="020B0604020202020204" pitchFamily="34" charset="0"/>
                <a:cs typeface="Arial" panose="020B0604020202020204" pitchFamily="34" charset="0"/>
              </a:rPr>
              <a:t>Call Center </a:t>
            </a:r>
            <a:r>
              <a:rPr lang="en-US" sz="2400" b="1" dirty="0" smtClean="0">
                <a:solidFill>
                  <a:schemeClr val="tx2">
                    <a:lumMod val="75000"/>
                  </a:schemeClr>
                </a:solidFill>
                <a:latin typeface="Arial" panose="020B0604020202020204" pitchFamily="34" charset="0"/>
                <a:cs typeface="Arial" panose="020B0604020202020204" pitchFamily="34" charset="0"/>
              </a:rPr>
              <a:t>Transition</a:t>
            </a:r>
            <a:endParaRPr lang="en-US" sz="2400" b="1" dirty="0">
              <a:solidFill>
                <a:schemeClr val="tx2">
                  <a:lumMod val="75000"/>
                </a:schemeClr>
              </a:solidFill>
              <a:latin typeface="Arial" panose="020B0604020202020204" pitchFamily="34" charset="0"/>
              <a:cs typeface="Arial" panose="020B0604020202020204" pitchFamily="34" charset="0"/>
            </a:endParaRPr>
          </a:p>
          <a:p>
            <a:pPr marL="228600" lvl="0" indent="-228600" algn="ctr">
              <a:lnSpc>
                <a:spcPct val="95000"/>
              </a:lnSpc>
              <a:spcBef>
                <a:spcPct val="0"/>
              </a:spcBef>
              <a:spcAft>
                <a:spcPts val="600"/>
              </a:spcAft>
              <a:buNone/>
              <a:defRPr/>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228600" indent="-228600">
              <a:lnSpc>
                <a:spcPct val="95000"/>
              </a:lnSpc>
              <a:spcBef>
                <a:spcPct val="0"/>
              </a:spcBef>
              <a:spcAft>
                <a:spcPts val="600"/>
              </a:spcAft>
              <a:defRPr/>
            </a:pPr>
            <a:r>
              <a:rPr lang="en-US" sz="1600" dirty="0">
                <a:latin typeface="Arial" panose="020B0604020202020204" pitchFamily="34" charset="0"/>
                <a:cs typeface="Arial" panose="020B0604020202020204" pitchFamily="34" charset="0"/>
              </a:rPr>
              <a:t>JPAS, SWFT, DCII, and non-Industry e-QIP call center functions have transitioned from the DSS Call Center to the DMDC Contact </a:t>
            </a:r>
            <a:r>
              <a:rPr lang="en-US" sz="1600" dirty="0" smtClean="0">
                <a:latin typeface="Arial" panose="020B0604020202020204" pitchFamily="34" charset="0"/>
                <a:cs typeface="Arial" panose="020B0604020202020204" pitchFamily="34" charset="0"/>
              </a:rPr>
              <a:t>Center</a:t>
            </a:r>
          </a:p>
        </p:txBody>
      </p:sp>
      <p:sp>
        <p:nvSpPr>
          <p:cNvPr id="6" name="Content Placeholder 5"/>
          <p:cNvSpPr txBox="1">
            <a:spLocks/>
          </p:cNvSpPr>
          <p:nvPr/>
        </p:nvSpPr>
        <p:spPr>
          <a:xfrm>
            <a:off x="4686300" y="2438400"/>
            <a:ext cx="4114800" cy="419100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000" b="1" u="sng" dirty="0" smtClean="0"/>
              <a:t>DMDC Contact Center</a:t>
            </a:r>
            <a:r>
              <a:rPr lang="en-US" sz="2000" b="1" dirty="0" smtClean="0"/>
              <a:t>:</a:t>
            </a:r>
            <a:r>
              <a:rPr lang="en-US" sz="2000" dirty="0" smtClean="0"/>
              <a:t>  </a:t>
            </a:r>
          </a:p>
          <a:p>
            <a:r>
              <a:rPr lang="en-US" sz="1800" b="1" dirty="0" smtClean="0"/>
              <a:t>Contact Information</a:t>
            </a:r>
          </a:p>
          <a:p>
            <a:pPr lvl="1"/>
            <a:r>
              <a:rPr lang="en-US" sz="1400" dirty="0" smtClean="0"/>
              <a:t>1-800-467-5526</a:t>
            </a:r>
          </a:p>
          <a:p>
            <a:pPr lvl="1"/>
            <a:r>
              <a:rPr lang="en-US" sz="1400" dirty="0" smtClean="0"/>
              <a:t>dmdc.contactcenter@mail.mil </a:t>
            </a:r>
          </a:p>
          <a:p>
            <a:pPr lvl="1"/>
            <a:r>
              <a:rPr lang="en-US" sz="1400" dirty="0" smtClean="0"/>
              <a:t>dmdc.swft@mail.mil</a:t>
            </a:r>
          </a:p>
          <a:p>
            <a:r>
              <a:rPr lang="en-US" sz="1800" b="1" dirty="0" smtClean="0"/>
              <a:t>Menu Options: </a:t>
            </a:r>
            <a:endParaRPr lang="en-US" sz="1800" dirty="0" smtClean="0"/>
          </a:p>
          <a:p>
            <a:pPr marL="400050" lvl="1" indent="0">
              <a:buFont typeface="Arial" pitchFamily="34" charset="0"/>
              <a:buNone/>
            </a:pPr>
            <a:r>
              <a:rPr lang="en-US" sz="1400" dirty="0" smtClean="0"/>
              <a:t>1 – JPAS</a:t>
            </a:r>
          </a:p>
          <a:p>
            <a:pPr marL="400050" lvl="1" indent="0">
              <a:buFont typeface="Arial" pitchFamily="34" charset="0"/>
              <a:buNone/>
            </a:pPr>
            <a:r>
              <a:rPr lang="en-US" sz="1400" dirty="0" smtClean="0"/>
              <a:t>2 – e-QIP (Non-Industry)</a:t>
            </a:r>
          </a:p>
          <a:p>
            <a:pPr marL="400050" lvl="1" indent="0">
              <a:buFont typeface="Arial" pitchFamily="34" charset="0"/>
              <a:buNone/>
            </a:pPr>
            <a:r>
              <a:rPr lang="en-US" sz="1400" dirty="0" smtClean="0"/>
              <a:t>3 – SWFT</a:t>
            </a:r>
          </a:p>
          <a:p>
            <a:pPr marL="400050" lvl="1" indent="0">
              <a:buFont typeface="Arial" pitchFamily="34" charset="0"/>
              <a:buNone/>
            </a:pPr>
            <a:r>
              <a:rPr lang="en-US" sz="1400" dirty="0" smtClean="0"/>
              <a:t>4 – DCII</a:t>
            </a:r>
          </a:p>
          <a:p>
            <a:pPr marL="400050" lvl="1" indent="0">
              <a:buFont typeface="Arial" pitchFamily="34" charset="0"/>
              <a:buNone/>
            </a:pPr>
            <a:r>
              <a:rPr lang="en-US" sz="1400" dirty="0" smtClean="0"/>
              <a:t>5 – Personnel Security Inquiry </a:t>
            </a:r>
          </a:p>
          <a:p>
            <a:pPr marL="685800" lvl="1">
              <a:buFont typeface="Arial" pitchFamily="34" charset="0"/>
              <a:buNone/>
            </a:pPr>
            <a:r>
              <a:rPr lang="en-US" sz="1400" dirty="0" smtClean="0"/>
              <a:t>6 – General Inquiry / Contact Center Information </a:t>
            </a:r>
            <a:br>
              <a:rPr lang="en-US" sz="1400" dirty="0" smtClean="0"/>
            </a:br>
            <a:endParaRPr lang="en-US" sz="1400" dirty="0" smtClean="0"/>
          </a:p>
          <a:p>
            <a:pPr marL="0" indent="0">
              <a:buNone/>
            </a:pPr>
            <a:endParaRPr lang="en-US" sz="1400" dirty="0" smtClean="0"/>
          </a:p>
          <a:p>
            <a:pPr marL="0" indent="0">
              <a:buNone/>
            </a:pPr>
            <a:endParaRPr lang="en-US" sz="1400" dirty="0" smtClean="0"/>
          </a:p>
        </p:txBody>
      </p:sp>
      <p:sp>
        <p:nvSpPr>
          <p:cNvPr id="7" name="Content Placeholder 5"/>
          <p:cNvSpPr txBox="1">
            <a:spLocks/>
          </p:cNvSpPr>
          <p:nvPr/>
        </p:nvSpPr>
        <p:spPr>
          <a:xfrm>
            <a:off x="342900" y="2438400"/>
            <a:ext cx="4114800" cy="41910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b="1" u="sng" dirty="0" smtClean="0"/>
              <a:t>DSS Call Center</a:t>
            </a:r>
            <a:r>
              <a:rPr lang="en-US" sz="2000" b="1" dirty="0" smtClean="0"/>
              <a:t>:</a:t>
            </a:r>
            <a:r>
              <a:rPr lang="en-US" sz="2000" dirty="0" smtClean="0"/>
              <a:t>  </a:t>
            </a:r>
          </a:p>
          <a:p>
            <a:r>
              <a:rPr lang="en-US" sz="1800" b="1" dirty="0" smtClean="0"/>
              <a:t>Contact </a:t>
            </a:r>
            <a:r>
              <a:rPr lang="en-US" sz="1800" b="1" dirty="0"/>
              <a:t>I</a:t>
            </a:r>
            <a:r>
              <a:rPr lang="en-US" sz="1800" b="1" dirty="0" smtClean="0"/>
              <a:t>nformation</a:t>
            </a:r>
            <a:endParaRPr lang="en-US" sz="1800" dirty="0"/>
          </a:p>
          <a:p>
            <a:pPr lvl="1"/>
            <a:r>
              <a:rPr lang="en-US" sz="1400" dirty="0"/>
              <a:t>1-888-282-7682</a:t>
            </a:r>
          </a:p>
          <a:p>
            <a:pPr lvl="1"/>
            <a:r>
              <a:rPr lang="en-US" sz="1400" dirty="0" smtClean="0"/>
              <a:t>call.center@dsshelp.org</a:t>
            </a:r>
            <a:endParaRPr lang="en-US" sz="1400" dirty="0"/>
          </a:p>
          <a:p>
            <a:r>
              <a:rPr lang="en-US" sz="1800" b="1" dirty="0" smtClean="0"/>
              <a:t>Menu </a:t>
            </a:r>
            <a:r>
              <a:rPr lang="en-US" sz="1800" b="1" dirty="0"/>
              <a:t>Options:</a:t>
            </a:r>
            <a:endParaRPr lang="en-US" sz="1800" dirty="0"/>
          </a:p>
          <a:p>
            <a:pPr marL="685800" lvl="1">
              <a:buNone/>
            </a:pPr>
            <a:r>
              <a:rPr lang="en-US" sz="1400" dirty="0"/>
              <a:t>1 – </a:t>
            </a:r>
            <a:r>
              <a:rPr lang="en-US" sz="1400" dirty="0" smtClean="0"/>
              <a:t>STEPP/ISFD/Industry </a:t>
            </a:r>
            <a:r>
              <a:rPr lang="en-US" sz="1400" b="1" dirty="0"/>
              <a:t>ONLY</a:t>
            </a:r>
            <a:r>
              <a:rPr lang="en-US" sz="1400" dirty="0"/>
              <a:t> e-QIP </a:t>
            </a:r>
            <a:r>
              <a:rPr lang="en-US" sz="1400" dirty="0" smtClean="0"/>
              <a:t>     Account </a:t>
            </a:r>
            <a:r>
              <a:rPr lang="en-US" sz="1400" dirty="0"/>
              <a:t>Lockout or Password </a:t>
            </a:r>
            <a:r>
              <a:rPr lang="en-US" sz="1400" dirty="0" smtClean="0"/>
              <a:t>Reset</a:t>
            </a:r>
          </a:p>
          <a:p>
            <a:pPr marL="685800" lvl="1">
              <a:buNone/>
            </a:pPr>
            <a:r>
              <a:rPr lang="en-US" sz="1400" dirty="0" smtClean="0"/>
              <a:t>2 </a:t>
            </a:r>
            <a:r>
              <a:rPr lang="en-US" sz="1400" dirty="0"/>
              <a:t>– Personnel Security or Facility Clearance </a:t>
            </a:r>
            <a:r>
              <a:rPr lang="en-US" sz="1400" dirty="0" smtClean="0"/>
              <a:t>Inquiry</a:t>
            </a:r>
          </a:p>
          <a:p>
            <a:pPr marL="400050" lvl="1" indent="0">
              <a:buNone/>
            </a:pPr>
            <a:r>
              <a:rPr lang="en-US" sz="1400" dirty="0" smtClean="0"/>
              <a:t>4 </a:t>
            </a:r>
            <a:r>
              <a:rPr lang="en-US" sz="1400" dirty="0"/>
              <a:t>– </a:t>
            </a:r>
            <a:r>
              <a:rPr lang="en-US" sz="1400" dirty="0" smtClean="0"/>
              <a:t>e-QIP</a:t>
            </a:r>
          </a:p>
          <a:p>
            <a:pPr marL="400050" lvl="1" indent="0">
              <a:buNone/>
            </a:pPr>
            <a:r>
              <a:rPr lang="en-US" sz="1400" dirty="0" smtClean="0"/>
              <a:t>5</a:t>
            </a:r>
            <a:r>
              <a:rPr lang="en-US" sz="1400" dirty="0"/>
              <a:t>– </a:t>
            </a:r>
            <a:r>
              <a:rPr lang="en-US" sz="1400" dirty="0" smtClean="0"/>
              <a:t>STEPP</a:t>
            </a:r>
          </a:p>
          <a:p>
            <a:pPr marL="400050" lvl="1" indent="0">
              <a:buNone/>
            </a:pPr>
            <a:r>
              <a:rPr lang="en-US" sz="1400" dirty="0" smtClean="0"/>
              <a:t>6 </a:t>
            </a:r>
            <a:r>
              <a:rPr lang="en-US" sz="1400" dirty="0"/>
              <a:t>– </a:t>
            </a:r>
            <a:r>
              <a:rPr lang="en-US" sz="1400" dirty="0" smtClean="0"/>
              <a:t>ISFD</a:t>
            </a:r>
          </a:p>
          <a:p>
            <a:pPr marL="685800" lvl="1">
              <a:buNone/>
            </a:pPr>
            <a:r>
              <a:rPr lang="en-US" sz="1400" dirty="0" smtClean="0"/>
              <a:t>8 </a:t>
            </a:r>
            <a:r>
              <a:rPr lang="en-US" sz="1400" dirty="0"/>
              <a:t>– General Inquiry / Call Center </a:t>
            </a:r>
            <a:r>
              <a:rPr lang="en-US" sz="1400" dirty="0" smtClean="0"/>
              <a:t>Contact Information</a:t>
            </a:r>
            <a:endParaRPr lang="en-US" sz="1400" dirty="0"/>
          </a:p>
          <a:p>
            <a:pPr marL="285750">
              <a:buNone/>
            </a:pPr>
            <a:endParaRPr lang="en-US" sz="1400" dirty="0" smtClean="0"/>
          </a:p>
        </p:txBody>
      </p:sp>
      <p:sp>
        <p:nvSpPr>
          <p:cNvPr id="8" name="Rectangle 7">
            <a:hlinkClick r:id="rId3"/>
          </p:cNvPr>
          <p:cNvSpPr/>
          <p:nvPr/>
        </p:nvSpPr>
        <p:spPr>
          <a:xfrm>
            <a:off x="4707082" y="6214646"/>
            <a:ext cx="4038600" cy="307777"/>
          </a:xfrm>
          <a:prstGeom prst="rect">
            <a:avLst/>
          </a:prstGeom>
        </p:spPr>
        <p:txBody>
          <a:bodyPr wrap="square">
            <a:spAutoFit/>
          </a:bodyPr>
          <a:lstStyle/>
          <a:p>
            <a:r>
              <a:rPr lang="en-US" sz="1400" dirty="0" smtClean="0"/>
              <a:t>Click here for the </a:t>
            </a:r>
            <a:r>
              <a:rPr lang="en-US" sz="1400" dirty="0" smtClean="0">
                <a:hlinkClick r:id="rId3"/>
              </a:rPr>
              <a:t>DMDC PSSAR</a:t>
            </a:r>
            <a:endParaRPr lang="en-US" sz="1400" dirty="0"/>
          </a:p>
        </p:txBody>
      </p:sp>
      <p:sp>
        <p:nvSpPr>
          <p:cNvPr id="9" name="Rectangle 8">
            <a:hlinkClick r:id="rId3"/>
          </p:cNvPr>
          <p:cNvSpPr/>
          <p:nvPr/>
        </p:nvSpPr>
        <p:spPr>
          <a:xfrm>
            <a:off x="363682" y="6214646"/>
            <a:ext cx="4038600" cy="307777"/>
          </a:xfrm>
          <a:prstGeom prst="rect">
            <a:avLst/>
          </a:prstGeom>
        </p:spPr>
        <p:txBody>
          <a:bodyPr wrap="square">
            <a:spAutoFit/>
          </a:bodyPr>
          <a:lstStyle/>
          <a:p>
            <a:r>
              <a:rPr lang="en-US" sz="1400" dirty="0" smtClean="0"/>
              <a:t>Click here for the </a:t>
            </a:r>
            <a:r>
              <a:rPr lang="en-US" sz="1400" dirty="0" smtClean="0">
                <a:hlinkClick r:id="rId4"/>
              </a:rPr>
              <a:t>DSS SAR</a:t>
            </a:r>
            <a:endParaRPr lang="en-US" sz="1400" dirty="0"/>
          </a:p>
        </p:txBody>
      </p:sp>
    </p:spTree>
    <p:extLst>
      <p:ext uri="{BB962C8B-B14F-4D97-AF65-F5344CB8AC3E}">
        <p14:creationId xmlns:p14="http://schemas.microsoft.com/office/powerpoint/2010/main" val="4050307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9293</TotalTime>
  <Words>5550</Words>
  <Application>Microsoft Office PowerPoint</Application>
  <PresentationFormat>On-screen Show (4:3)</PresentationFormat>
  <Paragraphs>626</Paragraphs>
  <Slides>37</Slides>
  <Notes>28</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1_Office Theme</vt:lpstr>
      <vt:lpstr>9_Office Theme</vt:lpstr>
      <vt:lpstr>PowerPoint Presentation</vt:lpstr>
      <vt:lpstr>PowerPoint Presentation</vt:lpstr>
      <vt:lpstr>PowerPoint Presentation</vt:lpstr>
      <vt:lpstr>PowerPoint Presentation</vt:lpstr>
      <vt:lpstr>Where is JPAS going?</vt:lpstr>
      <vt:lpstr>PowerPoint Presentation</vt:lpstr>
      <vt:lpstr>PowerPoint Presentation</vt:lpstr>
      <vt:lpstr>Where is JPAS now?</vt:lpstr>
      <vt:lpstr>PowerPoint Presentation</vt:lpstr>
      <vt:lpstr>Personnel Security Management Office for Industry (PSMO-I)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JPAS Data Correction</vt:lpstr>
      <vt:lpstr>PowerPoint Presentation</vt:lpstr>
      <vt:lpstr>PowerPoint Presentation</vt:lpstr>
      <vt:lpstr>PowerPoint Presentation</vt:lpstr>
      <vt:lpstr>Additional Resources</vt:lpstr>
      <vt:lpstr>PowerPoint Presentation</vt:lpstr>
      <vt:lpstr>PowerPoint Presentation</vt:lpstr>
      <vt:lpstr>PowerPoint Presentation</vt:lpstr>
      <vt:lpstr>PowerPoint Presentation</vt:lpstr>
      <vt:lpstr> </vt:lpstr>
      <vt:lpstr>PowerPoint Presentation</vt:lpstr>
      <vt:lpstr>Additional Resources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MacDonald</dc:creator>
  <cp:lastModifiedBy>Office of Research</cp:lastModifiedBy>
  <cp:revision>645</cp:revision>
  <cp:lastPrinted>2012-05-14T14:02:23Z</cp:lastPrinted>
  <dcterms:created xsi:type="dcterms:W3CDTF">2006-08-16T00:00:00Z</dcterms:created>
  <dcterms:modified xsi:type="dcterms:W3CDTF">2014-07-25T19:19:11Z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8</vt:i4>
  </property>
  <property fmtid="{D5CDD505-2E9C-101B-9397-08002B2CF9AE}" pid="3" name="lqmsess">
    <vt:lpwstr>e64a1781-f050-4325-b5fb-5997f3cf4077</vt:lpwstr>
  </property>
</Properties>
</file>