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56" r:id="rId2"/>
    <p:sldMasterId id="2147483763" r:id="rId3"/>
    <p:sldMasterId id="2147483770" r:id="rId4"/>
    <p:sldMasterId id="2147483777" r:id="rId5"/>
    <p:sldMasterId id="2147483784" r:id="rId6"/>
    <p:sldMasterId id="2147483791" r:id="rId7"/>
    <p:sldMasterId id="2147483798" r:id="rId8"/>
    <p:sldMasterId id="2147483805" r:id="rId9"/>
    <p:sldMasterId id="2147483812" r:id="rId10"/>
    <p:sldMasterId id="2147483819" r:id="rId11"/>
    <p:sldMasterId id="2147483826" r:id="rId12"/>
    <p:sldMasterId id="2147483833" r:id="rId13"/>
    <p:sldMasterId id="2147483844" r:id="rId14"/>
    <p:sldMasterId id="2147483854" r:id="rId15"/>
  </p:sldMasterIdLst>
  <p:notesMasterIdLst>
    <p:notesMasterId r:id="rId51"/>
  </p:notesMasterIdLst>
  <p:handoutMasterIdLst>
    <p:handoutMasterId r:id="rId52"/>
  </p:handoutMasterIdLst>
  <p:sldIdLst>
    <p:sldId id="269" r:id="rId16"/>
    <p:sldId id="321" r:id="rId17"/>
    <p:sldId id="289" r:id="rId18"/>
    <p:sldId id="308" r:id="rId19"/>
    <p:sldId id="309" r:id="rId20"/>
    <p:sldId id="322" r:id="rId21"/>
    <p:sldId id="324" r:id="rId22"/>
    <p:sldId id="273" r:id="rId23"/>
    <p:sldId id="275" r:id="rId24"/>
    <p:sldId id="277" r:id="rId25"/>
    <p:sldId id="288" r:id="rId26"/>
    <p:sldId id="274" r:id="rId27"/>
    <p:sldId id="291" r:id="rId28"/>
    <p:sldId id="312" r:id="rId29"/>
    <p:sldId id="292" r:id="rId30"/>
    <p:sldId id="287" r:id="rId31"/>
    <p:sldId id="315" r:id="rId32"/>
    <p:sldId id="314" r:id="rId33"/>
    <p:sldId id="318" r:id="rId34"/>
    <p:sldId id="319" r:id="rId35"/>
    <p:sldId id="290" r:id="rId36"/>
    <p:sldId id="284" r:id="rId37"/>
    <p:sldId id="316" r:id="rId38"/>
    <p:sldId id="294" r:id="rId39"/>
    <p:sldId id="293" r:id="rId40"/>
    <p:sldId id="279" r:id="rId41"/>
    <p:sldId id="281" r:id="rId42"/>
    <p:sldId id="286" r:id="rId43"/>
    <p:sldId id="317" r:id="rId44"/>
    <p:sldId id="282" r:id="rId45"/>
    <p:sldId id="320" r:id="rId46"/>
    <p:sldId id="283" r:id="rId47"/>
    <p:sldId id="285" r:id="rId48"/>
    <p:sldId id="296" r:id="rId49"/>
    <p:sldId id="26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AEC5E"/>
    <a:srgbClr val="9234DB"/>
    <a:srgbClr val="B760F9"/>
    <a:srgbClr val="FAFD00"/>
    <a:srgbClr val="6C18B0"/>
    <a:srgbClr val="F63F1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619" autoAdjust="0"/>
    <p:restoredTop sz="86475" autoAdjust="0"/>
  </p:normalViewPr>
  <p:slideViewPr>
    <p:cSldViewPr snapToGrid="0">
      <p:cViewPr varScale="1">
        <p:scale>
          <a:sx n="139" d="100"/>
          <a:sy n="139" d="100"/>
        </p:scale>
        <p:origin x="-1704" y="-108"/>
      </p:cViewPr>
      <p:guideLst>
        <p:guide orient="horz" pos="4177"/>
        <p:guide orient="horz" pos="1873"/>
        <p:guide pos="54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Composition of the S&amp;P</a:t>
            </a:r>
            <a:r>
              <a:rPr lang="en-US" baseline="0" dirty="0" smtClean="0"/>
              <a:t> 500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Tangible Assets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83</c:v>
                </c:pt>
                <c:pt idx="1">
                  <c:v>68</c:v>
                </c:pt>
                <c:pt idx="2">
                  <c:v>68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Intangible Assets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32</c:v>
                </c:pt>
                <c:pt idx="3">
                  <c:v>80</c:v>
                </c:pt>
                <c:pt idx="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5404416"/>
        <c:axId val="55405952"/>
      </c:barChart>
      <c:catAx>
        <c:axId val="554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5405952"/>
        <c:crosses val="autoZero"/>
        <c:auto val="1"/>
        <c:lblAlgn val="ctr"/>
        <c:lblOffset val="100"/>
        <c:noMultiLvlLbl val="0"/>
      </c:catAx>
      <c:valAx>
        <c:axId val="55405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5404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16948289811723605"/>
          <c:y val="0.77104093617645941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Insider Acts</c:v>
                </c:pt>
              </c:strCache>
            </c:strRef>
          </c:tx>
          <c:dLbls>
            <c:dLbl>
              <c:idx val="0"/>
              <c:layout>
                <c:manualLayout>
                  <c:x val="-0.10644270499597865"/>
                  <c:y val="-2.9234221223643797E-3"/>
                </c:manualLayout>
              </c:layout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820660456309852E-2"/>
                  <c:y val="-7.490671212051412E-3"/>
                </c:manualLayout>
              </c:layout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213894686424564"/>
                  <c:y val="-0.12448016349983457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405128655617491"/>
                  <c:y val="3.8130696563460187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Sabotage (Physical or Electronic)</c:v>
                </c:pt>
                <c:pt idx="1">
                  <c:v>Facilitation of 3rd Party Access</c:v>
                </c:pt>
                <c:pt idx="2">
                  <c:v>Process Corruption</c:v>
                </c:pt>
                <c:pt idx="3">
                  <c:v>Disclosure of Sensative Information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42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22932745314222711"/>
          <c:y val="0.7871869710491207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Motivation</c:v>
                </c:pt>
              </c:strCache>
            </c:strRef>
          </c:tx>
          <c:dLbls>
            <c:dLbl>
              <c:idx val="0"/>
              <c:layout>
                <c:manualLayout>
                  <c:x val="-0.23548586659293075"/>
                  <c:y val="2.9368128326582171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07415972220114"/>
                  <c:y val="-0.2270739959770175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45695007434702"/>
                  <c:y val="-8.8959224267671999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56670575324729E-2"/>
                  <c:y val="-4.9056892580366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7959862651265879E-2"/>
                  <c:y val="-4.9327430653641857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Financial Gain</c:v>
                </c:pt>
                <c:pt idx="1">
                  <c:v>Ideology</c:v>
                </c:pt>
                <c:pt idx="2">
                  <c:v>Desire for Recognition</c:v>
                </c:pt>
                <c:pt idx="3">
                  <c:v>Outside Loyalty</c:v>
                </c:pt>
                <c:pt idx="4">
                  <c:v>Revenge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Information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Proprietary, Intellectual Property,       Pre-Classified Research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CDD2F-5F37-44FF-9C8A-489843AB2A86}" type="presOf" srcId="{7E61D7DC-F0B2-4DB1-9AB8-A3133365D2E2}" destId="{BE56CC23-3259-44DA-8489-6654FA06FA4E}" srcOrd="0" destOrd="0" presId="urn:microsoft.com/office/officeart/2005/8/layout/process1"/>
    <dgm:cxn modelId="{DFA54F4B-5DD2-4474-8896-0765E0CFFE92}" type="presOf" srcId="{C2EE7D9A-E79E-48EB-89CE-BDEB98501615}" destId="{A91C997A-5A0C-4FB1-A9B1-BDC662131662}" srcOrd="0" destOrd="0" presId="urn:microsoft.com/office/officeart/2005/8/layout/process1"/>
    <dgm:cxn modelId="{81E0925F-8D33-4FC9-9A91-4F192255D076}" type="presOf" srcId="{C6E145FA-3D09-4073-875A-00E5FE8E609A}" destId="{09887949-3E46-4122-B21D-DE16C0130086}" srcOrd="0" destOrd="0" presId="urn:microsoft.com/office/officeart/2005/8/layout/process1"/>
    <dgm:cxn modelId="{10F4436B-1804-4FDF-8D76-3330FB4B71FA}" type="presOf" srcId="{80E47B9C-4359-4D0D-B188-684F4D648507}" destId="{C776FBFF-E2A6-48DA-A758-46D391AC728A}" srcOrd="1" destOrd="0" presId="urn:microsoft.com/office/officeart/2005/8/layout/process1"/>
    <dgm:cxn modelId="{F5183EE4-2A03-422A-9788-82AFF5518741}" type="presOf" srcId="{80E47B9C-4359-4D0D-B188-684F4D648507}" destId="{7533E442-478A-4741-A4AB-5353A536E55B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18E8FAE2-6611-4877-83F1-E26AA1A00291}" type="presParOf" srcId="{A91C997A-5A0C-4FB1-A9B1-BDC662131662}" destId="{09887949-3E46-4122-B21D-DE16C0130086}" srcOrd="0" destOrd="0" presId="urn:microsoft.com/office/officeart/2005/8/layout/process1"/>
    <dgm:cxn modelId="{E1C8EA9A-148B-4D2F-B9EB-A6367FF86B36}" type="presParOf" srcId="{A91C997A-5A0C-4FB1-A9B1-BDC662131662}" destId="{7533E442-478A-4741-A4AB-5353A536E55B}" srcOrd="1" destOrd="0" presId="urn:microsoft.com/office/officeart/2005/8/layout/process1"/>
    <dgm:cxn modelId="{A3647E0D-7FEC-4E51-9383-F2EEA826A281}" type="presParOf" srcId="{7533E442-478A-4741-A4AB-5353A536E55B}" destId="{C776FBFF-E2A6-48DA-A758-46D391AC728A}" srcOrd="0" destOrd="0" presId="urn:microsoft.com/office/officeart/2005/8/layout/process1"/>
    <dgm:cxn modelId="{A227347A-0905-4465-B201-943C35923EF0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Security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 Technological Edge and Financial Prosperity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A5254-5A72-46AE-B68F-6D2151588420}" type="presOf" srcId="{C6E145FA-3D09-4073-875A-00E5FE8E609A}" destId="{09887949-3E46-4122-B21D-DE16C0130086}" srcOrd="0" destOrd="0" presId="urn:microsoft.com/office/officeart/2005/8/layout/process1"/>
    <dgm:cxn modelId="{CA24C932-F1DE-4E81-A1DA-39686635C0B8}" type="presOf" srcId="{C2EE7D9A-E79E-48EB-89CE-BDEB98501615}" destId="{A91C997A-5A0C-4FB1-A9B1-BDC662131662}" srcOrd="0" destOrd="0" presId="urn:microsoft.com/office/officeart/2005/8/layout/process1"/>
    <dgm:cxn modelId="{FF090D28-B054-4D88-B2BE-8971C2F9C32B}" type="presOf" srcId="{7E61D7DC-F0B2-4DB1-9AB8-A3133365D2E2}" destId="{BE56CC23-3259-44DA-8489-6654FA06FA4E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6433E442-355B-47B4-B3A5-1A18E545E0FC}" type="presOf" srcId="{80E47B9C-4359-4D0D-B188-684F4D648507}" destId="{7533E442-478A-4741-A4AB-5353A536E55B}" srcOrd="0" destOrd="0" presId="urn:microsoft.com/office/officeart/2005/8/layout/process1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711C1979-700D-4E9C-AC9B-CFA868C9C575}" type="presOf" srcId="{80E47B9C-4359-4D0D-B188-684F4D648507}" destId="{C776FBFF-E2A6-48DA-A758-46D391AC728A}" srcOrd="1" destOrd="0" presId="urn:microsoft.com/office/officeart/2005/8/layout/process1"/>
    <dgm:cxn modelId="{9BAA001D-E04E-4A54-AD0F-97733D2B2448}" type="presParOf" srcId="{A91C997A-5A0C-4FB1-A9B1-BDC662131662}" destId="{09887949-3E46-4122-B21D-DE16C0130086}" srcOrd="0" destOrd="0" presId="urn:microsoft.com/office/officeart/2005/8/layout/process1"/>
    <dgm:cxn modelId="{2DBA6D0E-BAA6-41B8-AF3A-9F3DC0B02680}" type="presParOf" srcId="{A91C997A-5A0C-4FB1-A9B1-BDC662131662}" destId="{7533E442-478A-4741-A4AB-5353A536E55B}" srcOrd="1" destOrd="0" presId="urn:microsoft.com/office/officeart/2005/8/layout/process1"/>
    <dgm:cxn modelId="{E40C7452-F9B3-4676-9911-1583EC09F10F}" type="presParOf" srcId="{7533E442-478A-4741-A4AB-5353A536E55B}" destId="{C776FBFF-E2A6-48DA-A758-46D391AC728A}" srcOrd="0" destOrd="0" presId="urn:microsoft.com/office/officeart/2005/8/layout/process1"/>
    <dgm:cxn modelId="{B69406B5-9761-40B5-84FE-E3054AE65FA4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Industry and Universities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5BC3B-6383-4F7F-A7FF-1159A23A996A}" type="presOf" srcId="{C6E145FA-3D09-4073-875A-00E5FE8E609A}" destId="{09887949-3E46-4122-B21D-DE16C0130086}" srcOrd="0" destOrd="0" presId="urn:microsoft.com/office/officeart/2005/8/layout/process1"/>
    <dgm:cxn modelId="{ED53BB7B-14A8-44FD-88F7-13B9C7097620}" type="presOf" srcId="{80E47B9C-4359-4D0D-B188-684F4D648507}" destId="{C776FBFF-E2A6-48DA-A758-46D391AC728A}" srcOrd="1" destOrd="0" presId="urn:microsoft.com/office/officeart/2005/8/layout/process1"/>
    <dgm:cxn modelId="{0F917656-475B-4298-A411-20A139F7EC18}" type="presOf" srcId="{C2EE7D9A-E79E-48EB-89CE-BDEB98501615}" destId="{A91C997A-5A0C-4FB1-A9B1-BDC662131662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F468E563-046C-4377-BD70-05A5BFF16BD1}" type="presOf" srcId="{80E47B9C-4359-4D0D-B188-684F4D648507}" destId="{7533E442-478A-4741-A4AB-5353A536E55B}" srcOrd="0" destOrd="0" presId="urn:microsoft.com/office/officeart/2005/8/layout/process1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765F04F9-7630-4536-B2B7-E191E654A130}" type="presOf" srcId="{7E61D7DC-F0B2-4DB1-9AB8-A3133365D2E2}" destId="{BE56CC23-3259-44DA-8489-6654FA06FA4E}" srcOrd="0" destOrd="0" presId="urn:microsoft.com/office/officeart/2005/8/layout/process1"/>
    <dgm:cxn modelId="{CA51E7FE-6F84-49A1-832E-59EA7B7311FD}" type="presParOf" srcId="{A91C997A-5A0C-4FB1-A9B1-BDC662131662}" destId="{09887949-3E46-4122-B21D-DE16C0130086}" srcOrd="0" destOrd="0" presId="urn:microsoft.com/office/officeart/2005/8/layout/process1"/>
    <dgm:cxn modelId="{B0C8488A-1390-4F51-B155-A9ECAD4F8C69}" type="presParOf" srcId="{A91C997A-5A0C-4FB1-A9B1-BDC662131662}" destId="{7533E442-478A-4741-A4AB-5353A536E55B}" srcOrd="1" destOrd="0" presId="urn:microsoft.com/office/officeart/2005/8/layout/process1"/>
    <dgm:cxn modelId="{B72F594E-FBB7-452A-AC7C-9B2C9AD63022}" type="presParOf" srcId="{7533E442-478A-4741-A4AB-5353A536E55B}" destId="{C776FBFF-E2A6-48DA-A758-46D391AC728A}" srcOrd="0" destOrd="0" presId="urn:microsoft.com/office/officeart/2005/8/layout/process1"/>
    <dgm:cxn modelId="{4E545DFD-FD0A-47B1-A76C-F080054B2A15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Foreign Nations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Competition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3A76E-627A-44A2-8190-C1E32AF62D55}" type="presOf" srcId="{C6E145FA-3D09-4073-875A-00E5FE8E609A}" destId="{09887949-3E46-4122-B21D-DE16C0130086}" srcOrd="0" destOrd="0" presId="urn:microsoft.com/office/officeart/2005/8/layout/process1"/>
    <dgm:cxn modelId="{12639B5F-00FB-438A-8F5B-EA95EC32E29F}" type="presOf" srcId="{80E47B9C-4359-4D0D-B188-684F4D648507}" destId="{7533E442-478A-4741-A4AB-5353A536E55B}" srcOrd="0" destOrd="0" presId="urn:microsoft.com/office/officeart/2005/8/layout/process1"/>
    <dgm:cxn modelId="{6F26F74B-CB27-452D-A186-01114288FFDB}" type="presOf" srcId="{80E47B9C-4359-4D0D-B188-684F4D648507}" destId="{C776FBFF-E2A6-48DA-A758-46D391AC728A}" srcOrd="1" destOrd="0" presId="urn:microsoft.com/office/officeart/2005/8/layout/process1"/>
    <dgm:cxn modelId="{61CC4A62-72AF-489B-8C31-90836CCA3EBA}" type="presOf" srcId="{7E61D7DC-F0B2-4DB1-9AB8-A3133365D2E2}" destId="{BE56CC23-3259-44DA-8489-6654FA06FA4E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BBBBC5A6-BBA6-474B-A4C4-FE65AB8E0DC2}" type="presOf" srcId="{C2EE7D9A-E79E-48EB-89CE-BDEB98501615}" destId="{A91C997A-5A0C-4FB1-A9B1-BDC662131662}" srcOrd="0" destOrd="0" presId="urn:microsoft.com/office/officeart/2005/8/layout/process1"/>
    <dgm:cxn modelId="{67438568-92FB-47E3-BAE7-DA565D47CB92}" type="presParOf" srcId="{A91C997A-5A0C-4FB1-A9B1-BDC662131662}" destId="{09887949-3E46-4122-B21D-DE16C0130086}" srcOrd="0" destOrd="0" presId="urn:microsoft.com/office/officeart/2005/8/layout/process1"/>
    <dgm:cxn modelId="{C9DC7CA1-B6E8-4D3C-B604-527FFC799452}" type="presParOf" srcId="{A91C997A-5A0C-4FB1-A9B1-BDC662131662}" destId="{7533E442-478A-4741-A4AB-5353A536E55B}" srcOrd="1" destOrd="0" presId="urn:microsoft.com/office/officeart/2005/8/layout/process1"/>
    <dgm:cxn modelId="{ED41A9F9-F2C2-489D-9BC1-5E396EFC9700}" type="presParOf" srcId="{7533E442-478A-4741-A4AB-5353A536E55B}" destId="{C776FBFF-E2A6-48DA-A758-46D391AC728A}" srcOrd="0" destOrd="0" presId="urn:microsoft.com/office/officeart/2005/8/layout/process1"/>
    <dgm:cxn modelId="{A82DDCB8-E171-4B67-BA66-063D61741988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28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Information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42" y="24252"/>
        <a:ext cx="2490503" cy="779534"/>
      </dsp:txXfrm>
    </dsp:sp>
    <dsp:sp modelId="{7533E442-478A-4741-A4AB-5353A536E55B}">
      <dsp:nvSpPr>
        <dsp:cNvPr id="0" name=""/>
        <dsp:cNvSpPr/>
      </dsp:nvSpPr>
      <dsp:spPr>
        <a:xfrm>
          <a:off x="2794099" y="99182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25117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28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Proprietary, Intellectual Property,       Pre-Classified Research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0053" y="24252"/>
        <a:ext cx="2490503" cy="77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19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Security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87" y="23997"/>
        <a:ext cx="2491013" cy="771336"/>
      </dsp:txXfrm>
    </dsp:sp>
    <dsp:sp modelId="{7533E442-478A-4741-A4AB-5353A536E55B}">
      <dsp:nvSpPr>
        <dsp:cNvPr id="0" name=""/>
        <dsp:cNvSpPr/>
      </dsp:nvSpPr>
      <dsp:spPr>
        <a:xfrm>
          <a:off x="2794099" y="94828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20763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19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 Technological Edge and Financial Prosperity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798" y="23997"/>
        <a:ext cx="2491013" cy="771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10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32" y="23742"/>
        <a:ext cx="2491523" cy="763136"/>
      </dsp:txXfrm>
    </dsp:sp>
    <dsp:sp modelId="{7533E442-478A-4741-A4AB-5353A536E55B}">
      <dsp:nvSpPr>
        <dsp:cNvPr id="0" name=""/>
        <dsp:cNvSpPr/>
      </dsp:nvSpPr>
      <dsp:spPr>
        <a:xfrm>
          <a:off x="2794099" y="9047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16408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10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Industry and Universities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543" y="23742"/>
        <a:ext cx="2491523" cy="763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754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Foreign Nations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74" y="22084"/>
        <a:ext cx="2494839" cy="709849"/>
      </dsp:txXfrm>
    </dsp:sp>
    <dsp:sp modelId="{7533E442-478A-4741-A4AB-5353A536E55B}">
      <dsp:nvSpPr>
        <dsp:cNvPr id="0" name=""/>
        <dsp:cNvSpPr/>
      </dsp:nvSpPr>
      <dsp:spPr>
        <a:xfrm>
          <a:off x="2794099" y="62171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188106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754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Competition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7885" y="22084"/>
        <a:ext cx="2494839" cy="70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794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62" tIns="45175" rIns="91962" bIns="45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516916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7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1-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Based on date of arrest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Includes Foreign Nationals (collectors)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Individuals who defected pending arrest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Includes “Espionage” related arrests i.e. FARA and Economic Espionage, violation of Title 18 Section1001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Individuals who committed suicide pending arrest</a:t>
            </a:r>
          </a:p>
          <a:p>
            <a:pPr marL="172589" indent="-172589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Bullet 2-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Private</a:t>
            </a:r>
            <a:r>
              <a:rPr lang="en-US" baseline="0" dirty="0" smtClean="0"/>
              <a:t> Sector includes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Contractors, University employees, Journalists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Bullet 4-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Numbers reflect ALL of industry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2010 - 1,635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2011 - 1,912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2012 - 2,879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2013 (as of 5 May) - 859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U.S. economy has changed over the past 20 years. Intellectual capital rather than physical assets now</a:t>
            </a:r>
          </a:p>
          <a:p>
            <a:r>
              <a:rPr lang="en-US" dirty="0"/>
              <a:t>represent the bulk of a U.S. corporation’s value. Research by Ocean </a:t>
            </a:r>
            <a:r>
              <a:rPr lang="en-US" dirty="0" err="1"/>
              <a:t>Tomo</a:t>
            </a:r>
            <a:r>
              <a:rPr lang="en-US" dirty="0"/>
              <a:t> Intellectual Capital Equity that is</a:t>
            </a:r>
          </a:p>
          <a:p>
            <a:r>
              <a:rPr lang="en-US" dirty="0"/>
              <a:t>captured in the chart below shows the transition from an economy of tangible assets (real estate, hardware,</a:t>
            </a:r>
          </a:p>
          <a:p>
            <a:r>
              <a:rPr lang="en-US" dirty="0"/>
              <a:t>vehicles) to one in which intangible assets (patented technology, trade secrets, proprietary data, business</a:t>
            </a:r>
          </a:p>
          <a:p>
            <a:r>
              <a:rPr lang="en-US" dirty="0"/>
              <a:t>process and marketing plans) now represent 81 percent of the value associated with the S&amp;P 500. This shift</a:t>
            </a:r>
          </a:p>
          <a:p>
            <a:r>
              <a:rPr lang="en-US" dirty="0"/>
              <a:t>has made corporate assets far more susceptible to espionage.</a:t>
            </a:r>
          </a:p>
        </p:txBody>
      </p:sp>
    </p:spTree>
    <p:extLst>
      <p:ext uri="{BB962C8B-B14F-4D97-AF65-F5344CB8AC3E}">
        <p14:creationId xmlns:p14="http://schemas.microsoft.com/office/powerpoint/2010/main" val="1836489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Authorized=</a:t>
            </a:r>
            <a:r>
              <a:rPr lang="en-US" baseline="0" dirty="0" smtClean="0"/>
              <a:t> Current or Former employees, trusted partners, vendors or subcontractors.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psy·cho·so·cial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  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/ˌ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sīkōˈsōSHəl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/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Adjective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Of or relating to the interrelation of social factors and individual thought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42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they have in common?  Government—Classified</a:t>
            </a:r>
            <a:r>
              <a:rPr lang="en-US" baseline="0" dirty="0" smtClean="0"/>
              <a:t> Information—National Security—Foreign Nations.  Transition to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0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5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2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6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06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2920" tIns="46460" rIns="92920" bIns="46460"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lIns="92920" tIns="46460" rIns="92920" bIns="46460"/>
          <a:lstStyle/>
          <a:p>
            <a:pPr>
              <a:defRPr/>
            </a:pPr>
            <a:fld id="{BC19FD33-C075-4443-9053-187148FE06F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DuPont: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Mar 2, 2012 - Former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DuPont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Co. employee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Chao pleaded guilty to conspiring to steal trade secrets about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titanium dioxide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technology from the company to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Chinese….</a:t>
            </a:r>
            <a:endParaRPr lang="en-US" sz="1200" b="0" kern="1200" dirty="0" smtClean="0"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1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1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9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6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2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5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effectLst/>
              </a:rPr>
              <a:t>1-Maj Gen </a:t>
            </a:r>
            <a:r>
              <a:rPr lang="en-US" sz="1200" b="0" dirty="0" err="1" smtClean="0">
                <a:solidFill>
                  <a:schemeClr val="tx1"/>
                </a:solidFill>
                <a:effectLst/>
              </a:rPr>
              <a:t>Hsien-Che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 Lo was recruited by China in 2004.  Documents were recovered from his home relating to Lockheed’s Po Sheng Program.  Arrested by the Taiwanese for espionage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effectLst/>
              </a:rPr>
              <a:t>2 </a:t>
            </a:r>
            <a:r>
              <a:rPr lang="en-US" sz="1200" b="0" dirty="0" err="1" smtClean="0">
                <a:solidFill>
                  <a:schemeClr val="tx1"/>
                </a:solidFill>
                <a:effectLst/>
              </a:rPr>
              <a:t>Juwhan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 Yun, a U.S. naturalized citizen, acted for the Korean </a:t>
            </a:r>
            <a:r>
              <a:rPr lang="en-US" sz="1200" b="0" dirty="0" err="1" smtClean="0">
                <a:solidFill>
                  <a:schemeClr val="tx1"/>
                </a:solidFill>
                <a:effectLst/>
              </a:rPr>
              <a:t>govt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 to procure F-16 parts and other Lockheed products.  Sentenced to 57 months in prison.  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Lo-</a:t>
            </a:r>
            <a:r>
              <a:rPr lang="en-US" sz="1200" b="0" dirty="0" err="1" smtClean="0">
                <a:solidFill>
                  <a:schemeClr val="tx1"/>
                </a:solidFill>
                <a:effectLst/>
              </a:rPr>
              <a:t>Suen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 “Bill” Moo, a Taiwanese consultant used by Lockheed, attempted to purchase and redistribute a number of different U.S. defense items, including an F-16 engine, on behalf of the Chinese government.  Sentenced to 6 ½ years in prison and fined $1 million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Chi </a:t>
            </a:r>
            <a:r>
              <a:rPr lang="en-US" sz="1200" b="0" dirty="0" err="1" smtClean="0">
                <a:solidFill>
                  <a:schemeClr val="tx1"/>
                </a:solidFill>
                <a:effectLst/>
              </a:rPr>
              <a:t>Mak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, a U.S. engineer conspired with family members to export U.S. sensitive military documents, which included LM Aegis Technologies.  Sentenced to 24 ½ years in federal prison and fined $50k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Hiring: Snowden—Took pay cut job at </a:t>
            </a:r>
            <a:r>
              <a:rPr lang="en-US" dirty="0" err="1" smtClean="0"/>
              <a:t>Boose</a:t>
            </a:r>
            <a:r>
              <a:rPr lang="en-US" dirty="0" smtClean="0"/>
              <a:t> Allen in order</a:t>
            </a:r>
            <a:r>
              <a:rPr lang="en-US" baseline="0" dirty="0" smtClean="0"/>
              <a:t> to access NSA Classified</a:t>
            </a:r>
          </a:p>
          <a:p>
            <a:r>
              <a:rPr lang="en-US" dirty="0" smtClean="0"/>
              <a:t>Students: Glenn Shriver: Wrote white papers for Chinese Gov’t—</a:t>
            </a:r>
            <a:r>
              <a:rPr lang="en-US" dirty="0" err="1" smtClean="0"/>
              <a:t>Pd</a:t>
            </a:r>
            <a:r>
              <a:rPr lang="en-US" baseline="0" dirty="0" smtClean="0"/>
              <a:t> $30k to take Foreign Service Exam</a:t>
            </a:r>
          </a:p>
          <a:p>
            <a:r>
              <a:rPr lang="en-US" baseline="0" dirty="0" err="1" smtClean="0"/>
              <a:t>Pd</a:t>
            </a:r>
            <a:r>
              <a:rPr lang="en-US" baseline="0" dirty="0" smtClean="0"/>
              <a:t> $40 to apply at 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4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</a:pPr>
            <a:fld id="{81C27540-A31D-47E5-BA38-FA9C306B551F}" type="slidenum">
              <a:rPr lang="en-US" sz="800" b="0">
                <a:solidFill>
                  <a:schemeClr val="bg2"/>
                </a:solidFill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1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62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95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081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7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24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03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174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792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0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3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9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04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240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868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3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3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01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9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6928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75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5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50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405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87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9960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3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84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32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33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58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6681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6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7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7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66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6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328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4905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1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4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9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167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338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7271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59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01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5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325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109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622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6361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5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52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871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313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7299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105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2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57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354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678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5203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4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4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1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084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9396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8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102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03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6788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5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0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52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542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2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0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0419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0708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8257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71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9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863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451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7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6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0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</a:pPr>
            <a:fld id="{C29794D9-6481-4276-8919-68B372054181}" type="slidenum">
              <a:rPr lang="en-US" sz="800" b="0">
                <a:solidFill>
                  <a:schemeClr val="bg2"/>
                </a:solidFill>
              </a:rPr>
              <a:pPr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0" r:id="rId2"/>
    <p:sldLayoutId id="2147483751" r:id="rId3"/>
    <p:sldLayoutId id="2147483752" r:id="rId4"/>
    <p:sldLayoutId id="2147483753" r:id="rId5"/>
    <p:sldLayoutId id="2147483755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12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420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482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95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024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6286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824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270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443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650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4854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682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632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34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938"/>
            <a:ext cx="91440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764" y="6131859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Lockheed Martin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98" y="3389672"/>
            <a:ext cx="2597899" cy="346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Threat of Insiders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1"/>
            <a:ext cx="8249417" cy="26569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The incidence of employee financial hardships during economic downturns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The global economic crisis facing foreign nations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The ease of stealing anything stored electronically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The increasing exposure to foreign intelligence services presented by the reality of global business, joint ventures, and the growing international footprint of American firms.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CI CENTRE &amp; SPYPEDIA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2043">
            <a:off x="1511948" y="4149168"/>
            <a:ext cx="3123071" cy="216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3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033" y="3304740"/>
            <a:ext cx="6607277" cy="338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Upward Trend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7374347" cy="38841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>
                <a:solidFill>
                  <a:schemeClr val="tx1"/>
                </a:solidFill>
                <a:cs typeface="Calibri" pitchFamily="34" charset="0"/>
              </a:rPr>
              <a:t>32% of all espionage arrests </a:t>
            </a:r>
            <a:r>
              <a:rPr lang="en-US" sz="1800" b="0" dirty="0" smtClean="0">
                <a:solidFill>
                  <a:schemeClr val="tx1"/>
                </a:solidFill>
                <a:cs typeface="Calibri" pitchFamily="34" charset="0"/>
              </a:rPr>
              <a:t>since 1945 </a:t>
            </a:r>
            <a:r>
              <a:rPr lang="en-US" sz="1800" b="0" dirty="0">
                <a:solidFill>
                  <a:schemeClr val="tx1"/>
                </a:solidFill>
                <a:cs typeface="Calibri" pitchFamily="34" charset="0"/>
              </a:rPr>
              <a:t>have occurred in the last 5 years </a:t>
            </a:r>
            <a:r>
              <a:rPr lang="en-US" sz="1200" b="0" dirty="0">
                <a:solidFill>
                  <a:schemeClr val="tx1"/>
                </a:solidFill>
                <a:cs typeface="Calibri" pitchFamily="34" charset="0"/>
              </a:rPr>
              <a:t>(FBI)</a:t>
            </a:r>
            <a:endParaRPr lang="en-US" sz="1800" b="0" dirty="0"/>
          </a:p>
          <a:p>
            <a:r>
              <a:rPr lang="en-US" sz="1800" b="0" dirty="0" smtClean="0"/>
              <a:t>54% of all individuals involved with compromise of classified or proprietary information were employed in Private Sector </a:t>
            </a:r>
            <a:r>
              <a:rPr lang="en-US" sz="1200" b="0" dirty="0" smtClean="0"/>
              <a:t>(FBI)</a:t>
            </a:r>
          </a:p>
          <a:p>
            <a:endParaRPr lang="en-US" sz="1200" b="0" dirty="0"/>
          </a:p>
          <a:p>
            <a:pPr>
              <a:spcAft>
                <a:spcPts val="1200"/>
              </a:spcAft>
            </a:pPr>
            <a:r>
              <a:rPr lang="en-US" sz="1800" b="0" dirty="0"/>
              <a:t>Industry SCRs up 600% from 2009 </a:t>
            </a:r>
            <a:r>
              <a:rPr lang="en-US" sz="1200" b="0" dirty="0"/>
              <a:t>(DSS</a:t>
            </a:r>
            <a:r>
              <a:rPr lang="en-US" sz="1200" b="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76% increase in SCRs evaluated “of CI interest” by DSS from 2010 to </a:t>
            </a:r>
            <a:r>
              <a:rPr lang="en-US" sz="1800" b="0" dirty="0" smtClean="0"/>
              <a:t>2012</a:t>
            </a:r>
            <a:endParaRPr lang="en-US" sz="1800" b="0" dirty="0"/>
          </a:p>
          <a:p>
            <a:pPr>
              <a:spcAft>
                <a:spcPts val="1200"/>
              </a:spcAft>
            </a:pPr>
            <a:r>
              <a:rPr lang="en-US" sz="1800" b="0" dirty="0"/>
              <a:t>IIRs from Industry reporting up 500% from 2009 </a:t>
            </a:r>
            <a:r>
              <a:rPr lang="en-US" sz="1200" b="0" dirty="0"/>
              <a:t>(DSS)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USG Investigations &amp; Operations predicated on Industry reporting up over 1000% from 2009 </a:t>
            </a:r>
            <a:r>
              <a:rPr lang="en-US" sz="1200" b="0" dirty="0"/>
              <a:t>(DSS</a:t>
            </a:r>
            <a:r>
              <a:rPr lang="en-US" sz="1200" b="0" dirty="0" smtClean="0"/>
              <a:t>)</a:t>
            </a:r>
            <a:endParaRPr lang="en-US" sz="1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688723"/>
            <a:ext cx="643701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Courtesy:; CI CENTRE &amp; SPYPEDIA; CERT; DSS;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21422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Value in Corporate Assets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28153"/>
              </p:ext>
            </p:extLst>
          </p:nvPr>
        </p:nvGraphicFramePr>
        <p:xfrm>
          <a:off x="846083" y="1624132"/>
          <a:ext cx="7451834" cy="37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31105" y="3788726"/>
            <a:ext cx="201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%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Source:  Ocean </a:t>
            </a:r>
            <a:r>
              <a:rPr lang="en-US" sz="500" b="0" dirty="0" err="1">
                <a:solidFill>
                  <a:srgbClr val="000000"/>
                </a:solidFill>
              </a:rPr>
              <a:t>Tomo</a:t>
            </a:r>
            <a:r>
              <a:rPr lang="en-US" sz="500" b="0" dirty="0">
                <a:solidFill>
                  <a:srgbClr val="000000"/>
                </a:solidFill>
              </a:rPr>
              <a:t> Intellectual Capital Equity, Courtesy Office of The National Counterintelligence Executive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149" y="5665222"/>
            <a:ext cx="814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“The </a:t>
            </a:r>
            <a:r>
              <a:rPr lang="en-US" sz="1400" i="1" dirty="0">
                <a:solidFill>
                  <a:schemeClr val="tx1"/>
                </a:solidFill>
              </a:rPr>
              <a:t>U.S. economy has changed over the past 20 years. Intellectual capital rather </a:t>
            </a:r>
            <a:r>
              <a:rPr lang="en-US" sz="1400" i="1" dirty="0" smtClean="0">
                <a:solidFill>
                  <a:schemeClr val="tx1"/>
                </a:solidFill>
              </a:rPr>
              <a:t>than physical </a:t>
            </a:r>
            <a:r>
              <a:rPr lang="en-US" sz="1400" i="1" dirty="0">
                <a:solidFill>
                  <a:schemeClr val="tx1"/>
                </a:solidFill>
              </a:rPr>
              <a:t>assets </a:t>
            </a:r>
            <a:r>
              <a:rPr lang="en-US" sz="1400" i="1" dirty="0" smtClean="0">
                <a:solidFill>
                  <a:schemeClr val="tx1"/>
                </a:solidFill>
              </a:rPr>
              <a:t>now represent </a:t>
            </a:r>
            <a:r>
              <a:rPr lang="en-US" sz="1400" i="1" dirty="0">
                <a:solidFill>
                  <a:schemeClr val="tx1"/>
                </a:solidFill>
              </a:rPr>
              <a:t>the bulk of a U.S. corporation’s value. </a:t>
            </a:r>
            <a:r>
              <a:rPr lang="en-US" sz="1400" i="1" dirty="0" smtClean="0">
                <a:solidFill>
                  <a:schemeClr val="tx1"/>
                </a:solidFill>
              </a:rPr>
              <a:t>This shift has </a:t>
            </a:r>
            <a:r>
              <a:rPr lang="en-US" sz="1400" i="1" dirty="0">
                <a:solidFill>
                  <a:schemeClr val="tx1"/>
                </a:solidFill>
              </a:rPr>
              <a:t>made corporate assets far more susceptible to espionage</a:t>
            </a:r>
            <a:r>
              <a:rPr lang="en-US" sz="1400" i="1" dirty="0" smtClean="0">
                <a:solidFill>
                  <a:schemeClr val="tx1"/>
                </a:solidFill>
              </a:rPr>
              <a:t>.” </a:t>
            </a:r>
            <a:r>
              <a:rPr lang="en-US" sz="1400" b="0" dirty="0" smtClean="0">
                <a:solidFill>
                  <a:schemeClr val="tx1"/>
                </a:solidFill>
              </a:rPr>
              <a:t>- “Protecting Key Assets: A Corporate Counterintelligence Guide”, The office of the National Counterintelligence Executive (ONCIX), 2013</a:t>
            </a:r>
            <a:endParaRPr lang="en-US" sz="14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Insider Threat Impact: Industry Reports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667417"/>
            <a:ext cx="8224837" cy="339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► </a:t>
            </a:r>
            <a:r>
              <a:rPr lang="en-US" b="0" dirty="0"/>
              <a:t>Insider threat </a:t>
            </a:r>
            <a:r>
              <a:rPr lang="en-US" b="0" i="1" dirty="0"/>
              <a:t>is not </a:t>
            </a:r>
            <a:r>
              <a:rPr lang="en-US" b="0" dirty="0"/>
              <a:t>the most numerous type of threat</a:t>
            </a:r>
          </a:p>
          <a:p>
            <a:pPr marL="0" indent="0">
              <a:buNone/>
            </a:pPr>
            <a:r>
              <a:rPr lang="en-US" b="0" dirty="0" smtClean="0"/>
              <a:t>	► </a:t>
            </a:r>
            <a:r>
              <a:rPr lang="en-US" b="0" dirty="0"/>
              <a:t>1900+ reported incidents in the last 10 years</a:t>
            </a:r>
          </a:p>
          <a:p>
            <a:pPr marL="0" indent="0">
              <a:buNone/>
            </a:pPr>
            <a:r>
              <a:rPr lang="en-US" b="0" dirty="0" smtClean="0"/>
              <a:t>	► </a:t>
            </a:r>
            <a:r>
              <a:rPr lang="en-US" b="0" dirty="0"/>
              <a:t>~ 19% of incidents involve malicious insider </a:t>
            </a:r>
            <a:r>
              <a:rPr lang="en-US" b="0" dirty="0" smtClean="0"/>
              <a:t>threat 			actors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► Insider threats are the </a:t>
            </a:r>
            <a:r>
              <a:rPr lang="en-US" b="0" i="1" dirty="0"/>
              <a:t>most costly and damaging</a:t>
            </a:r>
          </a:p>
          <a:p>
            <a:pPr marL="0" indent="0">
              <a:buNone/>
            </a:pPr>
            <a:r>
              <a:rPr lang="en-US" b="0" dirty="0"/>
              <a:t>► Average cost $412K per incident</a:t>
            </a:r>
          </a:p>
          <a:p>
            <a:pPr marL="0" indent="0">
              <a:buNone/>
            </a:pPr>
            <a:r>
              <a:rPr lang="en-US" b="0" dirty="0"/>
              <a:t>► Average victim loss: ~$15M / year</a:t>
            </a:r>
          </a:p>
          <a:p>
            <a:pPr marL="0" indent="0">
              <a:buNone/>
            </a:pPr>
            <a:r>
              <a:rPr lang="en-US" b="0" dirty="0"/>
              <a:t>► Multiple incidents exceed $1 </a:t>
            </a:r>
            <a:r>
              <a:rPr lang="en-US" b="0" dirty="0" smtClean="0"/>
              <a:t>Billion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955632" y="5657671"/>
            <a:ext cx="31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solidFill>
                  <a:schemeClr val="tx1"/>
                </a:solidFill>
              </a:rPr>
              <a:t>Sources:</a:t>
            </a:r>
          </a:p>
          <a:p>
            <a:r>
              <a:rPr lang="en-US" sz="900" b="0" dirty="0" err="1" smtClean="0">
                <a:solidFill>
                  <a:schemeClr val="tx1"/>
                </a:solidFill>
              </a:rPr>
              <a:t>Ponemon</a:t>
            </a:r>
            <a:r>
              <a:rPr lang="en-US" sz="900" b="0" dirty="0" smtClean="0">
                <a:solidFill>
                  <a:schemeClr val="tx1"/>
                </a:solidFill>
              </a:rPr>
              <a:t> </a:t>
            </a:r>
            <a:r>
              <a:rPr lang="en-US" sz="900" b="0" dirty="0">
                <a:solidFill>
                  <a:schemeClr val="tx1"/>
                </a:solidFill>
              </a:rPr>
              <a:t>Data Breach Reports: ‘08, ‘09, ‘10, ’11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IDC </a:t>
            </a:r>
            <a:r>
              <a:rPr lang="en-US" sz="900" b="0" dirty="0">
                <a:solidFill>
                  <a:schemeClr val="tx1"/>
                </a:solidFill>
              </a:rPr>
              <a:t>2008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FBI </a:t>
            </a:r>
            <a:r>
              <a:rPr lang="en-US" sz="900" b="0" dirty="0">
                <a:solidFill>
                  <a:schemeClr val="tx1"/>
                </a:solidFill>
              </a:rPr>
              <a:t>/ CSI Reports: ‘06, ‘07, ’08’, ‘09, ‘10/’11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Verizon </a:t>
            </a:r>
            <a:r>
              <a:rPr lang="en-US" sz="900" b="0" dirty="0">
                <a:solidFill>
                  <a:schemeClr val="tx1"/>
                </a:solidFill>
              </a:rPr>
              <a:t>Business Data Breach Reports: ‘09, ‘10, ‘11, ’12</a:t>
            </a:r>
          </a:p>
          <a:p>
            <a:r>
              <a:rPr lang="fr-FR" sz="900" b="0" dirty="0" smtClean="0">
                <a:solidFill>
                  <a:schemeClr val="tx1"/>
                </a:solidFill>
              </a:rPr>
              <a:t>CSO </a:t>
            </a:r>
            <a:r>
              <a:rPr lang="fr-FR" sz="900" b="0" dirty="0">
                <a:solidFill>
                  <a:schemeClr val="tx1"/>
                </a:solidFill>
              </a:rPr>
              <a:t>Magazine / CERT Survey: ‘10, ‘11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Carnegie </a:t>
            </a:r>
            <a:r>
              <a:rPr lang="en-US" sz="900" b="0" dirty="0">
                <a:solidFill>
                  <a:schemeClr val="tx1"/>
                </a:solidFill>
              </a:rPr>
              <a:t>Mellon CERT 2011 IP Loss Report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Cisco </a:t>
            </a:r>
            <a:r>
              <a:rPr lang="en-US" sz="900" b="0" dirty="0">
                <a:solidFill>
                  <a:schemeClr val="tx1"/>
                </a:solidFill>
              </a:rPr>
              <a:t>Risk Report ‘</a:t>
            </a:r>
            <a:r>
              <a:rPr lang="en-US" sz="900" b="0" dirty="0" smtClean="0">
                <a:solidFill>
                  <a:schemeClr val="tx1"/>
                </a:solidFill>
              </a:rPr>
              <a:t>08</a:t>
            </a:r>
            <a:endParaRPr lang="en-US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3152" y="2892738"/>
            <a:ext cx="7772400" cy="627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none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Understanding the Insider Threat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0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410632" y="0"/>
            <a:ext cx="2733368" cy="116020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the Insider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99" y="2593464"/>
            <a:ext cx="4783805" cy="2588136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Authorized </a:t>
            </a:r>
            <a:r>
              <a:rPr lang="en-US" sz="2000" b="0" dirty="0"/>
              <a:t>people </a:t>
            </a:r>
            <a:r>
              <a:rPr lang="en-US" sz="2000" b="0" dirty="0" smtClean="0"/>
              <a:t>using their </a:t>
            </a:r>
            <a:r>
              <a:rPr lang="en-US" sz="2000" b="0" i="1" dirty="0"/>
              <a:t>trusted</a:t>
            </a:r>
            <a:r>
              <a:rPr lang="en-US" sz="2000" b="0" dirty="0"/>
              <a:t> access to </a:t>
            </a:r>
            <a:r>
              <a:rPr lang="en-US" sz="2000" b="0" dirty="0" smtClean="0"/>
              <a:t>do </a:t>
            </a:r>
            <a:r>
              <a:rPr lang="en-US" sz="2000" b="0" i="1" dirty="0" smtClean="0"/>
              <a:t>unauthorized</a:t>
            </a:r>
            <a:r>
              <a:rPr lang="en-US" sz="2000" b="0" dirty="0" smtClean="0"/>
              <a:t> things</a:t>
            </a:r>
            <a:endParaRPr lang="en-US" sz="2000" b="0" dirty="0"/>
          </a:p>
          <a:p>
            <a:r>
              <a:rPr lang="en-US" sz="2000" b="0" dirty="0" smtClean="0"/>
              <a:t>Threat </a:t>
            </a:r>
            <a:r>
              <a:rPr lang="en-US" sz="2000" b="0" i="1" dirty="0"/>
              <a:t>actors </a:t>
            </a:r>
            <a:r>
              <a:rPr lang="en-US" sz="2000" b="0" dirty="0"/>
              <a:t>vs. </a:t>
            </a:r>
            <a:r>
              <a:rPr lang="en-US" sz="2000" b="0" i="1" dirty="0"/>
              <a:t>threats</a:t>
            </a:r>
          </a:p>
          <a:p>
            <a:r>
              <a:rPr lang="en-US" sz="2000" b="0" dirty="0" smtClean="0"/>
              <a:t>Boils </a:t>
            </a:r>
            <a:r>
              <a:rPr lang="en-US" sz="2000" b="0" dirty="0"/>
              <a:t>down to </a:t>
            </a:r>
            <a:r>
              <a:rPr lang="en-US" sz="2000" b="0" i="1" dirty="0"/>
              <a:t>actors </a:t>
            </a:r>
            <a:r>
              <a:rPr lang="en-US" sz="2000" b="0" dirty="0" smtClean="0"/>
              <a:t>with some </a:t>
            </a:r>
            <a:r>
              <a:rPr lang="en-US" sz="2000" b="0" dirty="0"/>
              <a:t>level of </a:t>
            </a:r>
            <a:r>
              <a:rPr lang="en-US" sz="2000" b="0" i="1" dirty="0" smtClean="0"/>
              <a:t>legitimate access</a:t>
            </a:r>
            <a:r>
              <a:rPr lang="en-US" sz="2000" b="0" dirty="0"/>
              <a:t>, and with some </a:t>
            </a:r>
            <a:r>
              <a:rPr lang="en-US" sz="2000" b="0" dirty="0" smtClean="0"/>
              <a:t>level of </a:t>
            </a:r>
            <a:r>
              <a:rPr lang="en-US" sz="2000" b="0" dirty="0"/>
              <a:t>organizational </a:t>
            </a:r>
            <a:r>
              <a:rPr lang="en-US" sz="2000" b="0" i="1" dirty="0" smtClean="0"/>
              <a:t>trust</a:t>
            </a:r>
          </a:p>
          <a:p>
            <a:r>
              <a:rPr lang="en-US" sz="2000" b="0" i="1" dirty="0" smtClean="0"/>
              <a:t>Inadvertent</a:t>
            </a:r>
            <a:r>
              <a:rPr lang="en-US" sz="2000" b="0" dirty="0" smtClean="0"/>
              <a:t> or Malicious Insiders</a:t>
            </a:r>
            <a:endParaRPr lang="en-US" sz="2000" b="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79" y="139912"/>
            <a:ext cx="4199021" cy="63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Risk Indicators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506189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b="0" dirty="0" smtClean="0"/>
              <a:t>Attempts to bypass security controls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Request for clearance or higher level access without need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Unjustified work pattern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Chronic violation of organization policies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Decline in work performance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Irresponsible social media habits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Unexplained sudden affluence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Outward expression of conflicting loyalties 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Unreported foreign contacts / foreign travel (when required)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Maintains access to sensitive data after termination notice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Visible disgruntlement towards employer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Use of unauthorized digital external storage devices</a:t>
            </a:r>
            <a:endParaRPr lang="en-US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971">
            <a:off x="6951053" y="4358017"/>
            <a:ext cx="1744524" cy="1744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352" y="1564251"/>
            <a:ext cx="1793926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Psychosocial Indicators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287" y="1327602"/>
            <a:ext cx="3962553" cy="1409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Disgruntlement</a:t>
            </a:r>
          </a:p>
          <a:p>
            <a:pPr marL="0" indent="0">
              <a:buNone/>
            </a:pPr>
            <a:r>
              <a:rPr lang="en-US" sz="1600" b="0" dirty="0" smtClean="0"/>
              <a:t>Responds poorly to criticism</a:t>
            </a:r>
          </a:p>
          <a:p>
            <a:pPr marL="0" indent="0">
              <a:buNone/>
            </a:pPr>
            <a:r>
              <a:rPr lang="en-US" sz="1600" b="0" dirty="0" smtClean="0"/>
              <a:t>Inappropriate response to and/or inability to cope with stress at work</a:t>
            </a:r>
          </a:p>
          <a:p>
            <a:pPr marL="0" indent="0">
              <a:buNone/>
            </a:pPr>
            <a:r>
              <a:rPr lang="en-US" sz="1600" b="0" dirty="0" smtClean="0"/>
              <a:t>Sudden Change in Work Performance</a:t>
            </a:r>
            <a:endParaRPr lang="en-US" sz="16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46166" y="3032473"/>
            <a:ext cx="2089507" cy="3496342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Ego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Domineering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Harassment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Argumentative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Superiority Complex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Selfish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Manipulative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Rules Do Not Apply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Poor Teamwork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Irritability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Threatening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Retaliatory Behavior</a:t>
            </a:r>
            <a:endParaRPr lang="en-US" sz="16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57025" y="1543787"/>
            <a:ext cx="2984090" cy="1458861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Emotional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Change in Beliefs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Unusual Level of Pessimism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Unusual Level of Sadness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Difficulty Controlling Emotions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98496" y="3461182"/>
            <a:ext cx="3962553" cy="2886944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Relationship/Financial Problems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Divorce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Marriage Problems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Stress at Home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Financial Problems</a:t>
            </a:r>
          </a:p>
          <a:p>
            <a:pPr marL="0" indent="0">
              <a:buNone/>
            </a:pPr>
            <a:r>
              <a:rPr lang="en-US" sz="1600" b="0" dirty="0"/>
              <a:t>Inappropriate response to and/or inability to cope with stress at </a:t>
            </a:r>
            <a:r>
              <a:rPr lang="en-US" sz="1600" b="0" dirty="0" smtClean="0"/>
              <a:t>home</a:t>
            </a:r>
          </a:p>
          <a:p>
            <a:pPr marL="0" indent="0">
              <a:buNone/>
            </a:pPr>
            <a:r>
              <a:rPr lang="en-US" sz="1600" b="0" dirty="0" smtClean="0"/>
              <a:t>Unexplained Change in Financial Status</a:t>
            </a:r>
          </a:p>
          <a:p>
            <a:pPr marL="0" indent="0">
              <a:buNone/>
            </a:pPr>
            <a:r>
              <a:rPr lang="en-US" sz="1600" b="0" dirty="0" smtClean="0"/>
              <a:t>Irresponsibility</a:t>
            </a:r>
          </a:p>
          <a:p>
            <a:pPr marL="0" indent="0">
              <a:buNone/>
            </a:pPr>
            <a:r>
              <a:rPr lang="en-US" sz="1600" b="0" dirty="0" smtClean="0"/>
              <a:t>Selfish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427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and Why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19897"/>
              </p:ext>
            </p:extLst>
          </p:nvPr>
        </p:nvGraphicFramePr>
        <p:xfrm>
          <a:off x="265471" y="1592826"/>
          <a:ext cx="4159045" cy="39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39502"/>
              </p:ext>
            </p:extLst>
          </p:nvPr>
        </p:nvGraphicFramePr>
        <p:xfrm>
          <a:off x="4645742" y="1637072"/>
          <a:ext cx="4281947" cy="393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13071" y="636732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0" baseline="30000" dirty="0">
                <a:solidFill>
                  <a:schemeClr val="tx1"/>
                </a:solidFill>
              </a:rPr>
              <a:t>1</a:t>
            </a:r>
            <a:r>
              <a:rPr lang="en-US" sz="800" b="0" dirty="0">
                <a:solidFill>
                  <a:schemeClr val="tx1"/>
                </a:solidFill>
              </a:rPr>
              <a:t> UK Centre for the Protection of National Infrastructure (CPNI)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Insider Threat Data Collection Study, Report of Main Findings, April 2013</a:t>
            </a:r>
          </a:p>
        </p:txBody>
      </p:sp>
    </p:spTree>
    <p:extLst>
      <p:ext uri="{BB962C8B-B14F-4D97-AF65-F5344CB8AC3E}">
        <p14:creationId xmlns:p14="http://schemas.microsoft.com/office/powerpoint/2010/main" val="219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2313" y="4406900"/>
            <a:ext cx="7772400" cy="646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none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Insider Threat Program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40559" y="4129901"/>
            <a:ext cx="7772400" cy="276999"/>
          </a:xfrm>
        </p:spPr>
        <p:txBody>
          <a:bodyPr/>
          <a:lstStyle/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NISPOM Conforming Change 2</a:t>
            </a:r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435" y="148479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/>
          <a:p>
            <a:r>
              <a:rPr lang="en-US" dirty="0" smtClean="0"/>
              <a:t>Insider Case</a:t>
            </a:r>
          </a:p>
          <a:p>
            <a:r>
              <a:rPr lang="en-US" dirty="0" smtClean="0"/>
              <a:t>Understanding the Insider</a:t>
            </a:r>
          </a:p>
          <a:p>
            <a:r>
              <a:rPr lang="en-US" dirty="0" smtClean="0"/>
              <a:t>Building an Insider Threat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1-202. Insider Threat Program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262432"/>
          </a:xfrm>
        </p:spPr>
        <p:txBody>
          <a:bodyPr/>
          <a:lstStyle/>
          <a:p>
            <a:r>
              <a:rPr lang="en-US" sz="2000" b="0" dirty="0" smtClean="0"/>
              <a:t>Requirements</a:t>
            </a:r>
          </a:p>
          <a:p>
            <a:pPr lvl="1"/>
            <a:r>
              <a:rPr lang="en-US" sz="2000" b="0" dirty="0" smtClean="0"/>
              <a:t>Program in Accordance with E.O. 13587</a:t>
            </a:r>
          </a:p>
          <a:p>
            <a:pPr lvl="1"/>
            <a:r>
              <a:rPr lang="en-US" sz="2000" b="0" dirty="0" smtClean="0"/>
              <a:t>Designate Insider Threat “Senior Official”</a:t>
            </a:r>
          </a:p>
          <a:p>
            <a:pPr lvl="1"/>
            <a:r>
              <a:rPr lang="en-US" sz="2000" b="0" dirty="0" smtClean="0"/>
              <a:t>Training</a:t>
            </a:r>
          </a:p>
          <a:p>
            <a:pPr lvl="2"/>
            <a:r>
              <a:rPr lang="en-US" sz="2000" b="0" dirty="0" smtClean="0"/>
              <a:t>Senior Official</a:t>
            </a:r>
          </a:p>
          <a:p>
            <a:pPr lvl="2"/>
            <a:r>
              <a:rPr lang="en-US" sz="2000" b="0" dirty="0" smtClean="0"/>
              <a:t>Cleared Employee</a:t>
            </a:r>
          </a:p>
          <a:p>
            <a:pPr lvl="3"/>
            <a:r>
              <a:rPr lang="en-US" b="0" dirty="0" smtClean="0">
                <a:effectLst/>
              </a:rPr>
              <a:t>Within first 30-days (New Employee Orientation briefing)</a:t>
            </a:r>
          </a:p>
          <a:p>
            <a:pPr lvl="3"/>
            <a:r>
              <a:rPr lang="en-US" b="0" dirty="0" smtClean="0">
                <a:effectLst/>
              </a:rPr>
              <a:t>Annually thereafter</a:t>
            </a:r>
          </a:p>
          <a:p>
            <a:pPr lvl="2"/>
            <a:r>
              <a:rPr lang="en-US" sz="2000" b="0" dirty="0" smtClean="0"/>
              <a:t>System to maintain training records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2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7659482" cy="3010931"/>
          </a:xfrm>
        </p:spPr>
        <p:txBody>
          <a:bodyPr>
            <a:noAutofit/>
          </a:bodyPr>
          <a:lstStyle/>
          <a:p>
            <a:r>
              <a:rPr lang="en-US" b="0" dirty="0" smtClean="0"/>
              <a:t>Insider </a:t>
            </a:r>
            <a:r>
              <a:rPr lang="en-US" b="0" dirty="0"/>
              <a:t>threats are </a:t>
            </a:r>
            <a:r>
              <a:rPr lang="en-US" b="0" i="1" dirty="0"/>
              <a:t>not</a:t>
            </a:r>
            <a:r>
              <a:rPr lang="en-US" b="0" dirty="0"/>
              <a:t> hackers</a:t>
            </a:r>
          </a:p>
          <a:p>
            <a:r>
              <a:rPr lang="en-US" b="0" dirty="0" smtClean="0"/>
              <a:t>Insider </a:t>
            </a:r>
            <a:r>
              <a:rPr lang="en-US" b="0" dirty="0"/>
              <a:t>threat is </a:t>
            </a:r>
            <a:r>
              <a:rPr lang="en-US" b="0" i="1" dirty="0"/>
              <a:t>not</a:t>
            </a:r>
            <a:r>
              <a:rPr lang="en-US" b="0" dirty="0"/>
              <a:t> a technical or “cyber security” </a:t>
            </a:r>
            <a:r>
              <a:rPr lang="en-US" b="0" dirty="0" smtClean="0"/>
              <a:t>issue alone</a:t>
            </a:r>
            <a:endParaRPr lang="en-US" b="0" dirty="0"/>
          </a:p>
          <a:p>
            <a:r>
              <a:rPr lang="en-US" b="0" dirty="0" smtClean="0"/>
              <a:t>A </a:t>
            </a:r>
            <a:r>
              <a:rPr lang="en-US" b="0" dirty="0"/>
              <a:t>good insider threat program should focus on </a:t>
            </a:r>
            <a:r>
              <a:rPr lang="en-US" b="0" dirty="0" smtClean="0"/>
              <a:t>deterrence, </a:t>
            </a:r>
            <a:r>
              <a:rPr lang="en-US" b="0" i="1" dirty="0" smtClean="0"/>
              <a:t>not</a:t>
            </a:r>
            <a:r>
              <a:rPr lang="en-US" b="0" dirty="0" smtClean="0"/>
              <a:t> </a:t>
            </a:r>
            <a:r>
              <a:rPr lang="en-US" b="0" dirty="0"/>
              <a:t>detection</a:t>
            </a:r>
          </a:p>
          <a:p>
            <a:r>
              <a:rPr lang="en-US" b="0" dirty="0" smtClean="0"/>
              <a:t>Detection </a:t>
            </a:r>
            <a:r>
              <a:rPr lang="en-US" b="0" dirty="0"/>
              <a:t>of insider threats has to use </a:t>
            </a:r>
            <a:r>
              <a:rPr lang="en-US" b="0" i="1" dirty="0"/>
              <a:t>behavioral</a:t>
            </a:r>
            <a:r>
              <a:rPr lang="en-US" b="0" dirty="0"/>
              <a:t> </a:t>
            </a:r>
            <a:r>
              <a:rPr lang="en-US" b="0" dirty="0" smtClean="0"/>
              <a:t>based techniques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974" y="4630993"/>
            <a:ext cx="1877961" cy="17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Does it Happen?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42863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59% of employees leaving a company admit to taking proprietary information with them </a:t>
            </a:r>
            <a:r>
              <a:rPr lang="en-US" sz="1200" b="0" dirty="0" smtClean="0"/>
              <a:t>(FBI)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Out of 800 adjudicated insider threat cases, an overwhelming majority of subjects took the information within last 30 days of employment </a:t>
            </a:r>
            <a:r>
              <a:rPr lang="en-US" sz="1200" b="0" dirty="0" smtClean="0"/>
              <a:t>(CERT; Carnegie Mellon)</a:t>
            </a:r>
          </a:p>
          <a:p>
            <a:r>
              <a:rPr lang="en-US" sz="1800" b="0" dirty="0"/>
              <a:t>60% of cases were individuals who had </a:t>
            </a:r>
            <a:r>
              <a:rPr lang="en-US" sz="1800" b="0" dirty="0" smtClean="0"/>
              <a:t>worked for </a:t>
            </a:r>
            <a:r>
              <a:rPr lang="en-US" sz="1800" b="0" dirty="0"/>
              <a:t>the organization for less than 5 </a:t>
            </a:r>
            <a:r>
              <a:rPr lang="en-US" sz="1800" b="0" dirty="0" smtClean="0"/>
              <a:t>years </a:t>
            </a:r>
            <a:r>
              <a:rPr lang="en-US" sz="1200" b="0" dirty="0"/>
              <a:t>(CPNI)</a:t>
            </a:r>
          </a:p>
          <a:p>
            <a:pPr marL="0" indent="0">
              <a:buNone/>
            </a:pPr>
            <a:endParaRPr lang="en-US" sz="1200" b="0" dirty="0" smtClean="0"/>
          </a:p>
          <a:p>
            <a:r>
              <a:rPr lang="en-US" sz="1800" b="0" dirty="0" smtClean="0"/>
              <a:t>Majority </a:t>
            </a:r>
            <a:r>
              <a:rPr lang="en-US" sz="1800" b="0" dirty="0"/>
              <a:t>of acts were carried out by staff (88</a:t>
            </a:r>
            <a:r>
              <a:rPr lang="en-US" sz="1800" b="0" dirty="0" smtClean="0"/>
              <a:t>%); 7</a:t>
            </a:r>
            <a:r>
              <a:rPr lang="en-US" sz="1800" b="0" dirty="0"/>
              <a:t>% were contractors and 5% temporary </a:t>
            </a:r>
            <a:r>
              <a:rPr lang="en-US" sz="1800" b="0" dirty="0" smtClean="0"/>
              <a:t>staff </a:t>
            </a:r>
            <a:r>
              <a:rPr lang="en-US" sz="1200" b="0" dirty="0" smtClean="0"/>
              <a:t>(CPNI)</a:t>
            </a:r>
          </a:p>
          <a:p>
            <a:endParaRPr lang="en-US" sz="18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  <a:p>
            <a:endParaRPr lang="en-US" sz="500" b="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3974">
            <a:off x="2208948" y="4606062"/>
            <a:ext cx="2399607" cy="1439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7002913" y="4296697"/>
            <a:ext cx="2141086" cy="257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75" y="5524216"/>
            <a:ext cx="1940845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Exploitable Weaknesses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6833572" cy="3576364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1" dirty="0" smtClean="0"/>
              <a:t>UK study of 120 private and public cases</a:t>
            </a:r>
          </a:p>
          <a:p>
            <a:pPr marL="0" indent="0">
              <a:buNone/>
            </a:pPr>
            <a:r>
              <a:rPr lang="en-US" sz="1800" dirty="0" smtClean="0"/>
              <a:t>Clear link found between insider acts and an employer's exploitable weaknesses</a:t>
            </a:r>
          </a:p>
          <a:p>
            <a:pPr lvl="1"/>
            <a:r>
              <a:rPr lang="en-US" sz="1800" b="0" dirty="0" smtClean="0"/>
              <a:t>Poor management practices</a:t>
            </a:r>
          </a:p>
          <a:p>
            <a:pPr lvl="1"/>
            <a:r>
              <a:rPr lang="en-US" sz="1800" b="0" dirty="0" smtClean="0"/>
              <a:t>Poor use of auditing functions</a:t>
            </a:r>
          </a:p>
          <a:p>
            <a:pPr lvl="1"/>
            <a:r>
              <a:rPr lang="en-US" sz="1800" b="0" dirty="0" smtClean="0"/>
              <a:t>Lack of protective security controls</a:t>
            </a:r>
          </a:p>
          <a:p>
            <a:pPr lvl="1"/>
            <a:r>
              <a:rPr lang="en-US" sz="1800" b="0" dirty="0" smtClean="0"/>
              <a:t>Poor security culture</a:t>
            </a:r>
          </a:p>
          <a:p>
            <a:pPr lvl="1"/>
            <a:r>
              <a:rPr lang="en-US" sz="1800" b="0" dirty="0" smtClean="0"/>
              <a:t>Poor pre-employment screening</a:t>
            </a:r>
          </a:p>
          <a:p>
            <a:pPr lvl="1"/>
            <a:r>
              <a:rPr lang="en-US" sz="1800" b="0" dirty="0" smtClean="0"/>
              <a:t>Poor communication between business areas</a:t>
            </a:r>
          </a:p>
          <a:p>
            <a:pPr lvl="1"/>
            <a:r>
              <a:rPr lang="en-US" sz="1800" b="0" dirty="0" smtClean="0"/>
              <a:t>Lack of awareness of risk at the senior level</a:t>
            </a:r>
          </a:p>
          <a:p>
            <a:pPr lvl="1"/>
            <a:r>
              <a:rPr lang="en-US" sz="1800" b="0" dirty="0" smtClean="0"/>
              <a:t>Inadequate corporate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11" y="64459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0" baseline="30000" dirty="0">
                <a:solidFill>
                  <a:schemeClr val="tx1"/>
                </a:solidFill>
              </a:rPr>
              <a:t>1</a:t>
            </a:r>
            <a:r>
              <a:rPr lang="en-US" sz="800" b="0" dirty="0">
                <a:solidFill>
                  <a:schemeClr val="tx1"/>
                </a:solidFill>
              </a:rPr>
              <a:t> UK Centre for the Protection of National Infrastructure (CPNI)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Insider Threat Data Collection Study, Report of Main Findings, April 2013</a:t>
            </a:r>
          </a:p>
        </p:txBody>
      </p:sp>
    </p:spTree>
    <p:extLst>
      <p:ext uri="{BB962C8B-B14F-4D97-AF65-F5344CB8AC3E}">
        <p14:creationId xmlns:p14="http://schemas.microsoft.com/office/powerpoint/2010/main" val="8668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478">
            <a:off x="6245261" y="671211"/>
            <a:ext cx="1464237" cy="1394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7" y="1268362"/>
            <a:ext cx="7718473" cy="5279922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What are the </a:t>
            </a:r>
            <a:r>
              <a:rPr lang="en-US" sz="2000" b="0" dirty="0" smtClean="0"/>
              <a:t>“crown jewels” </a:t>
            </a:r>
            <a:r>
              <a:rPr lang="en-US" sz="2000" b="0" dirty="0"/>
              <a:t>of </a:t>
            </a:r>
            <a:r>
              <a:rPr lang="en-US" sz="2000" b="0" dirty="0" smtClean="0"/>
              <a:t>your organization?</a:t>
            </a:r>
          </a:p>
          <a:p>
            <a:pPr lvl="1"/>
            <a:r>
              <a:rPr lang="en-US" sz="2000" b="0" dirty="0" smtClean="0"/>
              <a:t>Critical Programs</a:t>
            </a:r>
          </a:p>
          <a:p>
            <a:pPr lvl="1"/>
            <a:r>
              <a:rPr lang="en-US" sz="2000" b="0" dirty="0" smtClean="0"/>
              <a:t>Critical Assets</a:t>
            </a:r>
          </a:p>
          <a:p>
            <a:pPr lvl="1"/>
            <a:r>
              <a:rPr lang="en-US" sz="2000" b="0" dirty="0" smtClean="0"/>
              <a:t>Critical Components</a:t>
            </a:r>
          </a:p>
          <a:p>
            <a:pPr lvl="1"/>
            <a:r>
              <a:rPr lang="en-US" sz="2000" b="0" dirty="0" smtClean="0"/>
              <a:t>What keeps your Chief Technology Officer (CTO) up at night!  </a:t>
            </a:r>
          </a:p>
          <a:p>
            <a:pPr lvl="1"/>
            <a:endParaRPr lang="en-US" sz="2000" b="0" dirty="0"/>
          </a:p>
          <a:p>
            <a:r>
              <a:rPr lang="en-US" sz="2000" b="0" dirty="0" smtClean="0"/>
              <a:t>What </a:t>
            </a:r>
            <a:r>
              <a:rPr lang="en-US" sz="2000" b="0" dirty="0"/>
              <a:t>data / people would the </a:t>
            </a:r>
            <a:r>
              <a:rPr lang="en-US" sz="2000" b="0" dirty="0" smtClean="0"/>
              <a:t>enemy want </a:t>
            </a:r>
            <a:r>
              <a:rPr lang="en-US" sz="2000" b="0" dirty="0"/>
              <a:t>to target</a:t>
            </a:r>
            <a:r>
              <a:rPr lang="en-US" sz="2000" b="0" dirty="0" smtClean="0"/>
              <a:t>?</a:t>
            </a:r>
          </a:p>
          <a:p>
            <a:pPr lvl="1"/>
            <a:r>
              <a:rPr lang="en-US" sz="2000" b="0" dirty="0" smtClean="0"/>
              <a:t>Suppliers of Critical Components</a:t>
            </a:r>
          </a:p>
          <a:p>
            <a:pPr lvl="1"/>
            <a:endParaRPr lang="en-US" sz="2000" b="0" dirty="0"/>
          </a:p>
          <a:p>
            <a:r>
              <a:rPr lang="en-US" sz="2000" b="0" dirty="0" smtClean="0"/>
              <a:t>Action</a:t>
            </a:r>
            <a:r>
              <a:rPr lang="en-US" sz="2000" b="0" dirty="0"/>
              <a:t>:</a:t>
            </a:r>
          </a:p>
          <a:p>
            <a:pPr lvl="1"/>
            <a:r>
              <a:rPr lang="en-US" sz="2000" b="0" dirty="0" smtClean="0"/>
              <a:t>Identify </a:t>
            </a:r>
            <a:r>
              <a:rPr lang="en-US" sz="2000" b="0" dirty="0"/>
              <a:t>sensitive data</a:t>
            </a:r>
          </a:p>
          <a:p>
            <a:pPr lvl="1"/>
            <a:r>
              <a:rPr lang="en-US" sz="2000" b="0" dirty="0" smtClean="0"/>
              <a:t>Rate </a:t>
            </a:r>
            <a:r>
              <a:rPr lang="en-US" sz="2000" b="0" dirty="0"/>
              <a:t>top 5 most </a:t>
            </a:r>
            <a:r>
              <a:rPr lang="en-US" sz="2000" b="0" dirty="0" smtClean="0"/>
              <a:t>important systems </a:t>
            </a:r>
            <a:r>
              <a:rPr lang="en-US" sz="2000" b="0" dirty="0"/>
              <a:t>in terms of </a:t>
            </a:r>
            <a:r>
              <a:rPr lang="en-US" sz="2000" b="0" dirty="0" smtClean="0"/>
              <a:t>sensitive data</a:t>
            </a:r>
            <a:endParaRPr lang="en-US" sz="2000" b="0" dirty="0"/>
          </a:p>
          <a:p>
            <a:pPr lvl="1"/>
            <a:r>
              <a:rPr lang="en-US" sz="2000" b="0" dirty="0" smtClean="0"/>
              <a:t>Gather </a:t>
            </a:r>
            <a:r>
              <a:rPr lang="en-US" sz="2000" b="0" dirty="0"/>
              <a:t>data about the </a:t>
            </a:r>
            <a:r>
              <a:rPr lang="en-US" sz="2000" b="0" dirty="0" smtClean="0"/>
              <a:t>systems/personnel</a:t>
            </a:r>
            <a:endParaRPr lang="en-US" sz="2000" b="0" dirty="0"/>
          </a:p>
          <a:p>
            <a:pPr lvl="1"/>
            <a:r>
              <a:rPr lang="en-US" sz="2000" b="0" dirty="0" smtClean="0"/>
              <a:t>Create a Counterintelligence Support Plan (CISP)/ Insider Threat Plan</a:t>
            </a:r>
          </a:p>
          <a:p>
            <a:pPr lvl="1"/>
            <a:r>
              <a:rPr lang="en-US" sz="2000" b="0" dirty="0" smtClean="0"/>
              <a:t>Now </a:t>
            </a:r>
            <a:r>
              <a:rPr lang="en-US" sz="2000" b="0" i="1" dirty="0" smtClean="0"/>
              <a:t>your </a:t>
            </a:r>
            <a:r>
              <a:rPr lang="en-US" sz="2000" b="0" dirty="0" smtClean="0"/>
              <a:t>supply chain!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1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Enemy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3"/>
            <a:ext cx="5096626" cy="4574260"/>
          </a:xfrm>
        </p:spPr>
        <p:txBody>
          <a:bodyPr>
            <a:normAutofit/>
          </a:bodyPr>
          <a:lstStyle/>
          <a:p>
            <a:r>
              <a:rPr lang="en-US" sz="2000" b="0" dirty="0"/>
              <a:t>Who would be targeting </a:t>
            </a:r>
            <a:r>
              <a:rPr lang="en-US" sz="2000" b="0" dirty="0" smtClean="0"/>
              <a:t>your organization</a:t>
            </a:r>
            <a:r>
              <a:rPr lang="en-US" sz="2000" b="0" dirty="0"/>
              <a:t>?</a:t>
            </a:r>
          </a:p>
          <a:p>
            <a:r>
              <a:rPr lang="en-US" sz="2000" b="0" dirty="0" smtClean="0"/>
              <a:t>Who </a:t>
            </a:r>
            <a:r>
              <a:rPr lang="en-US" sz="2000" b="0" dirty="0"/>
              <a:t>would they target </a:t>
            </a:r>
            <a:r>
              <a:rPr lang="en-US" sz="2000" b="0" dirty="0" smtClean="0"/>
              <a:t>inside your </a:t>
            </a:r>
            <a:r>
              <a:rPr lang="en-US" sz="2000" b="0" dirty="0"/>
              <a:t>organization?</a:t>
            </a:r>
          </a:p>
          <a:p>
            <a:r>
              <a:rPr lang="en-US" sz="2000" b="0" dirty="0" smtClean="0"/>
              <a:t>Who </a:t>
            </a:r>
            <a:r>
              <a:rPr lang="en-US" sz="2000" b="0" dirty="0"/>
              <a:t>are the high </a:t>
            </a:r>
            <a:r>
              <a:rPr lang="en-US" sz="2000" b="0" dirty="0" smtClean="0"/>
              <a:t>risk individuals </a:t>
            </a:r>
            <a:r>
              <a:rPr lang="en-US" sz="2000" b="0" dirty="0"/>
              <a:t>in </a:t>
            </a:r>
            <a:r>
              <a:rPr lang="en-US" sz="2000" b="0" dirty="0" smtClean="0"/>
              <a:t>your organization?</a:t>
            </a:r>
          </a:p>
          <a:p>
            <a:pPr lvl="1"/>
            <a:r>
              <a:rPr lang="en-US" sz="2000" b="0" dirty="0" smtClean="0"/>
              <a:t>Program Managers</a:t>
            </a:r>
          </a:p>
          <a:p>
            <a:pPr lvl="1"/>
            <a:r>
              <a:rPr lang="en-US" sz="2000" b="0" dirty="0" smtClean="0"/>
              <a:t>Field Service Reps</a:t>
            </a:r>
          </a:p>
          <a:p>
            <a:pPr lvl="1"/>
            <a:r>
              <a:rPr lang="en-US" sz="2000" b="0" dirty="0" smtClean="0"/>
              <a:t>Fellows</a:t>
            </a:r>
          </a:p>
          <a:p>
            <a:pPr lvl="1"/>
            <a:r>
              <a:rPr lang="en-US" sz="2000" b="0" dirty="0" smtClean="0"/>
              <a:t>SMEs</a:t>
            </a:r>
          </a:p>
          <a:p>
            <a:pPr lvl="1"/>
            <a:r>
              <a:rPr lang="en-US" sz="2000" b="0" dirty="0" smtClean="0"/>
              <a:t>Employees Identified on web, Public Release Announcements, </a:t>
            </a:r>
            <a:r>
              <a:rPr lang="en-US" sz="2000" b="0" dirty="0" err="1" smtClean="0"/>
              <a:t>etc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Published, Publications, Conference Speakers, Patents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27" y="2043945"/>
            <a:ext cx="2907632" cy="290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174" y="59583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in your CISP!</a:t>
            </a:r>
          </a:p>
        </p:txBody>
      </p:sp>
    </p:spTree>
    <p:extLst>
      <p:ext uri="{BB962C8B-B14F-4D97-AF65-F5344CB8AC3E}">
        <p14:creationId xmlns:p14="http://schemas.microsoft.com/office/powerpoint/2010/main" val="26093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Program Key Partnerships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6535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Organizational Leadership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Functional Leadership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Computer Intrusion Response Team / Chief Information Officer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Legal / Privacy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Human Resources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Ethics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Communications / Public Affairs 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Chief Technology Officer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Intelligence and Law Enforcement Communities</a:t>
            </a:r>
          </a:p>
          <a:p>
            <a:pPr>
              <a:spcAft>
                <a:spcPts val="1200"/>
              </a:spcAft>
              <a:buNone/>
            </a:pP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1073">
            <a:off x="5790185" y="3191331"/>
            <a:ext cx="2791486" cy="18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55174" y="59583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in your CISP!</a:t>
            </a:r>
          </a:p>
        </p:txBody>
      </p:sp>
    </p:spTree>
    <p:extLst>
      <p:ext uri="{BB962C8B-B14F-4D97-AF65-F5344CB8AC3E}">
        <p14:creationId xmlns:p14="http://schemas.microsoft.com/office/powerpoint/2010/main" val="23824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CI Program 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1419" y="1370614"/>
            <a:ext cx="8224837" cy="41672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Organizational Leadership buy-in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Funding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Hiring a team of experienced CI Professionals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Organizational stovepipes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Development of key performance measures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No routine, relevant threat data from Government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No / limited </a:t>
            </a:r>
            <a:r>
              <a:rPr lang="en-US" sz="1800" b="0" dirty="0"/>
              <a:t>access to secure DoD networks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1444">
            <a:off x="5820697" y="3167505"/>
            <a:ext cx="3323303" cy="372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5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83832"/>
            <a:ext cx="7312025" cy="97455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the C-Suite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249586"/>
            <a:ext cx="7462836" cy="48874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Hiring of Experienced CI Professionals (NISPOM Requirement)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Increasing Trends in Economic / Industrial Espionage</a:t>
            </a:r>
          </a:p>
          <a:p>
            <a:pPr>
              <a:spcAft>
                <a:spcPts val="0"/>
              </a:spcAft>
            </a:pPr>
            <a:r>
              <a:rPr lang="en-US" sz="1800" b="0" dirty="0" smtClean="0"/>
              <a:t>Examples of Cases:</a:t>
            </a:r>
          </a:p>
          <a:p>
            <a:pPr lvl="1">
              <a:spcAft>
                <a:spcPts val="0"/>
              </a:spcAft>
            </a:pPr>
            <a:r>
              <a:rPr lang="en-US" sz="1800" b="0" dirty="0" smtClean="0"/>
              <a:t>DuPont</a:t>
            </a:r>
          </a:p>
          <a:p>
            <a:pPr lvl="1">
              <a:spcAft>
                <a:spcPts val="0"/>
              </a:spcAft>
            </a:pPr>
            <a:r>
              <a:rPr lang="en-US" sz="1800" b="0" dirty="0" smtClean="0"/>
              <a:t>Shriver</a:t>
            </a:r>
          </a:p>
          <a:p>
            <a:pPr lvl="1">
              <a:spcAft>
                <a:spcPts val="1200"/>
              </a:spcAft>
            </a:pPr>
            <a:r>
              <a:rPr lang="en-US" sz="1800" b="0" dirty="0" smtClean="0"/>
              <a:t>Snowden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Corporate “Crown Jewels” (Intangible vs. Tangible Assets)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Cost Comparison (Investment vs. Potential Loss)</a:t>
            </a:r>
          </a:p>
          <a:p>
            <a:pPr lvl="1">
              <a:spcAft>
                <a:spcPts val="1200"/>
              </a:spcAft>
            </a:pPr>
            <a:r>
              <a:rPr lang="en-US" sz="1600" b="0" dirty="0" smtClean="0"/>
              <a:t>U.S. Chamber of Commerce: IP theft estimated to cost U.S. companies $200-$250 </a:t>
            </a:r>
            <a:r>
              <a:rPr lang="en-US" sz="1600" b="0" i="1" dirty="0" smtClean="0"/>
              <a:t>billion</a:t>
            </a:r>
            <a:r>
              <a:rPr lang="en-US" sz="1600" b="0" dirty="0" smtClean="0"/>
              <a:t> per year!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Program </a:t>
            </a:r>
            <a:r>
              <a:rPr lang="en-US" sz="1800" b="0" dirty="0"/>
              <a:t>Benchmarking </a:t>
            </a:r>
            <a:endParaRPr lang="en-US" sz="1800" b="0" dirty="0" smtClean="0"/>
          </a:p>
          <a:p>
            <a:pPr>
              <a:spcAft>
                <a:spcPts val="1200"/>
              </a:spcAft>
            </a:pPr>
            <a:r>
              <a:rPr lang="en-US" sz="1800" b="0" dirty="0" smtClean="0"/>
              <a:t>Business Advantage</a:t>
            </a: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www.NCIX.gov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7" y="5220554"/>
            <a:ext cx="3126658" cy="1468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8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Advantage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7049882" cy="2831544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Insider Threat Detection Programs are complex, expensive and may take years to achieve tangible results…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However…</a:t>
            </a:r>
            <a:endParaRPr lang="en-US" sz="2000" b="0" dirty="0"/>
          </a:p>
          <a:p>
            <a:r>
              <a:rPr lang="en-US" sz="2000" b="0" dirty="0" smtClean="0"/>
              <a:t>The goal is </a:t>
            </a:r>
            <a:r>
              <a:rPr lang="en-US" sz="2000" b="0" i="1" dirty="0" smtClean="0"/>
              <a:t>survival </a:t>
            </a:r>
            <a:r>
              <a:rPr lang="en-US" sz="2000" b="0" dirty="0" smtClean="0"/>
              <a:t>in a hostile marketplace</a:t>
            </a:r>
          </a:p>
          <a:p>
            <a:r>
              <a:rPr lang="en-US" sz="2000" b="0" dirty="0" smtClean="0"/>
              <a:t>If your data is secure, you can penetrate risky markets</a:t>
            </a:r>
          </a:p>
          <a:p>
            <a:r>
              <a:rPr lang="en-US" sz="2000" b="0" dirty="0" smtClean="0"/>
              <a:t>In-depth Insider Threat Program a Business Discriminator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08" y="1813640"/>
            <a:ext cx="1933659" cy="144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806193" y="4310493"/>
            <a:ext cx="5427063" cy="2070642"/>
            <a:chOff x="1806193" y="4310493"/>
            <a:chExt cx="5427063" cy="2070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615" y="4863588"/>
              <a:ext cx="3824218" cy="15175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806193" y="4310493"/>
              <a:ext cx="54270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i="1" dirty="0">
                  <a:solidFill>
                    <a:schemeClr val="tx1"/>
                  </a:solidFill>
                </a:rPr>
                <a:t>Your enemy is your business partner!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1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7419">
            <a:off x="479577" y="1130768"/>
            <a:ext cx="2248076" cy="298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138" y="3154315"/>
            <a:ext cx="2298612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885">
            <a:off x="6391291" y="1129535"/>
            <a:ext cx="2225687" cy="31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0685591">
            <a:off x="216942" y="1970173"/>
            <a:ext cx="247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EGO</a:t>
            </a:r>
          </a:p>
        </p:txBody>
      </p:sp>
      <p:sp>
        <p:nvSpPr>
          <p:cNvPr id="7" name="TextBox 6"/>
          <p:cNvSpPr txBox="1"/>
          <p:nvPr/>
        </p:nvSpPr>
        <p:spPr>
          <a:xfrm rot="1219227">
            <a:off x="6269248" y="2284805"/>
            <a:ext cx="247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EGO</a:t>
            </a:r>
          </a:p>
        </p:txBody>
      </p:sp>
      <p:sp>
        <p:nvSpPr>
          <p:cNvPr id="8" name="TextBox 7"/>
          <p:cNvSpPr txBox="1"/>
          <p:nvPr/>
        </p:nvSpPr>
        <p:spPr>
          <a:xfrm rot="220070">
            <a:off x="156388" y="2880853"/>
            <a:ext cx="269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MONEY</a:t>
            </a:r>
          </a:p>
        </p:txBody>
      </p:sp>
      <p:sp>
        <p:nvSpPr>
          <p:cNvPr id="10" name="TextBox 9"/>
          <p:cNvSpPr txBox="1"/>
          <p:nvPr/>
        </p:nvSpPr>
        <p:spPr>
          <a:xfrm rot="21179835">
            <a:off x="6122292" y="3154315"/>
            <a:ext cx="269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MONEY</a:t>
            </a:r>
          </a:p>
        </p:txBody>
      </p:sp>
      <p:sp>
        <p:nvSpPr>
          <p:cNvPr id="11" name="TextBox 10"/>
          <p:cNvSpPr txBox="1"/>
          <p:nvPr/>
        </p:nvSpPr>
        <p:spPr>
          <a:xfrm rot="20884063">
            <a:off x="3099751" y="5174941"/>
            <a:ext cx="303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IDEOLOGY</a:t>
            </a:r>
          </a:p>
        </p:txBody>
      </p:sp>
    </p:spTree>
    <p:extLst>
      <p:ext uri="{BB962C8B-B14F-4D97-AF65-F5344CB8AC3E}">
        <p14:creationId xmlns:p14="http://schemas.microsoft.com/office/powerpoint/2010/main" val="25950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2688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/>
              <a:t>Threat is real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Nation States are quite capable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New tools in the tool bag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Social Media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Hiring</a:t>
            </a:r>
          </a:p>
          <a:p>
            <a:pPr>
              <a:spcAft>
                <a:spcPts val="600"/>
              </a:spcAft>
            </a:pPr>
            <a:r>
              <a:rPr lang="en-US" sz="1800" b="0" dirty="0" smtClean="0"/>
              <a:t>Government </a:t>
            </a:r>
            <a:r>
              <a:rPr lang="en-US" sz="1800" b="0" dirty="0"/>
              <a:t>(</a:t>
            </a:r>
            <a:r>
              <a:rPr lang="en-US" sz="1800" b="0" dirty="0" err="1" smtClean="0"/>
              <a:t>DoD</a:t>
            </a:r>
            <a:r>
              <a:rPr lang="en-US" sz="1800" b="0" dirty="0" smtClean="0"/>
              <a:t> </a:t>
            </a:r>
            <a:r>
              <a:rPr lang="en-US" sz="1800" b="0" dirty="0"/>
              <a:t>and IC) emphasizing CI within Private Sector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CI in Contracts</a:t>
            </a:r>
          </a:p>
          <a:p>
            <a:pPr lvl="1">
              <a:spcAft>
                <a:spcPts val="600"/>
              </a:spcAft>
            </a:pPr>
            <a:r>
              <a:rPr lang="en-US" sz="1800" b="0" dirty="0" smtClean="0"/>
              <a:t>Supply </a:t>
            </a:r>
            <a:r>
              <a:rPr lang="en-US" sz="1800" b="0" dirty="0"/>
              <a:t>Chain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Insider </a:t>
            </a:r>
            <a:r>
              <a:rPr lang="en-US" sz="1800" b="0" dirty="0" smtClean="0"/>
              <a:t>Threat - </a:t>
            </a:r>
            <a:r>
              <a:rPr lang="en-US" sz="1800" b="0" dirty="0"/>
              <a:t>NISPOM Conforming Change #</a:t>
            </a:r>
            <a:r>
              <a:rPr lang="en-US" sz="1800" b="0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Importance of a </a:t>
            </a:r>
            <a:r>
              <a:rPr lang="en-US" sz="1800" b="0" i="1" dirty="0"/>
              <a:t>dedicated</a:t>
            </a:r>
            <a:r>
              <a:rPr lang="en-US" sz="1800" b="0" dirty="0"/>
              <a:t> CI </a:t>
            </a:r>
            <a:r>
              <a:rPr lang="en-US" sz="1800" b="0" dirty="0" smtClean="0"/>
              <a:t>program</a:t>
            </a: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40867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 business car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729" y="1945540"/>
            <a:ext cx="3005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James Scott</a:t>
            </a:r>
          </a:p>
          <a:p>
            <a:r>
              <a:rPr lang="en-US" sz="1500" b="0" i="1" dirty="0" smtClean="0">
                <a:solidFill>
                  <a:srgbClr val="000000"/>
                </a:solidFill>
                <a:latin typeface="Arial Narrow" pitchFamily="34" charset="0"/>
              </a:rPr>
              <a:t>Security Manager</a:t>
            </a:r>
          </a:p>
          <a:p>
            <a:r>
              <a:rPr lang="en-US" sz="1500" b="0" i="1" dirty="0" smtClean="0">
                <a:solidFill>
                  <a:srgbClr val="000000"/>
                </a:solidFill>
                <a:latin typeface="Arial Narrow" pitchFamily="34" charset="0"/>
              </a:rPr>
              <a:t>Investigations/ Counterintelligence</a:t>
            </a:r>
          </a:p>
          <a:p>
            <a:endParaRPr lang="en-US" sz="1500" b="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407-356-9396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James.o.scott@lmco.com</a:t>
            </a:r>
          </a:p>
        </p:txBody>
      </p:sp>
      <p:pic>
        <p:nvPicPr>
          <p:cNvPr id="6" name="Picture 5" descr="LM_Logo_compH_RG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047" y="1589987"/>
            <a:ext cx="1760706" cy="40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266" y="3260982"/>
            <a:ext cx="7312025" cy="531812"/>
          </a:xfrm>
        </p:spPr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Response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247317"/>
          </a:xfrm>
        </p:spPr>
        <p:txBody>
          <a:bodyPr/>
          <a:lstStyle/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Appointment of US Intellectual Property Enforcement Coordinator 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/>
              <a:t>Report to Congress on Foreign Economic Collection &amp; Industrial </a:t>
            </a:r>
            <a:r>
              <a:rPr lang="en-US" sz="1800" dirty="0" smtClean="0"/>
              <a:t>Espionage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Executive </a:t>
            </a:r>
            <a:r>
              <a:rPr lang="en-US" sz="1800" dirty="0"/>
              <a:t>Order </a:t>
            </a:r>
            <a:r>
              <a:rPr lang="en-US" sz="1800" dirty="0" smtClean="0"/>
              <a:t>13587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Creation of the National Insider Threat Task Force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Administration Strategy on Mitigating The Theft of Trade </a:t>
            </a:r>
            <a:r>
              <a:rPr lang="en-US" sz="1800" dirty="0"/>
              <a:t>Secrets </a:t>
            </a:r>
            <a:endParaRPr lang="en-US" sz="1800" dirty="0" smtClean="0"/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Anticipated </a:t>
            </a:r>
            <a:r>
              <a:rPr lang="en-US" sz="1800" dirty="0"/>
              <a:t>NISPOM Conforming Change #</a:t>
            </a:r>
            <a:r>
              <a:rPr lang="en-US" sz="1800" dirty="0" smtClean="0"/>
              <a:t>2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Anticipated Insider Threat Language from the National Institute of Standards &amp; Technology (NIST)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/>
              <a:t>Pronouncement of April 26</a:t>
            </a:r>
            <a:r>
              <a:rPr lang="en-US" sz="1800" baseline="30000" dirty="0"/>
              <a:t>th</a:t>
            </a:r>
            <a:r>
              <a:rPr lang="en-US" sz="1800" dirty="0"/>
              <a:t>, World Intellectual Property Day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CI Support to Contracts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CI Support to Global Supply Chain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21690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FBI Pop-up Example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8" y="1268328"/>
            <a:ext cx="2139668" cy="49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618" y="1818934"/>
            <a:ext cx="6504469" cy="4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75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505"/>
            <a:ext cx="9152343" cy="4473988"/>
          </a:xfrm>
          <a:prstGeom prst="rect">
            <a:avLst/>
          </a:prstGeom>
          <a:effectLst>
            <a:reflection blurRad="63500" stA="56000" endPos="74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589192" y="2614345"/>
            <a:ext cx="7959952" cy="3229016"/>
            <a:chOff x="589192" y="2614345"/>
            <a:chExt cx="7959952" cy="32290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90199">
              <a:off x="589192" y="2614345"/>
              <a:ext cx="3246208" cy="21497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1006" y="3478393"/>
              <a:ext cx="1637286" cy="23649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06569" y="5056780"/>
              <a:ext cx="2084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Pvt. Bradley Manning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U.S. Army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1595">
              <a:off x="5373325" y="2636989"/>
              <a:ext cx="3175819" cy="23818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4928576" y="5666381"/>
            <a:ext cx="2511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“I was actively involved in something that I was completely against”</a:t>
            </a:r>
          </a:p>
        </p:txBody>
      </p:sp>
      <p:sp>
        <p:nvSpPr>
          <p:cNvPr id="12" name="TextBox 11"/>
          <p:cNvSpPr txBox="1"/>
          <p:nvPr/>
        </p:nvSpPr>
        <p:spPr>
          <a:xfrm rot="504715">
            <a:off x="1426343" y="4245377"/>
            <a:ext cx="303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IDEOLOGY</a:t>
            </a:r>
          </a:p>
        </p:txBody>
      </p:sp>
    </p:spTree>
    <p:extLst>
      <p:ext uri="{BB962C8B-B14F-4D97-AF65-F5344CB8AC3E}">
        <p14:creationId xmlns:p14="http://schemas.microsoft.com/office/powerpoint/2010/main" val="9263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3000"/>
                    </a14:imgEffect>
                    <a14:imgEffect>
                      <a14:saturation sa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476"/>
            <a:ext cx="5043948" cy="24604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50530" y="2894444"/>
            <a:ext cx="7287875" cy="3211206"/>
            <a:chOff x="1250530" y="2894444"/>
            <a:chExt cx="7287875" cy="32112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61036">
              <a:off x="4919755" y="2894444"/>
              <a:ext cx="3618650" cy="3211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250530" y="4945625"/>
              <a:ext cx="347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</a:rPr>
                <a:t>Edward Snowden</a:t>
              </a:r>
            </a:p>
            <a:p>
              <a:pPr algn="r"/>
              <a:r>
                <a:rPr lang="en-US" sz="1800" dirty="0" smtClean="0">
                  <a:solidFill>
                    <a:schemeClr val="tx1"/>
                  </a:solidFill>
                </a:rPr>
                <a:t>CIA/NSA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20684637">
            <a:off x="5801034" y="4664801"/>
            <a:ext cx="3067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Hero or Traitor?</a:t>
            </a:r>
          </a:p>
        </p:txBody>
      </p:sp>
    </p:spTree>
    <p:extLst>
      <p:ext uri="{BB962C8B-B14F-4D97-AF65-F5344CB8AC3E}">
        <p14:creationId xmlns:p14="http://schemas.microsoft.com/office/powerpoint/2010/main" val="7463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Coverage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16944"/>
            <a:ext cx="8224837" cy="738664"/>
          </a:xfrm>
        </p:spPr>
        <p:txBody>
          <a:bodyPr/>
          <a:lstStyle/>
          <a:p>
            <a:r>
              <a:rPr lang="en-US" dirty="0" smtClean="0"/>
              <a:t>Government “Spies” receive much more media coverage…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025">
            <a:off x="1171293" y="2229742"/>
            <a:ext cx="2792200" cy="209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6290">
            <a:off x="3529737" y="1880517"/>
            <a:ext cx="2527314" cy="189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942" y="2627701"/>
            <a:ext cx="2397138" cy="174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92" y="4039335"/>
            <a:ext cx="2735104" cy="15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9617">
            <a:off x="4716024" y="3361353"/>
            <a:ext cx="1789836" cy="25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19665" y="6096004"/>
            <a:ext cx="597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…creating common misconceptions.  </a:t>
            </a:r>
          </a:p>
        </p:txBody>
      </p:sp>
    </p:spTree>
    <p:extLst>
      <p:ext uri="{BB962C8B-B14F-4D97-AF65-F5344CB8AC3E}">
        <p14:creationId xmlns:p14="http://schemas.microsoft.com/office/powerpoint/2010/main" val="3161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520700"/>
            <a:ext cx="7312025" cy="531813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Media Coverage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69938" y="1516062"/>
            <a:ext cx="7553325" cy="4384405"/>
          </a:xfrm>
        </p:spPr>
        <p:txBody>
          <a:bodyPr/>
          <a:lstStyle/>
          <a:p>
            <a:pPr algn="ctr">
              <a:buNone/>
              <a:defRPr/>
            </a:pPr>
            <a:endParaRPr lang="en-US" sz="2400" dirty="0" smtClean="0"/>
          </a:p>
          <a:p>
            <a:pPr algn="ctr">
              <a:buNone/>
              <a:defRPr/>
            </a:pPr>
            <a:endParaRPr lang="en-US" sz="2400" dirty="0" smtClean="0"/>
          </a:p>
        </p:txBody>
      </p:sp>
      <p:pic>
        <p:nvPicPr>
          <p:cNvPr id="15" name="Picture 14" descr="Ko-Suen_Bill_M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0997" y="1257083"/>
            <a:ext cx="1882107" cy="263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Maj-Gen-Lo-Hsien-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105" y="1641261"/>
            <a:ext cx="1963089" cy="294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Juwhan Y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19037">
            <a:off x="2542763" y="3172165"/>
            <a:ext cx="1966498" cy="24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Chi M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58058" y="3698300"/>
            <a:ext cx="2085877" cy="139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6345">
            <a:off x="6680700" y="4315780"/>
            <a:ext cx="2036763" cy="22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675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Change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1274874" y="1359821"/>
            <a:ext cx="6143897" cy="4381135"/>
            <a:chOff x="1449978" y="2254797"/>
            <a:chExt cx="6143897" cy="4381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8"/>
            <p:cNvGrpSpPr/>
            <p:nvPr/>
          </p:nvGrpSpPr>
          <p:grpSpPr>
            <a:xfrm>
              <a:off x="1449978" y="2254797"/>
              <a:ext cx="6130833" cy="3222895"/>
              <a:chOff x="1449978" y="2524762"/>
              <a:chExt cx="6130833" cy="3222895"/>
            </a:xfrm>
          </p:grpSpPr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563480454"/>
                  </p:ext>
                </p:extLst>
              </p:nvPr>
            </p:nvGraphicFramePr>
            <p:xfrm>
              <a:off x="1484811" y="3717837"/>
              <a:ext cx="6096000" cy="8280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26196986"/>
                  </p:ext>
                </p:extLst>
              </p:nvPr>
            </p:nvGraphicFramePr>
            <p:xfrm>
              <a:off x="1467395" y="4928327"/>
              <a:ext cx="6096000" cy="8193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299823325"/>
                  </p:ext>
                </p:extLst>
              </p:nvPr>
            </p:nvGraphicFramePr>
            <p:xfrm>
              <a:off x="1449978" y="2524762"/>
              <a:ext cx="6096000" cy="8106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p:grp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247748664"/>
                </p:ext>
              </p:extLst>
            </p:nvPr>
          </p:nvGraphicFramePr>
          <p:xfrm>
            <a:off x="1497875" y="5881915"/>
            <a:ext cx="6096000" cy="754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497149" y="6054571"/>
            <a:ext cx="814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“Espionage used to be a problem for the FBI, CIA and military, but now it's a problem for corporations…” </a:t>
            </a:r>
            <a:r>
              <a:rPr lang="en-US" sz="1200" b="0" dirty="0">
                <a:solidFill>
                  <a:srgbClr val="000000"/>
                </a:solidFill>
              </a:rPr>
              <a:t>- Joel Brenner, National Counterintelligence Executive,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CI CENTRE &amp; </a:t>
            </a:r>
            <a:r>
              <a:rPr lang="en-US" sz="500" b="0" dirty="0" err="1">
                <a:solidFill>
                  <a:srgbClr val="000000"/>
                </a:solidFill>
              </a:rPr>
              <a:t>SPYpedia</a:t>
            </a:r>
            <a:endParaRPr lang="en-US" sz="500" b="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5464" y="1284051"/>
            <a:ext cx="2655651" cy="45233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Threat Landscape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56272"/>
            <a:ext cx="7620153" cy="5170646"/>
          </a:xfrm>
        </p:spPr>
        <p:txBody>
          <a:bodyPr>
            <a:noAutofit/>
          </a:bodyPr>
          <a:lstStyle/>
          <a:p>
            <a:r>
              <a:rPr lang="en-US" sz="1800" b="0" dirty="0" smtClean="0"/>
              <a:t>External Threat</a:t>
            </a:r>
          </a:p>
          <a:p>
            <a:pPr lvl="1"/>
            <a:r>
              <a:rPr lang="en-US" sz="1800" b="0" dirty="0" smtClean="0"/>
              <a:t>Foreign Intelligence Service (FIS)</a:t>
            </a:r>
          </a:p>
          <a:p>
            <a:pPr lvl="1"/>
            <a:r>
              <a:rPr lang="en-US" sz="1800" b="0" dirty="0" smtClean="0"/>
              <a:t>Foreign and Domestic Industry Competitors</a:t>
            </a:r>
          </a:p>
          <a:p>
            <a:pPr lvl="2"/>
            <a:r>
              <a:rPr lang="en-US" sz="1800" b="0" dirty="0"/>
              <a:t>Landscape Has Changed</a:t>
            </a:r>
          </a:p>
          <a:p>
            <a:pPr lvl="3"/>
            <a:r>
              <a:rPr lang="en-US" sz="1800" b="0" dirty="0">
                <a:effectLst/>
              </a:rPr>
              <a:t>Social Media</a:t>
            </a:r>
          </a:p>
          <a:p>
            <a:pPr lvl="3"/>
            <a:r>
              <a:rPr lang="en-US" sz="1800" b="0" dirty="0">
                <a:effectLst/>
              </a:rPr>
              <a:t>Hiring</a:t>
            </a:r>
          </a:p>
          <a:p>
            <a:pPr lvl="3"/>
            <a:r>
              <a:rPr lang="en-US" sz="1800" b="0" dirty="0">
                <a:effectLst/>
              </a:rPr>
              <a:t>Penetrations</a:t>
            </a:r>
          </a:p>
          <a:p>
            <a:pPr lvl="3"/>
            <a:r>
              <a:rPr lang="en-US" sz="1800" b="0" dirty="0">
                <a:effectLst/>
              </a:rPr>
              <a:t>Supply Chain</a:t>
            </a:r>
          </a:p>
          <a:p>
            <a:pPr lvl="3"/>
            <a:r>
              <a:rPr lang="en-US" sz="1800" b="0" dirty="0">
                <a:effectLst/>
              </a:rPr>
              <a:t>Mergers &amp; Acquisitions</a:t>
            </a:r>
          </a:p>
          <a:p>
            <a:pPr lvl="3"/>
            <a:r>
              <a:rPr lang="en-US" sz="1800" b="0" dirty="0">
                <a:effectLst/>
              </a:rPr>
              <a:t>Joint Ventures &amp; University Collaboration</a:t>
            </a:r>
          </a:p>
          <a:p>
            <a:pPr lvl="3"/>
            <a:r>
              <a:rPr lang="en-US" sz="1800" b="0" dirty="0" smtClean="0">
                <a:effectLst/>
              </a:rPr>
              <a:t>Students</a:t>
            </a:r>
            <a:endParaRPr lang="en-US" sz="1800" b="0" dirty="0" smtClean="0"/>
          </a:p>
          <a:p>
            <a:pPr lvl="1">
              <a:buNone/>
            </a:pPr>
            <a:endParaRPr lang="en-US" sz="1800" b="0" dirty="0" smtClean="0"/>
          </a:p>
          <a:p>
            <a:r>
              <a:rPr lang="en-US" sz="1800" b="0" dirty="0" smtClean="0"/>
              <a:t>Insider Threat</a:t>
            </a:r>
          </a:p>
          <a:p>
            <a:pPr lvl="1"/>
            <a:r>
              <a:rPr lang="en-US" sz="1800" b="0" dirty="0" smtClean="0"/>
              <a:t>Current or former employees, contractors, and other trusted business partners with authorized access to information</a:t>
            </a:r>
          </a:p>
          <a:p>
            <a:pPr lvl="2"/>
            <a:r>
              <a:rPr lang="en-US" sz="1800" b="0" dirty="0" smtClean="0"/>
              <a:t>Acting on behalf of FIS or in furtherance of self interests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1036">
            <a:off x="5793395" y="1908932"/>
            <a:ext cx="1549217" cy="1374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83" y="3685279"/>
            <a:ext cx="1349815" cy="134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(2007).potx</Template>
  <TotalTime>5560</TotalTime>
  <Pages>2</Pages>
  <Words>2016</Words>
  <Application>Microsoft Office PowerPoint</Application>
  <PresentationFormat>On-screen Show (4:3)</PresentationFormat>
  <Paragraphs>327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LM White</vt:lpstr>
      <vt:lpstr>1_LM White</vt:lpstr>
      <vt:lpstr>2_LM White</vt:lpstr>
      <vt:lpstr>3_LM White</vt:lpstr>
      <vt:lpstr>4_LM White</vt:lpstr>
      <vt:lpstr>5_LM White</vt:lpstr>
      <vt:lpstr>6_LM White</vt:lpstr>
      <vt:lpstr>7_LM White</vt:lpstr>
      <vt:lpstr>8_LM White</vt:lpstr>
      <vt:lpstr>9_LM White</vt:lpstr>
      <vt:lpstr>10_LM White</vt:lpstr>
      <vt:lpstr>11_LM White</vt:lpstr>
      <vt:lpstr>12_LM White</vt:lpstr>
      <vt:lpstr>13_LM White</vt:lpstr>
      <vt:lpstr>14_LM White</vt:lpstr>
      <vt:lpstr>PowerPoint Presentation</vt:lpstr>
      <vt:lpstr>Topics</vt:lpstr>
      <vt:lpstr>PowerPoint Presentation</vt:lpstr>
      <vt:lpstr>PowerPoint Presentation</vt:lpstr>
      <vt:lpstr>PowerPoint Presentation</vt:lpstr>
      <vt:lpstr>Media Coverage</vt:lpstr>
      <vt:lpstr>Less Media Coverage</vt:lpstr>
      <vt:lpstr>Perspective Change</vt:lpstr>
      <vt:lpstr>Shifting Threat Landscape</vt:lpstr>
      <vt:lpstr>Increase in Threat of Insiders</vt:lpstr>
      <vt:lpstr>Steady Upward Trend</vt:lpstr>
      <vt:lpstr>Shifting Value in Corporate Assets</vt:lpstr>
      <vt:lpstr>Insider Threat Impact: Industry Reports</vt:lpstr>
      <vt:lpstr>Understanding the Insider Threat</vt:lpstr>
      <vt:lpstr>Define the Insider</vt:lpstr>
      <vt:lpstr>Potential Risk Indicators</vt:lpstr>
      <vt:lpstr>Psychosocial Indicators</vt:lpstr>
      <vt:lpstr>How and Why</vt:lpstr>
      <vt:lpstr>Insider Threat Program</vt:lpstr>
      <vt:lpstr>1-202. Insider Threat Program</vt:lpstr>
      <vt:lpstr>Lessons Learned</vt:lpstr>
      <vt:lpstr>When Does it Happen?</vt:lpstr>
      <vt:lpstr>Exploitable Weaknesses</vt:lpstr>
      <vt:lpstr>Know Your Data</vt:lpstr>
      <vt:lpstr>Know Your Enemy</vt:lpstr>
      <vt:lpstr>CI Program Key Partnerships</vt:lpstr>
      <vt:lpstr>Potential CI Program Challenges</vt:lpstr>
      <vt:lpstr>Selling the C-Suite</vt:lpstr>
      <vt:lpstr>Business Advantage</vt:lpstr>
      <vt:lpstr>Summary</vt:lpstr>
      <vt:lpstr>Contact Info</vt:lpstr>
      <vt:lpstr>Back-up Slides</vt:lpstr>
      <vt:lpstr>Government Response</vt:lpstr>
      <vt:lpstr>FBI Pop-up Example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Scott</dc:creator>
  <cp:lastModifiedBy>Office of Research</cp:lastModifiedBy>
  <cp:revision>151</cp:revision>
  <cp:lastPrinted>2013-07-09T20:46:01Z</cp:lastPrinted>
  <dcterms:created xsi:type="dcterms:W3CDTF">2010-08-10T16:53:37Z</dcterms:created>
  <dcterms:modified xsi:type="dcterms:W3CDTF">2014-04-09T15:00:03Z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ACCT04\joscott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