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0"/>
  </p:notesMasterIdLst>
  <p:handoutMasterIdLst>
    <p:handoutMasterId r:id="rId11"/>
  </p:handoutMasterIdLst>
  <p:sldIdLst>
    <p:sldId id="256" r:id="rId2"/>
    <p:sldId id="274" r:id="rId3"/>
    <p:sldId id="287" r:id="rId4"/>
    <p:sldId id="286" r:id="rId5"/>
    <p:sldId id="288" r:id="rId6"/>
    <p:sldId id="282" r:id="rId7"/>
    <p:sldId id="290" r:id="rId8"/>
    <p:sldId id="291"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60" d="100"/>
          <a:sy n="160" d="100"/>
        </p:scale>
        <p:origin x="1080" y="15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4483C0-FC0F-4F37-94B1-7D2CFE132D2F}" type="datetimeFigureOut">
              <a:rPr lang="en-US" smtClean="0"/>
              <a:pPr/>
              <a:t>7/25/2014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4C6DD8-AFB6-4DFB-AB3D-44DDFC15FD1B}" type="slidenum">
              <a:rPr lang="en-US" smtClean="0"/>
              <a:pPr/>
              <a:t>‹#›</a:t>
            </a:fld>
            <a:endParaRPr lang="en-US" dirty="0"/>
          </a:p>
        </p:txBody>
      </p:sp>
    </p:spTree>
    <p:extLst>
      <p:ext uri="{BB962C8B-B14F-4D97-AF65-F5344CB8AC3E}">
        <p14:creationId xmlns:p14="http://schemas.microsoft.com/office/powerpoint/2010/main" val="38240614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02CE13-F0A3-4B22-B3DA-9066D53CD340}" type="datetimeFigureOut">
              <a:rPr lang="en-US" smtClean="0"/>
              <a:pPr/>
              <a:t>7/25/2014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DBA78F-1282-4308-B399-379EDADC580A}" type="slidenum">
              <a:rPr lang="en-US" smtClean="0"/>
              <a:pPr/>
              <a:t>‹#›</a:t>
            </a:fld>
            <a:endParaRPr lang="en-US" dirty="0"/>
          </a:p>
        </p:txBody>
      </p:sp>
    </p:spTree>
    <p:extLst>
      <p:ext uri="{BB962C8B-B14F-4D97-AF65-F5344CB8AC3E}">
        <p14:creationId xmlns:p14="http://schemas.microsoft.com/office/powerpoint/2010/main" val="370884620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674" name="Group 2"/>
          <p:cNvGrpSpPr>
            <a:grpSpLocks/>
          </p:cNvGrpSpPr>
          <p:nvPr/>
        </p:nvGrpSpPr>
        <p:grpSpPr bwMode="auto">
          <a:xfrm>
            <a:off x="3175" y="4267200"/>
            <a:ext cx="9140825" cy="2590800"/>
            <a:chOff x="2" y="2688"/>
            <a:chExt cx="5758" cy="1632"/>
          </a:xfrm>
        </p:grpSpPr>
        <p:sp>
          <p:nvSpPr>
            <p:cNvPr id="2867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28676" name="Group 4"/>
            <p:cNvGrpSpPr>
              <a:grpSpLocks/>
            </p:cNvGrpSpPr>
            <p:nvPr userDrawn="1"/>
          </p:nvGrpSpPr>
          <p:grpSpPr bwMode="auto">
            <a:xfrm>
              <a:off x="3528" y="3715"/>
              <a:ext cx="792" cy="521"/>
              <a:chOff x="3527" y="3715"/>
              <a:chExt cx="792" cy="521"/>
            </a:xfrm>
          </p:grpSpPr>
          <p:sp>
            <p:nvSpPr>
              <p:cNvPr id="2867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2867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2867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2868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2868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2868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2868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2868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2868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2868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2868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28688" name="Group 16"/>
            <p:cNvGrpSpPr>
              <a:grpSpLocks/>
            </p:cNvGrpSpPr>
            <p:nvPr userDrawn="1"/>
          </p:nvGrpSpPr>
          <p:grpSpPr bwMode="auto">
            <a:xfrm>
              <a:off x="1776" y="3631"/>
              <a:ext cx="1626" cy="683"/>
              <a:chOff x="1776" y="3631"/>
              <a:chExt cx="1626" cy="683"/>
            </a:xfrm>
          </p:grpSpPr>
          <p:sp>
            <p:nvSpPr>
              <p:cNvPr id="2868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2869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2869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2869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2869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2869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2869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2869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2869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2869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2869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2870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2870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2870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2870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2870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2870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2870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28707" name="Group 35"/>
            <p:cNvGrpSpPr>
              <a:grpSpLocks/>
            </p:cNvGrpSpPr>
            <p:nvPr userDrawn="1"/>
          </p:nvGrpSpPr>
          <p:grpSpPr bwMode="auto">
            <a:xfrm>
              <a:off x="4128" y="3360"/>
              <a:ext cx="1351" cy="821"/>
              <a:chOff x="4128" y="3360"/>
              <a:chExt cx="1351" cy="821"/>
            </a:xfrm>
          </p:grpSpPr>
          <p:sp>
            <p:nvSpPr>
              <p:cNvPr id="28708"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28709"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28710"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28711"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28712"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28713"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28714"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28715"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28716"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28717"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28718"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28719"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28720"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28721"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28722"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28723"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28724"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28725" name="Group 53"/>
            <p:cNvGrpSpPr>
              <a:grpSpLocks/>
            </p:cNvGrpSpPr>
            <p:nvPr userDrawn="1"/>
          </p:nvGrpSpPr>
          <p:grpSpPr bwMode="auto">
            <a:xfrm>
              <a:off x="5280" y="3024"/>
              <a:ext cx="425" cy="258"/>
              <a:chOff x="5280" y="3024"/>
              <a:chExt cx="425" cy="258"/>
            </a:xfrm>
          </p:grpSpPr>
          <p:sp>
            <p:nvSpPr>
              <p:cNvPr id="28726"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28727"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28728"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28729"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28730"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28731"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28732"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28733" name="Group 61"/>
              <p:cNvGrpSpPr>
                <a:grpSpLocks/>
              </p:cNvGrpSpPr>
              <p:nvPr/>
            </p:nvGrpSpPr>
            <p:grpSpPr bwMode="auto">
              <a:xfrm>
                <a:off x="5381" y="3085"/>
                <a:ext cx="227" cy="132"/>
                <a:chOff x="5381" y="3085"/>
                <a:chExt cx="227" cy="132"/>
              </a:xfrm>
            </p:grpSpPr>
            <p:sp>
              <p:nvSpPr>
                <p:cNvPr id="28734"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28735"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28736"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28737"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2873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2873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8740" name="Rectangle 68"/>
          <p:cNvSpPr>
            <a:spLocks noGrp="1" noChangeArrowheads="1"/>
          </p:cNvSpPr>
          <p:nvPr>
            <p:ph type="dt" sz="quarter" idx="2"/>
          </p:nvPr>
        </p:nvSpPr>
        <p:spPr>
          <a:xfrm>
            <a:off x="457200" y="6248400"/>
            <a:ext cx="2133600" cy="457200"/>
          </a:xfrm>
        </p:spPr>
        <p:txBody>
          <a:bodyPr/>
          <a:lstStyle>
            <a:lvl1pPr>
              <a:defRPr/>
            </a:lvl1pPr>
          </a:lstStyle>
          <a:p>
            <a:endParaRPr lang="en-US" dirty="0"/>
          </a:p>
        </p:txBody>
      </p:sp>
      <p:sp>
        <p:nvSpPr>
          <p:cNvPr id="28741" name="Rectangle 69"/>
          <p:cNvSpPr>
            <a:spLocks noGrp="1" noChangeArrowheads="1"/>
          </p:cNvSpPr>
          <p:nvPr>
            <p:ph type="ftr" sz="quarter" idx="3"/>
          </p:nvPr>
        </p:nvSpPr>
        <p:spPr>
          <a:xfrm>
            <a:off x="3124200" y="6248400"/>
            <a:ext cx="2895600" cy="457200"/>
          </a:xfrm>
        </p:spPr>
        <p:txBody>
          <a:bodyPr/>
          <a:lstStyle>
            <a:lvl1pPr>
              <a:defRPr/>
            </a:lvl1pPr>
          </a:lstStyle>
          <a:p>
            <a:endParaRPr lang="en-US" dirty="0"/>
          </a:p>
        </p:txBody>
      </p:sp>
      <p:sp>
        <p:nvSpPr>
          <p:cNvPr id="28742" name="Rectangle 70"/>
          <p:cNvSpPr>
            <a:spLocks noGrp="1" noChangeArrowheads="1"/>
          </p:cNvSpPr>
          <p:nvPr>
            <p:ph type="sldNum" sz="quarter" idx="4"/>
          </p:nvPr>
        </p:nvSpPr>
        <p:spPr>
          <a:xfrm>
            <a:off x="6553200" y="6248400"/>
            <a:ext cx="2133600" cy="457200"/>
          </a:xfrm>
        </p:spPr>
        <p:txBody>
          <a:bodyPr/>
          <a:lstStyle>
            <a:lvl1pPr>
              <a:defRPr/>
            </a:lvl1pPr>
          </a:lstStyle>
          <a:p>
            <a:fld id="{D7796CDA-B903-4012-9743-987E44FE7CFC}"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D9D7275-99BC-4896-B257-DEDD9666BAC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83074DA-D1AD-4103-B0C4-72A6F9F43334}"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F6A9B211-2AFE-47F3-8D15-6959827DCD9C}"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B5C0324-BC15-457C-A184-5F548A9FFEE9}"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28ACF4A-2C9A-4529-A752-90B92E8F340C}"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CA4CE70-BC49-45F6-B241-F10E458D442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066310C-D069-419C-9D80-779C40AF9AC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A2598FB5-F8AD-430D-96EE-149B1DB4AF6A}"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55308191-C56B-4BB0-BD32-AA2AE928DBA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02CF14E-BC41-47AF-A8DF-7064E1D7B0A9}"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0385A64-99B3-4D95-B2E2-9090EBA0A04F}"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718" name="Rectangle 70"/>
          <p:cNvSpPr>
            <a:spLocks noGrp="1" noChangeArrowheads="1"/>
          </p:cNvSpPr>
          <p:nvPr>
            <p:ph type="ftr" sz="quarter" idx="3"/>
          </p:nvPr>
        </p:nvSpPr>
        <p:spPr bwMode="auto">
          <a:xfrm>
            <a:off x="4479634" y="6591756"/>
            <a:ext cx="184731" cy="215444"/>
          </a:xfrm>
          <a:prstGeom prst="rect">
            <a:avLst/>
          </a:prstGeom>
          <a:noFill/>
          <a:ln w="9525">
            <a:noFill/>
            <a:miter lim="800000"/>
            <a:headEnd/>
            <a:tailEnd/>
          </a:ln>
          <a:effectLst/>
        </p:spPr>
        <p:txBody>
          <a:bodyPr vert="horz" wrap="none" lIns="91440" tIns="45720" rIns="91440" bIns="45720" numCol="1" anchor="b" anchorCtr="1" compatLnSpc="1">
            <a:prstTxWarp prst="textNoShape">
              <a:avLst/>
            </a:prstTxWarp>
            <a:spAutoFit/>
          </a:bodyPr>
          <a:lstStyle>
            <a:lvl1pPr algn="ctr" eaLnBrk="1" hangingPunct="1">
              <a:defRPr sz="800">
                <a:effectLst>
                  <a:outerShdw blurRad="38100" dist="38100" dir="2700000" algn="tl">
                    <a:srgbClr val="000000"/>
                  </a:outerShdw>
                </a:effectLst>
              </a:defRPr>
            </a:lvl1pPr>
          </a:lstStyle>
          <a:p>
            <a:endParaRPr lang="en-US" dirty="0"/>
          </a:p>
        </p:txBody>
      </p:sp>
      <p:sp>
        <p:nvSpPr>
          <p:cNvPr id="2765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dirty="0"/>
          </a:p>
        </p:txBody>
      </p:sp>
      <p:grpSp>
        <p:nvGrpSpPr>
          <p:cNvPr id="27651" name="Group 3"/>
          <p:cNvGrpSpPr>
            <a:grpSpLocks/>
          </p:cNvGrpSpPr>
          <p:nvPr/>
        </p:nvGrpSpPr>
        <p:grpSpPr bwMode="auto">
          <a:xfrm>
            <a:off x="3175" y="4267200"/>
            <a:ext cx="9140825" cy="2590800"/>
            <a:chOff x="2" y="2688"/>
            <a:chExt cx="5758" cy="1632"/>
          </a:xfrm>
        </p:grpSpPr>
        <p:sp>
          <p:nvSpPr>
            <p:cNvPr id="27652"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27653" name="Group 5"/>
            <p:cNvGrpSpPr>
              <a:grpSpLocks/>
            </p:cNvGrpSpPr>
            <p:nvPr userDrawn="1"/>
          </p:nvGrpSpPr>
          <p:grpSpPr bwMode="auto">
            <a:xfrm>
              <a:off x="3528" y="3715"/>
              <a:ext cx="792" cy="521"/>
              <a:chOff x="3527" y="3715"/>
              <a:chExt cx="792" cy="521"/>
            </a:xfrm>
          </p:grpSpPr>
          <p:sp>
            <p:nvSpPr>
              <p:cNvPr id="2765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2765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2765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2765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2765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2765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2766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2766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2766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2766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2766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27665" name="Group 17"/>
            <p:cNvGrpSpPr>
              <a:grpSpLocks/>
            </p:cNvGrpSpPr>
            <p:nvPr userDrawn="1"/>
          </p:nvGrpSpPr>
          <p:grpSpPr bwMode="auto">
            <a:xfrm>
              <a:off x="1776" y="3631"/>
              <a:ext cx="1626" cy="683"/>
              <a:chOff x="1776" y="3631"/>
              <a:chExt cx="1626" cy="683"/>
            </a:xfrm>
          </p:grpSpPr>
          <p:sp>
            <p:nvSpPr>
              <p:cNvPr id="2766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2766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2766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2766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2767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2767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2767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2767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2767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2767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2767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2767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27678"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27679"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2768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2768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2768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27683"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27684" name="Group 36"/>
            <p:cNvGrpSpPr>
              <a:grpSpLocks/>
            </p:cNvGrpSpPr>
            <p:nvPr userDrawn="1"/>
          </p:nvGrpSpPr>
          <p:grpSpPr bwMode="auto">
            <a:xfrm>
              <a:off x="4128" y="3360"/>
              <a:ext cx="1351" cy="821"/>
              <a:chOff x="4128" y="3360"/>
              <a:chExt cx="1351" cy="821"/>
            </a:xfrm>
          </p:grpSpPr>
          <p:sp>
            <p:nvSpPr>
              <p:cNvPr id="2768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2768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2768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2768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2768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2769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2769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27692"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2769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2769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2769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2769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2769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2769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2769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2770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2770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27702" name="Group 54"/>
            <p:cNvGrpSpPr>
              <a:grpSpLocks/>
            </p:cNvGrpSpPr>
            <p:nvPr userDrawn="1"/>
          </p:nvGrpSpPr>
          <p:grpSpPr bwMode="auto">
            <a:xfrm>
              <a:off x="5280" y="3024"/>
              <a:ext cx="425" cy="258"/>
              <a:chOff x="5280" y="3024"/>
              <a:chExt cx="425" cy="258"/>
            </a:xfrm>
          </p:grpSpPr>
          <p:sp>
            <p:nvSpPr>
              <p:cNvPr id="27703"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27704"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27705"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27706"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27707"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27708"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27709"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27710" name="Group 62"/>
              <p:cNvGrpSpPr>
                <a:grpSpLocks/>
              </p:cNvGrpSpPr>
              <p:nvPr/>
            </p:nvGrpSpPr>
            <p:grpSpPr bwMode="auto">
              <a:xfrm>
                <a:off x="5381" y="3085"/>
                <a:ext cx="227" cy="132"/>
                <a:chOff x="5381" y="3085"/>
                <a:chExt cx="227" cy="132"/>
              </a:xfrm>
            </p:grpSpPr>
            <p:sp>
              <p:nvSpPr>
                <p:cNvPr id="2771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2771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2771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2771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2771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771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717" name="Rectangle 69"/>
          <p:cNvSpPr>
            <a:spLocks noGrp="1" noChangeArrowheads="1"/>
          </p:cNvSpPr>
          <p:nvPr>
            <p:ph type="dt" sz="half" idx="2"/>
          </p:nvPr>
        </p:nvSpPr>
        <p:spPr bwMode="auto">
          <a:xfrm>
            <a:off x="457200" y="6019800"/>
            <a:ext cx="8229600" cy="7016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800">
                <a:effectLst>
                  <a:outerShdw blurRad="38100" dist="38100" dir="2700000" algn="tl">
                    <a:srgbClr val="000000"/>
                  </a:outerShdw>
                </a:effectLst>
              </a:defRPr>
            </a:lvl1pPr>
          </a:lstStyle>
          <a:p>
            <a:endParaRPr lang="en-US" dirty="0"/>
          </a:p>
        </p:txBody>
      </p:sp>
      <p:sp>
        <p:nvSpPr>
          <p:cNvPr id="27719" name="Rectangle 71"/>
          <p:cNvSpPr>
            <a:spLocks noGrp="1" noChangeArrowheads="1"/>
          </p:cNvSpPr>
          <p:nvPr>
            <p:ph type="sldNum" sz="quarter" idx="4"/>
          </p:nvPr>
        </p:nvSpPr>
        <p:spPr bwMode="auto">
          <a:xfrm>
            <a:off x="457200" y="6019800"/>
            <a:ext cx="8229600" cy="7016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800">
                <a:effectLst>
                  <a:outerShdw blurRad="38100" dist="38100" dir="2700000" algn="tl">
                    <a:srgbClr val="000000"/>
                  </a:outerShdw>
                </a:effectLst>
              </a:defRPr>
            </a:lvl1pPr>
          </a:lstStyle>
          <a:p>
            <a:fld id="{F56780D1-2650-4EB0-A887-B159D458ECC0}" type="slidenum">
              <a:rPr lang="en-US" smtClean="0"/>
              <a:pPr/>
              <a:t>‹#›</a:t>
            </a:fld>
            <a:endParaRPr lang="en-US" dirty="0"/>
          </a:p>
        </p:txBody>
      </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sldNum="0"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479634" y="6591756"/>
            <a:ext cx="184731" cy="215444"/>
          </a:xfrm>
        </p:spPr>
        <p:txBody>
          <a:bodyPr wrap="none" anchor="b" anchorCtr="1">
            <a:spAutoFit/>
          </a:bodyPr>
          <a:lstStyle/>
          <a:p>
            <a:endParaRPr lang="en-US" dirty="0"/>
          </a:p>
        </p:txBody>
      </p:sp>
      <p:sp>
        <p:nvSpPr>
          <p:cNvPr id="2056" name="Rectangle 8"/>
          <p:cNvSpPr>
            <a:spLocks noChangeArrowheads="1"/>
          </p:cNvSpPr>
          <p:nvPr/>
        </p:nvSpPr>
        <p:spPr bwMode="auto">
          <a:xfrm>
            <a:off x="1284767" y="990600"/>
            <a:ext cx="6400800" cy="1752600"/>
          </a:xfrm>
          <a:prstGeom prst="rect">
            <a:avLst/>
          </a:prstGeom>
          <a:noFill/>
          <a:ln w="9525">
            <a:noFill/>
            <a:miter lim="800000"/>
            <a:headEnd/>
            <a:tailEnd/>
          </a:ln>
          <a:effectLst/>
        </p:spPr>
        <p:txBody>
          <a:bodyPr/>
          <a:lstStyle/>
          <a:p>
            <a:pPr algn="ctr" eaLnBrk="1" hangingPunct="1">
              <a:spcBef>
                <a:spcPct val="20000"/>
              </a:spcBef>
              <a:buClr>
                <a:schemeClr val="hlink"/>
              </a:buClr>
              <a:buSzPct val="80000"/>
              <a:buFont typeface="Wingdings" pitchFamily="2" charset="2"/>
              <a:buNone/>
            </a:pPr>
            <a:r>
              <a:rPr lang="en-US" sz="4400" b="1" dirty="0" smtClean="0">
                <a:effectLst>
                  <a:outerShdw blurRad="38100" dist="38100" dir="2700000" algn="tl">
                    <a:srgbClr val="000000"/>
                  </a:outerShdw>
                </a:effectLst>
              </a:rPr>
              <a:t>Florida </a:t>
            </a:r>
            <a:r>
              <a:rPr lang="en-US" sz="4400" b="1" dirty="0">
                <a:effectLst>
                  <a:outerShdw blurRad="38100" dist="38100" dir="2700000" algn="tl">
                    <a:srgbClr val="000000"/>
                  </a:outerShdw>
                </a:effectLst>
              </a:rPr>
              <a:t>Industrial Security Working Group </a:t>
            </a:r>
          </a:p>
          <a:p>
            <a:pPr algn="ctr" eaLnBrk="1" hangingPunct="1">
              <a:spcBef>
                <a:spcPct val="20000"/>
              </a:spcBef>
              <a:buClr>
                <a:schemeClr val="hlink"/>
              </a:buClr>
              <a:buSzPct val="80000"/>
              <a:buFont typeface="Wingdings" pitchFamily="2" charset="2"/>
              <a:buNone/>
            </a:pPr>
            <a:r>
              <a:rPr lang="en-US" sz="3600" b="1" dirty="0" smtClean="0">
                <a:effectLst>
                  <a:outerShdw blurRad="38100" dist="38100" dir="2700000" algn="tl">
                    <a:srgbClr val="000000"/>
                  </a:outerShdw>
                </a:effectLst>
              </a:rPr>
              <a:t>Summer Conference</a:t>
            </a:r>
          </a:p>
          <a:p>
            <a:pPr algn="ctr" eaLnBrk="1" hangingPunct="1">
              <a:spcBef>
                <a:spcPct val="20000"/>
              </a:spcBef>
              <a:buClr>
                <a:schemeClr val="hlink"/>
              </a:buClr>
              <a:buSzPct val="80000"/>
              <a:buFont typeface="Wingdings" pitchFamily="2" charset="2"/>
              <a:buNone/>
            </a:pPr>
            <a:r>
              <a:rPr lang="en-US" sz="3600" b="1" dirty="0" smtClean="0">
                <a:effectLst>
                  <a:outerShdw blurRad="38100" dist="38100" dir="2700000" algn="tl">
                    <a:srgbClr val="000000"/>
                  </a:outerShdw>
                </a:effectLst>
              </a:rPr>
              <a:t>July 9-10 2014</a:t>
            </a:r>
            <a:endParaRPr lang="en-US" sz="3600" b="1"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p:txBody>
          <a:bodyPr/>
          <a:lstStyle/>
          <a:p>
            <a:r>
              <a:rPr lang="en-US" dirty="0" smtClean="0"/>
              <a:t>Accomplishments</a:t>
            </a:r>
            <a:endParaRPr lang="en-US" dirty="0"/>
          </a:p>
        </p:txBody>
      </p:sp>
      <p:sp>
        <p:nvSpPr>
          <p:cNvPr id="8" name="Footer Placeholder 7"/>
          <p:cNvSpPr>
            <a:spLocks noGrp="1"/>
          </p:cNvSpPr>
          <p:nvPr>
            <p:ph type="ftr" sz="quarter" idx="11"/>
          </p:nvPr>
        </p:nvSpPr>
        <p:spPr/>
        <p:txBody>
          <a:bodyPr/>
          <a:lstStyle/>
          <a:p>
            <a:endParaRPr lang="en-US" dirty="0"/>
          </a:p>
        </p:txBody>
      </p:sp>
      <p:sp>
        <p:nvSpPr>
          <p:cNvPr id="5" name="Rectangle 3"/>
          <p:cNvSpPr txBox="1">
            <a:spLocks noChangeArrowheads="1"/>
          </p:cNvSpPr>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1" algn="ctr" defTabSz="914400" rtl="0" eaLnBrk="1" fontAlgn="base" latinLnBrk="0" hangingPunct="1">
              <a:lnSpc>
                <a:spcPct val="100000"/>
              </a:lnSpc>
              <a:spcBef>
                <a:spcPct val="20000"/>
              </a:spcBef>
              <a:spcAft>
                <a:spcPct val="0"/>
              </a:spcAft>
              <a:buClr>
                <a:schemeClr val="tx2"/>
              </a:buClr>
              <a:buSzPct val="50000"/>
              <a:tabLst/>
              <a:defRPr/>
            </a:pPr>
            <a:r>
              <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rPr>
              <a:t>Sponsored 17 events since</a:t>
            </a:r>
            <a:r>
              <a:rPr kumimoji="0" lang="en-US" sz="3600" b="0" i="0" u="none" strike="noStrike" kern="0" cap="none" spc="0" normalizeH="0" noProof="0" dirty="0" smtClean="0">
                <a:ln>
                  <a:noFill/>
                </a:ln>
                <a:solidFill>
                  <a:schemeClr val="tx1"/>
                </a:solidFill>
                <a:effectLst>
                  <a:outerShdw blurRad="38100" dist="38100" dir="2700000" algn="tl">
                    <a:srgbClr val="000000"/>
                  </a:outerShdw>
                </a:effectLst>
                <a:uLnTx/>
                <a:uFillTx/>
                <a:latin typeface="+mn-lt"/>
              </a:rPr>
              <a:t> 2008</a:t>
            </a: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ndParaRPr>
          </a:p>
          <a:p>
            <a:pPr marR="0" lvl="1" algn="ctr" defTabSz="914400" rtl="0" eaLnBrk="1" fontAlgn="base" latinLnBrk="0" hangingPunct="1">
              <a:lnSpc>
                <a:spcPct val="100000"/>
              </a:lnSpc>
              <a:spcBef>
                <a:spcPct val="20000"/>
              </a:spcBef>
              <a:spcAft>
                <a:spcPct val="0"/>
              </a:spcAft>
              <a:buClr>
                <a:schemeClr val="tx2"/>
              </a:buClr>
              <a:buSzPct val="50000"/>
              <a:tabLst/>
              <a:defRPr/>
            </a:pPr>
            <a:r>
              <a:rPr lang="en-US" sz="3600" kern="0" dirty="0" smtClean="0">
                <a:effectLst>
                  <a:outerShdw blurRad="38100" dist="38100" dir="2700000" algn="tl">
                    <a:srgbClr val="000000"/>
                  </a:outerShdw>
                </a:effectLst>
                <a:latin typeface="+mn-lt"/>
              </a:rPr>
              <a:t>18,290 + hours of training</a:t>
            </a:r>
            <a:endParaRPr kumimoji="0" lang="en-US" sz="36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a:xfrm>
            <a:off x="457200" y="1219200"/>
            <a:ext cx="8229600" cy="4525963"/>
          </a:xfrm>
        </p:spPr>
        <p:txBody>
          <a:bodyPr/>
          <a:lstStyle/>
          <a:p>
            <a:r>
              <a:rPr lang="en-US" sz="2400" dirty="0" smtClean="0"/>
              <a:t>ARMA </a:t>
            </a:r>
            <a:r>
              <a:rPr lang="en-US" sz="2400" dirty="0"/>
              <a:t>Global </a:t>
            </a:r>
            <a:endParaRPr lang="en-US" sz="2400" dirty="0" smtClean="0"/>
          </a:p>
          <a:p>
            <a:r>
              <a:rPr lang="en-US" sz="2400" dirty="0" err="1" smtClean="0"/>
              <a:t>Convergint</a:t>
            </a:r>
            <a:r>
              <a:rPr lang="en-US" sz="2400" dirty="0" smtClean="0"/>
              <a:t> Nation</a:t>
            </a:r>
          </a:p>
          <a:p>
            <a:r>
              <a:rPr lang="en-US" sz="2400" dirty="0" smtClean="0"/>
              <a:t>Draper Labs</a:t>
            </a:r>
            <a:endParaRPr lang="en-US" sz="2400" dirty="0"/>
          </a:p>
          <a:p>
            <a:r>
              <a:rPr lang="en-US" sz="2400" dirty="0"/>
              <a:t>Lockheed </a:t>
            </a:r>
            <a:r>
              <a:rPr lang="en-US" sz="2400" dirty="0" smtClean="0"/>
              <a:t>Martin</a:t>
            </a:r>
          </a:p>
          <a:p>
            <a:r>
              <a:rPr lang="en-US" sz="2400" dirty="0" smtClean="0"/>
              <a:t>NCMS </a:t>
            </a:r>
            <a:endParaRPr lang="en-US" sz="2400" dirty="0"/>
          </a:p>
          <a:p>
            <a:r>
              <a:rPr lang="en-US" sz="2400" dirty="0" smtClean="0"/>
              <a:t>Quantum Technology Services, </a:t>
            </a:r>
            <a:r>
              <a:rPr lang="en-US" sz="2400" dirty="0" err="1" smtClean="0"/>
              <a:t>Inc</a:t>
            </a:r>
            <a:endParaRPr lang="en-US" sz="2400" dirty="0"/>
          </a:p>
          <a:p>
            <a:r>
              <a:rPr lang="en-US" sz="2400" dirty="0" smtClean="0"/>
              <a:t>Training </a:t>
            </a:r>
            <a:r>
              <a:rPr lang="en-US" sz="2400"/>
              <a:t>and </a:t>
            </a:r>
            <a:r>
              <a:rPr lang="en-US" sz="2400" smtClean="0"/>
              <a:t>Simulations </a:t>
            </a:r>
            <a:r>
              <a:rPr lang="en-US" sz="2400" dirty="0"/>
              <a:t>Saab Defense and Security USA </a:t>
            </a:r>
            <a:r>
              <a:rPr lang="en-US" sz="2400" dirty="0" smtClean="0"/>
              <a:t>LLC</a:t>
            </a:r>
          </a:p>
          <a:p>
            <a:r>
              <a:rPr lang="en-US" sz="2400" dirty="0" smtClean="0"/>
              <a:t>Riptide Software, </a:t>
            </a:r>
            <a:r>
              <a:rPr lang="en-US" sz="2400" dirty="0" err="1" smtClean="0"/>
              <a:t>Inc</a:t>
            </a:r>
            <a:endParaRPr lang="en-US" sz="2400" dirty="0" smtClean="0"/>
          </a:p>
          <a:p>
            <a:r>
              <a:rPr lang="en-US" sz="2400" dirty="0" err="1" smtClean="0"/>
              <a:t>Symtech</a:t>
            </a:r>
            <a:endParaRPr lang="en-US" sz="2400" dirty="0"/>
          </a:p>
          <a:p>
            <a:r>
              <a:rPr lang="en-US" sz="2400" dirty="0" err="1"/>
              <a:t>Tesseract</a:t>
            </a:r>
            <a:r>
              <a:rPr lang="en-US" sz="2400" dirty="0"/>
              <a:t> Sensors</a:t>
            </a:r>
          </a:p>
          <a:p>
            <a:r>
              <a:rPr lang="en-US" sz="2400" dirty="0" smtClean="0"/>
              <a:t>University of Central Florida</a:t>
            </a:r>
            <a:endParaRPr lang="en-US" sz="2400" dirty="0"/>
          </a:p>
          <a:p>
            <a:endParaRPr lang="en-US" sz="2400" dirty="0"/>
          </a:p>
          <a:p>
            <a:endParaRPr lang="en-US" sz="24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50078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Rectangle 3"/>
          <p:cNvSpPr/>
          <p:nvPr/>
        </p:nvSpPr>
        <p:spPr>
          <a:xfrm>
            <a:off x="579474" y="1371600"/>
            <a:ext cx="8077200" cy="1138773"/>
          </a:xfrm>
          <a:prstGeom prst="rect">
            <a:avLst/>
          </a:prstGeom>
        </p:spPr>
        <p:txBody>
          <a:bodyPr wrap="square">
            <a:spAutoFit/>
          </a:bodyPr>
          <a:lstStyle/>
          <a:p>
            <a:pPr algn="ctr"/>
            <a:endParaRPr lang="en-US" sz="3200" dirty="0"/>
          </a:p>
          <a:p>
            <a:pPr algn="ctr"/>
            <a:r>
              <a:rPr lang="en-US" sz="3600" b="1" dirty="0" smtClean="0"/>
              <a:t>September 25, 2014</a:t>
            </a:r>
            <a:endParaRPr lang="en-US" sz="3200" dirty="0"/>
          </a:p>
        </p:txBody>
      </p:sp>
    </p:spTree>
    <p:extLst>
      <p:ext uri="{BB962C8B-B14F-4D97-AF65-F5344CB8AC3E}">
        <p14:creationId xmlns:p14="http://schemas.microsoft.com/office/powerpoint/2010/main" val="3829523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a:t>
            </a:r>
            <a:endParaRPr lang="en-US" dirty="0"/>
          </a:p>
        </p:txBody>
      </p:sp>
      <p:sp>
        <p:nvSpPr>
          <p:cNvPr id="3" name="Content Placeholder 2"/>
          <p:cNvSpPr>
            <a:spLocks noGrp="1"/>
          </p:cNvSpPr>
          <p:nvPr>
            <p:ph idx="1"/>
          </p:nvPr>
        </p:nvSpPr>
        <p:spPr/>
        <p:txBody>
          <a:bodyPr/>
          <a:lstStyle/>
          <a:p>
            <a:r>
              <a:rPr lang="en-US" dirty="0" smtClean="0"/>
              <a:t>NCMS Chapter Chair Dela Williams</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16908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a:xfrm>
            <a:off x="381000" y="990600"/>
            <a:ext cx="8229600" cy="1139825"/>
          </a:xfrm>
        </p:spPr>
        <p:txBody>
          <a:bodyPr/>
          <a:lstStyle/>
          <a:p>
            <a:r>
              <a:rPr lang="en-US" dirty="0" smtClean="0"/>
              <a:t>Reminders</a:t>
            </a:r>
            <a:endParaRPr lang="en-US" dirty="0"/>
          </a:p>
        </p:txBody>
      </p:sp>
      <p:sp>
        <p:nvSpPr>
          <p:cNvPr id="8" name="Footer Placeholder 7"/>
          <p:cNvSpPr>
            <a:spLocks noGrp="1"/>
          </p:cNvSpPr>
          <p:nvPr>
            <p:ph type="ftr" sz="quarter" idx="11"/>
          </p:nvPr>
        </p:nvSpPr>
        <p:spPr/>
        <p:txBody>
          <a:bodyPr/>
          <a:lstStyle/>
          <a:p>
            <a:endParaRPr lang="en-US" dirty="0"/>
          </a:p>
        </p:txBody>
      </p:sp>
      <p:sp>
        <p:nvSpPr>
          <p:cNvPr id="4" name="TextBox 3"/>
          <p:cNvSpPr txBox="1"/>
          <p:nvPr/>
        </p:nvSpPr>
        <p:spPr>
          <a:xfrm>
            <a:off x="1676400" y="2362200"/>
            <a:ext cx="5638800" cy="707886"/>
          </a:xfrm>
          <a:prstGeom prst="rect">
            <a:avLst/>
          </a:prstGeom>
          <a:noFill/>
        </p:spPr>
        <p:txBody>
          <a:bodyPr wrap="square" rtlCol="0">
            <a:spAutoFit/>
          </a:bodyPr>
          <a:lstStyle/>
          <a:p>
            <a:pPr algn="ctr"/>
            <a:r>
              <a:rPr lang="en-US" sz="2000" b="1" dirty="0" smtClean="0"/>
              <a:t>Request CEU Credits</a:t>
            </a:r>
          </a:p>
          <a:p>
            <a:pPr lvl="1" algn="ctr"/>
            <a:r>
              <a:rPr lang="en-US" sz="2000" b="1" dirty="0" smtClean="0"/>
              <a:t>Stephen.abounader@lmco.com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a:xfrm>
            <a:off x="4479622" y="6604456"/>
            <a:ext cx="184731" cy="215444"/>
          </a:xfrm>
        </p:spPr>
        <p:txBody>
          <a:bodyPr wrap="none" anchor="b" anchorCtr="1">
            <a:spAutoFit/>
          </a:bodyPr>
          <a:lstStyle/>
          <a:p>
            <a:endParaRPr lang="en-US" dirty="0"/>
          </a:p>
        </p:txBody>
      </p:sp>
      <p:sp>
        <p:nvSpPr>
          <p:cNvPr id="3" name="TextBox 2"/>
          <p:cNvSpPr txBox="1"/>
          <p:nvPr/>
        </p:nvSpPr>
        <p:spPr>
          <a:xfrm>
            <a:off x="2667000" y="1262940"/>
            <a:ext cx="3647178" cy="646331"/>
          </a:xfrm>
          <a:prstGeom prst="rect">
            <a:avLst/>
          </a:prstGeom>
          <a:noFill/>
        </p:spPr>
        <p:txBody>
          <a:bodyPr wrap="square" rtlCol="0">
            <a:spAutoFit/>
          </a:bodyPr>
          <a:lstStyle/>
          <a:p>
            <a:pPr algn="ctr"/>
            <a:r>
              <a:rPr lang="en-US" sz="1200" b="1" dirty="0" smtClean="0"/>
              <a:t>FISWG/NCMS Summer 2014 Event Agenda</a:t>
            </a:r>
          </a:p>
          <a:p>
            <a:pPr algn="ctr"/>
            <a:r>
              <a:rPr lang="en-US" sz="1200" b="1" dirty="0" smtClean="0"/>
              <a:t>Day 1</a:t>
            </a:r>
          </a:p>
          <a:p>
            <a:pPr algn="ctr"/>
            <a:r>
              <a:rPr lang="en-US" sz="1200" b="1" dirty="0" smtClean="0"/>
              <a:t>July 9, 2014</a:t>
            </a:r>
            <a:endParaRPr lang="en-US" sz="1200" b="1" dirty="0"/>
          </a:p>
        </p:txBody>
      </p:sp>
      <p:graphicFrame>
        <p:nvGraphicFramePr>
          <p:cNvPr id="5" name="Table 4"/>
          <p:cNvGraphicFramePr>
            <a:graphicFrameLocks noGrp="1"/>
          </p:cNvGraphicFramePr>
          <p:nvPr>
            <p:extLst>
              <p:ext uri="{D42A27DB-BD31-4B8C-83A1-F6EECF244321}">
                <p14:modId xmlns:p14="http://schemas.microsoft.com/office/powerpoint/2010/main" val="1922403611"/>
              </p:ext>
            </p:extLst>
          </p:nvPr>
        </p:nvGraphicFramePr>
        <p:xfrm>
          <a:off x="1600199" y="2017655"/>
          <a:ext cx="6522589" cy="3920441"/>
        </p:xfrm>
        <a:graphic>
          <a:graphicData uri="http://schemas.openxmlformats.org/drawingml/2006/table">
            <a:tbl>
              <a:tblPr firstRow="1" bandRow="1">
                <a:tableStyleId>{5C22544A-7EE6-4342-B048-85BDC9FD1C3A}</a:tableStyleId>
              </a:tblPr>
              <a:tblGrid>
                <a:gridCol w="1288658"/>
                <a:gridCol w="2135701"/>
                <a:gridCol w="2201374"/>
                <a:gridCol w="896856"/>
              </a:tblGrid>
              <a:tr h="196255">
                <a:tc>
                  <a:txBody>
                    <a:bodyPr/>
                    <a:lstStyle/>
                    <a:p>
                      <a:pPr algn="ctr"/>
                      <a:r>
                        <a:rPr lang="en-US" sz="900" dirty="0" smtClean="0"/>
                        <a:t>Time</a:t>
                      </a:r>
                      <a:endParaRPr lang="en-US" sz="900" dirty="0"/>
                    </a:p>
                  </a:txBody>
                  <a:tcPr/>
                </a:tc>
                <a:tc>
                  <a:txBody>
                    <a:bodyPr/>
                    <a:lstStyle/>
                    <a:p>
                      <a:pPr algn="ctr"/>
                      <a:r>
                        <a:rPr lang="en-US" sz="900" dirty="0" smtClean="0"/>
                        <a:t>Topic</a:t>
                      </a:r>
                      <a:endParaRPr lang="en-US" sz="900" dirty="0"/>
                    </a:p>
                  </a:txBody>
                  <a:tcPr/>
                </a:tc>
                <a:tc>
                  <a:txBody>
                    <a:bodyPr/>
                    <a:lstStyle/>
                    <a:p>
                      <a:pPr algn="ctr"/>
                      <a:r>
                        <a:rPr lang="en-US" sz="900" dirty="0" smtClean="0"/>
                        <a:t>Speaker</a:t>
                      </a:r>
                      <a:endParaRPr lang="en-US" sz="900" dirty="0"/>
                    </a:p>
                  </a:txBody>
                  <a:tcPr/>
                </a:tc>
                <a:tc>
                  <a:txBody>
                    <a:bodyPr/>
                    <a:lstStyle/>
                    <a:p>
                      <a:pPr algn="ctr"/>
                      <a:r>
                        <a:rPr lang="en-US" sz="900" dirty="0" smtClean="0"/>
                        <a:t>Credit</a:t>
                      </a:r>
                      <a:endParaRPr lang="en-US" sz="900" dirty="0"/>
                    </a:p>
                  </a:txBody>
                  <a:tcPr/>
                </a:tc>
              </a:tr>
              <a:tr h="190416">
                <a:tc>
                  <a:txBody>
                    <a:bodyPr/>
                    <a:lstStyle/>
                    <a:p>
                      <a:r>
                        <a:rPr lang="en-US" sz="900" dirty="0" smtClean="0"/>
                        <a:t>8:00 – 8:25</a:t>
                      </a:r>
                      <a:endParaRPr lang="en-US" sz="900" dirty="0"/>
                    </a:p>
                  </a:txBody>
                  <a:tcPr/>
                </a:tc>
                <a:tc>
                  <a:txBody>
                    <a:bodyPr/>
                    <a:lstStyle/>
                    <a:p>
                      <a:r>
                        <a:rPr lang="en-US" sz="900" dirty="0" smtClean="0"/>
                        <a:t>Registration</a:t>
                      </a:r>
                      <a:endParaRPr lang="en-US" sz="900" dirty="0"/>
                    </a:p>
                  </a:txBody>
                  <a:tcPr/>
                </a:tc>
                <a:tc>
                  <a:txBody>
                    <a:bodyPr/>
                    <a:lstStyle/>
                    <a:p>
                      <a:endParaRPr lang="en-US" sz="900" dirty="0"/>
                    </a:p>
                  </a:txBody>
                  <a:tcPr/>
                </a:tc>
                <a:tc>
                  <a:txBody>
                    <a:bodyPr/>
                    <a:lstStyle/>
                    <a:p>
                      <a:endParaRPr lang="en-US" sz="900" dirty="0"/>
                    </a:p>
                  </a:txBody>
                  <a:tcPr/>
                </a:tc>
              </a:tr>
              <a:tr h="279457">
                <a:tc>
                  <a:txBody>
                    <a:bodyPr/>
                    <a:lstStyle/>
                    <a:p>
                      <a:r>
                        <a:rPr lang="en-US" sz="900" dirty="0" smtClean="0"/>
                        <a:t>8:25 – 8:30</a:t>
                      </a:r>
                      <a:endParaRPr lang="en-US" sz="900" dirty="0"/>
                    </a:p>
                  </a:txBody>
                  <a:tcPr/>
                </a:tc>
                <a:tc>
                  <a:txBody>
                    <a:bodyPr/>
                    <a:lstStyle/>
                    <a:p>
                      <a:r>
                        <a:rPr lang="en-US" sz="900" dirty="0" smtClean="0"/>
                        <a:t>Opening</a:t>
                      </a:r>
                      <a:r>
                        <a:rPr lang="en-US" sz="900" baseline="0" dirty="0" smtClean="0"/>
                        <a:t> Remarks</a:t>
                      </a:r>
                      <a:endParaRPr lang="en-US" sz="900" dirty="0"/>
                    </a:p>
                  </a:txBody>
                  <a:tcPr/>
                </a:tc>
                <a:tc>
                  <a:txBody>
                    <a:bodyPr/>
                    <a:lstStyle/>
                    <a:p>
                      <a:r>
                        <a:rPr lang="en-US" sz="900" dirty="0" smtClean="0"/>
                        <a:t>Steve Abounader FISWG - Chair</a:t>
                      </a:r>
                      <a:endParaRPr lang="en-US" sz="900" dirty="0"/>
                    </a:p>
                  </a:txBody>
                  <a:tcPr/>
                </a:tc>
                <a:tc>
                  <a:txBody>
                    <a:bodyPr/>
                    <a:lstStyle/>
                    <a:p>
                      <a:endParaRPr lang="en-US" sz="900" dirty="0"/>
                    </a:p>
                  </a:txBody>
                  <a:tcPr/>
                </a:tc>
              </a:tr>
              <a:tr h="279457">
                <a:tc>
                  <a:txBody>
                    <a:bodyPr/>
                    <a:lstStyle/>
                    <a:p>
                      <a:r>
                        <a:rPr lang="en-US" sz="900" dirty="0" smtClean="0"/>
                        <a:t>8:30 – 9:30</a:t>
                      </a:r>
                      <a:endParaRPr lang="en-US" sz="900" dirty="0"/>
                    </a:p>
                  </a:txBody>
                  <a:tcPr/>
                </a:tc>
                <a:tc>
                  <a:txBody>
                    <a:bodyPr/>
                    <a:lstStyle/>
                    <a:p>
                      <a:r>
                        <a:rPr lang="en-US" sz="900" dirty="0" smtClean="0"/>
                        <a:t>JPAS Overview</a:t>
                      </a:r>
                      <a:endParaRPr lang="en-US" sz="900" dirty="0"/>
                    </a:p>
                  </a:txBody>
                  <a:tcPr/>
                </a:tc>
                <a:tc>
                  <a:txBody>
                    <a:bodyPr/>
                    <a:lstStyle/>
                    <a:p>
                      <a:r>
                        <a:rPr lang="en-US" sz="900" dirty="0" smtClean="0"/>
                        <a:t>Mr. Steven Burke - Lockheed Martin</a:t>
                      </a:r>
                      <a:endParaRPr lang="en-US" sz="900" dirty="0"/>
                    </a:p>
                  </a:txBody>
                  <a:tcPr/>
                </a:tc>
                <a:tc>
                  <a:txBody>
                    <a:bodyPr/>
                    <a:lstStyle/>
                    <a:p>
                      <a:pPr algn="ctr"/>
                      <a:r>
                        <a:rPr lang="en-US" sz="900" dirty="0" smtClean="0"/>
                        <a:t>1 CEU</a:t>
                      </a:r>
                      <a:endParaRPr lang="en-US" sz="900" dirty="0"/>
                    </a:p>
                  </a:txBody>
                  <a:tcPr/>
                </a:tc>
              </a:tr>
              <a:tr h="190416">
                <a:tc>
                  <a:txBody>
                    <a:bodyPr/>
                    <a:lstStyle/>
                    <a:p>
                      <a:r>
                        <a:rPr lang="en-US" sz="900" dirty="0" smtClean="0"/>
                        <a:t>9:30 – 9:45</a:t>
                      </a:r>
                      <a:endParaRPr lang="en-US" sz="900" dirty="0"/>
                    </a:p>
                  </a:txBody>
                  <a:tcPr/>
                </a:tc>
                <a:tc>
                  <a:txBody>
                    <a:bodyPr/>
                    <a:lstStyle/>
                    <a:p>
                      <a:r>
                        <a:rPr lang="en-US" sz="900" dirty="0" smtClean="0"/>
                        <a:t>Break</a:t>
                      </a:r>
                      <a:endParaRPr lang="en-US" sz="900" dirty="0"/>
                    </a:p>
                  </a:txBody>
                  <a:tcPr/>
                </a:tc>
                <a:tc>
                  <a:txBody>
                    <a:bodyPr/>
                    <a:lstStyle/>
                    <a:p>
                      <a:endParaRPr lang="en-US" sz="900" dirty="0"/>
                    </a:p>
                  </a:txBody>
                  <a:tcPr/>
                </a:tc>
                <a:tc>
                  <a:txBody>
                    <a:bodyPr/>
                    <a:lstStyle/>
                    <a:p>
                      <a:endParaRPr lang="en-US" sz="900" dirty="0"/>
                    </a:p>
                  </a:txBody>
                  <a:tcPr/>
                </a:tc>
              </a:tr>
              <a:tr h="384254">
                <a:tc>
                  <a:txBody>
                    <a:bodyPr/>
                    <a:lstStyle/>
                    <a:p>
                      <a:r>
                        <a:rPr lang="en-US" sz="900" dirty="0" smtClean="0"/>
                        <a:t>9:45 – 10:45</a:t>
                      </a:r>
                      <a:endParaRPr lang="en-US" sz="900" dirty="0"/>
                    </a:p>
                  </a:txBody>
                  <a:tcPr/>
                </a:tc>
                <a:tc>
                  <a:txBody>
                    <a:bodyPr/>
                    <a:lstStyle/>
                    <a:p>
                      <a:r>
                        <a:rPr lang="en-US" sz="900" dirty="0" smtClean="0"/>
                        <a:t>Shipping and Receiving Classified Material Overview</a:t>
                      </a:r>
                      <a:endParaRPr lang="en-US" sz="900" dirty="0"/>
                    </a:p>
                  </a:txBody>
                  <a:tcPr/>
                </a:tc>
                <a:tc>
                  <a:txBody>
                    <a:bodyPr/>
                    <a:lstStyle/>
                    <a:p>
                      <a:r>
                        <a:rPr lang="en-US" sz="900" dirty="0" smtClean="0"/>
                        <a:t>Mr.</a:t>
                      </a:r>
                      <a:r>
                        <a:rPr lang="en-US" sz="900" baseline="0" dirty="0" smtClean="0"/>
                        <a:t>  </a:t>
                      </a:r>
                      <a:r>
                        <a:rPr lang="en-US" sz="900" dirty="0" smtClean="0"/>
                        <a:t>Lee Folsom - Lockheed Martin</a:t>
                      </a:r>
                      <a:endParaRPr lang="en-US" sz="900" dirty="0"/>
                    </a:p>
                  </a:txBody>
                  <a:tcPr/>
                </a:tc>
                <a:tc>
                  <a:txBody>
                    <a:bodyPr/>
                    <a:lstStyle/>
                    <a:p>
                      <a:pPr algn="ctr"/>
                      <a:r>
                        <a:rPr lang="en-US" sz="900" dirty="0" smtClean="0"/>
                        <a:t>1 CEU</a:t>
                      </a:r>
                      <a:endParaRPr lang="en-US" sz="900" dirty="0"/>
                    </a:p>
                  </a:txBody>
                  <a:tcPr/>
                </a:tc>
              </a:tr>
              <a:tr h="244507">
                <a:tc>
                  <a:txBody>
                    <a:bodyPr/>
                    <a:lstStyle/>
                    <a:p>
                      <a:r>
                        <a:rPr lang="en-US" sz="900" dirty="0" smtClean="0"/>
                        <a:t>10:45 – 11:00</a:t>
                      </a:r>
                      <a:endParaRPr lang="en-US" sz="900" dirty="0"/>
                    </a:p>
                  </a:txBody>
                  <a:tcPr/>
                </a:tc>
                <a:tc>
                  <a:txBody>
                    <a:bodyPr/>
                    <a:lstStyle/>
                    <a:p>
                      <a:r>
                        <a:rPr lang="en-US" sz="900" dirty="0" smtClean="0"/>
                        <a:t>Break</a:t>
                      </a:r>
                      <a:endParaRPr lang="en-US" sz="900" dirty="0"/>
                    </a:p>
                  </a:txBody>
                  <a:tcPr/>
                </a:tc>
                <a:tc>
                  <a:txBody>
                    <a:bodyPr/>
                    <a:lstStyle/>
                    <a:p>
                      <a:endParaRPr lang="en-US" sz="900" dirty="0"/>
                    </a:p>
                  </a:txBody>
                  <a:tcPr/>
                </a:tc>
                <a:tc>
                  <a:txBody>
                    <a:bodyPr/>
                    <a:lstStyle/>
                    <a:p>
                      <a:pPr algn="ctr"/>
                      <a:endParaRPr lang="en-US" sz="900" dirty="0"/>
                    </a:p>
                  </a:txBody>
                  <a:tcPr/>
                </a:tc>
              </a:tr>
              <a:tr h="384254">
                <a:tc>
                  <a:txBody>
                    <a:bodyPr/>
                    <a:lstStyle/>
                    <a:p>
                      <a:r>
                        <a:rPr lang="en-US" sz="900" dirty="0" smtClean="0"/>
                        <a:t>11:00 – 12:00</a:t>
                      </a:r>
                      <a:endParaRPr lang="en-US" sz="900" dirty="0"/>
                    </a:p>
                  </a:txBody>
                  <a:tcPr/>
                </a:tc>
                <a:tc>
                  <a:txBody>
                    <a:bodyPr/>
                    <a:lstStyle/>
                    <a:p>
                      <a:r>
                        <a:rPr lang="en-US" sz="900" dirty="0" smtClean="0"/>
                        <a:t>My Story in the NISP as President and FSO</a:t>
                      </a:r>
                      <a:r>
                        <a:rPr lang="en-US" sz="900" baseline="0" dirty="0" smtClean="0"/>
                        <a:t> </a:t>
                      </a:r>
                      <a:r>
                        <a:rPr lang="en-US" sz="600" baseline="0" dirty="0" smtClean="0"/>
                        <a:t>1</a:t>
                      </a:r>
                      <a:endParaRPr lang="en-US" sz="600" baseline="-25000" dirty="0"/>
                    </a:p>
                  </a:txBody>
                  <a:tcPr/>
                </a:tc>
                <a:tc>
                  <a:txBody>
                    <a:bodyPr/>
                    <a:lstStyle/>
                    <a:p>
                      <a:r>
                        <a:rPr lang="en-US" sz="900" dirty="0" smtClean="0"/>
                        <a:t>Dr. William Ross – Cognitive Performance Group</a:t>
                      </a:r>
                      <a:endParaRPr lang="en-US" sz="900" dirty="0"/>
                    </a:p>
                  </a:txBody>
                  <a:tcPr/>
                </a:tc>
                <a:tc>
                  <a:txBody>
                    <a:bodyPr/>
                    <a:lstStyle/>
                    <a:p>
                      <a:pPr algn="ctr"/>
                      <a:r>
                        <a:rPr lang="en-US" sz="900" dirty="0" smtClean="0"/>
                        <a:t>1 CEU</a:t>
                      </a:r>
                      <a:endParaRPr lang="en-US" sz="900" dirty="0"/>
                    </a:p>
                  </a:txBody>
                  <a:tcPr/>
                </a:tc>
              </a:tr>
              <a:tr h="281350">
                <a:tc>
                  <a:txBody>
                    <a:bodyPr/>
                    <a:lstStyle/>
                    <a:p>
                      <a:r>
                        <a:rPr lang="en-US" sz="900" dirty="0" smtClean="0"/>
                        <a:t>12:00 – 1:00</a:t>
                      </a:r>
                      <a:endParaRPr lang="en-US" sz="900" dirty="0"/>
                    </a:p>
                  </a:txBody>
                  <a:tcPr/>
                </a:tc>
                <a:tc>
                  <a:txBody>
                    <a:bodyPr/>
                    <a:lstStyle/>
                    <a:p>
                      <a:r>
                        <a:rPr lang="en-US" sz="900" dirty="0" smtClean="0"/>
                        <a:t>Lunch Provided by Sponsors</a:t>
                      </a:r>
                      <a:endParaRPr lang="en-US" sz="900" dirty="0"/>
                    </a:p>
                  </a:txBody>
                  <a:tcPr/>
                </a:tc>
                <a:tc>
                  <a:txBody>
                    <a:bodyPr/>
                    <a:lstStyle/>
                    <a:p>
                      <a:endParaRPr lang="en-US" sz="900" dirty="0"/>
                    </a:p>
                  </a:txBody>
                  <a:tcPr/>
                </a:tc>
                <a:tc>
                  <a:txBody>
                    <a:bodyPr/>
                    <a:lstStyle/>
                    <a:p>
                      <a:pPr algn="ctr"/>
                      <a:endParaRPr lang="en-US" sz="900" dirty="0"/>
                    </a:p>
                  </a:txBody>
                  <a:tcPr/>
                </a:tc>
              </a:tr>
              <a:tr h="384254">
                <a:tc>
                  <a:txBody>
                    <a:bodyPr/>
                    <a:lstStyle/>
                    <a:p>
                      <a:r>
                        <a:rPr lang="en-US" sz="900" dirty="0" smtClean="0"/>
                        <a:t>1:00 – 2:00</a:t>
                      </a:r>
                      <a:endParaRPr lang="en-US" sz="900" dirty="0"/>
                    </a:p>
                  </a:txBody>
                  <a:tcPr/>
                </a:tc>
                <a:tc>
                  <a:txBody>
                    <a:bodyPr/>
                    <a:lstStyle/>
                    <a:p>
                      <a:r>
                        <a:rPr lang="en-US" sz="900" dirty="0" smtClean="0"/>
                        <a:t>Security Awareness</a:t>
                      </a:r>
                      <a:r>
                        <a:rPr lang="en-US" sz="900" baseline="0" dirty="0" smtClean="0"/>
                        <a:t> Horror Stories</a:t>
                      </a:r>
                      <a:endParaRPr lang="en-US" sz="900" dirty="0"/>
                    </a:p>
                  </a:txBody>
                  <a:tcPr/>
                </a:tc>
                <a:tc>
                  <a:txBody>
                    <a:bodyPr/>
                    <a:lstStyle/>
                    <a:p>
                      <a:r>
                        <a:rPr lang="en-US" sz="900" dirty="0" smtClean="0"/>
                        <a:t>Ms. Helen McDonald – Loyal Source Gov’t Services</a:t>
                      </a:r>
                      <a:endParaRPr lang="en-US" sz="900" dirty="0"/>
                    </a:p>
                  </a:txBody>
                  <a:tcPr/>
                </a:tc>
                <a:tc>
                  <a:txBody>
                    <a:bodyPr/>
                    <a:lstStyle/>
                    <a:p>
                      <a:pPr algn="ctr"/>
                      <a:r>
                        <a:rPr lang="en-US" sz="900" dirty="0" smtClean="0"/>
                        <a:t>1 CEU</a:t>
                      </a:r>
                      <a:endParaRPr lang="en-US" sz="900" dirty="0"/>
                    </a:p>
                  </a:txBody>
                  <a:tcPr/>
                </a:tc>
              </a:tr>
              <a:tr h="190416">
                <a:tc>
                  <a:txBody>
                    <a:bodyPr/>
                    <a:lstStyle/>
                    <a:p>
                      <a:r>
                        <a:rPr lang="en-US" sz="900" dirty="0" smtClean="0"/>
                        <a:t>2:00 – 2:15</a:t>
                      </a:r>
                      <a:endParaRPr lang="en-US" sz="900" dirty="0"/>
                    </a:p>
                  </a:txBody>
                  <a:tcPr/>
                </a:tc>
                <a:tc>
                  <a:txBody>
                    <a:bodyPr/>
                    <a:lstStyle/>
                    <a:p>
                      <a:r>
                        <a:rPr lang="en-US" sz="900" dirty="0" smtClean="0"/>
                        <a:t>Break</a:t>
                      </a:r>
                      <a:endParaRPr lang="en-US" sz="900" dirty="0"/>
                    </a:p>
                  </a:txBody>
                  <a:tcPr/>
                </a:tc>
                <a:tc>
                  <a:txBody>
                    <a:bodyPr/>
                    <a:lstStyle/>
                    <a:p>
                      <a:endParaRPr lang="en-US" sz="900" dirty="0"/>
                    </a:p>
                  </a:txBody>
                  <a:tcPr/>
                </a:tc>
                <a:tc>
                  <a:txBody>
                    <a:bodyPr/>
                    <a:lstStyle/>
                    <a:p>
                      <a:pPr algn="ctr"/>
                      <a:endParaRPr lang="en-US" sz="900" dirty="0"/>
                    </a:p>
                  </a:txBody>
                  <a:tcPr/>
                </a:tc>
              </a:tr>
              <a:tr h="384254">
                <a:tc>
                  <a:txBody>
                    <a:bodyPr/>
                    <a:lstStyle/>
                    <a:p>
                      <a:r>
                        <a:rPr lang="en-US" sz="900" dirty="0" smtClean="0"/>
                        <a:t>2:15 – 3:30</a:t>
                      </a:r>
                      <a:endParaRPr lang="en-US" sz="900" dirty="0"/>
                    </a:p>
                  </a:txBody>
                  <a:tcPr/>
                </a:tc>
                <a:tc>
                  <a:txBody>
                    <a:bodyPr/>
                    <a:lstStyle/>
                    <a:p>
                      <a:r>
                        <a:rPr lang="en-US" sz="900" dirty="0" smtClean="0"/>
                        <a:t>Technology Control Plans</a:t>
                      </a:r>
                      <a:endParaRPr lang="en-US" sz="900" dirty="0"/>
                    </a:p>
                  </a:txBody>
                  <a:tcPr/>
                </a:tc>
                <a:tc>
                  <a:txBody>
                    <a:bodyPr/>
                    <a:lstStyle/>
                    <a:p>
                      <a:r>
                        <a:rPr lang="en-US" sz="900" dirty="0" smtClean="0"/>
                        <a:t>Mr.  Mike Miller – Assistant Director Export Compliance UCF</a:t>
                      </a:r>
                      <a:endParaRPr lang="en-US" sz="900" dirty="0"/>
                    </a:p>
                  </a:txBody>
                  <a:tcPr/>
                </a:tc>
                <a:tc>
                  <a:txBody>
                    <a:bodyPr/>
                    <a:lstStyle/>
                    <a:p>
                      <a:pPr algn="ctr"/>
                      <a:r>
                        <a:rPr lang="en-US" sz="900" dirty="0" smtClean="0"/>
                        <a:t>1 CEU</a:t>
                      </a:r>
                      <a:endParaRPr lang="en-US" sz="900" dirty="0"/>
                    </a:p>
                  </a:txBody>
                  <a:tcPr/>
                </a:tc>
              </a:tr>
              <a:tr h="384254">
                <a:tc>
                  <a:txBody>
                    <a:bodyPr/>
                    <a:lstStyle/>
                    <a:p>
                      <a:r>
                        <a:rPr lang="en-US" sz="900" dirty="0" smtClean="0"/>
                        <a:t>3:30</a:t>
                      </a:r>
                      <a:endParaRPr lang="en-US" sz="900" dirty="0"/>
                    </a:p>
                  </a:txBody>
                  <a:tcPr/>
                </a:tc>
                <a:tc>
                  <a:txBody>
                    <a:bodyPr/>
                    <a:lstStyle/>
                    <a:p>
                      <a:r>
                        <a:rPr lang="en-US" sz="900" dirty="0" smtClean="0"/>
                        <a:t>Closing Remarks</a:t>
                      </a:r>
                      <a:endParaRPr lang="en-US" sz="900" dirty="0"/>
                    </a:p>
                  </a:txBody>
                  <a:tcPr/>
                </a:tc>
                <a:tc>
                  <a:txBody>
                    <a:bodyPr/>
                    <a:lstStyle/>
                    <a:p>
                      <a:r>
                        <a:rPr lang="en-US" sz="900" dirty="0" smtClean="0"/>
                        <a:t>Steve Abounader FISWG - Chair</a:t>
                      </a:r>
                    </a:p>
                    <a:p>
                      <a:endParaRPr lang="en-US" sz="900" dirty="0"/>
                    </a:p>
                  </a:txBody>
                  <a:tcPr/>
                </a:tc>
                <a:tc>
                  <a:txBody>
                    <a:bodyPr/>
                    <a:lstStyle/>
                    <a:p>
                      <a:pPr algn="ctr"/>
                      <a:endParaRPr lang="en-US" sz="900" dirty="0"/>
                    </a:p>
                  </a:txBody>
                  <a:tcPr/>
                </a:tc>
              </a:tr>
            </a:tbl>
          </a:graphicData>
        </a:graphic>
      </p:graphicFrame>
      <p:sp>
        <p:nvSpPr>
          <p:cNvPr id="7" name="TextBox 6"/>
          <p:cNvSpPr txBox="1">
            <a:spLocks/>
          </p:cNvSpPr>
          <p:nvPr/>
        </p:nvSpPr>
        <p:spPr>
          <a:xfrm>
            <a:off x="1371600" y="6172201"/>
            <a:ext cx="7026658" cy="461665"/>
          </a:xfrm>
          <a:prstGeom prst="rect">
            <a:avLst/>
          </a:prstGeom>
          <a:noFill/>
        </p:spPr>
        <p:txBody>
          <a:bodyPr wrap="square" rtlCol="0">
            <a:spAutoFit/>
          </a:bodyPr>
          <a:lstStyle/>
          <a:p>
            <a:r>
              <a:rPr lang="en-US" sz="800" baseline="30000" dirty="0" smtClean="0"/>
              <a:t>1</a:t>
            </a:r>
            <a:r>
              <a:rPr lang="en-US" sz="800" dirty="0" smtClean="0"/>
              <a:t> Many </a:t>
            </a:r>
            <a:r>
              <a:rPr lang="en-US" sz="800" dirty="0"/>
              <a:t>cleared small companies face logistical challenges maintaining NISP compliance in the areas of personnel clearance, Facility Clearance processing, education materials, CI, and records maintenance. Dr. Ross will explain how he balances the roles of president of the company and being the FSO of a growing company in the NISP. </a:t>
            </a:r>
            <a:endParaRPr lang="en-US" sz="600" dirty="0"/>
          </a:p>
        </p:txBody>
      </p:sp>
      <p:pic>
        <p:nvPicPr>
          <p:cNvPr id="10" name="Picture 9" descr="fiswg banne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67651"/>
            <a:ext cx="5302544" cy="1095289"/>
          </a:xfrm>
          <a:prstGeom prst="rect">
            <a:avLst/>
          </a:prstGeom>
        </p:spPr>
      </p:pic>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167651"/>
            <a:ext cx="1524000" cy="1102481"/>
          </a:xfrm>
          <a:prstGeom prst="rect">
            <a:avLst/>
          </a:prstGeom>
          <a:noFill/>
        </p:spPr>
      </p:pic>
    </p:spTree>
    <p:extLst>
      <p:ext uri="{BB962C8B-B14F-4D97-AF65-F5344CB8AC3E}">
        <p14:creationId xmlns:p14="http://schemas.microsoft.com/office/powerpoint/2010/main" val="501681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86293" y="1085850"/>
            <a:ext cx="3290388" cy="830997"/>
          </a:xfrm>
          <a:prstGeom prst="rect">
            <a:avLst/>
          </a:prstGeom>
          <a:noFill/>
        </p:spPr>
        <p:txBody>
          <a:bodyPr wrap="none" rtlCol="0">
            <a:spAutoFit/>
          </a:bodyPr>
          <a:lstStyle/>
          <a:p>
            <a:pPr algn="ctr"/>
            <a:endParaRPr lang="en-US" sz="1200" b="1" dirty="0" smtClean="0"/>
          </a:p>
          <a:p>
            <a:pPr algn="ctr"/>
            <a:r>
              <a:rPr lang="en-US" sz="1200" b="1" dirty="0" smtClean="0"/>
              <a:t>FISWG/NCMS Summer 2014 Event Agenda</a:t>
            </a:r>
          </a:p>
          <a:p>
            <a:pPr algn="ctr"/>
            <a:r>
              <a:rPr lang="en-US" sz="1200" b="1" dirty="0" smtClean="0"/>
              <a:t>Day 2</a:t>
            </a:r>
          </a:p>
          <a:p>
            <a:pPr algn="ctr"/>
            <a:r>
              <a:rPr lang="en-US" sz="1200" b="1" dirty="0" smtClean="0"/>
              <a:t>July 10, 2014</a:t>
            </a:r>
            <a:endParaRPr lang="en-US" sz="1200" b="1" dirty="0"/>
          </a:p>
        </p:txBody>
      </p:sp>
      <p:graphicFrame>
        <p:nvGraphicFramePr>
          <p:cNvPr id="9" name="Table 8"/>
          <p:cNvGraphicFramePr>
            <a:graphicFrameLocks noGrp="1"/>
          </p:cNvGraphicFramePr>
          <p:nvPr>
            <p:extLst>
              <p:ext uri="{D42A27DB-BD31-4B8C-83A1-F6EECF244321}">
                <p14:modId xmlns:p14="http://schemas.microsoft.com/office/powerpoint/2010/main" val="3655504080"/>
              </p:ext>
            </p:extLst>
          </p:nvPr>
        </p:nvGraphicFramePr>
        <p:xfrm>
          <a:off x="1295399" y="2049107"/>
          <a:ext cx="6744811" cy="3403607"/>
        </p:xfrm>
        <a:graphic>
          <a:graphicData uri="http://schemas.openxmlformats.org/drawingml/2006/table">
            <a:tbl>
              <a:tblPr firstRow="1" bandRow="1">
                <a:tableStyleId>{5C22544A-7EE6-4342-B048-85BDC9FD1C3A}</a:tableStyleId>
              </a:tblPr>
              <a:tblGrid>
                <a:gridCol w="1332562"/>
                <a:gridCol w="2208464"/>
                <a:gridCol w="2276374"/>
                <a:gridCol w="927411"/>
              </a:tblGrid>
              <a:tr h="245966">
                <a:tc>
                  <a:txBody>
                    <a:bodyPr/>
                    <a:lstStyle/>
                    <a:p>
                      <a:pPr algn="ctr"/>
                      <a:r>
                        <a:rPr lang="en-US" sz="900" dirty="0" smtClean="0"/>
                        <a:t>Time</a:t>
                      </a:r>
                      <a:endParaRPr lang="en-US" sz="900" dirty="0"/>
                    </a:p>
                  </a:txBody>
                  <a:tcPr/>
                </a:tc>
                <a:tc>
                  <a:txBody>
                    <a:bodyPr/>
                    <a:lstStyle/>
                    <a:p>
                      <a:pPr algn="ctr"/>
                      <a:r>
                        <a:rPr lang="en-US" sz="900" dirty="0" smtClean="0"/>
                        <a:t>Topic</a:t>
                      </a:r>
                      <a:endParaRPr lang="en-US" sz="900" dirty="0"/>
                    </a:p>
                  </a:txBody>
                  <a:tcPr/>
                </a:tc>
                <a:tc>
                  <a:txBody>
                    <a:bodyPr/>
                    <a:lstStyle/>
                    <a:p>
                      <a:pPr algn="ctr"/>
                      <a:r>
                        <a:rPr lang="en-US" sz="900" dirty="0" smtClean="0"/>
                        <a:t>Speaker</a:t>
                      </a:r>
                      <a:endParaRPr lang="en-US" sz="900" dirty="0"/>
                    </a:p>
                  </a:txBody>
                  <a:tcPr/>
                </a:tc>
                <a:tc>
                  <a:txBody>
                    <a:bodyPr/>
                    <a:lstStyle/>
                    <a:p>
                      <a:pPr algn="ctr"/>
                      <a:r>
                        <a:rPr lang="en-US" sz="900" dirty="0" smtClean="0"/>
                        <a:t>Credit</a:t>
                      </a:r>
                      <a:endParaRPr lang="en-US" sz="900" dirty="0"/>
                    </a:p>
                  </a:txBody>
                  <a:tcPr/>
                </a:tc>
              </a:tr>
              <a:tr h="230820">
                <a:tc>
                  <a:txBody>
                    <a:bodyPr/>
                    <a:lstStyle/>
                    <a:p>
                      <a:r>
                        <a:rPr lang="en-US" sz="900" dirty="0" smtClean="0"/>
                        <a:t>8:00 – 8:25</a:t>
                      </a:r>
                      <a:endParaRPr lang="en-US" sz="900" dirty="0"/>
                    </a:p>
                  </a:txBody>
                  <a:tcPr/>
                </a:tc>
                <a:tc>
                  <a:txBody>
                    <a:bodyPr/>
                    <a:lstStyle/>
                    <a:p>
                      <a:r>
                        <a:rPr lang="en-US" sz="900" dirty="0" smtClean="0"/>
                        <a:t>Registration</a:t>
                      </a:r>
                      <a:endParaRPr lang="en-US" sz="900" dirty="0"/>
                    </a:p>
                  </a:txBody>
                  <a:tcPr/>
                </a:tc>
                <a:tc>
                  <a:txBody>
                    <a:bodyPr/>
                    <a:lstStyle/>
                    <a:p>
                      <a:endParaRPr lang="en-US" sz="900" dirty="0"/>
                    </a:p>
                  </a:txBody>
                  <a:tcPr/>
                </a:tc>
                <a:tc>
                  <a:txBody>
                    <a:bodyPr/>
                    <a:lstStyle/>
                    <a:p>
                      <a:endParaRPr lang="en-US" sz="900" dirty="0"/>
                    </a:p>
                  </a:txBody>
                  <a:tcPr/>
                </a:tc>
              </a:tr>
              <a:tr h="337367">
                <a:tc>
                  <a:txBody>
                    <a:bodyPr/>
                    <a:lstStyle/>
                    <a:p>
                      <a:r>
                        <a:rPr lang="en-US" sz="900" dirty="0" smtClean="0"/>
                        <a:t>8:25 – 8:30</a:t>
                      </a:r>
                      <a:endParaRPr lang="en-US" sz="900" dirty="0"/>
                    </a:p>
                  </a:txBody>
                  <a:tcPr/>
                </a:tc>
                <a:tc>
                  <a:txBody>
                    <a:bodyPr/>
                    <a:lstStyle/>
                    <a:p>
                      <a:r>
                        <a:rPr lang="en-US" sz="900" dirty="0" smtClean="0"/>
                        <a:t>Opening</a:t>
                      </a:r>
                      <a:r>
                        <a:rPr lang="en-US" sz="900" baseline="0" dirty="0" smtClean="0"/>
                        <a:t> Remarks</a:t>
                      </a:r>
                      <a:endParaRPr lang="en-US" sz="900" dirty="0"/>
                    </a:p>
                  </a:txBody>
                  <a:tcPr/>
                </a:tc>
                <a:tc>
                  <a:txBody>
                    <a:bodyPr/>
                    <a:lstStyle/>
                    <a:p>
                      <a:r>
                        <a:rPr lang="en-US" sz="900" dirty="0" smtClean="0"/>
                        <a:t>Steve Abounader FISWG - Chair</a:t>
                      </a:r>
                      <a:endParaRPr lang="en-US" sz="900" dirty="0"/>
                    </a:p>
                  </a:txBody>
                  <a:tcPr/>
                </a:tc>
                <a:tc>
                  <a:txBody>
                    <a:bodyPr/>
                    <a:lstStyle/>
                    <a:p>
                      <a:endParaRPr lang="en-US" sz="900" dirty="0"/>
                    </a:p>
                  </a:txBody>
                  <a:tcPr/>
                </a:tc>
              </a:tr>
              <a:tr h="337367">
                <a:tc>
                  <a:txBody>
                    <a:bodyPr/>
                    <a:lstStyle/>
                    <a:p>
                      <a:r>
                        <a:rPr lang="en-US" sz="900" dirty="0" smtClean="0"/>
                        <a:t>8:30 – 9:30</a:t>
                      </a:r>
                      <a:endParaRPr lang="en-US" sz="900" dirty="0"/>
                    </a:p>
                  </a:txBody>
                  <a:tcPr/>
                </a:tc>
                <a:tc>
                  <a:txBody>
                    <a:bodyPr/>
                    <a:lstStyle/>
                    <a:p>
                      <a:r>
                        <a:rPr lang="en-US" sz="900" dirty="0" smtClean="0"/>
                        <a:t>US</a:t>
                      </a:r>
                      <a:r>
                        <a:rPr lang="en-US" sz="900" baseline="0" dirty="0" smtClean="0"/>
                        <a:t> Attorney of </a:t>
                      </a:r>
                      <a:r>
                        <a:rPr lang="en-US" sz="900" baseline="0" smtClean="0"/>
                        <a:t>Justice Overview </a:t>
                      </a:r>
                      <a:r>
                        <a:rPr lang="en-US" sz="600" baseline="0" smtClean="0"/>
                        <a:t>2</a:t>
                      </a:r>
                      <a:endParaRPr lang="en-US" sz="600" dirty="0"/>
                    </a:p>
                  </a:txBody>
                  <a:tcPr/>
                </a:tc>
                <a:tc>
                  <a:txBody>
                    <a:bodyPr/>
                    <a:lstStyle/>
                    <a:p>
                      <a:r>
                        <a:rPr lang="en-US" sz="900" dirty="0" smtClean="0"/>
                        <a:t>Mr. Vince </a:t>
                      </a:r>
                      <a:r>
                        <a:rPr lang="en-US" sz="900" dirty="0" err="1" smtClean="0"/>
                        <a:t>Citro</a:t>
                      </a:r>
                      <a:r>
                        <a:rPr lang="en-US" sz="900" baseline="0" dirty="0" smtClean="0"/>
                        <a:t> - USDA</a:t>
                      </a:r>
                      <a:endParaRPr lang="en-US" sz="900" dirty="0"/>
                    </a:p>
                  </a:txBody>
                  <a:tcPr/>
                </a:tc>
                <a:tc>
                  <a:txBody>
                    <a:bodyPr/>
                    <a:lstStyle/>
                    <a:p>
                      <a:pPr algn="ctr"/>
                      <a:r>
                        <a:rPr lang="en-US" sz="900" dirty="0" smtClean="0"/>
                        <a:t>1 CEU</a:t>
                      </a:r>
                      <a:endParaRPr lang="en-US" sz="900" dirty="0"/>
                    </a:p>
                  </a:txBody>
                  <a:tcPr/>
                </a:tc>
              </a:tr>
              <a:tr h="220306">
                <a:tc>
                  <a:txBody>
                    <a:bodyPr/>
                    <a:lstStyle/>
                    <a:p>
                      <a:r>
                        <a:rPr lang="en-US" sz="900" dirty="0" smtClean="0"/>
                        <a:t>9:30 – 9:40</a:t>
                      </a:r>
                      <a:endParaRPr lang="en-US" sz="900" dirty="0"/>
                    </a:p>
                  </a:txBody>
                  <a:tcPr/>
                </a:tc>
                <a:tc>
                  <a:txBody>
                    <a:bodyPr/>
                    <a:lstStyle/>
                    <a:p>
                      <a:r>
                        <a:rPr lang="en-US" sz="900" dirty="0" smtClean="0"/>
                        <a:t>Break</a:t>
                      </a:r>
                      <a:endParaRPr lang="en-US" sz="900" dirty="0"/>
                    </a:p>
                  </a:txBody>
                  <a:tcPr/>
                </a:tc>
                <a:tc>
                  <a:txBody>
                    <a:bodyPr/>
                    <a:lstStyle/>
                    <a:p>
                      <a:endParaRPr lang="en-US" sz="900" dirty="0"/>
                    </a:p>
                  </a:txBody>
                  <a:tcPr/>
                </a:tc>
                <a:tc>
                  <a:txBody>
                    <a:bodyPr/>
                    <a:lstStyle/>
                    <a:p>
                      <a:endParaRPr lang="en-US" sz="900" dirty="0"/>
                    </a:p>
                  </a:txBody>
                  <a:tcPr/>
                </a:tc>
              </a:tr>
              <a:tr h="590393">
                <a:tc>
                  <a:txBody>
                    <a:bodyPr/>
                    <a:lstStyle/>
                    <a:p>
                      <a:r>
                        <a:rPr lang="en-US" sz="900" dirty="0" smtClean="0"/>
                        <a:t>9:40 – 10:55</a:t>
                      </a:r>
                      <a:endParaRPr lang="en-US" sz="900" dirty="0"/>
                    </a:p>
                  </a:txBody>
                  <a:tcPr/>
                </a:tc>
                <a:tc>
                  <a:txBody>
                    <a:bodyPr/>
                    <a:lstStyle/>
                    <a:p>
                      <a:r>
                        <a:rPr lang="en-US" sz="900" dirty="0" smtClean="0"/>
                        <a:t>Security and</a:t>
                      </a:r>
                      <a:r>
                        <a:rPr lang="en-US" sz="900" baseline="0" dirty="0" smtClean="0"/>
                        <a:t> Emergency Management at UCF</a:t>
                      </a:r>
                      <a:endParaRPr lang="en-US" sz="900" dirty="0"/>
                    </a:p>
                  </a:txBody>
                  <a:tcPr/>
                </a:tc>
                <a:tc>
                  <a:txBody>
                    <a:bodyPr/>
                    <a:lstStyle/>
                    <a:p>
                      <a:r>
                        <a:rPr lang="en-US" sz="900" dirty="0" smtClean="0"/>
                        <a:t>Mr. Jeff Morgan – Director,</a:t>
                      </a:r>
                      <a:r>
                        <a:rPr lang="en-US" sz="900" baseline="0" dirty="0" smtClean="0"/>
                        <a:t> Office of Emergency Management, UCF</a:t>
                      </a:r>
                      <a:endParaRPr lang="en-US" sz="900" dirty="0"/>
                    </a:p>
                  </a:txBody>
                  <a:tcPr/>
                </a:tc>
                <a:tc>
                  <a:txBody>
                    <a:bodyPr/>
                    <a:lstStyle/>
                    <a:p>
                      <a:pPr algn="ctr"/>
                      <a:r>
                        <a:rPr lang="en-US" sz="900" dirty="0" smtClean="0"/>
                        <a:t>1 CEU</a:t>
                      </a:r>
                      <a:endParaRPr lang="en-US" sz="900" dirty="0"/>
                    </a:p>
                  </a:txBody>
                  <a:tcPr/>
                </a:tc>
              </a:tr>
              <a:tr h="297820">
                <a:tc>
                  <a:txBody>
                    <a:bodyPr/>
                    <a:lstStyle/>
                    <a:p>
                      <a:r>
                        <a:rPr lang="en-US" sz="900" dirty="0" smtClean="0"/>
                        <a:t>10:55 – 11:05</a:t>
                      </a:r>
                      <a:endParaRPr lang="en-US" sz="900" dirty="0"/>
                    </a:p>
                  </a:txBody>
                  <a:tcPr/>
                </a:tc>
                <a:tc>
                  <a:txBody>
                    <a:bodyPr/>
                    <a:lstStyle/>
                    <a:p>
                      <a:r>
                        <a:rPr lang="en-US" sz="900" dirty="0" smtClean="0"/>
                        <a:t>Break</a:t>
                      </a:r>
                      <a:endParaRPr lang="en-US" sz="900" dirty="0"/>
                    </a:p>
                  </a:txBody>
                  <a:tcPr/>
                </a:tc>
                <a:tc>
                  <a:txBody>
                    <a:bodyPr/>
                    <a:lstStyle/>
                    <a:p>
                      <a:endParaRPr lang="en-US" sz="900" dirty="0"/>
                    </a:p>
                  </a:txBody>
                  <a:tcPr/>
                </a:tc>
                <a:tc>
                  <a:txBody>
                    <a:bodyPr/>
                    <a:lstStyle/>
                    <a:p>
                      <a:pPr algn="ctr"/>
                      <a:endParaRPr lang="en-US" sz="900" dirty="0"/>
                    </a:p>
                  </a:txBody>
                  <a:tcPr/>
                </a:tc>
              </a:tr>
              <a:tr h="449878">
                <a:tc>
                  <a:txBody>
                    <a:bodyPr/>
                    <a:lstStyle/>
                    <a:p>
                      <a:r>
                        <a:rPr lang="en-US" sz="900" dirty="0" smtClean="0"/>
                        <a:t>11:05 – 12:20</a:t>
                      </a:r>
                      <a:endParaRPr lang="en-US" sz="900" dirty="0"/>
                    </a:p>
                  </a:txBody>
                  <a:tcPr/>
                </a:tc>
                <a:tc>
                  <a:txBody>
                    <a:bodyPr/>
                    <a:lstStyle/>
                    <a:p>
                      <a:r>
                        <a:rPr lang="en-US" sz="900" dirty="0" smtClean="0"/>
                        <a:t>ODAA Overview</a:t>
                      </a:r>
                      <a:endParaRPr lang="en-US" sz="900" dirty="0"/>
                    </a:p>
                  </a:txBody>
                  <a:tcPr/>
                </a:tc>
                <a:tc>
                  <a:txBody>
                    <a:bodyPr/>
                    <a:lstStyle/>
                    <a:p>
                      <a:r>
                        <a:rPr lang="en-US" sz="900" dirty="0" smtClean="0"/>
                        <a:t>Mr. Randy Riley – DSS ODAA</a:t>
                      </a:r>
                      <a:endParaRPr lang="en-US" sz="900" dirty="0"/>
                    </a:p>
                  </a:txBody>
                  <a:tcPr/>
                </a:tc>
                <a:tc>
                  <a:txBody>
                    <a:bodyPr/>
                    <a:lstStyle/>
                    <a:p>
                      <a:pPr algn="ctr"/>
                      <a:r>
                        <a:rPr lang="en-US" sz="900" dirty="0" smtClean="0"/>
                        <a:t>1 CEU</a:t>
                      </a:r>
                      <a:endParaRPr lang="en-US" sz="900" dirty="0"/>
                    </a:p>
                  </a:txBody>
                  <a:tcPr/>
                </a:tc>
              </a:tr>
              <a:tr h="342698">
                <a:tc>
                  <a:txBody>
                    <a:bodyPr/>
                    <a:lstStyle/>
                    <a:p>
                      <a:r>
                        <a:rPr lang="en-US" sz="900" dirty="0" smtClean="0"/>
                        <a:t>12:20 – 1:30</a:t>
                      </a:r>
                      <a:endParaRPr lang="en-US" sz="900" dirty="0"/>
                    </a:p>
                  </a:txBody>
                  <a:tcPr/>
                </a:tc>
                <a:tc>
                  <a:txBody>
                    <a:bodyPr/>
                    <a:lstStyle/>
                    <a:p>
                      <a:r>
                        <a:rPr lang="en-US" sz="900" dirty="0" smtClean="0"/>
                        <a:t>Lunch – On your own</a:t>
                      </a:r>
                      <a:endParaRPr lang="en-US" sz="900" dirty="0"/>
                    </a:p>
                  </a:txBody>
                  <a:tcPr/>
                </a:tc>
                <a:tc>
                  <a:txBody>
                    <a:bodyPr/>
                    <a:lstStyle/>
                    <a:p>
                      <a:endParaRPr lang="en-US" sz="900" dirty="0"/>
                    </a:p>
                  </a:txBody>
                  <a:tcPr/>
                </a:tc>
                <a:tc>
                  <a:txBody>
                    <a:bodyPr/>
                    <a:lstStyle/>
                    <a:p>
                      <a:pPr algn="ctr"/>
                      <a:endParaRPr lang="en-US" sz="900" dirty="0"/>
                    </a:p>
                  </a:txBody>
                  <a:tcPr/>
                </a:tc>
              </a:tr>
              <a:tr h="342698">
                <a:tc>
                  <a:txBody>
                    <a:bodyPr/>
                    <a:lstStyle/>
                    <a:p>
                      <a:r>
                        <a:rPr lang="en-US" sz="900" dirty="0" smtClean="0"/>
                        <a:t>1:30 – 3:30</a:t>
                      </a:r>
                      <a:endParaRPr lang="en-US" sz="900" dirty="0"/>
                    </a:p>
                  </a:txBody>
                  <a:tcPr/>
                </a:tc>
                <a:tc>
                  <a:txBody>
                    <a:bodyPr/>
                    <a:lstStyle/>
                    <a:p>
                      <a:r>
                        <a:rPr lang="en-US" sz="900" dirty="0" smtClean="0"/>
                        <a:t>ODAA Work Shop – </a:t>
                      </a:r>
                      <a:endParaRPr lang="en-US" sz="900" dirty="0"/>
                    </a:p>
                  </a:txBody>
                  <a:tcPr/>
                </a:tc>
                <a:tc>
                  <a:txBody>
                    <a:bodyPr/>
                    <a:lstStyle/>
                    <a:p>
                      <a:r>
                        <a:rPr lang="en-US" sz="900" dirty="0" smtClean="0"/>
                        <a:t>ODAA/ISSM/ISSP</a:t>
                      </a:r>
                      <a:endParaRPr lang="en-US" sz="900" dirty="0"/>
                    </a:p>
                  </a:txBody>
                  <a:tcPr/>
                </a:tc>
                <a:tc>
                  <a:txBody>
                    <a:bodyPr/>
                    <a:lstStyle/>
                    <a:p>
                      <a:pPr algn="ctr"/>
                      <a:r>
                        <a:rPr lang="en-US" sz="900" dirty="0" smtClean="0"/>
                        <a:t>2 CEU</a:t>
                      </a:r>
                      <a:endParaRPr lang="en-US" sz="900" dirty="0"/>
                    </a:p>
                  </a:txBody>
                  <a:tcPr/>
                </a:tc>
              </a:tr>
            </a:tbl>
          </a:graphicData>
        </a:graphic>
      </p:graphicFrame>
      <p:grpSp>
        <p:nvGrpSpPr>
          <p:cNvPr id="4" name="Group 3"/>
          <p:cNvGrpSpPr/>
          <p:nvPr/>
        </p:nvGrpSpPr>
        <p:grpSpPr>
          <a:xfrm>
            <a:off x="904585" y="5491177"/>
            <a:ext cx="7569780" cy="830997"/>
            <a:chOff x="678438" y="7614698"/>
            <a:chExt cx="5677335" cy="1107996"/>
          </a:xfrm>
        </p:grpSpPr>
        <p:sp>
          <p:nvSpPr>
            <p:cNvPr id="2" name="TextBox 1"/>
            <p:cNvSpPr txBox="1"/>
            <p:nvPr/>
          </p:nvSpPr>
          <p:spPr>
            <a:xfrm>
              <a:off x="716973" y="7614698"/>
              <a:ext cx="5638800" cy="1107996"/>
            </a:xfrm>
            <a:prstGeom prst="rect">
              <a:avLst/>
            </a:prstGeom>
            <a:noFill/>
          </p:spPr>
          <p:txBody>
            <a:bodyPr wrap="square" rtlCol="0">
              <a:spAutoFit/>
            </a:bodyPr>
            <a:lstStyle/>
            <a:p>
              <a:r>
                <a:rPr lang="en-US" sz="800" dirty="0" smtClean="0"/>
                <a:t> US </a:t>
              </a:r>
              <a:r>
                <a:rPr lang="en-US" sz="800" dirty="0"/>
                <a:t>Attorney of Justice </a:t>
              </a:r>
              <a:r>
                <a:rPr lang="en-US" sz="800" dirty="0" smtClean="0"/>
                <a:t>Overview </a:t>
              </a:r>
              <a:r>
                <a:rPr lang="en-US" sz="800" dirty="0"/>
                <a:t>will provide an overview of the U.S. Attorney of Justice and provide explains of the service their office provides to industry partners. </a:t>
              </a:r>
            </a:p>
            <a:p>
              <a:pPr marL="171450" lvl="0" indent="-171450">
                <a:buFont typeface="Arial" panose="020B0604020202020204" pitchFamily="34" charset="0"/>
                <a:buChar char="•"/>
              </a:pPr>
              <a:r>
                <a:rPr lang="en-US" sz="800" dirty="0"/>
                <a:t>Investigate Suspicious Contact Reports from Industry and explains the importance of providing reports. </a:t>
              </a:r>
            </a:p>
            <a:p>
              <a:pPr marL="171450" lvl="0" indent="-171450">
                <a:buFont typeface="Arial" panose="020B0604020202020204" pitchFamily="34" charset="0"/>
                <a:buChar char="•"/>
              </a:pPr>
              <a:r>
                <a:rPr lang="en-US" sz="800" dirty="0"/>
                <a:t>Case Studies of investigations and prosecutions of intellectual property offenses including trade secret theft, economic espionage, and copyright infringement.</a:t>
              </a:r>
            </a:p>
            <a:p>
              <a:pPr marL="171450" lvl="0" indent="-171450">
                <a:buFont typeface="Arial" panose="020B0604020202020204" pitchFamily="34" charset="0"/>
                <a:buChar char="•"/>
              </a:pPr>
              <a:r>
                <a:rPr lang="en-US" sz="800" dirty="0"/>
                <a:t>Complex technical, legal, and jurisdictional challenges that cyber threat cases present.</a:t>
              </a:r>
            </a:p>
            <a:p>
              <a:pPr marL="171450" indent="-171450">
                <a:buFont typeface="Arial" panose="020B0604020202020204" pitchFamily="34" charset="0"/>
                <a:buChar char="•"/>
              </a:pPr>
              <a:r>
                <a:rPr lang="en-US" sz="800" dirty="0"/>
                <a:t>Joint ventures with the FBI</a:t>
              </a:r>
            </a:p>
          </p:txBody>
        </p:sp>
        <p:sp>
          <p:nvSpPr>
            <p:cNvPr id="12" name="TextBox 11"/>
            <p:cNvSpPr txBox="1"/>
            <p:nvPr/>
          </p:nvSpPr>
          <p:spPr>
            <a:xfrm>
              <a:off x="678438" y="7633157"/>
              <a:ext cx="181781" cy="287259"/>
            </a:xfrm>
            <a:prstGeom prst="rect">
              <a:avLst/>
            </a:prstGeom>
            <a:noFill/>
          </p:spPr>
          <p:txBody>
            <a:bodyPr wrap="none" rtlCol="0">
              <a:spAutoFit/>
            </a:bodyPr>
            <a:lstStyle/>
            <a:p>
              <a:r>
                <a:rPr lang="en-US" sz="800" dirty="0" smtClean="0"/>
                <a:t>2</a:t>
              </a:r>
              <a:endParaRPr lang="en-US" sz="800" dirty="0"/>
            </a:p>
          </p:txBody>
        </p:sp>
      </p:grpSp>
      <p:sp>
        <p:nvSpPr>
          <p:cNvPr id="5" name="Footer Placeholder 4"/>
          <p:cNvSpPr>
            <a:spLocks noGrp="1"/>
          </p:cNvSpPr>
          <p:nvPr>
            <p:ph type="ftr" sz="quarter" idx="11"/>
          </p:nvPr>
        </p:nvSpPr>
        <p:spPr>
          <a:xfrm>
            <a:off x="2563277" y="6235126"/>
            <a:ext cx="4017446" cy="584775"/>
          </a:xfrm>
        </p:spPr>
        <p:txBody>
          <a:bodyPr/>
          <a:lstStyle/>
          <a:p>
            <a:r>
              <a:rPr lang="en-US" b="1" dirty="0">
                <a:solidFill>
                  <a:srgbClr val="FF0000"/>
                </a:solidFill>
              </a:rPr>
              <a:t>(Total CEUs 10 as approved by </a:t>
            </a:r>
            <a:r>
              <a:rPr lang="en-US" b="1" dirty="0" err="1">
                <a:solidFill>
                  <a:srgbClr val="FF0000"/>
                </a:solidFill>
              </a:rPr>
              <a:t>jim</a:t>
            </a:r>
            <a:r>
              <a:rPr lang="en-US" b="1" dirty="0">
                <a:solidFill>
                  <a:srgbClr val="FF0000"/>
                </a:solidFill>
              </a:rPr>
              <a:t> m including both days)</a:t>
            </a:r>
            <a:endParaRPr lang="en-US" dirty="0">
              <a:solidFill>
                <a:srgbClr val="FF0000"/>
              </a:solidFill>
            </a:endParaRPr>
          </a:p>
          <a:p>
            <a:r>
              <a:rPr lang="en-US" b="1" dirty="0">
                <a:solidFill>
                  <a:srgbClr val="FF0000"/>
                </a:solidFill>
              </a:rPr>
              <a:t>(5 CEUs this first day and 5 CEUs the entire second day</a:t>
            </a:r>
            <a:r>
              <a:rPr lang="en-US" b="1" dirty="0" smtClean="0">
                <a:solidFill>
                  <a:srgbClr val="FF0000"/>
                </a:solidFill>
              </a:rPr>
              <a:t>)</a:t>
            </a:r>
          </a:p>
          <a:p>
            <a:r>
              <a:rPr lang="en-US" b="1" dirty="0">
                <a:solidFill>
                  <a:srgbClr val="FF0000"/>
                </a:solidFill>
              </a:rPr>
              <a:t>(5 CEUs this second day including the ODAA workshop as approved by </a:t>
            </a:r>
            <a:r>
              <a:rPr lang="en-US" b="1" dirty="0" err="1">
                <a:solidFill>
                  <a:srgbClr val="FF0000"/>
                </a:solidFill>
              </a:rPr>
              <a:t>jim</a:t>
            </a:r>
            <a:r>
              <a:rPr lang="en-US" b="1" dirty="0">
                <a:solidFill>
                  <a:srgbClr val="FF0000"/>
                </a:solidFill>
              </a:rPr>
              <a:t> m)</a:t>
            </a:r>
            <a:endParaRPr lang="en-US" dirty="0">
              <a:solidFill>
                <a:srgbClr val="FF0000"/>
              </a:solidFill>
            </a:endParaRPr>
          </a:p>
          <a:p>
            <a:r>
              <a:rPr lang="en-US" b="1" dirty="0">
                <a:solidFill>
                  <a:srgbClr val="FF0000"/>
                </a:solidFill>
              </a:rPr>
              <a:t>(3 CEUs without the ODAA workshop</a:t>
            </a:r>
            <a:r>
              <a:rPr lang="en-US" b="1" dirty="0" smtClean="0">
                <a:solidFill>
                  <a:srgbClr val="FF0000"/>
                </a:solidFill>
              </a:rPr>
              <a:t>)</a:t>
            </a:r>
            <a:endParaRPr lang="en-US" dirty="0">
              <a:solidFill>
                <a:srgbClr val="FF0000"/>
              </a:solidFill>
            </a:endParaRPr>
          </a:p>
        </p:txBody>
      </p:sp>
      <p:sp>
        <p:nvSpPr>
          <p:cNvPr id="11" name="TextBox 10"/>
          <p:cNvSpPr txBox="1"/>
          <p:nvPr/>
        </p:nvSpPr>
        <p:spPr>
          <a:xfrm>
            <a:off x="3093892" y="2832449"/>
            <a:ext cx="184731" cy="215444"/>
          </a:xfrm>
          <a:prstGeom prst="rect">
            <a:avLst/>
          </a:prstGeom>
          <a:noFill/>
        </p:spPr>
        <p:txBody>
          <a:bodyPr wrap="none" rtlCol="0">
            <a:spAutoFit/>
          </a:bodyPr>
          <a:lstStyle/>
          <a:p>
            <a:endParaRPr lang="en-US" sz="800" dirty="0"/>
          </a:p>
        </p:txBody>
      </p:sp>
      <p:pic>
        <p:nvPicPr>
          <p:cNvPr id="15" name="Picture 14" descr="fiswg banne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67651"/>
            <a:ext cx="5302544" cy="1095289"/>
          </a:xfrm>
          <a:prstGeom prst="rect">
            <a:avLst/>
          </a:prstGeom>
        </p:spPr>
      </p:pic>
      <p:pic>
        <p:nvPicPr>
          <p:cNvPr id="16" name="Picture 1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167651"/>
            <a:ext cx="1524000" cy="1102481"/>
          </a:xfrm>
          <a:prstGeom prst="rect">
            <a:avLst/>
          </a:prstGeom>
          <a:noFill/>
        </p:spPr>
      </p:pic>
    </p:spTree>
    <p:extLst>
      <p:ext uri="{BB962C8B-B14F-4D97-AF65-F5344CB8AC3E}">
        <p14:creationId xmlns:p14="http://schemas.microsoft.com/office/powerpoint/2010/main" val="1756922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1864</TotalTime>
  <Words>526</Words>
  <Application>Microsoft Office PowerPoint</Application>
  <PresentationFormat>On-screen Show (4:3)</PresentationFormat>
  <Paragraphs>115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Ripple</vt:lpstr>
      <vt:lpstr>PowerPoint Presentation</vt:lpstr>
      <vt:lpstr>Accomplishments</vt:lpstr>
      <vt:lpstr>THANK YOU</vt:lpstr>
      <vt:lpstr>Next Meeting</vt:lpstr>
      <vt:lpstr>Administrative</vt:lpstr>
      <vt:lpstr>Reminders</vt:lpstr>
      <vt:lpstr>PowerPoint Presentation</vt:lpstr>
      <vt:lpstr>PowerPoint Presentation</vt:lpstr>
    </vt:vector>
  </TitlesOfParts>
  <Company>Lockheed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XPUser</dc:creator>
  <cp:lastModifiedBy>Office of Research</cp:lastModifiedBy>
  <cp:revision>118</cp:revision>
  <dcterms:created xsi:type="dcterms:W3CDTF">2007-07-05T13:46:47Z</dcterms:created>
  <dcterms:modified xsi:type="dcterms:W3CDTF">2014-07-25T19:19:58Z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IPHeaderWording">
    <vt:lpwstr/>
  </property>
  <property fmtid="{D5CDD505-2E9C-101B-9397-08002B2CF9AE}" pid="3" name="SIPLevel">
    <vt:lpwstr>0</vt:lpwstr>
  </property>
  <property fmtid="{D5CDD505-2E9C-101B-9397-08002B2CF9AE}" pid="4" name="Document Author">
    <vt:lpwstr>ACCT03\66820</vt:lpwstr>
  </property>
  <property fmtid="{D5CDD505-2E9C-101B-9397-08002B2CF9AE}" pid="5" name="Document Sensitivity">
    <vt:lpwstr>1</vt:lpwstr>
  </property>
  <property fmtid="{D5CDD505-2E9C-101B-9397-08002B2CF9AE}" pid="6" name="ThirdParty">
    <vt:lpwstr/>
  </property>
  <property fmtid="{D5CDD505-2E9C-101B-9397-08002B2CF9AE}" pid="7" name="OCI Restriction">
    <vt:bool>false</vt:bool>
  </property>
  <property fmtid="{D5CDD505-2E9C-101B-9397-08002B2CF9AE}" pid="8" name="OCI Additional Info">
    <vt:lpwstr/>
  </property>
  <property fmtid="{D5CDD505-2E9C-101B-9397-08002B2CF9AE}" pid="9" name="Allow Header Overwrite">
    <vt:bool>true</vt:bool>
  </property>
  <property fmtid="{D5CDD505-2E9C-101B-9397-08002B2CF9AE}" pid="10" name="Allow Footer Overwrite">
    <vt:bool>true</vt:bool>
  </property>
  <property fmtid="{D5CDD505-2E9C-101B-9397-08002B2CF9AE}" pid="11" name="Multiple Selected">
    <vt:lpwstr>-1</vt:lpwstr>
  </property>
  <property fmtid="{D5CDD505-2E9C-101B-9397-08002B2CF9AE}" pid="12" name="SIPLongWording">
    <vt:lpwstr/>
  </property>
  <property fmtid="{D5CDD505-2E9C-101B-9397-08002B2CF9AE}" pid="13" name="checkedProgramsCount">
    <vt:i4>0</vt:i4>
  </property>
  <property fmtid="{D5CDD505-2E9C-101B-9397-08002B2CF9AE}" pid="14" name="ExpCountry">
    <vt:lpwstr/>
  </property>
</Properties>
</file>