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83" r:id="rId3"/>
    <p:sldId id="271" r:id="rId4"/>
    <p:sldId id="272" r:id="rId5"/>
    <p:sldId id="266" r:id="rId6"/>
    <p:sldId id="289" r:id="rId7"/>
    <p:sldId id="277" r:id="rId8"/>
    <p:sldId id="278" r:id="rId9"/>
    <p:sldId id="292" r:id="rId10"/>
    <p:sldId id="273" r:id="rId11"/>
    <p:sldId id="267" r:id="rId12"/>
    <p:sldId id="279" r:id="rId13"/>
    <p:sldId id="280" r:id="rId14"/>
    <p:sldId id="281" r:id="rId15"/>
    <p:sldId id="282" r:id="rId16"/>
    <p:sldId id="274" r:id="rId17"/>
    <p:sldId id="268" r:id="rId18"/>
    <p:sldId id="284" r:id="rId19"/>
    <p:sldId id="285" r:id="rId20"/>
    <p:sldId id="286" r:id="rId21"/>
    <p:sldId id="287" r:id="rId22"/>
    <p:sldId id="288" r:id="rId23"/>
    <p:sldId id="275" r:id="rId24"/>
    <p:sldId id="269" r:id="rId25"/>
    <p:sldId id="276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46" autoAdjust="0"/>
  </p:normalViewPr>
  <p:slideViewPr>
    <p:cSldViewPr snapToGrid="0" showGuides="1">
      <p:cViewPr varScale="1">
        <p:scale>
          <a:sx n="139" d="100"/>
          <a:sy n="139" d="100"/>
        </p:scale>
        <p:origin x="-1704" y="-108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-35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4/9/2014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10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Raytheon Company Overview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D2E1B-6EA0-4B4E-A264-0D1007F95028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75000"/>
              </a:spcBef>
            </a:pPr>
            <a:r>
              <a:rPr lang="en-US" dirty="0" smtClean="0">
                <a:latin typeface="Arial" pitchFamily="34" charset="0"/>
                <a:ea typeface="ＭＳ Ｐゴシック" pitchFamily="64" charset="-128"/>
              </a:rPr>
              <a:t>Thank you for giving me the opportunity to speak about Raytheon…</a:t>
            </a:r>
          </a:p>
          <a:p>
            <a:pPr eaLnBrk="1" hangingPunct="1">
              <a:spcBef>
                <a:spcPct val="75000"/>
              </a:spcBef>
            </a:pPr>
            <a:endParaRPr lang="en-US" dirty="0" smtClean="0">
              <a:latin typeface="Arial" pitchFamily="34" charset="0"/>
              <a:ea typeface="ＭＳ Ｐゴシック" pitchFamily="64" charset="-128"/>
            </a:endParaRPr>
          </a:p>
          <a:p>
            <a:pPr eaLnBrk="1" hangingPunct="1">
              <a:spcBef>
                <a:spcPct val="75000"/>
              </a:spcBef>
            </a:pPr>
            <a:r>
              <a:rPr lang="en-US" dirty="0" smtClean="0">
                <a:latin typeface="Arial" pitchFamily="34" charset="0"/>
                <a:ea typeface="ＭＳ Ｐゴシック" pitchFamily="64" charset="-128"/>
              </a:rPr>
              <a:t>End of presentation.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 pitchFamily="6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0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0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Raytheon Company Overview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D2E1B-6EA0-4B4E-A264-0D1007F9502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75000"/>
              </a:spcBef>
            </a:pPr>
            <a:r>
              <a:rPr lang="en-US" dirty="0" smtClean="0">
                <a:latin typeface="Arial" pitchFamily="34" charset="0"/>
                <a:ea typeface="ＭＳ Ｐゴシック" pitchFamily="64" charset="-128"/>
              </a:rPr>
              <a:t>Thank you for giving me the opportunity to speak about Raytheon…</a:t>
            </a:r>
          </a:p>
          <a:p>
            <a:pPr eaLnBrk="1" hangingPunct="1">
              <a:spcBef>
                <a:spcPct val="75000"/>
              </a:spcBef>
            </a:pPr>
            <a:endParaRPr lang="en-US" dirty="0" smtClean="0">
              <a:latin typeface="Arial" pitchFamily="34" charset="0"/>
              <a:ea typeface="ＭＳ Ｐゴシック" pitchFamily="64" charset="-128"/>
            </a:endParaRPr>
          </a:p>
          <a:p>
            <a:pPr eaLnBrk="1" hangingPunct="1">
              <a:spcBef>
                <a:spcPct val="75000"/>
              </a:spcBef>
            </a:pPr>
            <a:r>
              <a:rPr lang="en-US" dirty="0" smtClean="0">
                <a:latin typeface="Arial" pitchFamily="34" charset="0"/>
                <a:ea typeface="ＭＳ Ｐゴシック" pitchFamily="64" charset="-128"/>
              </a:rPr>
              <a:t>End of presentation.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 pitchFamily="6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Changed bar text</a:t>
            </a:r>
            <a:r>
              <a:rPr lang="en-US" baseline="0" dirty="0" smtClean="0"/>
              <a:t> at bottom.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applying to performing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39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Raytheon Company Overview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D2E1B-6EA0-4B4E-A264-0D1007F9502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75000"/>
              </a:spcBef>
            </a:pPr>
            <a:r>
              <a:rPr lang="en-US" dirty="0" smtClean="0">
                <a:latin typeface="Arial" pitchFamily="34" charset="0"/>
                <a:ea typeface="ＭＳ Ｐゴシック" pitchFamily="64" charset="-128"/>
              </a:rPr>
              <a:t>Thank you for giving me the opportunity to speak about Raytheon…</a:t>
            </a:r>
          </a:p>
          <a:p>
            <a:pPr eaLnBrk="1" hangingPunct="1">
              <a:spcBef>
                <a:spcPct val="75000"/>
              </a:spcBef>
            </a:pPr>
            <a:endParaRPr lang="en-US" dirty="0" smtClean="0">
              <a:latin typeface="Arial" pitchFamily="34" charset="0"/>
              <a:ea typeface="ＭＳ Ｐゴシック" pitchFamily="64" charset="-128"/>
            </a:endParaRPr>
          </a:p>
          <a:p>
            <a:pPr eaLnBrk="1" hangingPunct="1">
              <a:spcBef>
                <a:spcPct val="75000"/>
              </a:spcBef>
            </a:pPr>
            <a:r>
              <a:rPr lang="en-US" dirty="0" smtClean="0">
                <a:latin typeface="Arial" pitchFamily="34" charset="0"/>
                <a:ea typeface="ＭＳ Ｐゴシック" pitchFamily="64" charset="-128"/>
              </a:rPr>
              <a:t>End of presentation.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 pitchFamily="6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Raytheon Company Overview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D2E1B-6EA0-4B4E-A264-0D1007F95028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75000"/>
              </a:spcBef>
            </a:pPr>
            <a:r>
              <a:rPr lang="en-US" dirty="0" smtClean="0">
                <a:latin typeface="Arial" pitchFamily="34" charset="0"/>
                <a:ea typeface="ＭＳ Ｐゴシック" pitchFamily="64" charset="-128"/>
              </a:rPr>
              <a:t>Thank you for giving me the opportunity to speak about Raytheon…</a:t>
            </a:r>
          </a:p>
          <a:p>
            <a:pPr eaLnBrk="1" hangingPunct="1">
              <a:spcBef>
                <a:spcPct val="75000"/>
              </a:spcBef>
            </a:pPr>
            <a:endParaRPr lang="en-US" dirty="0" smtClean="0">
              <a:latin typeface="Arial" pitchFamily="34" charset="0"/>
              <a:ea typeface="ＭＳ Ｐゴシック" pitchFamily="64" charset="-128"/>
            </a:endParaRPr>
          </a:p>
          <a:p>
            <a:pPr eaLnBrk="1" hangingPunct="1">
              <a:spcBef>
                <a:spcPct val="75000"/>
              </a:spcBef>
            </a:pPr>
            <a:r>
              <a:rPr lang="en-US" dirty="0" smtClean="0">
                <a:latin typeface="Arial" pitchFamily="34" charset="0"/>
                <a:ea typeface="ＭＳ Ｐゴシック" pitchFamily="64" charset="-128"/>
              </a:rPr>
              <a:t>End of presentation.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 pitchFamily="6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Raytheon Company Overview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D2E1B-6EA0-4B4E-A264-0D1007F95028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4203" y="684893"/>
            <a:ext cx="4369594" cy="3429000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75000"/>
              </a:spcBef>
            </a:pPr>
            <a:r>
              <a:rPr lang="en-US" dirty="0" smtClean="0">
                <a:latin typeface="Arial" pitchFamily="34" charset="0"/>
                <a:ea typeface="ＭＳ Ｐゴシック" pitchFamily="64" charset="-128"/>
              </a:rPr>
              <a:t>Thank you for giving me the opportunity to speak about Raytheon…</a:t>
            </a:r>
          </a:p>
          <a:p>
            <a:pPr eaLnBrk="1" hangingPunct="1">
              <a:spcBef>
                <a:spcPct val="75000"/>
              </a:spcBef>
            </a:pPr>
            <a:endParaRPr lang="en-US" dirty="0" smtClean="0">
              <a:latin typeface="Arial" pitchFamily="34" charset="0"/>
              <a:ea typeface="ＭＳ Ｐゴシック" pitchFamily="64" charset="-128"/>
            </a:endParaRPr>
          </a:p>
          <a:p>
            <a:pPr eaLnBrk="1" hangingPunct="1">
              <a:spcBef>
                <a:spcPct val="75000"/>
              </a:spcBef>
            </a:pPr>
            <a:r>
              <a:rPr lang="en-US" dirty="0" smtClean="0">
                <a:latin typeface="Arial" pitchFamily="34" charset="0"/>
                <a:ea typeface="ＭＳ Ｐゴシック" pitchFamily="64" charset="-128"/>
              </a:rPr>
              <a:t>End of presentation.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 pitchFamily="6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585029" y="6209186"/>
            <a:ext cx="540345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Copyright. Unpublished Work. Raytheon Company.</a:t>
            </a:r>
          </a:p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 descr="HR_GSS locku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0033" y="6181344"/>
            <a:ext cx="1659508" cy="55427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7024688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95375"/>
            <a:ext cx="4191000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095375"/>
            <a:ext cx="4191000" cy="47879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FCFCF-CCAB-4610-9E9D-C9C899D3E9D2}" type="datetime1">
              <a:rPr lang="en-US"/>
              <a:pPr>
                <a:defRPr/>
              </a:pPr>
              <a:t>4/9/2014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585029" y="6209186"/>
            <a:ext cx="540345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Copyright. Unpublished Work. Raytheon Company.</a:t>
            </a:r>
          </a:p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HR_GSS locku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0033" y="6181344"/>
            <a:ext cx="1659508" cy="55427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585029" y="6209186"/>
            <a:ext cx="540345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Copyright. Unpublished Work. Raytheon Company.</a:t>
            </a:r>
          </a:p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HR_GSS locku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0033" y="6181344"/>
            <a:ext cx="1659508" cy="55427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R_GSS locku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9412" y="5654651"/>
            <a:ext cx="2259471" cy="754664"/>
          </a:xfrm>
          <a:prstGeom prst="rect">
            <a:avLst/>
          </a:prstGeom>
        </p:spPr>
      </p:pic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3576388"/>
            <a:ext cx="7832726" cy="1343342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2119313"/>
            <a:ext cx="7837487" cy="132715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585029" y="6209186"/>
            <a:ext cx="540345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Copyright. Unpublished Work. Raytheon Company.</a:t>
            </a:r>
          </a:p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38" y="1039813"/>
            <a:ext cx="42592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39813"/>
            <a:ext cx="43322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22A-2CDA-45E0-AD6E-1642B6DA8D34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Line 28"/>
          <p:cNvSpPr>
            <a:spLocks noChangeShapeType="1"/>
          </p:cNvSpPr>
          <p:nvPr userDrawn="1"/>
        </p:nvSpPr>
        <p:spPr bwMode="auto">
          <a:xfrm>
            <a:off x="8580438" y="64389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7024688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95375"/>
            <a:ext cx="4191000" cy="231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3565525"/>
            <a:ext cx="4191000" cy="231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095375"/>
            <a:ext cx="4191000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C54AA-AA77-4BE3-8352-D3214D7C717D}" type="datetime1">
              <a:rPr lang="en-US"/>
              <a:pPr>
                <a:defRPr/>
              </a:pPr>
              <a:t>4/9/2014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R_GSS lockup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578" y="6373063"/>
            <a:ext cx="1181723" cy="394696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91450" y="205418"/>
            <a:ext cx="1123157" cy="221047"/>
          </a:xfrm>
          <a:prstGeom prst="rect">
            <a:avLst/>
          </a:prstGeom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957263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538" y="274638"/>
            <a:ext cx="7229475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38" y="1039813"/>
            <a:ext cx="8667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5400" y="6356350"/>
            <a:ext cx="21336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E42FB2E-ABA8-41CA-9C7C-28F5EB525474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0" y="6356350"/>
            <a:ext cx="42068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1" r:id="rId4"/>
    <p:sldLayoutId id="2147483650" r:id="rId5"/>
    <p:sldLayoutId id="2147483652" r:id="rId6"/>
    <p:sldLayoutId id="2147483654" r:id="rId7"/>
    <p:sldLayoutId id="2147483664" r:id="rId8"/>
    <p:sldLayoutId id="2147483665" r:id="rId9"/>
    <p:sldLayoutId id="2147483666" r:id="rId10"/>
  </p:sldLayoutIdLst>
  <p:transition>
    <p:fade/>
  </p:transition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14400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4588" indent="-230188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s.mil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Karen A. Demps</a:t>
            </a:r>
          </a:p>
          <a:p>
            <a:r>
              <a:rPr lang="en-US" dirty="0" smtClean="0"/>
              <a:t>Industrial Security Specialist</a:t>
            </a:r>
          </a:p>
          <a:p>
            <a:pPr lvl="0"/>
            <a:r>
              <a:rPr lang="en-US" dirty="0" smtClean="0"/>
              <a:t>March 12, 2014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Derivative Classification</a:t>
            </a:r>
            <a:r>
              <a:rPr lang="en-US" sz="3600" dirty="0"/>
              <a:t> </a:t>
            </a:r>
            <a:r>
              <a:rPr lang="en-US" sz="3600" dirty="0" smtClean="0"/>
              <a:t>Overview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RTN_RGB_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428" y="2619375"/>
            <a:ext cx="53514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311730" y="128844"/>
            <a:ext cx="8686800" cy="6096000"/>
          </a:xfrm>
          <a:prstGeom prst="roundRect">
            <a:avLst>
              <a:gd name="adj" fmla="val 1704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lIns="91407" tIns="45704" rIns="91407" bIns="45704" anchor="ctr"/>
          <a:lstStyle/>
          <a:p>
            <a:pPr eaLnBrk="0" hangingPunct="0"/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620001" y="6457952"/>
            <a:ext cx="1296988" cy="2714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numCol="1" rtlCol="0" anchor="t" anchorCtr="0" compatLnSpc="1">
            <a:prstTxWarp prst="textNoShape">
              <a:avLst/>
            </a:prstTxWarp>
          </a:bodyPr>
          <a:lstStyle/>
          <a:p>
            <a:pPr defTabSz="914186" eaLnBrk="0" hangingPunct="0"/>
            <a:endParaRPr lang="en-US" sz="2400" dirty="0"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787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Driven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Executive Order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Derivative Classification 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799" y="1187249"/>
            <a:ext cx="5248276" cy="283242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E.O. 13526 established new standards for the classification of national security information</a:t>
            </a:r>
          </a:p>
          <a:p>
            <a:endParaRPr lang="en-US" sz="500" dirty="0" smtClean="0"/>
          </a:p>
          <a:p>
            <a:pPr lvl="1"/>
            <a:r>
              <a:rPr lang="en-US" sz="1600" dirty="0" smtClean="0"/>
              <a:t>Prior to applying derivative classification, cleared personnel must be trained in proper application of derivative classification principles</a:t>
            </a:r>
          </a:p>
          <a:p>
            <a:endParaRPr lang="en-US" sz="500" dirty="0" smtClean="0"/>
          </a:p>
          <a:p>
            <a:pPr lvl="1"/>
            <a:r>
              <a:rPr lang="en-US" sz="1600" dirty="0" smtClean="0"/>
              <a:t>Requires successful completion of the online “Derivative Classification Training” course available via LMS (Course </a:t>
            </a:r>
            <a:r>
              <a:rPr lang="en-US" sz="1600" dirty="0" smtClean="0">
                <a:cs typeface="Arial" pitchFamily="34" charset="0"/>
              </a:rPr>
              <a:t>SECGSSDERIVEWB)</a:t>
            </a:r>
          </a:p>
          <a:p>
            <a:pPr lvl="1"/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17953" y="3802049"/>
            <a:ext cx="8431149" cy="194857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Derivative classifiers who do not complete the online training at least once </a:t>
            </a:r>
            <a:r>
              <a:rPr lang="en-US" sz="1800" b="1" dirty="0" smtClean="0"/>
              <a:t>every 2 years</a:t>
            </a:r>
            <a:r>
              <a:rPr lang="en-US" sz="1800" dirty="0" smtClean="0"/>
              <a:t>, shall not be authorized or allowed to derivatively classify information until they have completed the required training</a:t>
            </a:r>
          </a:p>
          <a:p>
            <a:endParaRPr lang="en-US" sz="1200" dirty="0" smtClean="0"/>
          </a:p>
          <a:p>
            <a:r>
              <a:rPr lang="en-US" sz="1800" dirty="0" smtClean="0"/>
              <a:t>It is crucial that derivative classifiers follow appropriate procedures and observe all requirements when applying derivative classification marking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1935" y="1281909"/>
            <a:ext cx="2870123" cy="2292563"/>
          </a:xfrm>
          <a:prstGeom prst="rect">
            <a:avLst/>
          </a:prstGeom>
          <a:ln w="6350">
            <a:solidFill>
              <a:schemeClr val="tx1"/>
            </a:solidFill>
          </a:ln>
          <a:effectLst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37350" y="6285053"/>
            <a:ext cx="6872288" cy="425422"/>
          </a:xfrm>
          <a:prstGeom prst="rect">
            <a:avLst/>
          </a:prstGeom>
          <a:solidFill>
            <a:srgbClr val="B5B5B5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0" tIns="0" rIns="0" anchor="ctr"/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b="1" i="1" dirty="0" smtClean="0"/>
              <a:t>Must complete required training once every 2 years</a:t>
            </a:r>
            <a:endParaRPr lang="en-US" b="1" i="1" dirty="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494314" y="152400"/>
            <a:ext cx="1601561" cy="1850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0188" indent="-230188" algn="ctr">
              <a:spcBef>
                <a:spcPct val="50000"/>
              </a:spcBef>
            </a:pPr>
            <a:r>
              <a:rPr lang="en-US" sz="1200" dirty="0" smtClean="0"/>
              <a:t>Internal Use Only</a:t>
            </a:r>
            <a:endParaRPr lang="en-US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Classification Guidance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6538" y="1111063"/>
            <a:ext cx="8667750" cy="4525963"/>
          </a:xfrm>
        </p:spPr>
        <p:txBody>
          <a:bodyPr/>
          <a:lstStyle/>
          <a:p>
            <a:r>
              <a:rPr lang="en-US" sz="1800" b="1" dirty="0" smtClean="0"/>
              <a:t>Security Classification Guidance</a:t>
            </a:r>
            <a:r>
              <a:rPr lang="en-US" sz="1800" dirty="0" smtClean="0"/>
              <a:t>:</a:t>
            </a:r>
          </a:p>
          <a:p>
            <a:pPr lvl="1"/>
            <a:r>
              <a:rPr lang="en-US" sz="1600" dirty="0" smtClean="0"/>
              <a:t>Any instruction or source that prescribes the classification of specific information</a:t>
            </a:r>
          </a:p>
          <a:p>
            <a:pPr lvl="1"/>
            <a:endParaRPr lang="en-US" sz="500" dirty="0" smtClean="0"/>
          </a:p>
          <a:p>
            <a:r>
              <a:rPr lang="en-US" sz="1800" b="1" dirty="0" smtClean="0"/>
              <a:t>Purpose</a:t>
            </a:r>
            <a:r>
              <a:rPr lang="en-US" sz="1800" dirty="0" smtClean="0"/>
              <a:t>:</a:t>
            </a:r>
            <a:endParaRPr lang="en-US" sz="1800" b="1" dirty="0" smtClean="0"/>
          </a:p>
          <a:p>
            <a:pPr lvl="1"/>
            <a:r>
              <a:rPr lang="en-US" sz="1600" dirty="0" smtClean="0"/>
              <a:t>To communicate classification decisions</a:t>
            </a:r>
          </a:p>
          <a:p>
            <a:pPr lvl="1"/>
            <a:r>
              <a:rPr lang="en-US" sz="1600" dirty="0" smtClean="0"/>
              <a:t>To ensure consistent treatment of information</a:t>
            </a:r>
          </a:p>
          <a:p>
            <a:pPr lvl="1"/>
            <a:r>
              <a:rPr lang="en-US" sz="1600" dirty="0" smtClean="0"/>
              <a:t>To provide appropriate protection of information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CAD1-5E71-480F-A171-807A607ED818}" type="datetime1">
              <a:rPr lang="en-US" smtClean="0"/>
              <a:pPr/>
              <a:t>4/9/2014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9491" t="67710" r="11234" b="2529"/>
          <a:stretch>
            <a:fillRect/>
          </a:stretch>
        </p:blipFill>
        <p:spPr bwMode="auto">
          <a:xfrm>
            <a:off x="698376" y="4051661"/>
            <a:ext cx="8029988" cy="1761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473900" y="3353825"/>
            <a:ext cx="6334125" cy="4256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3 Primary Sources of Classification Guidance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55669" y="6293922"/>
            <a:ext cx="7362700" cy="416553"/>
          </a:xfrm>
          <a:prstGeom prst="rect">
            <a:avLst/>
          </a:prstGeom>
          <a:solidFill>
            <a:srgbClr val="B5B5B5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0" tIns="0" rIns="0" anchor="ctr"/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sz="1400" b="1" i="1" dirty="0" smtClean="0"/>
              <a:t>SCG &amp; DD-254 available from Program Managers, IPT Leads, Contracts &amp; Security</a:t>
            </a:r>
            <a:endParaRPr lang="en-US" sz="1400" b="1" i="1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494314" y="152400"/>
            <a:ext cx="1601561" cy="1850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0188" indent="-230188" algn="ctr">
              <a:spcBef>
                <a:spcPct val="50000"/>
              </a:spcBef>
            </a:pPr>
            <a:r>
              <a:rPr lang="en-US" sz="1200" dirty="0" smtClean="0"/>
              <a:t>Internal Use Only</a:t>
            </a:r>
            <a:endParaRPr lang="en-US" sz="1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Classification Guide (SCG)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799" y="1095375"/>
            <a:ext cx="8401051" cy="26363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Preferred method for communicating original classification decisions</a:t>
            </a:r>
          </a:p>
          <a:p>
            <a:endParaRPr lang="en-US" sz="1000" dirty="0" smtClean="0"/>
          </a:p>
          <a:p>
            <a:r>
              <a:rPr lang="en-US" sz="2000" dirty="0" smtClean="0"/>
              <a:t>Specific to a system, plan, program, or project</a:t>
            </a:r>
          </a:p>
          <a:p>
            <a:endParaRPr lang="en-US" sz="1100" dirty="0" smtClean="0"/>
          </a:p>
          <a:p>
            <a:r>
              <a:rPr lang="en-US" sz="2000" dirty="0" smtClean="0"/>
              <a:t>Allows Originating Classification Authority (OCA) to identify: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799" y="2825309"/>
            <a:ext cx="7937157" cy="260728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 smtClean="0"/>
              <a:t>Classification instructions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Downgrading instructions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Declassification instructions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Special handling caveats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Relevant unclassified information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657" t="3390" r="68884" b="42372"/>
          <a:stretch>
            <a:fillRect/>
          </a:stretch>
        </p:blipFill>
        <p:spPr bwMode="auto">
          <a:xfrm>
            <a:off x="5033167" y="2806501"/>
            <a:ext cx="2016619" cy="25812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37349" y="6238754"/>
            <a:ext cx="7020875" cy="471721"/>
          </a:xfrm>
          <a:prstGeom prst="rect">
            <a:avLst/>
          </a:prstGeom>
          <a:solidFill>
            <a:srgbClr val="B5B5B5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0" tIns="0" rIns="0" anchor="ctr"/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b="1" i="1" dirty="0" smtClean="0"/>
              <a:t>It is critical you understand what’s classified about your work!</a:t>
            </a:r>
            <a:endParaRPr lang="en-US" b="1" i="1" dirty="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494314" y="152400"/>
            <a:ext cx="1601561" cy="1850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0188" indent="-230188" algn="ctr">
              <a:spcBef>
                <a:spcPct val="50000"/>
              </a:spcBef>
            </a:pPr>
            <a:r>
              <a:rPr lang="en-US" sz="1200" dirty="0" smtClean="0"/>
              <a:t>Internal Use Only</a:t>
            </a:r>
            <a:endParaRPr lang="en-US" sz="12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Properly Marked Source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500" dirty="0" smtClean="0">
              <a:cs typeface="Arial" pitchFamily="34" charset="0"/>
            </a:endParaRPr>
          </a:p>
          <a:p>
            <a:r>
              <a:rPr lang="en-US" sz="1800" dirty="0" smtClean="0">
                <a:cs typeface="Arial" pitchFamily="34" charset="0"/>
              </a:rPr>
              <a:t>Properly marked source document from which information is extracted, paraphrased, restated, and/or generated in a new form for inclusion in another document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57" y="2413676"/>
            <a:ext cx="7999889" cy="3350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494314" y="152400"/>
            <a:ext cx="1601561" cy="1850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0188" indent="-230188" algn="ctr">
              <a:spcBef>
                <a:spcPct val="50000"/>
              </a:spcBef>
            </a:pPr>
            <a:r>
              <a:rPr lang="en-US" sz="1200" dirty="0" smtClean="0"/>
              <a:t>Internal Use Only</a:t>
            </a:r>
            <a:endParaRPr lang="en-US" sz="1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62100" y="6143625"/>
            <a:ext cx="7162800" cy="566850"/>
          </a:xfrm>
          <a:prstGeom prst="rect">
            <a:avLst/>
          </a:prstGeom>
          <a:solidFill>
            <a:srgbClr val="B5B5B5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0" tIns="0" rIns="0" anchor="ctr"/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sz="1550" b="1" i="1" dirty="0" smtClean="0"/>
              <a:t>Must complete the LMS online “Derivative Classification Training” prior to performing derivative classification</a:t>
            </a:r>
            <a:endParaRPr lang="en-US" sz="1550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RTN_RGB_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428" y="2619375"/>
            <a:ext cx="53514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270165" y="153783"/>
            <a:ext cx="8686800" cy="6096000"/>
          </a:xfrm>
          <a:prstGeom prst="roundRect">
            <a:avLst>
              <a:gd name="adj" fmla="val 1704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lIns="91407" tIns="45704" rIns="91407" bIns="45704" anchor="ctr"/>
          <a:lstStyle/>
          <a:p>
            <a:pPr eaLnBrk="0" hangingPunct="0"/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620001" y="6457952"/>
            <a:ext cx="1296988" cy="2714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numCol="1" rtlCol="0" anchor="t" anchorCtr="0" compatLnSpc="1">
            <a:prstTxWarp prst="textNoShape">
              <a:avLst/>
            </a:prstTxWarp>
          </a:bodyPr>
          <a:lstStyle/>
          <a:p>
            <a:pPr defTabSz="914186" eaLnBrk="0" hangingPunct="0"/>
            <a:endParaRPr lang="en-US" sz="2400" dirty="0"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787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Raytheon Company Implemented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Raytheon – Global Security Services </a:t>
            </a:r>
          </a:p>
          <a:p>
            <a:pPr lvl="1">
              <a:buFontTx/>
              <a:buChar char="-"/>
            </a:pPr>
            <a:r>
              <a:rPr lang="en-US" dirty="0" smtClean="0"/>
              <a:t>Implemented Derivative Classification training in September 2013</a:t>
            </a:r>
          </a:p>
          <a:p>
            <a:pPr lvl="1">
              <a:buFontTx/>
              <a:buChar char="-"/>
            </a:pPr>
            <a:r>
              <a:rPr lang="en-US" dirty="0" smtClean="0"/>
              <a:t>Raytheon Learning Management System (LMS) Course for Derivative Classifiers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Raytheon – Largo and St Petersburg, FL</a:t>
            </a:r>
          </a:p>
          <a:p>
            <a:pPr marL="452438" lvl="2" indent="-230188">
              <a:buFontTx/>
              <a:buChar char="-"/>
            </a:pPr>
            <a:r>
              <a:rPr lang="en-US" dirty="0" smtClean="0"/>
              <a:t>All cleared employees with User accounts for classified information systems required to complete  LMS training</a:t>
            </a:r>
          </a:p>
          <a:p>
            <a:pPr marL="452438" lvl="2" indent="-230188">
              <a:buFontTx/>
              <a:buChar char="-"/>
            </a:pPr>
            <a:r>
              <a:rPr lang="en-US" dirty="0" smtClean="0"/>
              <a:t>All security department employees completed training</a:t>
            </a:r>
          </a:p>
          <a:p>
            <a:pPr marL="452438" lvl="2" indent="-230188">
              <a:buFontTx/>
              <a:buChar char="-"/>
            </a:pPr>
            <a:r>
              <a:rPr lang="en-US" dirty="0" smtClean="0"/>
              <a:t>Training expanded to capture all cleared employees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Raytheon Learning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Course: SECGSSDERVIEWB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1177925" y="1729048"/>
            <a:ext cx="6810606" cy="4089862"/>
            <a:chOff x="1855" y="1090"/>
            <a:chExt cx="7353" cy="5518"/>
          </a:xfrm>
        </p:grpSpPr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65" y="1100"/>
              <a:ext cx="7333" cy="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0" name="Group 8"/>
            <p:cNvGrpSpPr>
              <a:grpSpLocks/>
            </p:cNvGrpSpPr>
            <p:nvPr/>
          </p:nvGrpSpPr>
          <p:grpSpPr bwMode="auto">
            <a:xfrm>
              <a:off x="1865" y="1100"/>
              <a:ext cx="7333" cy="5498"/>
              <a:chOff x="1865" y="1100"/>
              <a:chExt cx="7333" cy="5498"/>
            </a:xfrm>
          </p:grpSpPr>
          <p:sp>
            <p:nvSpPr>
              <p:cNvPr id="18441" name="Freeform 9"/>
              <p:cNvSpPr>
                <a:spLocks/>
              </p:cNvSpPr>
              <p:nvPr/>
            </p:nvSpPr>
            <p:spPr bwMode="auto">
              <a:xfrm>
                <a:off x="1865" y="1100"/>
                <a:ext cx="7333" cy="5498"/>
              </a:xfrm>
              <a:custGeom>
                <a:avLst/>
                <a:gdLst/>
                <a:ahLst/>
                <a:cxnLst>
                  <a:cxn ang="0">
                    <a:pos x="0" y="5497"/>
                  </a:cxn>
                  <a:cxn ang="0">
                    <a:pos x="7333" y="5497"/>
                  </a:cxn>
                  <a:cxn ang="0">
                    <a:pos x="7333" y="0"/>
                  </a:cxn>
                  <a:cxn ang="0">
                    <a:pos x="0" y="0"/>
                  </a:cxn>
                  <a:cxn ang="0">
                    <a:pos x="0" y="5497"/>
                  </a:cxn>
                </a:cxnLst>
                <a:rect l="0" t="0" r="r" b="b"/>
                <a:pathLst>
                  <a:path w="7333" h="5498">
                    <a:moveTo>
                      <a:pt x="0" y="5497"/>
                    </a:moveTo>
                    <a:lnTo>
                      <a:pt x="7333" y="5497"/>
                    </a:lnTo>
                    <a:lnTo>
                      <a:pt x="7333" y="0"/>
                    </a:lnTo>
                    <a:lnTo>
                      <a:pt x="0" y="0"/>
                    </a:lnTo>
                    <a:lnTo>
                      <a:pt x="0" y="5497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Raytheon Learning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Course: SECGSSDERVIEWB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1379913" y="1772840"/>
            <a:ext cx="6475614" cy="4511994"/>
            <a:chOff x="1855" y="1090"/>
            <a:chExt cx="7353" cy="5518"/>
          </a:xfrm>
        </p:grpSpPr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65" y="1100"/>
              <a:ext cx="7333" cy="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64" name="Group 8"/>
            <p:cNvGrpSpPr>
              <a:grpSpLocks/>
            </p:cNvGrpSpPr>
            <p:nvPr/>
          </p:nvGrpSpPr>
          <p:grpSpPr bwMode="auto">
            <a:xfrm>
              <a:off x="1865" y="1100"/>
              <a:ext cx="7333" cy="5498"/>
              <a:chOff x="1865" y="1100"/>
              <a:chExt cx="7333" cy="5498"/>
            </a:xfrm>
          </p:grpSpPr>
          <p:sp>
            <p:nvSpPr>
              <p:cNvPr id="19465" name="Freeform 9"/>
              <p:cNvSpPr>
                <a:spLocks/>
              </p:cNvSpPr>
              <p:nvPr/>
            </p:nvSpPr>
            <p:spPr bwMode="auto">
              <a:xfrm>
                <a:off x="1865" y="1100"/>
                <a:ext cx="7333" cy="5498"/>
              </a:xfrm>
              <a:custGeom>
                <a:avLst/>
                <a:gdLst/>
                <a:ahLst/>
                <a:cxnLst>
                  <a:cxn ang="0">
                    <a:pos x="0" y="5497"/>
                  </a:cxn>
                  <a:cxn ang="0">
                    <a:pos x="7333" y="5497"/>
                  </a:cxn>
                  <a:cxn ang="0">
                    <a:pos x="7333" y="0"/>
                  </a:cxn>
                  <a:cxn ang="0">
                    <a:pos x="0" y="0"/>
                  </a:cxn>
                  <a:cxn ang="0">
                    <a:pos x="0" y="5497"/>
                  </a:cxn>
                </a:cxnLst>
                <a:rect l="0" t="0" r="r" b="b"/>
                <a:pathLst>
                  <a:path w="7333" h="5498">
                    <a:moveTo>
                      <a:pt x="0" y="5497"/>
                    </a:moveTo>
                    <a:lnTo>
                      <a:pt x="7333" y="5497"/>
                    </a:lnTo>
                    <a:lnTo>
                      <a:pt x="7333" y="0"/>
                    </a:lnTo>
                    <a:lnTo>
                      <a:pt x="0" y="0"/>
                    </a:lnTo>
                    <a:lnTo>
                      <a:pt x="0" y="5497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Disclaimer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236538" y="1155563"/>
            <a:ext cx="8667750" cy="4955873"/>
          </a:xfrm>
          <a:prstGeom prst="rect">
            <a:avLst/>
          </a:prstGeom>
          <a:gradFill flip="none"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normAutofit/>
          </a:bodyPr>
          <a:lstStyle/>
          <a:p>
            <a:pPr marL="288925" indent="0">
              <a:buNone/>
            </a:pPr>
            <a:r>
              <a:rPr lang="en-US" sz="14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3134" y="2002420"/>
            <a:ext cx="606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83003" y="1797937"/>
            <a:ext cx="6991350" cy="3016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0188" indent="-230188" algn="ctr">
              <a:buSzTx/>
              <a:buFont typeface="Wingdings" pitchFamily="2" charset="2"/>
              <a:buNone/>
            </a:pPr>
            <a:r>
              <a:rPr lang="en-US" sz="3600" b="0" dirty="0"/>
              <a:t>  </a:t>
            </a:r>
            <a:r>
              <a:rPr lang="en-US" sz="2800" b="0" dirty="0"/>
              <a:t>All slides in this presentation are </a:t>
            </a:r>
            <a:r>
              <a:rPr lang="en-US" sz="2800" dirty="0" smtClean="0"/>
              <a:t>UNCLASSIED. T</a:t>
            </a:r>
            <a:r>
              <a:rPr lang="en-US" sz="2800" b="0" dirty="0" smtClean="0"/>
              <a:t>hey </a:t>
            </a:r>
            <a:r>
              <a:rPr lang="en-US" sz="2800" b="0" dirty="0"/>
              <a:t>contain representations of classification marking solely for the purpose of training </a:t>
            </a:r>
            <a:r>
              <a:rPr lang="en-US" sz="2800" b="0" dirty="0" smtClean="0"/>
              <a:t>illustration.</a:t>
            </a:r>
            <a:endParaRPr lang="en-US" sz="2800" b="0" dirty="0"/>
          </a:p>
          <a:p>
            <a:pPr marL="230188" indent="-230188">
              <a:spcBef>
                <a:spcPct val="50000"/>
              </a:spcBef>
            </a:pPr>
            <a:endParaRPr lang="en-US" sz="3200" dirty="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494314" y="152400"/>
            <a:ext cx="1601561" cy="1850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0188" indent="-230188" algn="ctr">
              <a:spcBef>
                <a:spcPct val="50000"/>
              </a:spcBef>
            </a:pPr>
            <a:r>
              <a:rPr lang="en-US" sz="1200" dirty="0" smtClean="0"/>
              <a:t>Internal Use Only</a:t>
            </a:r>
            <a:endParaRPr lang="en-US" sz="1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Raytheon Learning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Course: SECGSSDERVIEWB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313411" y="1639832"/>
            <a:ext cx="6575367" cy="4536946"/>
            <a:chOff x="1855" y="1090"/>
            <a:chExt cx="7353" cy="5518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65" y="1100"/>
              <a:ext cx="7333" cy="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84" name="Group 4"/>
            <p:cNvGrpSpPr>
              <a:grpSpLocks/>
            </p:cNvGrpSpPr>
            <p:nvPr/>
          </p:nvGrpSpPr>
          <p:grpSpPr bwMode="auto">
            <a:xfrm>
              <a:off x="1865" y="1100"/>
              <a:ext cx="7333" cy="5498"/>
              <a:chOff x="1865" y="1100"/>
              <a:chExt cx="7333" cy="5498"/>
            </a:xfrm>
          </p:grpSpPr>
          <p:sp>
            <p:nvSpPr>
              <p:cNvPr id="20485" name="Freeform 5"/>
              <p:cNvSpPr>
                <a:spLocks/>
              </p:cNvSpPr>
              <p:nvPr/>
            </p:nvSpPr>
            <p:spPr bwMode="auto">
              <a:xfrm>
                <a:off x="1865" y="1100"/>
                <a:ext cx="7333" cy="5498"/>
              </a:xfrm>
              <a:custGeom>
                <a:avLst/>
                <a:gdLst/>
                <a:ahLst/>
                <a:cxnLst>
                  <a:cxn ang="0">
                    <a:pos x="0" y="5497"/>
                  </a:cxn>
                  <a:cxn ang="0">
                    <a:pos x="7333" y="5497"/>
                  </a:cxn>
                  <a:cxn ang="0">
                    <a:pos x="7333" y="0"/>
                  </a:cxn>
                  <a:cxn ang="0">
                    <a:pos x="0" y="0"/>
                  </a:cxn>
                  <a:cxn ang="0">
                    <a:pos x="0" y="5497"/>
                  </a:cxn>
                </a:cxnLst>
                <a:rect l="0" t="0" r="r" b="b"/>
                <a:pathLst>
                  <a:path w="7333" h="5498">
                    <a:moveTo>
                      <a:pt x="0" y="5497"/>
                    </a:moveTo>
                    <a:lnTo>
                      <a:pt x="7333" y="5497"/>
                    </a:lnTo>
                    <a:lnTo>
                      <a:pt x="7333" y="0"/>
                    </a:lnTo>
                    <a:lnTo>
                      <a:pt x="0" y="0"/>
                    </a:lnTo>
                    <a:lnTo>
                      <a:pt x="0" y="5497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Raytheon Learning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Course: SECGSSDERVIEWB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263535" y="1631519"/>
            <a:ext cx="6733310" cy="4386896"/>
            <a:chOff x="1855" y="1090"/>
            <a:chExt cx="7353" cy="5518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65" y="1100"/>
              <a:ext cx="7333" cy="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08" name="Group 4"/>
            <p:cNvGrpSpPr>
              <a:grpSpLocks/>
            </p:cNvGrpSpPr>
            <p:nvPr/>
          </p:nvGrpSpPr>
          <p:grpSpPr bwMode="auto">
            <a:xfrm>
              <a:off x="1865" y="1100"/>
              <a:ext cx="7333" cy="5498"/>
              <a:chOff x="1865" y="1100"/>
              <a:chExt cx="7333" cy="5498"/>
            </a:xfrm>
          </p:grpSpPr>
          <p:sp>
            <p:nvSpPr>
              <p:cNvPr id="21509" name="Freeform 5"/>
              <p:cNvSpPr>
                <a:spLocks/>
              </p:cNvSpPr>
              <p:nvPr/>
            </p:nvSpPr>
            <p:spPr bwMode="auto">
              <a:xfrm>
                <a:off x="1865" y="1100"/>
                <a:ext cx="7333" cy="5498"/>
              </a:xfrm>
              <a:custGeom>
                <a:avLst/>
                <a:gdLst/>
                <a:ahLst/>
                <a:cxnLst>
                  <a:cxn ang="0">
                    <a:pos x="0" y="5497"/>
                  </a:cxn>
                  <a:cxn ang="0">
                    <a:pos x="7333" y="5497"/>
                  </a:cxn>
                  <a:cxn ang="0">
                    <a:pos x="7333" y="0"/>
                  </a:cxn>
                  <a:cxn ang="0">
                    <a:pos x="0" y="0"/>
                  </a:cxn>
                  <a:cxn ang="0">
                    <a:pos x="0" y="5497"/>
                  </a:cxn>
                </a:cxnLst>
                <a:rect l="0" t="0" r="r" b="b"/>
                <a:pathLst>
                  <a:path w="7333" h="5498">
                    <a:moveTo>
                      <a:pt x="0" y="5497"/>
                    </a:moveTo>
                    <a:lnTo>
                      <a:pt x="7333" y="5497"/>
                    </a:lnTo>
                    <a:lnTo>
                      <a:pt x="7333" y="0"/>
                    </a:lnTo>
                    <a:lnTo>
                      <a:pt x="0" y="0"/>
                    </a:lnTo>
                    <a:lnTo>
                      <a:pt x="0" y="5497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Raytheon Learning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Course: SECGSSDERVIEWB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177924" y="1643758"/>
            <a:ext cx="6802294" cy="4324780"/>
            <a:chOff x="1855" y="-5887"/>
            <a:chExt cx="7353" cy="5518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65" y="-5877"/>
              <a:ext cx="7333" cy="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>
              <a:off x="1865" y="-5877"/>
              <a:ext cx="7333" cy="5498"/>
              <a:chOff x="1865" y="-5877"/>
              <a:chExt cx="7333" cy="5498"/>
            </a:xfrm>
          </p:grpSpPr>
          <p:sp>
            <p:nvSpPr>
              <p:cNvPr id="22533" name="Freeform 5"/>
              <p:cNvSpPr>
                <a:spLocks/>
              </p:cNvSpPr>
              <p:nvPr/>
            </p:nvSpPr>
            <p:spPr bwMode="auto">
              <a:xfrm>
                <a:off x="1865" y="-5877"/>
                <a:ext cx="7333" cy="5498"/>
              </a:xfrm>
              <a:custGeom>
                <a:avLst/>
                <a:gdLst/>
                <a:ahLst/>
                <a:cxnLst>
                  <a:cxn ang="0">
                    <a:pos x="0" y="5498"/>
                  </a:cxn>
                  <a:cxn ang="0">
                    <a:pos x="7333" y="5498"/>
                  </a:cxn>
                  <a:cxn ang="0">
                    <a:pos x="7333" y="0"/>
                  </a:cxn>
                  <a:cxn ang="0">
                    <a:pos x="0" y="0"/>
                  </a:cxn>
                  <a:cxn ang="0">
                    <a:pos x="0" y="5498"/>
                  </a:cxn>
                </a:cxnLst>
                <a:rect l="0" t="0" r="r" b="b"/>
                <a:pathLst>
                  <a:path w="7333" h="5498">
                    <a:moveTo>
                      <a:pt x="0" y="5498"/>
                    </a:moveTo>
                    <a:lnTo>
                      <a:pt x="7333" y="5498"/>
                    </a:lnTo>
                    <a:lnTo>
                      <a:pt x="7333" y="0"/>
                    </a:lnTo>
                    <a:lnTo>
                      <a:pt x="0" y="0"/>
                    </a:lnTo>
                    <a:lnTo>
                      <a:pt x="0" y="549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RTN_RGB_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428" y="2619375"/>
            <a:ext cx="53514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096000"/>
          </a:xfrm>
          <a:prstGeom prst="roundRect">
            <a:avLst>
              <a:gd name="adj" fmla="val 1704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lIns="91407" tIns="45704" rIns="91407" bIns="45704" anchor="ctr"/>
          <a:lstStyle/>
          <a:p>
            <a:pPr eaLnBrk="0" hangingPunct="0"/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620001" y="6457952"/>
            <a:ext cx="1296988" cy="2714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numCol="1" rtlCol="0" anchor="t" anchorCtr="0" compatLnSpc="1">
            <a:prstTxWarp prst="textNoShape">
              <a:avLst/>
            </a:prstTxWarp>
          </a:bodyPr>
          <a:lstStyle/>
          <a:p>
            <a:pPr defTabSz="914186" eaLnBrk="0" hangingPunct="0"/>
            <a:endParaRPr lang="en-US" sz="2400" dirty="0"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787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Defense Security Service (DSS) Website</a:t>
            </a:r>
          </a:p>
          <a:p>
            <a:pPr lvl="1"/>
            <a:r>
              <a:rPr lang="en-US" dirty="0" smtClean="0">
                <a:hlinkClick r:id="rId2"/>
              </a:rPr>
              <a:t>www.dss.mil</a:t>
            </a:r>
            <a:endParaRPr lang="en-US" dirty="0" smtClean="0"/>
          </a:p>
          <a:p>
            <a:pPr lvl="1"/>
            <a:r>
              <a:rPr lang="en-US" dirty="0" smtClean="0"/>
              <a:t>Security Training, Education and Professionalization Portal (STEPP).</a:t>
            </a:r>
          </a:p>
          <a:p>
            <a:pPr lvl="2"/>
            <a:r>
              <a:rPr lang="en-US" dirty="0" smtClean="0"/>
              <a:t>Derivative Classification IF103.16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Derivative Classification Training Job Aid (Booklet)</a:t>
            </a:r>
          </a:p>
          <a:p>
            <a:pPr lvl="2"/>
            <a:r>
              <a:rPr lang="en-US" dirty="0" smtClean="0"/>
              <a:t>Center for Development of Security Excellence</a:t>
            </a:r>
          </a:p>
          <a:p>
            <a:pPr lvl="2"/>
            <a:r>
              <a:rPr lang="en-US" dirty="0" smtClean="0"/>
              <a:t>www.cdse.edu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RTN_RGB_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428" y="2619375"/>
            <a:ext cx="53514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6096000"/>
          </a:xfrm>
          <a:prstGeom prst="roundRect">
            <a:avLst>
              <a:gd name="adj" fmla="val 1704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lIns="91407" tIns="45704" rIns="91407" bIns="45704" anchor="ctr"/>
          <a:lstStyle/>
          <a:p>
            <a:pPr eaLnBrk="0" hangingPunct="0"/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620001" y="6457952"/>
            <a:ext cx="1296988" cy="2714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numCol="1" rtlCol="0" anchor="t" anchorCtr="0" compatLnSpc="1">
            <a:prstTxWarp prst="textNoShape">
              <a:avLst/>
            </a:prstTxWarp>
          </a:bodyPr>
          <a:lstStyle/>
          <a:p>
            <a:pPr defTabSz="914186" eaLnBrk="0" hangingPunct="0"/>
            <a:endParaRPr lang="en-US" sz="2400" dirty="0"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787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Karen Demps</a:t>
            </a:r>
          </a:p>
          <a:p>
            <a:pPr>
              <a:buNone/>
            </a:pPr>
            <a:r>
              <a:rPr lang="en-US" dirty="0" smtClean="0"/>
              <a:t>727.302.3415</a:t>
            </a:r>
          </a:p>
          <a:p>
            <a:pPr>
              <a:buNone/>
            </a:pPr>
            <a:r>
              <a:rPr lang="en-US" dirty="0" smtClean="0"/>
              <a:t>Karen_A_Demps@raytheon.com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Security Training</a:t>
            </a:r>
          </a:p>
          <a:p>
            <a:r>
              <a:rPr lang="en-US" dirty="0" smtClean="0"/>
              <a:t>What Drove the Change</a:t>
            </a:r>
          </a:p>
          <a:p>
            <a:r>
              <a:rPr lang="en-US" dirty="0" smtClean="0"/>
              <a:t>How Raytheon Company Implemented</a:t>
            </a:r>
          </a:p>
          <a:p>
            <a:endParaRPr lang="en-US" dirty="0" smtClean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CAD1-5E71-480F-A171-807A607ED818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RTN_RGB_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428" y="2619375"/>
            <a:ext cx="53514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270165" y="145470"/>
            <a:ext cx="8686800" cy="6096000"/>
          </a:xfrm>
          <a:prstGeom prst="roundRect">
            <a:avLst>
              <a:gd name="adj" fmla="val 1704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lIns="91407" tIns="45704" rIns="91407" bIns="45704" anchor="ctr"/>
          <a:lstStyle/>
          <a:p>
            <a:pPr eaLnBrk="0" hangingPunct="0"/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620001" y="6457952"/>
            <a:ext cx="1296988" cy="2714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numCol="1" rtlCol="0" anchor="t" anchorCtr="0" compatLnSpc="1">
            <a:prstTxWarp prst="textNoShape">
              <a:avLst/>
            </a:prstTxWarp>
          </a:bodyPr>
          <a:lstStyle/>
          <a:p>
            <a:pPr defTabSz="914186" eaLnBrk="0" hangingPunct="0"/>
            <a:endParaRPr lang="en-US" sz="2400" dirty="0"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787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Training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Briefings</a:t>
            </a:r>
          </a:p>
          <a:p>
            <a:pPr lvl="1"/>
            <a:r>
              <a:rPr lang="en-US" dirty="0" smtClean="0"/>
              <a:t>Initial Clearance Briefing (Instructor Lead)</a:t>
            </a:r>
          </a:p>
          <a:p>
            <a:pPr lvl="1"/>
            <a:r>
              <a:rPr lang="en-US" dirty="0" smtClean="0"/>
              <a:t>Department of Defense (DoD) Annual Security Refresher (On-Line)</a:t>
            </a:r>
          </a:p>
          <a:p>
            <a:pPr lvl="1"/>
            <a:r>
              <a:rPr lang="en-US" dirty="0" smtClean="0"/>
              <a:t>Security Reminders (Periodic)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CAD1-5E71-480F-A171-807A607ED818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17221" y="6296628"/>
            <a:ext cx="7199313" cy="406203"/>
          </a:xfrm>
          <a:prstGeom prst="rect">
            <a:avLst/>
          </a:prstGeom>
          <a:solidFill>
            <a:srgbClr val="B5B5B5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anchor="ctr"/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sz="2000" b="1" i="1" dirty="0" smtClean="0"/>
              <a:t>  </a:t>
            </a:r>
            <a:r>
              <a:rPr lang="en-US" b="1" i="1" dirty="0" smtClean="0"/>
              <a:t>Mandatory Initial and Annual Refresher Training</a:t>
            </a:r>
            <a:endParaRPr lang="en-US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Industrial Security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799" y="1049074"/>
            <a:ext cx="5239473" cy="5224403"/>
          </a:xfrm>
        </p:spPr>
        <p:txBody>
          <a:bodyPr>
            <a:normAutofit/>
          </a:bodyPr>
          <a:lstStyle/>
          <a:p>
            <a:r>
              <a:rPr lang="en-US" sz="1500" dirty="0" smtClean="0"/>
              <a:t>Established by E.O. 12829, 6 Jan. 1993</a:t>
            </a:r>
          </a:p>
          <a:p>
            <a:endParaRPr lang="en-US" sz="500" dirty="0" smtClean="0"/>
          </a:p>
          <a:p>
            <a:r>
              <a:rPr lang="en-US" sz="1500" dirty="0" smtClean="0"/>
              <a:t>Secretary of Defense is executive agent for the NISP</a:t>
            </a:r>
          </a:p>
          <a:p>
            <a:endParaRPr lang="en-US" sz="500" dirty="0" smtClean="0"/>
          </a:p>
          <a:p>
            <a:r>
              <a:rPr lang="en-US" sz="1500" dirty="0" smtClean="0"/>
              <a:t>Cleared employee participation in the NISP is governed by:</a:t>
            </a:r>
          </a:p>
          <a:p>
            <a:endParaRPr lang="en-US" sz="200" dirty="0" smtClean="0"/>
          </a:p>
          <a:p>
            <a:pPr lvl="1"/>
            <a:r>
              <a:rPr lang="en-US" sz="1400" dirty="0" smtClean="0"/>
              <a:t>Contractual Obligations Standard Form (SF) 312, Classified Information Non-Disclosure Agreement (NDA)</a:t>
            </a:r>
          </a:p>
          <a:p>
            <a:pPr lvl="1"/>
            <a:endParaRPr lang="en-US" sz="200" dirty="0" smtClean="0"/>
          </a:p>
          <a:p>
            <a:pPr lvl="1"/>
            <a:r>
              <a:rPr lang="en-US" sz="1400" dirty="0" smtClean="0"/>
              <a:t>United States Code – Title 18, United States Criminal Code</a:t>
            </a:r>
          </a:p>
          <a:p>
            <a:pPr lvl="1"/>
            <a:endParaRPr lang="en-US" sz="500" dirty="0" smtClean="0"/>
          </a:p>
          <a:p>
            <a:pPr>
              <a:lnSpc>
                <a:spcPts val="1700"/>
              </a:lnSpc>
            </a:pPr>
            <a:r>
              <a:rPr lang="en-US" sz="1500" dirty="0" smtClean="0"/>
              <a:t>Regulations for generating, marking, handling and safeguarding classified information are governed by the National Industrial Security Program Operation Program (NISPOM)</a:t>
            </a:r>
          </a:p>
          <a:p>
            <a:endParaRPr lang="en-US" sz="700" dirty="0" smtClean="0"/>
          </a:p>
          <a:p>
            <a:pPr>
              <a:lnSpc>
                <a:spcPts val="1700"/>
              </a:lnSpc>
            </a:pPr>
            <a:r>
              <a:rPr lang="en-US" sz="1500" b="1" dirty="0" smtClean="0"/>
              <a:t>Failure</a:t>
            </a:r>
            <a:r>
              <a:rPr lang="en-US" sz="1500" dirty="0" smtClean="0"/>
              <a:t> to maintain a security program in compliance with the NISPOM, or any additional guidance provided by the Cognizant Security Agency (CSA), </a:t>
            </a:r>
            <a:r>
              <a:rPr lang="en-US" sz="1500" b="1" dirty="0" smtClean="0"/>
              <a:t>can result in the possible loss of contract, debarment, and/or criminal sanctions </a:t>
            </a:r>
            <a:r>
              <a:rPr lang="en-US" sz="1500" dirty="0" smtClean="0"/>
              <a:t>(Company and/or individual) under code Titles 18 and 50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0473" y="1378715"/>
            <a:ext cx="3103649" cy="39648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17221" y="6285053"/>
            <a:ext cx="7199313" cy="417778"/>
          </a:xfrm>
          <a:prstGeom prst="rect">
            <a:avLst/>
          </a:prstGeom>
          <a:solidFill>
            <a:srgbClr val="B5B5B5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anchor="ctr"/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b="1" i="1" dirty="0" smtClean="0"/>
              <a:t>Governs the security program for defense contractors</a:t>
            </a:r>
            <a:endParaRPr lang="en-US" b="1" i="1" dirty="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494314" y="152400"/>
            <a:ext cx="1601561" cy="1850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0188" indent="-230188" algn="ctr">
              <a:spcBef>
                <a:spcPct val="50000"/>
              </a:spcBef>
            </a:pPr>
            <a:r>
              <a:rPr lang="en-US" sz="1200" dirty="0" smtClean="0"/>
              <a:t>Internal Use Only</a:t>
            </a:r>
            <a:endParaRPr lang="en-US" sz="12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Briefing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799" y="1083801"/>
            <a:ext cx="6177024" cy="127743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NISPOM paragraph 3-106</a:t>
            </a:r>
          </a:p>
          <a:p>
            <a:endParaRPr lang="en-US" sz="100" b="1" dirty="0" smtClean="0"/>
          </a:p>
          <a:p>
            <a:pPr lvl="1"/>
            <a:r>
              <a:rPr lang="en-US" dirty="0" smtClean="0"/>
              <a:t>Requires an initial security briefing for all employees prior to being granted access to classified information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2338062"/>
            <a:ext cx="8526684" cy="3588175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NISPOM paragraph 3-107</a:t>
            </a:r>
          </a:p>
          <a:p>
            <a:endParaRPr lang="en-US" sz="100" b="1" dirty="0" smtClean="0"/>
          </a:p>
          <a:p>
            <a:pPr lvl="1"/>
            <a:r>
              <a:rPr lang="en-US" dirty="0" smtClean="0"/>
              <a:t>Requires annual refresher training for all cleared employees</a:t>
            </a:r>
          </a:p>
          <a:p>
            <a:pPr lvl="1"/>
            <a:endParaRPr lang="en-US" sz="500" dirty="0" smtClean="0"/>
          </a:p>
          <a:p>
            <a:pPr lvl="1"/>
            <a:r>
              <a:rPr lang="en-US" dirty="0" smtClean="0"/>
              <a:t>Reinforces information provided during the initial security briefing and serves to keep employees informed of appropriate changes in security regulations</a:t>
            </a:r>
          </a:p>
          <a:p>
            <a:pPr lvl="1"/>
            <a:endParaRPr lang="en-US" sz="500" dirty="0" smtClean="0"/>
          </a:p>
          <a:p>
            <a:pPr lvl="1"/>
            <a:r>
              <a:rPr lang="en-US" dirty="0" smtClean="0"/>
              <a:t>Annual refresher training accomplished via online LMS training course</a:t>
            </a:r>
          </a:p>
          <a:p>
            <a:pPr lvl="1"/>
            <a:endParaRPr lang="en-US" sz="300" dirty="0" smtClean="0"/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LMS Course GSSDODARWB – DoD Annual Security Refresher Briefing</a:t>
            </a:r>
          </a:p>
          <a:p>
            <a:pPr lvl="2">
              <a:buFont typeface="Arial" pitchFamily="34" charset="0"/>
              <a:buChar char="•"/>
            </a:pPr>
            <a:endParaRPr lang="en-US" sz="500" dirty="0" smtClean="0"/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Employees receive automatic reminder notification via Lotus Notes</a:t>
            </a:r>
          </a:p>
          <a:p>
            <a:pPr lvl="2">
              <a:buFont typeface="Arial" pitchFamily="34" charset="0"/>
              <a:buChar char="•"/>
            </a:pPr>
            <a:endParaRPr lang="en-US" sz="500" dirty="0" smtClean="0"/>
          </a:p>
          <a:p>
            <a:pPr marL="690563" lvl="4">
              <a:buFont typeface="Arial" pitchFamily="34" charset="0"/>
              <a:buChar char="•"/>
            </a:pPr>
            <a:r>
              <a:rPr lang="en-US" sz="1600" dirty="0" smtClean="0"/>
              <a:t>Failure to comply will result in the termination of your clearance</a:t>
            </a:r>
          </a:p>
          <a:p>
            <a:pPr lvl="1"/>
            <a:endParaRPr lang="en-US" dirty="0"/>
          </a:p>
        </p:txBody>
      </p:sp>
      <p:pic>
        <p:nvPicPr>
          <p:cNvPr id="6" name="Picture 5" descr="DOD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8432" y="1128655"/>
            <a:ext cx="1463039" cy="146304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17221" y="6296628"/>
            <a:ext cx="7199313" cy="406203"/>
          </a:xfrm>
          <a:prstGeom prst="rect">
            <a:avLst/>
          </a:prstGeom>
          <a:solidFill>
            <a:srgbClr val="B5B5B5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anchor="ctr"/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sz="2000" b="1" i="1" dirty="0" smtClean="0"/>
              <a:t>  </a:t>
            </a:r>
            <a:r>
              <a:rPr lang="en-US" b="1" i="1" dirty="0" smtClean="0"/>
              <a:t>Annual refresher training is a mandatory DoD requirement</a:t>
            </a:r>
            <a:endParaRPr lang="en-US" b="1" i="1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 vs. Original Classification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14325" y="1161842"/>
          <a:ext cx="8410576" cy="32141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9716"/>
                <a:gridCol w="3197867"/>
                <a:gridCol w="3602993"/>
              </a:tblGrid>
              <a:tr h="3235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r>
                        <a:rPr lang="en-US" baseline="0" dirty="0" smtClean="0"/>
                        <a:t> Classification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Derivative Classification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862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</a:t>
                      </a:r>
                      <a:r>
                        <a:rPr lang="en-US" sz="1600" baseline="0" dirty="0" smtClean="0"/>
                        <a:t> is it?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Initial determination that information</a:t>
                      </a:r>
                      <a:r>
                        <a:rPr lang="en-US" sz="1600" baseline="0" dirty="0" smtClean="0"/>
                        <a:t> requires protection against unauthorized disclosure in the interest of the national security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257550" algn="l"/>
                        </a:tabLst>
                      </a:pPr>
                      <a:r>
                        <a:rPr lang="en-US" sz="1600" dirty="0" smtClean="0"/>
                        <a:t>Developing</a:t>
                      </a:r>
                      <a:r>
                        <a:rPr lang="en-US" sz="1600" baseline="0" dirty="0" smtClean="0"/>
                        <a:t> new materials from existing classified information. Marking the newly developed materials consistent with the classification markings that apply to the source document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621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Who Does</a:t>
                      </a:r>
                      <a:r>
                        <a:rPr lang="en-US" sz="1600" baseline="0" dirty="0" smtClean="0"/>
                        <a:t> it?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ONLY government officials</a:t>
                      </a:r>
                      <a:r>
                        <a:rPr lang="en-US" sz="1600" baseline="0" dirty="0" smtClean="0"/>
                        <a:t> with authority to make original classification decisions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cleared DoD and authorized contractor personnel who generate or create material from classified</a:t>
                      </a:r>
                      <a:r>
                        <a:rPr lang="en-US" sz="1600" baseline="0" dirty="0" smtClean="0"/>
                        <a:t> sources</a:t>
                      </a:r>
                    </a:p>
                    <a:p>
                      <a:endParaRPr lang="en-US" sz="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56600" y="6261904"/>
            <a:ext cx="6872288" cy="448571"/>
          </a:xfrm>
          <a:prstGeom prst="rect">
            <a:avLst/>
          </a:prstGeom>
          <a:solidFill>
            <a:srgbClr val="B5B5B5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anchor="ctr"/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b="1" i="1" dirty="0" smtClean="0"/>
              <a:t>Defense contractors perform derivative classification only</a:t>
            </a:r>
            <a:endParaRPr lang="en-US" b="1" i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6AAF6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26" y="4622475"/>
            <a:ext cx="687705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Derivative Classification has far-reaching effects:</a:t>
            </a:r>
          </a:p>
          <a:p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Helps protect our national security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 Allows access only to cleared personnel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 Impacts resources and security procedures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4800" y="159791"/>
            <a:ext cx="5880100" cy="8318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Example Security Reminder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Marking Classified Material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304800" y="1190625"/>
            <a:ext cx="4845050" cy="478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Marking classified material (documents, media and hardware) with the proper classification is an essential step in reducing the possibility of unauthorized disclosure and loss of information</a:t>
            </a:r>
          </a:p>
          <a:p>
            <a:pPr marL="230188" marR="0" lvl="0" indent="-2301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following basic markings must appear on all cover pages, media labels and hardware tags</a:t>
            </a:r>
          </a:p>
          <a:p>
            <a:pPr marL="230188" marR="0" lvl="0" indent="-2301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61963" marR="0" lvl="1" indent="-23177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Overall classification (top and bottom)</a:t>
            </a:r>
          </a:p>
          <a:p>
            <a:pPr marL="461963" marR="0" lvl="1" indent="-23177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Subject or title</a:t>
            </a:r>
          </a:p>
          <a:p>
            <a:pPr marL="461963" marR="0" lvl="1" indent="-23177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Date originated</a:t>
            </a:r>
          </a:p>
          <a:p>
            <a:pPr marL="461963" marR="0" lvl="1" indent="-23177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Contract number</a:t>
            </a:r>
          </a:p>
          <a:p>
            <a:pPr marL="461963" marR="0" lvl="1" indent="-23177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Name and address of preparing facility</a:t>
            </a:r>
          </a:p>
          <a:p>
            <a:pPr marL="461963" marR="0" lvl="1" indent="-23177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Derived from</a:t>
            </a:r>
          </a:p>
          <a:p>
            <a:pPr marL="461963" marR="0" lvl="1" indent="-23177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Declassify on</a:t>
            </a:r>
          </a:p>
          <a:p>
            <a:pPr marL="461963" marR="0" lvl="1" indent="-23177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Media labels and hardware tags used to identify the above information can be obtained from Classified Document Control (CDC)</a:t>
            </a:r>
          </a:p>
          <a:p>
            <a:pPr marL="230188" marR="0" lvl="0" indent="-2301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Contact CDC for questions on marking and to obtain a guide for marking classified documents.</a:t>
            </a:r>
          </a:p>
          <a:p>
            <a:pPr marL="230188" marR="0" lvl="0" indent="-2301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61963" marR="0" lvl="1" indent="-23177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46167" y="6270454"/>
            <a:ext cx="7464829" cy="342900"/>
          </a:xfrm>
          <a:prstGeom prst="rect">
            <a:avLst/>
          </a:prstGeom>
          <a:solidFill>
            <a:srgbClr val="B5B5B5"/>
          </a:solidFill>
          <a:ln w="9525" algn="ctr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sz="2000" b="1" dirty="0" smtClean="0"/>
              <a:t>Raytheon Largo/St Petersburg Security </a:t>
            </a:r>
            <a:r>
              <a:rPr lang="en-US" sz="2000" b="1" dirty="0"/>
              <a:t>Reminder 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324475" y="5540375"/>
            <a:ext cx="36385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30188" indent="-230188">
              <a:spcBef>
                <a:spcPct val="50000"/>
              </a:spcBef>
            </a:pPr>
            <a:r>
              <a:rPr lang="en-US" sz="1000" i="1" dirty="0"/>
              <a:t>Above example is Unclassified and is for training purposes only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872413" y="1131888"/>
            <a:ext cx="1039812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30188" indent="-230188">
              <a:spcBef>
                <a:spcPct val="50000"/>
              </a:spcBef>
            </a:pPr>
            <a:r>
              <a:rPr lang="en-US" sz="1200" b="1" i="1"/>
              <a:t>Unclassified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5443538" y="1314450"/>
            <a:ext cx="3286125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240463" y="1295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</a:pPr>
            <a:r>
              <a:rPr lang="en-US" sz="1400" b="1"/>
              <a:t>CONFIDENTIAL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240463" y="5256213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</a:pPr>
            <a:r>
              <a:rPr lang="en-US" sz="1400" b="1"/>
              <a:t>CONFIDENTIAL</a:t>
            </a:r>
          </a:p>
        </p:txBody>
      </p:sp>
      <p:pic>
        <p:nvPicPr>
          <p:cNvPr id="17" name="Picture 21" descr="RTAG_RGB_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0" y="1714500"/>
            <a:ext cx="12525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88063" y="2557463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</a:pPr>
            <a:r>
              <a:rPr lang="en-US" sz="1600"/>
              <a:t>Flight Scope (U)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6245225" y="3000375"/>
            <a:ext cx="1865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</a:pPr>
            <a:r>
              <a:rPr lang="en-US" sz="1000"/>
              <a:t>January 4, 2008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265863" y="3332163"/>
            <a:ext cx="1817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</a:pPr>
            <a:r>
              <a:rPr lang="en-US" sz="1000"/>
              <a:t>Contract Number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6503988" y="3643313"/>
            <a:ext cx="1965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sz="1000"/>
              <a:t>Raytheon Company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sz="1000"/>
              <a:t>6380 Hollister Avenue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sz="1000"/>
              <a:t>Goleta, CA 93117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5500688" y="4424363"/>
            <a:ext cx="340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 eaLnBrk="1" hangingPunct="1">
              <a:spcBef>
                <a:spcPct val="50000"/>
              </a:spcBef>
              <a:buClrTx/>
              <a:buSzTx/>
            </a:pPr>
            <a:r>
              <a:rPr lang="en-US" sz="1000"/>
              <a:t>Derived from:  Security Classification Guide No. 128,              6/12/1976, Department of Good Works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487988" y="4870450"/>
            <a:ext cx="3284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sz="1000"/>
              <a:t>Declassify on:  04/15/2010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_Resources_GSS_PPT_Template_Internal">
  <a:themeElements>
    <a:clrScheme name="Raytheon Corpora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95A289"/>
      </a:accent1>
      <a:accent2>
        <a:srgbClr val="DAD9AD"/>
      </a:accent2>
      <a:accent3>
        <a:srgbClr val="7C96A1"/>
      </a:accent3>
      <a:accent4>
        <a:srgbClr val="CE1126"/>
      </a:accent4>
      <a:accent5>
        <a:srgbClr val="AC9F89"/>
      </a:accent5>
      <a:accent6>
        <a:srgbClr val="666465"/>
      </a:accent6>
      <a:hlink>
        <a:srgbClr val="7C96A1"/>
      </a:hlink>
      <a:folHlink>
        <a:srgbClr val="666465"/>
      </a:folHlink>
    </a:clrScheme>
    <a:fontScheme name="Raytheo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anchor="ctr"/>
      <a:lstStyle>
        <a:defPPr>
          <a:defRPr dirty="0" err="1" smtClean="0"/>
        </a:defPPr>
      </a:lstStyle>
    </a:spDef>
    <a:lnDef>
      <a:spPr>
        <a:ln w="12700">
          <a:solidFill>
            <a:srgbClr val="B5B5B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Human_Resources_GSS_PPT_Template_Internal</Template>
  <TotalTime>142</TotalTime>
  <Words>1180</Words>
  <Application>Microsoft Office PowerPoint</Application>
  <PresentationFormat>On-screen Show (4:3)</PresentationFormat>
  <Paragraphs>232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Human_Resources_GSS_PPT_Template_Internal</vt:lpstr>
      <vt:lpstr>Derivative Classification Overview</vt:lpstr>
      <vt:lpstr>General Disclaimer</vt:lpstr>
      <vt:lpstr>Agenda</vt:lpstr>
      <vt:lpstr>PowerPoint Presentation</vt:lpstr>
      <vt:lpstr>Initial Training</vt:lpstr>
      <vt:lpstr>National Industrial Security Program</vt:lpstr>
      <vt:lpstr>Government Briefing Requirements</vt:lpstr>
      <vt:lpstr>Derivative vs. Original Classification</vt:lpstr>
      <vt:lpstr>PowerPoint Presentation</vt:lpstr>
      <vt:lpstr>PowerPoint Presentation</vt:lpstr>
      <vt:lpstr>Requirements Driven Training</vt:lpstr>
      <vt:lpstr>Derivative Classification Training </vt:lpstr>
      <vt:lpstr>Security Classification Guidance</vt:lpstr>
      <vt:lpstr>Security Classification Guide (SCG)</vt:lpstr>
      <vt:lpstr>Properly Marked Source Document</vt:lpstr>
      <vt:lpstr>PowerPoint Presentation</vt:lpstr>
      <vt:lpstr>How Raytheon Company Implemented </vt:lpstr>
      <vt:lpstr>Raytheon Learning Management System</vt:lpstr>
      <vt:lpstr>Raytheon Learning Management System</vt:lpstr>
      <vt:lpstr>Raytheon Learning Management System</vt:lpstr>
      <vt:lpstr>Raytheon Learning Management System</vt:lpstr>
      <vt:lpstr>Raytheon Learning Management System</vt:lpstr>
      <vt:lpstr>PowerPoint Presentation</vt:lpstr>
      <vt:lpstr>References</vt:lpstr>
      <vt:lpstr>PowerPoint Presentation</vt:lpstr>
      <vt:lpstr>PowerPoint Presentation</vt:lpstr>
    </vt:vector>
  </TitlesOfParts>
  <Company>Raytheon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Derivative Classification What Really Changed</dc:title>
  <dc:subject>Event Name</dc:subject>
  <dc:creator>vav2439</dc:creator>
  <cp:keywords>Raytheon</cp:keywords>
  <dc:description>Template: Mark Johnson, Silver Fox Productions
Formatting:
Event Date:
Event Location:
Audience Type: Internal</dc:description>
  <cp:lastModifiedBy>Office of Research</cp:lastModifiedBy>
  <cp:revision>28</cp:revision>
  <dcterms:created xsi:type="dcterms:W3CDTF">2014-03-05T21:21:31Z</dcterms:created>
  <dcterms:modified xsi:type="dcterms:W3CDTF">2014-04-09T15:02:18Z</dcterms:modified>
</cp:coreProperties>
</file>