
<file path=[Content_Types].xml><?xml version="1.0" encoding="utf-8"?>
<Types xmlns="http://schemas.openxmlformats.org/package/2006/content-types">
  <Default Extension="rels" ContentType="application/vnd.openxmlformats-package.relationships+xml"/>
  <Default Extension="emf" ContentType="image/x-emf"/>
  <Default Extension="xml" ContentType="application/vnd.openxmlformats-officedocument.presentationml.slide+xml"/>
  <Override PartName="/docProps/app.xml" ContentType="application/vnd.openxmlformats-officedocument.extended-properties+xml"/>
  <Default Extension="jpeg" ContentType="image/jpeg"/>
  <Default Extension="png" ContentType="image/png"/>
  <Override PartName="/ppt/theme/theme3.xml" ContentType="application/vnd.openxmlformats-officedocument.theme+xml"/>
  <Override PartName="/ppt/slideLayouts/slideLayout7.xml" ContentType="application/vnd.openxmlformats-officedocument.presentationml.slideLayout+xml"/>
  <Override PartName="/docProps/custom.xml" ContentType="application/vnd.openxmlformats-officedocument.custom-properties+xml"/>
  <Override PartName="/ppt/tableStyles.xml" ContentType="application/vnd.openxmlformats-officedocument.presentationml.tableStyles+xml"/>
  <Override PartName="/ppt/viewProps.xml" ContentType="application/vnd.openxmlformats-officedocument.presentationml.viewProps+xml"/>
  <Override PartName="/customXml/item2.xml" ContentType="application/xml"/>
  <Default Extension="wdp" ContentType="image/vnd.ms-photo"/>
  <Override PartName="/ppt/slideLayouts/slideLayout11.xml" ContentType="application/vnd.openxmlformats-officedocument.presentationml.slideLayout+xml"/>
  <Override PartName="/ppt/presProps.xml" ContentType="application/vnd.openxmlformats-officedocument.presentationml.presProps+xml"/>
  <Override PartName="/ppt/slideLayouts/slideLayout3.xml" ContentType="application/vnd.openxmlformats-officedocument.presentationml.slideLayout+xml"/>
  <Default Extension="gif" ContentType="image/gif"/>
  <Override PartName="/ppt/slideLayouts/slideLayout2.xml" ContentType="application/vnd.openxmlformats-officedocument.presentationml.slideLayout+xml"/>
  <Override PartName="/ppt/slideLayouts/slideLayout5.xml" ContentType="application/vnd.openxmlformats-officedocument.presentationml.slideLayout+xml"/>
  <Override PartName="/customXml/item1.xml" ContentType="application/xml"/>
  <Override PartName="/customXml/item3.xml" ContentType="application/xml"/>
  <Override PartName="/ppt/slideLayouts/slideLayout10.xml" ContentType="application/vnd.openxmlformats-officedocument.presentationml.slideLayout+xml"/>
  <Override PartName="/customXml/itemProps1.xml" ContentType="application/vnd.openxmlformats-officedocument.customXmlProperties+xml"/>
  <Override PartName="/customXml/itemProps3.xml" ContentType="application/vnd.openxmlformats-officedocument.customXmlProperties+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presentation.xml" ContentType="application/vnd.openxmlformats-officedocument.presentationml.presentation.main+xml"/>
  <Override PartName="/customXml/itemProps2.xml" ContentType="application/vnd.openxmlformats-officedocument.customXmlProperties+xml"/>
  <Override PartName="/ppt/handoutMasters/handoutMaster1.xml" ContentType="application/vnd.openxmlformats-officedocument.presentationml.handoutMaster+xml"/>
  <Override PartName="/ppt/slideMasters/slideMaster1.xml" ContentType="application/vnd.openxmlformats-officedocument.presentationml.slideMaster+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324" r:id="rId6"/>
    <p:sldId id="281" r:id="rId7"/>
    <p:sldId id="278" r:id="rId8"/>
    <p:sldId id="299" r:id="rId9"/>
    <p:sldId id="298" r:id="rId10"/>
    <p:sldId id="321" r:id="rId11"/>
    <p:sldId id="300" r:id="rId12"/>
    <p:sldId id="304" r:id="rId13"/>
    <p:sldId id="303" r:id="rId14"/>
    <p:sldId id="305" r:id="rId15"/>
    <p:sldId id="307" r:id="rId16"/>
    <p:sldId id="323" r:id="rId17"/>
    <p:sldId id="306" r:id="rId18"/>
    <p:sldId id="309" r:id="rId19"/>
    <p:sldId id="325" r:id="rId20"/>
    <p:sldId id="322" r:id="rId21"/>
    <p:sldId id="312" r:id="rId22"/>
    <p:sldId id="313" r:id="rId23"/>
    <p:sldId id="315"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A3E0"/>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02"/>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Lockheed Martin Proprietary Information</a:t>
            </a:r>
          </a:p>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B0925-D018-4694-8BD2-B89F172BCC04}" type="datetimeFigureOut">
              <a:rPr lang="en-US" smtClean="0"/>
              <a:t>1/15/2019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r>
              <a:rPr lang="en-US"/>
              <a:t>Lockheed Martin Proprietary Information</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Lockheed Martin Proprietary Information</a:t>
            </a:r>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5D99-016A-414A-B5D0-2B391DB0FAA8}"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r>
              <a:rPr lang="en-US"/>
              <a:t>Lockheed Martin Proprietary Information</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F6C"/>
        </a:solidFill>
        <a:effectLst/>
      </p:bgPr>
    </p:bg>
    <p:spTree>
      <p:nvGrpSpPr>
        <p:cNvPr id="1" name=""/>
        <p:cNvGrpSpPr/>
        <p:nvPr/>
      </p:nvGrpSpPr>
      <p:grpSpPr>
        <a:xfrm>
          <a:off x="0" y="0"/>
          <a:ext cx="0" cy="0"/>
          <a:chOff x="0" y="0"/>
          <a:chExt cx="0" cy="0"/>
        </a:xfrm>
      </p:grpSpPr>
      <p:sp>
        <p:nvSpPr>
          <p:cNvPr id="26" name="Text Placeholder 24"/>
          <p:cNvSpPr>
            <a:spLocks noGrp="1"/>
          </p:cNvSpPr>
          <p:nvPr>
            <p:ph type="body" sz="quarter" idx="11" hasCustomPrompt="1"/>
          </p:nvPr>
        </p:nvSpPr>
        <p:spPr>
          <a:xfrm>
            <a:off x="755110" y="3084382"/>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PRESENTATION SUBTITLE</a:t>
            </a:r>
          </a:p>
        </p:txBody>
      </p:sp>
      <p:sp>
        <p:nvSpPr>
          <p:cNvPr id="27" name="Text Placeholder 24"/>
          <p:cNvSpPr>
            <a:spLocks noGrp="1"/>
          </p:cNvSpPr>
          <p:nvPr>
            <p:ph type="body" sz="quarter" idx="12" hasCustomPrompt="1"/>
          </p:nvPr>
        </p:nvSpPr>
        <p:spPr>
          <a:xfrm>
            <a:off x="755110" y="3981389"/>
            <a:ext cx="10684021" cy="612333"/>
          </a:xfrm>
          <a:prstGeom prst="rect">
            <a:avLst/>
          </a:prstGeom>
        </p:spPr>
        <p:txBody>
          <a:bodyPr/>
          <a:lstStyle>
            <a:lvl1pPr marL="0" indent="0" algn="ctr">
              <a:buNone/>
              <a:defRPr sz="1600" b="0" baseline="0">
                <a:solidFill>
                  <a:schemeClr val="bg1"/>
                </a:solidFill>
                <a:latin typeface="+mn-lt"/>
              </a:defRPr>
            </a:lvl1pPr>
          </a:lstStyle>
          <a:p>
            <a:pPr lvl="0"/>
            <a:r>
              <a:rPr lang="en-US" dirty="0"/>
              <a:t>Presenter</a:t>
            </a:r>
          </a:p>
        </p:txBody>
      </p:sp>
      <p:sp>
        <p:nvSpPr>
          <p:cNvPr id="28" name="Text Placeholder 24"/>
          <p:cNvSpPr>
            <a:spLocks noGrp="1"/>
          </p:cNvSpPr>
          <p:nvPr>
            <p:ph type="body" sz="quarter" idx="13" hasCustomPrompt="1"/>
          </p:nvPr>
        </p:nvSpPr>
        <p:spPr>
          <a:xfrm>
            <a:off x="755110" y="4232439"/>
            <a:ext cx="10684021" cy="612333"/>
          </a:xfrm>
          <a:prstGeom prst="rect">
            <a:avLst/>
          </a:prstGeom>
        </p:spPr>
        <p:txBody>
          <a:bodyPr/>
          <a:lstStyle>
            <a:lvl1pPr marL="0" indent="0" algn="ctr">
              <a:buNone/>
              <a:defRPr sz="1600" b="0" baseline="0">
                <a:solidFill>
                  <a:schemeClr val="bg1"/>
                </a:solidFill>
                <a:latin typeface="+mn-lt"/>
              </a:defRPr>
            </a:lvl1pPr>
          </a:lstStyle>
          <a:p>
            <a:pPr lvl="0"/>
            <a:r>
              <a:rPr lang="en-US" dirty="0"/>
              <a:t>Job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9159" y="5014795"/>
            <a:ext cx="4948480" cy="1195882"/>
          </a:xfrm>
          <a:prstGeom prst="rect">
            <a:avLst/>
          </a:prstGeom>
        </p:spPr>
      </p:pic>
      <p:sp>
        <p:nvSpPr>
          <p:cNvPr id="25" name="Text Placeholder 24"/>
          <p:cNvSpPr>
            <a:spLocks noGrp="1"/>
          </p:cNvSpPr>
          <p:nvPr>
            <p:ph type="body" sz="quarter" idx="10" hasCustomPrompt="1"/>
          </p:nvPr>
        </p:nvSpPr>
        <p:spPr>
          <a:xfrm>
            <a:off x="755111" y="2221008"/>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PRESENTATION TITLE</a:t>
            </a:r>
          </a:p>
        </p:txBody>
      </p:sp>
      <p:sp>
        <p:nvSpPr>
          <p:cNvPr id="10"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272230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7"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6"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3390" y="2397012"/>
            <a:ext cx="8125218" cy="1963594"/>
          </a:xfrm>
          <a:prstGeom prst="rect">
            <a:avLst/>
          </a:prstGeom>
        </p:spPr>
      </p:pic>
    </p:spTree>
    <p:extLst>
      <p:ext uri="{BB962C8B-B14F-4D97-AF65-F5344CB8AC3E}">
        <p14:creationId xmlns:p14="http://schemas.microsoft.com/office/powerpoint/2010/main" val="323541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0"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154531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0"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34196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4"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2F6C"/>
        </a:solidFill>
        <a:effectLst/>
      </p:bgPr>
    </p:bg>
    <p:spTree>
      <p:nvGrpSpPr>
        <p:cNvPr id="1" name=""/>
        <p:cNvGrpSpPr/>
        <p:nvPr/>
      </p:nvGrpSpPr>
      <p:grpSpPr>
        <a:xfrm>
          <a:off x="0" y="0"/>
          <a:ext cx="0" cy="0"/>
          <a:chOff x="0" y="0"/>
          <a:chExt cx="0" cy="0"/>
        </a:xfrm>
      </p:grpSpPr>
      <p:sp>
        <p:nvSpPr>
          <p:cNvPr id="13" name="Text Placeholder 24"/>
          <p:cNvSpPr>
            <a:spLocks noGrp="1"/>
          </p:cNvSpPr>
          <p:nvPr>
            <p:ph type="body" sz="quarter" idx="10" hasCustomPrompt="1"/>
          </p:nvPr>
        </p:nvSpPr>
        <p:spPr>
          <a:xfrm>
            <a:off x="755111" y="2613367"/>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TRANSITION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TRANSITION SUBTITLE</a:t>
            </a:r>
          </a:p>
        </p:txBody>
      </p:sp>
      <p:sp>
        <p:nvSpPr>
          <p:cNvPr id="6"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1" name="Text Placeholder 12"/>
          <p:cNvSpPr>
            <a:spLocks noGrp="1"/>
          </p:cNvSpPr>
          <p:nvPr>
            <p:ph type="body" sz="quarter" idx="11" hasCustomPrompt="1"/>
          </p:nvPr>
        </p:nvSpPr>
        <p:spPr>
          <a:xfrm>
            <a:off x="7358796"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None/>
              <a:defRPr sz="1800" baseline="0">
                <a:solidFill>
                  <a:srgbClr val="63666A"/>
                </a:solidFill>
                <a:latin typeface="+mn-lt"/>
              </a:defRPr>
            </a:lvl1pPr>
          </a:lstStyle>
          <a:p>
            <a:pPr lvl="0"/>
            <a:r>
              <a:rPr lang="en-US" dirty="0"/>
              <a:t>Click to enter text.</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282797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0" name="Text Placeholder 12"/>
          <p:cNvSpPr>
            <a:spLocks noGrp="1"/>
          </p:cNvSpPr>
          <p:nvPr>
            <p:ph type="body" sz="quarter" idx="11" hasCustomPrompt="1"/>
          </p:nvPr>
        </p:nvSpPr>
        <p:spPr>
          <a:xfrm>
            <a:off x="7358796"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rgbClr val="63666A"/>
                </a:solidFill>
                <a:latin typeface="+mn-lt"/>
              </a:defRPr>
            </a:lvl1pPr>
          </a:lstStyle>
          <a:p>
            <a:pPr lvl="0"/>
            <a:r>
              <a:rPr lang="en-US" dirty="0"/>
              <a:t>Click to enter bulleted text.</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LOCKHEED MARTIN PROPIETARY INFORMATION</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29.jpe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Awareness%20Test.mp4"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Awareness%20Test.mp4"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53989" y="4143314"/>
            <a:ext cx="10684021" cy="612333"/>
          </a:xfrm>
        </p:spPr>
        <p:txBody>
          <a:bodyPr/>
          <a:lstStyle/>
          <a:p>
            <a:r>
              <a:rPr lang="en-US" sz="2000" dirty="0"/>
              <a:t>Ken Zabella</a:t>
            </a:r>
          </a:p>
        </p:txBody>
      </p:sp>
      <p:sp>
        <p:nvSpPr>
          <p:cNvPr id="4" name="Text Placeholder 3"/>
          <p:cNvSpPr>
            <a:spLocks noGrp="1"/>
          </p:cNvSpPr>
          <p:nvPr>
            <p:ph type="body" sz="quarter" idx="13"/>
          </p:nvPr>
        </p:nvSpPr>
        <p:spPr>
          <a:xfrm>
            <a:off x="755110" y="4449481"/>
            <a:ext cx="10684021" cy="612333"/>
          </a:xfrm>
        </p:spPr>
        <p:txBody>
          <a:bodyPr/>
          <a:lstStyle/>
          <a:p>
            <a:r>
              <a:rPr lang="en-US" dirty="0"/>
              <a:t>Intel Analyst Sr Manager</a:t>
            </a:r>
          </a:p>
        </p:txBody>
      </p:sp>
      <p:sp>
        <p:nvSpPr>
          <p:cNvPr id="5" name="Text Placeholder 4"/>
          <p:cNvSpPr>
            <a:spLocks noGrp="1"/>
          </p:cNvSpPr>
          <p:nvPr>
            <p:ph type="body" sz="quarter" idx="10"/>
          </p:nvPr>
        </p:nvSpPr>
        <p:spPr/>
        <p:txBody>
          <a:bodyPr/>
          <a:lstStyle/>
          <a:p>
            <a:r>
              <a:rPr lang="en-US" dirty="0"/>
              <a:t>Counterintelligence &amp;</a:t>
            </a:r>
          </a:p>
          <a:p>
            <a:r>
              <a:rPr lang="en-US" dirty="0"/>
              <a:t>The Insider Threat</a:t>
            </a:r>
          </a:p>
        </p:txBody>
      </p:sp>
    </p:spTree>
    <p:extLst>
      <p:ext uri="{BB962C8B-B14F-4D97-AF65-F5344CB8AC3E}">
        <p14:creationId xmlns:p14="http://schemas.microsoft.com/office/powerpoint/2010/main" val="92571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033CA-8DF9-46D0-BE39-9C8E30D9E0CC}"/>
              </a:ext>
            </a:extLst>
          </p:cNvPr>
          <p:cNvSpPr>
            <a:spLocks noGrp="1"/>
          </p:cNvSpPr>
          <p:nvPr>
            <p:ph type="body" sz="quarter" idx="10"/>
          </p:nvPr>
        </p:nvSpPr>
        <p:spPr>
          <a:xfrm>
            <a:off x="533400" y="353512"/>
            <a:ext cx="10447421" cy="560887"/>
          </a:xfrm>
        </p:spPr>
        <p:txBody>
          <a:bodyPr/>
          <a:lstStyle/>
          <a:p>
            <a:r>
              <a:rPr lang="en-US" dirty="0"/>
              <a:t>Potential RISK indicators - activities</a:t>
            </a:r>
          </a:p>
        </p:txBody>
      </p:sp>
      <p:sp>
        <p:nvSpPr>
          <p:cNvPr id="3" name="Text Placeholder 2">
            <a:extLst>
              <a:ext uri="{FF2B5EF4-FFF2-40B4-BE49-F238E27FC236}">
                <a16:creationId xmlns:a16="http://schemas.microsoft.com/office/drawing/2014/main" id="{BCFA894E-507D-4D7F-85ED-79D572FC8F6D}"/>
              </a:ext>
            </a:extLst>
          </p:cNvPr>
          <p:cNvSpPr>
            <a:spLocks noGrp="1"/>
          </p:cNvSpPr>
          <p:nvPr>
            <p:ph type="body" sz="quarter" idx="14"/>
          </p:nvPr>
        </p:nvSpPr>
        <p:spPr/>
        <p:txBody>
          <a:bodyPr/>
          <a:lstStyle/>
          <a:p>
            <a:endParaRPr lang="en-US"/>
          </a:p>
        </p:txBody>
      </p:sp>
      <p:sp>
        <p:nvSpPr>
          <p:cNvPr id="4" name="Content Placeholder 2">
            <a:extLst>
              <a:ext uri="{FF2B5EF4-FFF2-40B4-BE49-F238E27FC236}">
                <a16:creationId xmlns:a16="http://schemas.microsoft.com/office/drawing/2014/main" id="{6FE2782F-6CE6-4FE5-BC02-79C36FBAD1DF}"/>
              </a:ext>
            </a:extLst>
          </p:cNvPr>
          <p:cNvSpPr txBox="1">
            <a:spLocks/>
          </p:cNvSpPr>
          <p:nvPr/>
        </p:nvSpPr>
        <p:spPr>
          <a:xfrm>
            <a:off x="533400" y="1284706"/>
            <a:ext cx="8224837" cy="4540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342900">
              <a:spcBef>
                <a:spcPct val="0"/>
              </a:spcBef>
              <a:spcAft>
                <a:spcPts val="600"/>
              </a:spcAft>
            </a:pPr>
            <a:r>
              <a:rPr lang="en-US" altLang="en-US" sz="2000" dirty="0">
                <a:ea typeface="ＭＳ Ｐゴシック" panose="020B0600070205080204" pitchFamily="34" charset="-128"/>
              </a:rPr>
              <a:t>Attempts to bypass security controls</a:t>
            </a:r>
          </a:p>
          <a:p>
            <a:pPr marL="182563" indent="-342900">
              <a:spcBef>
                <a:spcPct val="0"/>
              </a:spcBef>
              <a:spcAft>
                <a:spcPts val="600"/>
              </a:spcAft>
            </a:pPr>
            <a:r>
              <a:rPr lang="en-US" altLang="en-US" sz="2000" dirty="0">
                <a:ea typeface="ＭＳ Ｐゴシック" panose="020B0600070205080204" pitchFamily="34" charset="-128"/>
              </a:rPr>
              <a:t>Request for clearance or higher level access </a:t>
            </a:r>
          </a:p>
          <a:p>
            <a:pPr marL="182563" indent="-342900">
              <a:spcBef>
                <a:spcPct val="0"/>
              </a:spcBef>
              <a:spcAft>
                <a:spcPts val="600"/>
              </a:spcAft>
            </a:pPr>
            <a:r>
              <a:rPr lang="en-US" altLang="en-US" sz="2000" dirty="0">
                <a:ea typeface="ＭＳ Ｐゴシック" panose="020B0600070205080204" pitchFamily="34" charset="-128"/>
              </a:rPr>
              <a:t>Unjustified work pattern</a:t>
            </a:r>
          </a:p>
          <a:p>
            <a:pPr marL="182563" indent="-342900">
              <a:spcBef>
                <a:spcPct val="0"/>
              </a:spcBef>
              <a:spcAft>
                <a:spcPts val="600"/>
              </a:spcAft>
            </a:pPr>
            <a:r>
              <a:rPr lang="en-US" altLang="en-US" sz="2000" dirty="0">
                <a:ea typeface="ＭＳ Ｐゴシック" panose="020B0600070205080204" pitchFamily="34" charset="-128"/>
              </a:rPr>
              <a:t>Chronic violation of organization policies</a:t>
            </a:r>
          </a:p>
          <a:p>
            <a:pPr marL="182563" indent="-342900">
              <a:spcBef>
                <a:spcPct val="0"/>
              </a:spcBef>
              <a:spcAft>
                <a:spcPts val="600"/>
              </a:spcAft>
            </a:pPr>
            <a:r>
              <a:rPr lang="en-US" altLang="en-US" sz="2000" dirty="0">
                <a:ea typeface="ＭＳ Ｐゴシック" panose="020B0600070205080204" pitchFamily="34" charset="-128"/>
              </a:rPr>
              <a:t>Decline in work performance</a:t>
            </a:r>
          </a:p>
          <a:p>
            <a:pPr marL="182563" indent="-342900">
              <a:spcBef>
                <a:spcPct val="0"/>
              </a:spcBef>
              <a:spcAft>
                <a:spcPts val="600"/>
              </a:spcAft>
            </a:pPr>
            <a:r>
              <a:rPr lang="en-US" altLang="en-US" sz="2000" dirty="0">
                <a:ea typeface="ＭＳ Ｐゴシック" panose="020B0600070205080204" pitchFamily="34" charset="-128"/>
              </a:rPr>
              <a:t>Irresponsible social media habits</a:t>
            </a:r>
          </a:p>
          <a:p>
            <a:pPr marL="182563" indent="-342900">
              <a:spcBef>
                <a:spcPct val="0"/>
              </a:spcBef>
              <a:spcAft>
                <a:spcPts val="600"/>
              </a:spcAft>
            </a:pPr>
            <a:r>
              <a:rPr lang="en-US" altLang="en-US" sz="2000" dirty="0">
                <a:ea typeface="ＭＳ Ｐゴシック" panose="020B0600070205080204" pitchFamily="34" charset="-128"/>
              </a:rPr>
              <a:t>Unexplained sudden affluence</a:t>
            </a:r>
          </a:p>
          <a:p>
            <a:pPr marL="182563" indent="-342900">
              <a:spcBef>
                <a:spcPct val="0"/>
              </a:spcBef>
              <a:spcAft>
                <a:spcPts val="600"/>
              </a:spcAft>
            </a:pPr>
            <a:r>
              <a:rPr lang="en-US" altLang="en-US" sz="2000" dirty="0">
                <a:ea typeface="ＭＳ Ｐゴシック" panose="020B0600070205080204" pitchFamily="34" charset="-128"/>
              </a:rPr>
              <a:t>Outward expression of conflicting loyalties </a:t>
            </a:r>
          </a:p>
          <a:p>
            <a:pPr marL="182563" indent="-342900">
              <a:spcBef>
                <a:spcPct val="0"/>
              </a:spcBef>
              <a:spcAft>
                <a:spcPts val="600"/>
              </a:spcAft>
            </a:pPr>
            <a:r>
              <a:rPr lang="en-US" altLang="en-US" sz="2000" dirty="0">
                <a:ea typeface="ＭＳ Ｐゴシック" panose="020B0600070205080204" pitchFamily="34" charset="-128"/>
              </a:rPr>
              <a:t>Unreported foreign contacts / foreign travel</a:t>
            </a:r>
          </a:p>
          <a:p>
            <a:pPr marL="182563" indent="-342900">
              <a:spcBef>
                <a:spcPct val="0"/>
              </a:spcBef>
              <a:spcAft>
                <a:spcPts val="600"/>
              </a:spcAft>
            </a:pPr>
            <a:r>
              <a:rPr lang="en-US" altLang="en-US" sz="2000" dirty="0">
                <a:ea typeface="ＭＳ Ｐゴシック" panose="020B0600070205080204" pitchFamily="34" charset="-128"/>
              </a:rPr>
              <a:t>Maintains access to sensitive data after termination notice</a:t>
            </a:r>
          </a:p>
          <a:p>
            <a:pPr marL="182563" indent="-342900">
              <a:spcBef>
                <a:spcPct val="0"/>
              </a:spcBef>
              <a:spcAft>
                <a:spcPts val="600"/>
              </a:spcAft>
            </a:pPr>
            <a:r>
              <a:rPr lang="en-US" altLang="en-US" sz="2000" dirty="0">
                <a:ea typeface="ＭＳ Ｐゴシック" panose="020B0600070205080204" pitchFamily="34" charset="-128"/>
              </a:rPr>
              <a:t>Visible disgruntlement towards employer</a:t>
            </a:r>
          </a:p>
          <a:p>
            <a:pPr marL="182563" indent="-342900">
              <a:spcBef>
                <a:spcPct val="0"/>
              </a:spcBef>
              <a:spcAft>
                <a:spcPts val="600"/>
              </a:spcAft>
            </a:pPr>
            <a:r>
              <a:rPr lang="en-US" altLang="en-US" sz="2000" dirty="0">
                <a:ea typeface="ＭＳ Ｐゴシック" panose="020B0600070205080204" pitchFamily="34" charset="-128"/>
              </a:rPr>
              <a:t>Use of unauthorized digital external storage devices</a:t>
            </a:r>
          </a:p>
        </p:txBody>
      </p:sp>
      <p:pic>
        <p:nvPicPr>
          <p:cNvPr id="5" name="Picture 4">
            <a:extLst>
              <a:ext uri="{FF2B5EF4-FFF2-40B4-BE49-F238E27FC236}">
                <a16:creationId xmlns:a16="http://schemas.microsoft.com/office/drawing/2014/main" id="{741577D3-F11C-4064-8104-31BE57C131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6786" y="2482935"/>
            <a:ext cx="24971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6B3AA47-99B9-418A-9638-FEE28F700C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4611" y="2406735"/>
            <a:ext cx="17430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1F809EC-1E47-4611-92DD-9205775AA9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2786" y="2389272"/>
            <a:ext cx="31940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5063452-9B26-4480-B638-B8693E00E4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7546">
            <a:off x="8185986" y="2032085"/>
            <a:ext cx="24955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04FADA-47AA-400A-A356-B412FF8C79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2786" y="1933660"/>
            <a:ext cx="30892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79C7358-164A-4933-BCF5-10AD5ECC235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38386" y="2101935"/>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0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FF120D-A136-4387-9507-0F5102AC2E67}"/>
              </a:ext>
            </a:extLst>
          </p:cNvPr>
          <p:cNvSpPr>
            <a:spLocks noGrp="1"/>
          </p:cNvSpPr>
          <p:nvPr>
            <p:ph type="body" sz="quarter" idx="10"/>
          </p:nvPr>
        </p:nvSpPr>
        <p:spPr/>
        <p:txBody>
          <a:bodyPr/>
          <a:lstStyle/>
          <a:p>
            <a:r>
              <a:rPr lang="en-US" dirty="0"/>
              <a:t>Case study: ???</a:t>
            </a:r>
          </a:p>
        </p:txBody>
      </p:sp>
      <p:sp>
        <p:nvSpPr>
          <p:cNvPr id="3" name="Text Placeholder 2">
            <a:extLst>
              <a:ext uri="{FF2B5EF4-FFF2-40B4-BE49-F238E27FC236}">
                <a16:creationId xmlns:a16="http://schemas.microsoft.com/office/drawing/2014/main" id="{E3CFD342-9AC9-4603-A3AA-A2977F6EAE46}"/>
              </a:ext>
            </a:extLst>
          </p:cNvPr>
          <p:cNvSpPr>
            <a:spLocks noGrp="1"/>
          </p:cNvSpPr>
          <p:nvPr>
            <p:ph type="body" sz="quarter" idx="14"/>
          </p:nvPr>
        </p:nvSpPr>
        <p:spPr/>
        <p:txBody>
          <a:bodyPr/>
          <a:lstStyle/>
          <a:p>
            <a:endParaRPr lang="en-US"/>
          </a:p>
        </p:txBody>
      </p:sp>
      <p:sp>
        <p:nvSpPr>
          <p:cNvPr id="4" name="Content Placeholder 2">
            <a:extLst>
              <a:ext uri="{FF2B5EF4-FFF2-40B4-BE49-F238E27FC236}">
                <a16:creationId xmlns:a16="http://schemas.microsoft.com/office/drawing/2014/main" id="{D7E26AF8-95D6-4FB9-9B35-215AEAFB03D2}"/>
              </a:ext>
            </a:extLst>
          </p:cNvPr>
          <p:cNvSpPr txBox="1">
            <a:spLocks/>
          </p:cNvSpPr>
          <p:nvPr/>
        </p:nvSpPr>
        <p:spPr>
          <a:xfrm>
            <a:off x="533400" y="1088072"/>
            <a:ext cx="7143749" cy="5199062"/>
          </a:xfrm>
          <a:prstGeom prst="rect">
            <a:avLst/>
          </a:prstGeom>
        </p:spPr>
        <p:txBody>
          <a:bodyPr>
            <a:noAutofit/>
          </a:bodyPr>
          <a:lstStyle>
            <a:lvl1pPr marL="342900" indent="-3429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defRPr/>
            </a:pPr>
            <a:r>
              <a:rPr lang="en-US" sz="2000" dirty="0">
                <a:solidFill>
                  <a:srgbClr val="63666A"/>
                </a:solidFill>
              </a:rPr>
              <a:t>Disgruntled</a:t>
            </a:r>
          </a:p>
          <a:p>
            <a:pPr>
              <a:lnSpc>
                <a:spcPct val="100000"/>
              </a:lnSpc>
              <a:spcBef>
                <a:spcPts val="0"/>
              </a:spcBef>
              <a:defRPr/>
            </a:pPr>
            <a:r>
              <a:rPr lang="en-US" sz="2000" dirty="0">
                <a:solidFill>
                  <a:srgbClr val="63666A"/>
                </a:solidFill>
              </a:rPr>
              <a:t>Superiority Complex</a:t>
            </a:r>
          </a:p>
          <a:p>
            <a:pPr>
              <a:lnSpc>
                <a:spcPct val="100000"/>
              </a:lnSpc>
              <a:spcBef>
                <a:spcPts val="0"/>
              </a:spcBef>
              <a:defRPr/>
            </a:pPr>
            <a:r>
              <a:rPr lang="en-US" sz="2000" dirty="0">
                <a:solidFill>
                  <a:srgbClr val="63666A"/>
                </a:solidFill>
              </a:rPr>
              <a:t>Background full of falsehoods, exaggerations and omissions</a:t>
            </a:r>
          </a:p>
          <a:p>
            <a:pPr>
              <a:lnSpc>
                <a:spcPct val="100000"/>
              </a:lnSpc>
              <a:spcBef>
                <a:spcPts val="0"/>
              </a:spcBef>
              <a:defRPr/>
            </a:pPr>
            <a:r>
              <a:rPr lang="en-US" sz="2000" dirty="0">
                <a:solidFill>
                  <a:srgbClr val="63666A"/>
                </a:solidFill>
              </a:rPr>
              <a:t>Clearance concerns</a:t>
            </a:r>
          </a:p>
          <a:p>
            <a:pPr lvl="1">
              <a:lnSpc>
                <a:spcPct val="100000"/>
              </a:lnSpc>
              <a:spcBef>
                <a:spcPts val="0"/>
              </a:spcBef>
              <a:buFont typeface="Arial" panose="020B0604020202020204" pitchFamily="34" charset="0"/>
              <a:buChar char="•"/>
              <a:defRPr/>
            </a:pPr>
            <a:r>
              <a:rPr lang="en-US" sz="1800" dirty="0">
                <a:solidFill>
                  <a:srgbClr val="63666A"/>
                </a:solidFill>
              </a:rPr>
              <a:t>Told security investigators he should not be given access to secrets</a:t>
            </a:r>
          </a:p>
          <a:p>
            <a:pPr lvl="1">
              <a:lnSpc>
                <a:spcPct val="100000"/>
              </a:lnSpc>
              <a:spcBef>
                <a:spcPts val="0"/>
              </a:spcBef>
              <a:buFont typeface="Arial" panose="020B0604020202020204" pitchFamily="34" charset="0"/>
              <a:buChar char="•"/>
              <a:defRPr/>
            </a:pPr>
            <a:r>
              <a:rPr lang="en-US" sz="1800" dirty="0">
                <a:solidFill>
                  <a:srgbClr val="63666A"/>
                </a:solidFill>
              </a:rPr>
              <a:t>Incomplete investigation and security violation</a:t>
            </a:r>
          </a:p>
          <a:p>
            <a:pPr>
              <a:lnSpc>
                <a:spcPct val="100000"/>
              </a:lnSpc>
              <a:spcBef>
                <a:spcPts val="0"/>
              </a:spcBef>
              <a:defRPr/>
            </a:pPr>
            <a:r>
              <a:rPr lang="en-US" sz="2000" dirty="0">
                <a:solidFill>
                  <a:srgbClr val="63666A"/>
                </a:solidFill>
              </a:rPr>
              <a:t>Arrogant</a:t>
            </a:r>
          </a:p>
          <a:p>
            <a:pPr>
              <a:lnSpc>
                <a:spcPct val="100000"/>
              </a:lnSpc>
              <a:spcBef>
                <a:spcPts val="0"/>
              </a:spcBef>
              <a:defRPr/>
            </a:pPr>
            <a:r>
              <a:rPr lang="en-US" sz="2000" dirty="0">
                <a:solidFill>
                  <a:srgbClr val="63666A"/>
                </a:solidFill>
              </a:rPr>
              <a:t>Argumentative </a:t>
            </a:r>
          </a:p>
          <a:p>
            <a:pPr>
              <a:lnSpc>
                <a:spcPct val="100000"/>
              </a:lnSpc>
              <a:spcBef>
                <a:spcPts val="0"/>
              </a:spcBef>
              <a:defRPr/>
            </a:pPr>
            <a:r>
              <a:rPr lang="en-US" sz="2000" dirty="0">
                <a:solidFill>
                  <a:srgbClr val="63666A"/>
                </a:solidFill>
              </a:rPr>
              <a:t>Inconsistent and unauthorized work hours</a:t>
            </a:r>
          </a:p>
          <a:p>
            <a:pPr>
              <a:lnSpc>
                <a:spcPct val="100000"/>
              </a:lnSpc>
              <a:spcBef>
                <a:spcPts val="0"/>
              </a:spcBef>
              <a:defRPr/>
            </a:pPr>
            <a:r>
              <a:rPr lang="en-US" sz="2000" dirty="0">
                <a:solidFill>
                  <a:srgbClr val="63666A"/>
                </a:solidFill>
              </a:rPr>
              <a:t>Conflicting loyalties</a:t>
            </a:r>
          </a:p>
          <a:p>
            <a:pPr lvl="1">
              <a:lnSpc>
                <a:spcPct val="100000"/>
              </a:lnSpc>
              <a:spcBef>
                <a:spcPts val="0"/>
              </a:spcBef>
              <a:buFont typeface="Arial" panose="020B0604020202020204" pitchFamily="34" charset="0"/>
              <a:buChar char="•"/>
              <a:defRPr/>
            </a:pPr>
            <a:r>
              <a:rPr lang="en-US" sz="1800" dirty="0">
                <a:solidFill>
                  <a:srgbClr val="63666A"/>
                </a:solidFill>
              </a:rPr>
              <a:t>“the United States caused problems for China but China never caused problems for the United States”</a:t>
            </a:r>
          </a:p>
          <a:p>
            <a:pPr lvl="1">
              <a:lnSpc>
                <a:spcPct val="100000"/>
              </a:lnSpc>
              <a:spcBef>
                <a:spcPts val="0"/>
              </a:spcBef>
              <a:buFont typeface="Arial" panose="020B0604020202020204" pitchFamily="34" charset="0"/>
              <a:buChar char="•"/>
              <a:defRPr/>
            </a:pPr>
            <a:r>
              <a:rPr lang="en-US" sz="1800" dirty="0">
                <a:solidFill>
                  <a:srgbClr val="63666A"/>
                </a:solidFill>
              </a:rPr>
              <a:t>Openly defended previous Army insider</a:t>
            </a:r>
          </a:p>
          <a:p>
            <a:pPr>
              <a:lnSpc>
                <a:spcPct val="100000"/>
              </a:lnSpc>
              <a:spcBef>
                <a:spcPts val="0"/>
              </a:spcBef>
              <a:defRPr/>
            </a:pPr>
            <a:r>
              <a:rPr lang="en-US" sz="2000" dirty="0">
                <a:solidFill>
                  <a:srgbClr val="63666A"/>
                </a:solidFill>
              </a:rPr>
              <a:t>Attempts to bypass security controls … Successfully</a:t>
            </a:r>
            <a:endParaRPr lang="en-US" sz="1200" dirty="0">
              <a:solidFill>
                <a:srgbClr val="63666A"/>
              </a:solidFill>
            </a:endParaRPr>
          </a:p>
          <a:p>
            <a:pPr lvl="1">
              <a:lnSpc>
                <a:spcPct val="100000"/>
              </a:lnSpc>
              <a:spcBef>
                <a:spcPts val="0"/>
              </a:spcBef>
              <a:defRPr/>
            </a:pPr>
            <a:endParaRPr lang="en-US" sz="1800" dirty="0">
              <a:solidFill>
                <a:srgbClr val="63666A"/>
              </a:solidFill>
            </a:endParaRPr>
          </a:p>
          <a:p>
            <a:pPr>
              <a:lnSpc>
                <a:spcPct val="100000"/>
              </a:lnSpc>
              <a:spcBef>
                <a:spcPts val="0"/>
              </a:spcBef>
              <a:defRPr/>
            </a:pPr>
            <a:endParaRPr lang="en-US" sz="1800" dirty="0">
              <a:solidFill>
                <a:srgbClr val="63666A"/>
              </a:solidFill>
            </a:endParaRPr>
          </a:p>
          <a:p>
            <a:pPr lvl="1">
              <a:lnSpc>
                <a:spcPct val="100000"/>
              </a:lnSpc>
              <a:spcBef>
                <a:spcPts val="0"/>
              </a:spcBef>
              <a:defRPr/>
            </a:pPr>
            <a:endParaRPr lang="en-US" sz="1600" dirty="0">
              <a:solidFill>
                <a:srgbClr val="63666A"/>
              </a:solidFill>
            </a:endParaRPr>
          </a:p>
        </p:txBody>
      </p:sp>
      <p:grpSp>
        <p:nvGrpSpPr>
          <p:cNvPr id="5" name="Group 4">
            <a:extLst>
              <a:ext uri="{FF2B5EF4-FFF2-40B4-BE49-F238E27FC236}">
                <a16:creationId xmlns:a16="http://schemas.microsoft.com/office/drawing/2014/main" id="{35E28D04-0E3C-44B7-A853-509A38C56F20}"/>
              </a:ext>
            </a:extLst>
          </p:cNvPr>
          <p:cNvGrpSpPr>
            <a:grpSpLocks/>
          </p:cNvGrpSpPr>
          <p:nvPr/>
        </p:nvGrpSpPr>
        <p:grpSpPr bwMode="auto">
          <a:xfrm>
            <a:off x="6229350" y="1838324"/>
            <a:ext cx="6542447" cy="4448809"/>
            <a:chOff x="5404268" y="1658986"/>
            <a:chExt cx="7071424" cy="4628148"/>
          </a:xfrm>
        </p:grpSpPr>
        <p:pic>
          <p:nvPicPr>
            <p:cNvPr id="6" name="Picture 2">
              <a:extLst>
                <a:ext uri="{FF2B5EF4-FFF2-40B4-BE49-F238E27FC236}">
                  <a16:creationId xmlns:a16="http://schemas.microsoft.com/office/drawing/2014/main" id="{153155D7-986E-41AD-8660-CC5BC614C2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6644" y="1658986"/>
              <a:ext cx="6096000" cy="462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7B76D86-22C7-4505-9B24-E035C734A1AB}"/>
                </a:ext>
              </a:extLst>
            </p:cNvPr>
            <p:cNvSpPr/>
            <p:nvPr/>
          </p:nvSpPr>
          <p:spPr>
            <a:xfrm>
              <a:off x="5404268" y="5363804"/>
              <a:ext cx="7071424"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dirty="0">
                  <a:ln/>
                  <a:solidFill>
                    <a:srgbClr val="FF0000"/>
                  </a:solidFill>
                </a:rPr>
                <a:t>EDWARD SNOWDEN</a:t>
              </a:r>
            </a:p>
          </p:txBody>
        </p:sp>
      </p:grpSp>
    </p:spTree>
    <p:extLst>
      <p:ext uri="{BB962C8B-B14F-4D97-AF65-F5344CB8AC3E}">
        <p14:creationId xmlns:p14="http://schemas.microsoft.com/office/powerpoint/2010/main" val="22963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7E7859-BD34-415A-A01C-7F4161F7245A}"/>
              </a:ext>
            </a:extLst>
          </p:cNvPr>
          <p:cNvSpPr>
            <a:spLocks noGrp="1"/>
          </p:cNvSpPr>
          <p:nvPr>
            <p:ph type="body" sz="quarter" idx="10"/>
          </p:nvPr>
        </p:nvSpPr>
        <p:spPr/>
        <p:txBody>
          <a:bodyPr/>
          <a:lstStyle/>
          <a:p>
            <a:r>
              <a:rPr lang="en-US" dirty="0"/>
              <a:t>Case study: ???</a:t>
            </a:r>
          </a:p>
        </p:txBody>
      </p:sp>
      <p:sp>
        <p:nvSpPr>
          <p:cNvPr id="3" name="Text Placeholder 2">
            <a:extLst>
              <a:ext uri="{FF2B5EF4-FFF2-40B4-BE49-F238E27FC236}">
                <a16:creationId xmlns:a16="http://schemas.microsoft.com/office/drawing/2014/main" id="{3B1F9625-4991-4011-A9CF-54C769B61BA9}"/>
              </a:ext>
            </a:extLst>
          </p:cNvPr>
          <p:cNvSpPr>
            <a:spLocks noGrp="1"/>
          </p:cNvSpPr>
          <p:nvPr>
            <p:ph type="body" sz="quarter" idx="14"/>
          </p:nvPr>
        </p:nvSpPr>
        <p:spPr/>
        <p:txBody>
          <a:bodyPr/>
          <a:lstStyle/>
          <a:p>
            <a:endParaRPr lang="en-US"/>
          </a:p>
        </p:txBody>
      </p:sp>
      <p:sp>
        <p:nvSpPr>
          <p:cNvPr id="4" name="Content Placeholder 2">
            <a:extLst>
              <a:ext uri="{FF2B5EF4-FFF2-40B4-BE49-F238E27FC236}">
                <a16:creationId xmlns:a16="http://schemas.microsoft.com/office/drawing/2014/main" id="{CE59B727-3AFF-430B-8819-F61581A393CE}"/>
              </a:ext>
            </a:extLst>
          </p:cNvPr>
          <p:cNvSpPr txBox="1">
            <a:spLocks/>
          </p:cNvSpPr>
          <p:nvPr/>
        </p:nvSpPr>
        <p:spPr>
          <a:xfrm>
            <a:off x="533400" y="1196838"/>
            <a:ext cx="6857214" cy="464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solidFill>
                  <a:srgbClr val="63666A"/>
                </a:solidFill>
                <a:ea typeface="ＭＳ Ｐゴシック" panose="020B0600070205080204" pitchFamily="34" charset="-128"/>
              </a:rPr>
              <a:t>Drinking problems</a:t>
            </a:r>
            <a:endParaRPr lang="en-US" altLang="en-US" sz="1800" dirty="0">
              <a:solidFill>
                <a:srgbClr val="63666A"/>
              </a:solidFill>
              <a:ea typeface="ＭＳ Ｐゴシック" panose="020B0600070205080204" pitchFamily="34" charset="-128"/>
            </a:endParaRPr>
          </a:p>
          <a:p>
            <a:pPr lvl="1"/>
            <a:r>
              <a:rPr lang="en-US" altLang="en-US" sz="1800" dirty="0">
                <a:solidFill>
                  <a:srgbClr val="63666A"/>
                </a:solidFill>
                <a:ea typeface="ＭＳ Ｐゴシック" panose="020B0600070205080204" pitchFamily="34" charset="-128"/>
              </a:rPr>
              <a:t>Drunk driving arrest</a:t>
            </a:r>
          </a:p>
          <a:p>
            <a:r>
              <a:rPr lang="en-US" altLang="en-US" sz="2200" dirty="0">
                <a:solidFill>
                  <a:srgbClr val="63666A"/>
                </a:solidFill>
                <a:ea typeface="ＭＳ Ｐゴシック" panose="020B0600070205080204" pitchFamily="34" charset="-128"/>
              </a:rPr>
              <a:t>Unpaid tax bills</a:t>
            </a:r>
          </a:p>
          <a:p>
            <a:r>
              <a:rPr lang="en-US" altLang="en-US" sz="2200" dirty="0">
                <a:solidFill>
                  <a:srgbClr val="63666A"/>
                </a:solidFill>
                <a:ea typeface="ＭＳ Ｐゴシック" panose="020B0600070205080204" pitchFamily="34" charset="-128"/>
              </a:rPr>
              <a:t>Two divorces</a:t>
            </a:r>
          </a:p>
          <a:p>
            <a:r>
              <a:rPr lang="en-US" altLang="en-US" sz="2200" dirty="0">
                <a:solidFill>
                  <a:srgbClr val="63666A"/>
                </a:solidFill>
                <a:ea typeface="ＭＳ Ｐゴシック" panose="020B0600070205080204" pitchFamily="34" charset="-128"/>
              </a:rPr>
              <a:t>Computer harassment charge</a:t>
            </a:r>
          </a:p>
          <a:p>
            <a:r>
              <a:rPr lang="en-US" altLang="en-US" sz="2200" dirty="0">
                <a:solidFill>
                  <a:srgbClr val="63666A"/>
                </a:solidFill>
                <a:ea typeface="ＭＳ Ｐゴシック" panose="020B0600070205080204" pitchFamily="34" charset="-128"/>
              </a:rPr>
              <a:t>Posed as police officer during traffic dispute</a:t>
            </a:r>
          </a:p>
          <a:p>
            <a:r>
              <a:rPr lang="en-US" altLang="en-US" sz="2200" dirty="0">
                <a:solidFill>
                  <a:srgbClr val="63666A"/>
                </a:solidFill>
                <a:ea typeface="ＭＳ Ｐゴシック" panose="020B0600070205080204" pitchFamily="34" charset="-128"/>
              </a:rPr>
              <a:t>Drafted a message criticizing the government’s internal security measures</a:t>
            </a:r>
          </a:p>
          <a:p>
            <a:r>
              <a:rPr lang="en-US" altLang="en-US" sz="2200" dirty="0">
                <a:solidFill>
                  <a:srgbClr val="63666A"/>
                </a:solidFill>
                <a:ea typeface="ＭＳ Ｐゴシック" panose="020B0600070205080204" pitchFamily="34" charset="-128"/>
              </a:rPr>
              <a:t>Mental health concerns</a:t>
            </a:r>
          </a:p>
          <a:p>
            <a:pPr lvl="1"/>
            <a:r>
              <a:rPr lang="en-US" altLang="en-US" sz="1800" dirty="0">
                <a:solidFill>
                  <a:srgbClr val="63666A"/>
                </a:solidFill>
                <a:ea typeface="ＭＳ Ｐゴシック" panose="020B0600070205080204" pitchFamily="34" charset="-128"/>
              </a:rPr>
              <a:t>Hoarder</a:t>
            </a:r>
          </a:p>
          <a:p>
            <a:endParaRPr lang="en-US" altLang="en-US" sz="2400" dirty="0">
              <a:solidFill>
                <a:srgbClr val="63666A"/>
              </a:solidFill>
              <a:ea typeface="ＭＳ Ｐゴシック" panose="020B0600070205080204" pitchFamily="34" charset="-128"/>
            </a:endParaRPr>
          </a:p>
        </p:txBody>
      </p:sp>
      <p:grpSp>
        <p:nvGrpSpPr>
          <p:cNvPr id="5" name="Group 4">
            <a:extLst>
              <a:ext uri="{FF2B5EF4-FFF2-40B4-BE49-F238E27FC236}">
                <a16:creationId xmlns:a16="http://schemas.microsoft.com/office/drawing/2014/main" id="{12A1D267-80AE-42A2-92A3-8AAEA1CD04C0}"/>
              </a:ext>
            </a:extLst>
          </p:cNvPr>
          <p:cNvGrpSpPr>
            <a:grpSpLocks/>
          </p:cNvGrpSpPr>
          <p:nvPr/>
        </p:nvGrpSpPr>
        <p:grpSpPr bwMode="auto">
          <a:xfrm>
            <a:off x="5434545" y="2428449"/>
            <a:ext cx="7418387" cy="3871912"/>
            <a:chOff x="162848" y="2986152"/>
            <a:chExt cx="7417415" cy="3871848"/>
          </a:xfrm>
        </p:grpSpPr>
        <p:pic>
          <p:nvPicPr>
            <p:cNvPr id="6" name="Picture 3">
              <a:extLst>
                <a:ext uri="{FF2B5EF4-FFF2-40B4-BE49-F238E27FC236}">
                  <a16:creationId xmlns:a16="http://schemas.microsoft.com/office/drawing/2014/main" id="{3731B98D-83A6-4666-B13A-3DBCD7E3F3F9}"/>
                </a:ext>
              </a:extLst>
            </p:cNvPr>
            <p:cNvPicPr>
              <a:picLocks noChangeAspect="1"/>
            </p:cNvPicPr>
            <p:nvPr/>
          </p:nvPicPr>
          <p:blipFill>
            <a:blip r:embed="rId2">
              <a:extLst>
                <a:ext uri="{28A0092B-C50C-407E-A947-70E740481C1C}">
                  <a14:useLocalDpi xmlns:a14="http://schemas.microsoft.com/office/drawing/2010/main" val="0"/>
                </a:ext>
              </a:extLst>
            </a:blip>
            <a:srcRect l="32286"/>
            <a:stretch>
              <a:fillRect/>
            </a:stretch>
          </p:blipFill>
          <p:spPr bwMode="auto">
            <a:xfrm>
              <a:off x="2244838" y="2986152"/>
              <a:ext cx="4659085" cy="387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B4D0E6F-3567-4E4E-B8AF-506B5C813516}"/>
                </a:ext>
              </a:extLst>
            </p:cNvPr>
            <p:cNvSpPr/>
            <p:nvPr/>
          </p:nvSpPr>
          <p:spPr bwMode="auto">
            <a:xfrm>
              <a:off x="162848" y="5934670"/>
              <a:ext cx="7417415"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dirty="0">
                  <a:ln/>
                  <a:solidFill>
                    <a:srgbClr val="FF0000"/>
                  </a:solidFill>
                </a:rPr>
                <a:t>HAROLD T MARTIN III</a:t>
              </a:r>
            </a:p>
          </p:txBody>
        </p:sp>
      </p:grpSp>
    </p:spTree>
    <p:extLst>
      <p:ext uri="{BB962C8B-B14F-4D97-AF65-F5344CB8AC3E}">
        <p14:creationId xmlns:p14="http://schemas.microsoft.com/office/powerpoint/2010/main" val="34784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7E7859-BD34-415A-A01C-7F4161F7245A}"/>
              </a:ext>
            </a:extLst>
          </p:cNvPr>
          <p:cNvSpPr>
            <a:spLocks noGrp="1"/>
          </p:cNvSpPr>
          <p:nvPr>
            <p:ph type="body" sz="quarter" idx="10"/>
          </p:nvPr>
        </p:nvSpPr>
        <p:spPr/>
        <p:txBody>
          <a:bodyPr/>
          <a:lstStyle/>
          <a:p>
            <a:r>
              <a:rPr lang="en-US" dirty="0"/>
              <a:t>Case study: ???</a:t>
            </a:r>
          </a:p>
        </p:txBody>
      </p:sp>
      <p:sp>
        <p:nvSpPr>
          <p:cNvPr id="3" name="Text Placeholder 2">
            <a:extLst>
              <a:ext uri="{FF2B5EF4-FFF2-40B4-BE49-F238E27FC236}">
                <a16:creationId xmlns:a16="http://schemas.microsoft.com/office/drawing/2014/main" id="{3B1F9625-4991-4011-A9CF-54C769B61BA9}"/>
              </a:ext>
            </a:extLst>
          </p:cNvPr>
          <p:cNvSpPr>
            <a:spLocks noGrp="1"/>
          </p:cNvSpPr>
          <p:nvPr>
            <p:ph type="body" sz="quarter" idx="14"/>
          </p:nvPr>
        </p:nvSpPr>
        <p:spPr/>
        <p:txBody>
          <a:bodyPr/>
          <a:lstStyle/>
          <a:p>
            <a:endParaRPr lang="en-US"/>
          </a:p>
        </p:txBody>
      </p:sp>
      <p:sp>
        <p:nvSpPr>
          <p:cNvPr id="4" name="Content Placeholder 2">
            <a:extLst>
              <a:ext uri="{FF2B5EF4-FFF2-40B4-BE49-F238E27FC236}">
                <a16:creationId xmlns:a16="http://schemas.microsoft.com/office/drawing/2014/main" id="{CE59B727-3AFF-430B-8819-F61581A393CE}"/>
              </a:ext>
            </a:extLst>
          </p:cNvPr>
          <p:cNvSpPr txBox="1">
            <a:spLocks/>
          </p:cNvSpPr>
          <p:nvPr/>
        </p:nvSpPr>
        <p:spPr>
          <a:xfrm>
            <a:off x="533400" y="1181680"/>
            <a:ext cx="8401050" cy="464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solidFill>
                  <a:srgbClr val="63666A"/>
                </a:solidFill>
                <a:ea typeface="ＭＳ Ｐゴシック" panose="020B0600070205080204" pitchFamily="34" charset="-128"/>
              </a:rPr>
              <a:t>Wrote on Twitter “the most dangerous entry to this country was the orange fascist we let into the White House”</a:t>
            </a:r>
          </a:p>
          <a:p>
            <a:r>
              <a:rPr lang="en-US" altLang="en-US" sz="2200" dirty="0">
                <a:solidFill>
                  <a:srgbClr val="63666A"/>
                </a:solidFill>
                <a:ea typeface="ＭＳ Ｐゴシック" panose="020B0600070205080204" pitchFamily="34" charset="-128"/>
              </a:rPr>
              <a:t>Facebook described President Trump as “a soulless ginger orangutan” </a:t>
            </a:r>
          </a:p>
          <a:p>
            <a:r>
              <a:rPr lang="en-US" altLang="en-US" sz="2200" dirty="0">
                <a:solidFill>
                  <a:srgbClr val="63666A"/>
                </a:solidFill>
                <a:ea typeface="ＭＳ Ｐゴシック" panose="020B0600070205080204" pitchFamily="34" charset="-128"/>
              </a:rPr>
              <a:t>Expressed support for Taliban leaders and Osama bin </a:t>
            </a:r>
            <a:r>
              <a:rPr lang="en-US" altLang="en-US" sz="2200" dirty="0" err="1">
                <a:solidFill>
                  <a:srgbClr val="63666A"/>
                </a:solidFill>
                <a:ea typeface="ＭＳ Ｐゴシック" panose="020B0600070205080204" pitchFamily="34" charset="-128"/>
              </a:rPr>
              <a:t>Ladin</a:t>
            </a:r>
            <a:endParaRPr lang="en-US" altLang="en-US" sz="2200" dirty="0">
              <a:solidFill>
                <a:srgbClr val="63666A"/>
              </a:solidFill>
              <a:ea typeface="ＭＳ Ｐゴシック" panose="020B0600070205080204" pitchFamily="34" charset="-128"/>
            </a:endParaRPr>
          </a:p>
          <a:p>
            <a:r>
              <a:rPr lang="en-US" altLang="en-US" sz="2200" dirty="0">
                <a:solidFill>
                  <a:srgbClr val="63666A"/>
                </a:solidFill>
                <a:ea typeface="ＭＳ Ｐゴシック" panose="020B0600070205080204" pitchFamily="34" charset="-128"/>
              </a:rPr>
              <a:t>Stated: “It’s a Christlike vision to have a fundamentalist Islamic State”</a:t>
            </a:r>
          </a:p>
          <a:p>
            <a:r>
              <a:rPr lang="en-US" altLang="en-US" sz="2200" dirty="0">
                <a:solidFill>
                  <a:srgbClr val="63666A"/>
                </a:solidFill>
                <a:ea typeface="ＭＳ Ｐゴシック" panose="020B0600070205080204" pitchFamily="34" charset="-128"/>
              </a:rPr>
              <a:t>Praised Edward Snowden</a:t>
            </a:r>
          </a:p>
          <a:p>
            <a:r>
              <a:rPr lang="en-US" altLang="en-US" sz="2200" dirty="0">
                <a:solidFill>
                  <a:srgbClr val="63666A"/>
                </a:solidFill>
                <a:ea typeface="ＭＳ Ｐゴシック" panose="020B0600070205080204" pitchFamily="34" charset="-128"/>
              </a:rPr>
              <a:t>Retweeted government leaks</a:t>
            </a:r>
          </a:p>
          <a:p>
            <a:r>
              <a:rPr lang="en-US" altLang="en-US" sz="2200" dirty="0">
                <a:solidFill>
                  <a:srgbClr val="63666A"/>
                </a:solidFill>
                <a:ea typeface="ＭＳ Ｐゴシック" panose="020B0600070205080204" pitchFamily="34" charset="-128"/>
              </a:rPr>
              <a:t>Handwrote notes about “burning down the White House, fleeing to Afghanistan and joining the Taliban”</a:t>
            </a:r>
          </a:p>
          <a:p>
            <a:endParaRPr lang="en-US" altLang="en-US" sz="2000" dirty="0">
              <a:solidFill>
                <a:srgbClr val="63666A"/>
              </a:solidFill>
              <a:ea typeface="ＭＳ Ｐゴシック" panose="020B0600070205080204" pitchFamily="34" charset="-128"/>
            </a:endParaRPr>
          </a:p>
        </p:txBody>
      </p:sp>
      <p:grpSp>
        <p:nvGrpSpPr>
          <p:cNvPr id="5" name="Group 4">
            <a:extLst>
              <a:ext uri="{FF2B5EF4-FFF2-40B4-BE49-F238E27FC236}">
                <a16:creationId xmlns:a16="http://schemas.microsoft.com/office/drawing/2014/main" id="{9232771F-28D7-48C2-9296-4FFD4F05A71D}"/>
              </a:ext>
            </a:extLst>
          </p:cNvPr>
          <p:cNvGrpSpPr/>
          <p:nvPr/>
        </p:nvGrpSpPr>
        <p:grpSpPr>
          <a:xfrm>
            <a:off x="7199351" y="2731977"/>
            <a:ext cx="5239993" cy="3644584"/>
            <a:chOff x="6994534" y="2655777"/>
            <a:chExt cx="5239993" cy="3644584"/>
          </a:xfrm>
        </p:grpSpPr>
        <p:pic>
          <p:nvPicPr>
            <p:cNvPr id="9" name="Picture 8">
              <a:extLst>
                <a:ext uri="{FF2B5EF4-FFF2-40B4-BE49-F238E27FC236}">
                  <a16:creationId xmlns:a16="http://schemas.microsoft.com/office/drawing/2014/main" id="{D4634ECF-E6EB-44B4-8346-50EBA52058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093" b="99313" l="1333" r="90000">
                          <a14:foregroundMark x1="32500" y1="9107" x2="43667" y2="2577"/>
                          <a14:foregroundMark x1="43667" y1="2577" x2="57333" y2="3093"/>
                          <a14:foregroundMark x1="57333" y1="3093" x2="39167" y2="7560"/>
                          <a14:foregroundMark x1="4667" y1="97251" x2="22333" y2="77320"/>
                          <a14:foregroundMark x1="22333" y1="77320" x2="33500" y2="71306"/>
                          <a14:foregroundMark x1="33500" y1="71306" x2="61167" y2="69072"/>
                          <a14:foregroundMark x1="61167" y1="69072" x2="75000" y2="70447"/>
                          <a14:foregroundMark x1="75000" y1="70447" x2="84500" y2="79381"/>
                          <a14:foregroundMark x1="84500" y1="79381" x2="84000" y2="93471"/>
                          <a14:foregroundMark x1="84000" y1="93471" x2="71167" y2="84192"/>
                          <a14:foregroundMark x1="71167" y1="84192" x2="54667" y2="92268"/>
                          <a14:foregroundMark x1="54667" y1="92268" x2="40000" y2="94674"/>
                          <a14:foregroundMark x1="40000" y1="94674" x2="19667" y2="77491"/>
                          <a14:foregroundMark x1="19667" y1="77491" x2="8167" y2="84708"/>
                          <a14:foregroundMark x1="8167" y1="84708" x2="17167" y2="94330"/>
                          <a14:foregroundMark x1="17167" y1="94330" x2="30667" y2="87113"/>
                          <a14:foregroundMark x1="30667" y1="87113" x2="49000" y2="85052"/>
                          <a14:foregroundMark x1="49000" y1="85052" x2="57833" y2="87973"/>
                          <a14:foregroundMark x1="3833" y1="96735" x2="63333" y2="99313"/>
                          <a14:foregroundMark x1="63333" y1="99313" x2="85333" y2="97938"/>
                          <a14:foregroundMark x1="5667" y1="87629" x2="1333" y2="96735"/>
                          <a14:foregroundMark x1="67333" y1="34364" x2="67333" y2="34364"/>
                          <a14:foregroundMark x1="68000" y1="33849" x2="68000" y2="33849"/>
                          <a14:foregroundMark x1="68667" y1="34021" x2="68667" y2="34021"/>
                          <a14:foregroundMark x1="69167" y1="35739" x2="69167" y2="35739"/>
                          <a14:foregroundMark x1="67500" y1="41237" x2="67500" y2="41237"/>
                          <a14:backgroundMark x1="73167" y1="16323" x2="73167" y2="16323"/>
                          <a14:backgroundMark x1="68833" y1="13058" x2="76333" y2="19931"/>
                          <a14:backgroundMark x1="75167" y1="24742" x2="69667" y2="13058"/>
                          <a14:backgroundMark x1="69667" y1="13058" x2="69667" y2="12887"/>
                          <a14:backgroundMark x1="71500" y1="21134" x2="71167" y2="10481"/>
                          <a14:backgroundMark x1="69833" y1="25258" x2="73667" y2="37973"/>
                          <a14:backgroundMark x1="73667" y1="37973" x2="73833" y2="38316"/>
                          <a14:backgroundMark x1="69667" y1="36254" x2="69667" y2="39691"/>
                          <a14:backgroundMark x1="66833" y1="32302" x2="66833" y2="32302"/>
                          <a14:backgroundMark x1="69000" y1="39691" x2="68333" y2="41237"/>
                          <a14:backgroundMark x1="78000" y1="22509" x2="76500" y2="37285"/>
                          <a14:backgroundMark x1="69500" y1="35052" x2="69500" y2="35052"/>
                          <a14:backgroundMark x1="69500" y1="35911" x2="69500" y2="35911"/>
                          <a14:backgroundMark x1="69333" y1="35739" x2="69333" y2="35739"/>
                          <a14:backgroundMark x1="68833" y1="38316" x2="68833" y2="38316"/>
                          <a14:backgroundMark x1="68833" y1="39347" x2="68833" y2="39347"/>
                          <a14:backgroundMark x1="68333" y1="39863" x2="68333" y2="39863"/>
                          <a14:backgroundMark x1="68333" y1="39175" x2="68333" y2="39175"/>
                          <a14:backgroundMark x1="69000" y1="37629" x2="69000" y2="37629"/>
                          <a14:backgroundMark x1="66667" y1="32818" x2="66667" y2="32818"/>
                        </a14:backgroundRemoval>
                      </a14:imgEffect>
                    </a14:imgLayer>
                  </a14:imgProps>
                </a:ext>
                <a:ext uri="{28A0092B-C50C-407E-A947-70E740481C1C}">
                  <a14:useLocalDpi xmlns:a14="http://schemas.microsoft.com/office/drawing/2010/main" val="0"/>
                </a:ext>
              </a:extLst>
            </a:blip>
            <a:srcRect t="1834" b="2061"/>
            <a:stretch/>
          </p:blipFill>
          <p:spPr>
            <a:xfrm>
              <a:off x="8462454" y="2655777"/>
              <a:ext cx="3772073" cy="3516423"/>
            </a:xfrm>
            <a:prstGeom prst="rect">
              <a:avLst/>
            </a:prstGeom>
          </p:spPr>
        </p:pic>
        <p:sp>
          <p:nvSpPr>
            <p:cNvPr id="7" name="Rectangle 6">
              <a:extLst>
                <a:ext uri="{FF2B5EF4-FFF2-40B4-BE49-F238E27FC236}">
                  <a16:creationId xmlns:a16="http://schemas.microsoft.com/office/drawing/2014/main" id="{0B4D0E6F-3567-4E4E-B8AF-506B5C813516}"/>
                </a:ext>
              </a:extLst>
            </p:cNvPr>
            <p:cNvSpPr/>
            <p:nvPr/>
          </p:nvSpPr>
          <p:spPr bwMode="auto">
            <a:xfrm>
              <a:off x="6994534" y="5377031"/>
              <a:ext cx="4992649"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dirty="0">
                  <a:ln/>
                  <a:solidFill>
                    <a:srgbClr val="FF0000"/>
                  </a:solidFill>
                </a:rPr>
                <a:t>REALITY WINNER</a:t>
              </a:r>
            </a:p>
          </p:txBody>
        </p:sp>
      </p:grpSp>
    </p:spTree>
    <p:extLst>
      <p:ext uri="{BB962C8B-B14F-4D97-AF65-F5344CB8AC3E}">
        <p14:creationId xmlns:p14="http://schemas.microsoft.com/office/powerpoint/2010/main" val="40074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D98E-2599-497B-9D3C-A96862E36F9F}"/>
              </a:ext>
            </a:extLst>
          </p:cNvPr>
          <p:cNvSpPr>
            <a:spLocks noGrp="1"/>
          </p:cNvSpPr>
          <p:nvPr>
            <p:ph type="body" sz="quarter" idx="10"/>
          </p:nvPr>
        </p:nvSpPr>
        <p:spPr/>
        <p:txBody>
          <a:bodyPr/>
          <a:lstStyle/>
          <a:p>
            <a:r>
              <a:rPr lang="en-US" dirty="0"/>
              <a:t>Case study: ???</a:t>
            </a:r>
          </a:p>
        </p:txBody>
      </p:sp>
      <p:sp>
        <p:nvSpPr>
          <p:cNvPr id="3" name="Text Placeholder 2">
            <a:extLst>
              <a:ext uri="{FF2B5EF4-FFF2-40B4-BE49-F238E27FC236}">
                <a16:creationId xmlns:a16="http://schemas.microsoft.com/office/drawing/2014/main" id="{AAE18414-6C03-4A5A-8C12-B0026FE1A849}"/>
              </a:ext>
            </a:extLst>
          </p:cNvPr>
          <p:cNvSpPr>
            <a:spLocks noGrp="1"/>
          </p:cNvSpPr>
          <p:nvPr>
            <p:ph type="body" sz="quarter" idx="14"/>
          </p:nvPr>
        </p:nvSpPr>
        <p:spPr/>
        <p:txBody>
          <a:bodyPr/>
          <a:lstStyle/>
          <a:p>
            <a:endParaRPr lang="en-US"/>
          </a:p>
        </p:txBody>
      </p:sp>
      <p:sp>
        <p:nvSpPr>
          <p:cNvPr id="4" name="Content Placeholder 2">
            <a:extLst>
              <a:ext uri="{FF2B5EF4-FFF2-40B4-BE49-F238E27FC236}">
                <a16:creationId xmlns:a16="http://schemas.microsoft.com/office/drawing/2014/main" id="{3F52B2CC-32EF-46CC-B8BA-694BA987C256}"/>
              </a:ext>
            </a:extLst>
          </p:cNvPr>
          <p:cNvSpPr txBox="1">
            <a:spLocks/>
          </p:cNvSpPr>
          <p:nvPr/>
        </p:nvSpPr>
        <p:spPr bwMode="auto">
          <a:xfrm>
            <a:off x="533400" y="1182999"/>
            <a:ext cx="7791450"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342900" indent="-342900">
              <a:spcBef>
                <a:spcPct val="20000"/>
              </a:spcBef>
              <a:buSzPct val="100000"/>
              <a:buChar char="•"/>
              <a:defRPr sz="2400" b="1">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SzPct val="100000"/>
              <a:buChar char="–"/>
              <a:defRPr sz="2400" b="1">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SzPct val="80000"/>
              <a:buChar char="•"/>
              <a:defRPr sz="2400" b="1">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ea typeface="ＭＳ Ｐゴシック" panose="020B0600070205080204" pitchFamily="34" charset="-128"/>
              </a:defRPr>
            </a:lvl9pPr>
          </a:lstStyle>
          <a:p>
            <a:pPr eaLnBrk="1" hangingPunct="1">
              <a:spcBef>
                <a:spcPts val="0"/>
              </a:spcBef>
            </a:pPr>
            <a:r>
              <a:rPr lang="en-US" altLang="en-US" sz="2200" b="0" dirty="0">
                <a:solidFill>
                  <a:srgbClr val="63666A"/>
                </a:solidFill>
                <a:latin typeface="+mn-lt"/>
              </a:rPr>
              <a:t>Anger, anxiety and potential mental heath issues</a:t>
            </a:r>
          </a:p>
          <a:p>
            <a:pPr eaLnBrk="1" hangingPunct="1">
              <a:spcBef>
                <a:spcPts val="0"/>
              </a:spcBef>
            </a:pPr>
            <a:r>
              <a:rPr lang="en-US" altLang="en-US" sz="2200" b="0" dirty="0">
                <a:solidFill>
                  <a:srgbClr val="63666A"/>
                </a:solidFill>
                <a:latin typeface="+mn-lt"/>
              </a:rPr>
              <a:t>After receiving clearance, cited at least 8 times for misconduct over 3 years in the Reserve </a:t>
            </a:r>
          </a:p>
          <a:p>
            <a:pPr lvl="1" eaLnBrk="1" hangingPunct="1">
              <a:spcBef>
                <a:spcPts val="0"/>
              </a:spcBef>
              <a:buFont typeface="Arial" panose="020B0604020202020204" pitchFamily="34" charset="0"/>
              <a:buChar char="•"/>
            </a:pPr>
            <a:r>
              <a:rPr lang="en-US" altLang="en-US" sz="1800" b="0" dirty="0">
                <a:solidFill>
                  <a:srgbClr val="63666A"/>
                </a:solidFill>
                <a:latin typeface="+mn-lt"/>
              </a:rPr>
              <a:t>disorderly conduct, drunkenness and absence without leave, all later dropped</a:t>
            </a:r>
          </a:p>
          <a:p>
            <a:pPr eaLnBrk="1" hangingPunct="1">
              <a:spcBef>
                <a:spcPts val="0"/>
              </a:spcBef>
            </a:pPr>
            <a:r>
              <a:rPr lang="en-US" altLang="en-US" sz="2200" b="0" dirty="0">
                <a:solidFill>
                  <a:srgbClr val="63666A"/>
                </a:solidFill>
                <a:latin typeface="+mn-lt"/>
              </a:rPr>
              <a:t>Arrested for shooting the rear tire of a construction vehicle because the worker disrespected him</a:t>
            </a:r>
          </a:p>
          <a:p>
            <a:pPr eaLnBrk="1" hangingPunct="1">
              <a:spcBef>
                <a:spcPts val="0"/>
              </a:spcBef>
            </a:pPr>
            <a:r>
              <a:rPr lang="en-US" altLang="en-US" sz="2200" b="0" dirty="0">
                <a:solidFill>
                  <a:srgbClr val="63666A"/>
                </a:solidFill>
                <a:latin typeface="+mn-lt"/>
              </a:rPr>
              <a:t>Fired a bullet into his ceiling and through the apartment above</a:t>
            </a:r>
          </a:p>
          <a:p>
            <a:pPr eaLnBrk="1" hangingPunct="1">
              <a:spcBef>
                <a:spcPts val="0"/>
              </a:spcBef>
            </a:pPr>
            <a:r>
              <a:rPr lang="en-US" altLang="en-US" sz="2200" b="0" dirty="0">
                <a:solidFill>
                  <a:srgbClr val="63666A"/>
                </a:solidFill>
                <a:latin typeface="+mn-lt"/>
              </a:rPr>
              <a:t>Arrested on disorderly conduct charge for destroying furnishings in a nightclub</a:t>
            </a:r>
          </a:p>
          <a:p>
            <a:pPr eaLnBrk="1" hangingPunct="1">
              <a:spcBef>
                <a:spcPts val="0"/>
              </a:spcBef>
            </a:pPr>
            <a:r>
              <a:rPr lang="en-US" altLang="en-US" sz="2200" b="0" dirty="0">
                <a:solidFill>
                  <a:srgbClr val="63666A"/>
                </a:solidFill>
                <a:latin typeface="+mn-lt"/>
              </a:rPr>
              <a:t>Complained that individuals were using a microwave to send vibrations into his body</a:t>
            </a:r>
          </a:p>
          <a:p>
            <a:pPr eaLnBrk="1" hangingPunct="1">
              <a:spcBef>
                <a:spcPts val="0"/>
              </a:spcBef>
            </a:pPr>
            <a:r>
              <a:rPr lang="en-US" altLang="en-US" sz="2200" b="0" dirty="0">
                <a:solidFill>
                  <a:srgbClr val="63666A"/>
                </a:solidFill>
                <a:latin typeface="+mn-lt"/>
              </a:rPr>
              <a:t>Roommate reported frequent drinking and paranoia that people were “coming to get him”</a:t>
            </a:r>
          </a:p>
          <a:p>
            <a:pPr lvl="1" eaLnBrk="1" hangingPunct="1">
              <a:spcBef>
                <a:spcPts val="0"/>
              </a:spcBef>
            </a:pPr>
            <a:endParaRPr lang="en-US" altLang="en-US" sz="2800" b="0" dirty="0">
              <a:solidFill>
                <a:srgbClr val="63666A"/>
              </a:solidFill>
              <a:latin typeface="+mn-lt"/>
            </a:endParaRPr>
          </a:p>
          <a:p>
            <a:pPr eaLnBrk="1" hangingPunct="1">
              <a:spcBef>
                <a:spcPts val="0"/>
              </a:spcBef>
            </a:pPr>
            <a:endParaRPr lang="en-US" altLang="en-US" b="0" dirty="0">
              <a:solidFill>
                <a:srgbClr val="63666A"/>
              </a:solidFill>
              <a:latin typeface="+mn-lt"/>
            </a:endParaRPr>
          </a:p>
          <a:p>
            <a:pPr lvl="1" eaLnBrk="1" hangingPunct="1">
              <a:spcBef>
                <a:spcPts val="0"/>
              </a:spcBef>
            </a:pPr>
            <a:endParaRPr lang="en-US" altLang="en-US" sz="1800" b="0" dirty="0">
              <a:solidFill>
                <a:srgbClr val="63666A"/>
              </a:solidFill>
              <a:latin typeface="+mn-lt"/>
            </a:endParaRPr>
          </a:p>
        </p:txBody>
      </p:sp>
      <p:grpSp>
        <p:nvGrpSpPr>
          <p:cNvPr id="5" name="Group 4">
            <a:extLst>
              <a:ext uri="{FF2B5EF4-FFF2-40B4-BE49-F238E27FC236}">
                <a16:creationId xmlns:a16="http://schemas.microsoft.com/office/drawing/2014/main" id="{0B10F571-2A9F-473E-BEFF-9B8BCAB9D9D0}"/>
              </a:ext>
            </a:extLst>
          </p:cNvPr>
          <p:cNvGrpSpPr>
            <a:grpSpLocks/>
          </p:cNvGrpSpPr>
          <p:nvPr/>
        </p:nvGrpSpPr>
        <p:grpSpPr bwMode="auto">
          <a:xfrm>
            <a:off x="8429624" y="2143124"/>
            <a:ext cx="3762375" cy="4112139"/>
            <a:chOff x="2469781" y="2566794"/>
            <a:chExt cx="4061647" cy="4367878"/>
          </a:xfrm>
        </p:grpSpPr>
        <p:pic>
          <p:nvPicPr>
            <p:cNvPr id="6" name="Picture 4">
              <a:extLst>
                <a:ext uri="{FF2B5EF4-FFF2-40B4-BE49-F238E27FC236}">
                  <a16:creationId xmlns:a16="http://schemas.microsoft.com/office/drawing/2014/main" id="{CD0840DB-473F-4232-86D7-63B79F0DEE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237" y="2566794"/>
              <a:ext cx="3376191" cy="436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CF56F0A-3269-4A50-87C3-14A45A7BAA01}"/>
                </a:ext>
              </a:extLst>
            </p:cNvPr>
            <p:cNvSpPr/>
            <p:nvPr/>
          </p:nvSpPr>
          <p:spPr bwMode="auto">
            <a:xfrm>
              <a:off x="2469781" y="6103548"/>
              <a:ext cx="3841850" cy="831124"/>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4800" dirty="0">
                  <a:ln/>
                  <a:solidFill>
                    <a:srgbClr val="FF0000"/>
                  </a:solidFill>
                </a:rPr>
                <a:t>AARON ALEXIS</a:t>
              </a:r>
            </a:p>
          </p:txBody>
        </p:sp>
      </p:grpSp>
    </p:spTree>
    <p:extLst>
      <p:ext uri="{BB962C8B-B14F-4D97-AF65-F5344CB8AC3E}">
        <p14:creationId xmlns:p14="http://schemas.microsoft.com/office/powerpoint/2010/main" val="14983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D8D3D-685C-40A7-A02A-DD15101FE74D}"/>
              </a:ext>
            </a:extLst>
          </p:cNvPr>
          <p:cNvSpPr>
            <a:spLocks noGrp="1"/>
          </p:cNvSpPr>
          <p:nvPr>
            <p:ph type="body" sz="quarter" idx="10"/>
          </p:nvPr>
        </p:nvSpPr>
        <p:spPr>
          <a:xfrm>
            <a:off x="533400" y="353512"/>
            <a:ext cx="11305674" cy="560887"/>
          </a:xfrm>
        </p:spPr>
        <p:txBody>
          <a:bodyPr/>
          <a:lstStyle/>
          <a:p>
            <a:r>
              <a:rPr lang="en-US" dirty="0"/>
              <a:t>Insider threat trends – when does it happen?</a:t>
            </a:r>
          </a:p>
        </p:txBody>
      </p:sp>
      <p:sp>
        <p:nvSpPr>
          <p:cNvPr id="3" name="Text Placeholder 2">
            <a:extLst>
              <a:ext uri="{FF2B5EF4-FFF2-40B4-BE49-F238E27FC236}">
                <a16:creationId xmlns:a16="http://schemas.microsoft.com/office/drawing/2014/main" id="{74B0929E-FFB0-4B65-94CF-1F32F58E65E3}"/>
              </a:ext>
            </a:extLst>
          </p:cNvPr>
          <p:cNvSpPr>
            <a:spLocks noGrp="1"/>
          </p:cNvSpPr>
          <p:nvPr>
            <p:ph type="body" sz="quarter" idx="14"/>
          </p:nvPr>
        </p:nvSpPr>
        <p:spPr/>
        <p:txBody>
          <a:bodyPr/>
          <a:lstStyle/>
          <a:p>
            <a:endParaRPr lang="en-US"/>
          </a:p>
        </p:txBody>
      </p:sp>
      <p:sp>
        <p:nvSpPr>
          <p:cNvPr id="4" name="Content Placeholder 2">
            <a:extLst>
              <a:ext uri="{FF2B5EF4-FFF2-40B4-BE49-F238E27FC236}">
                <a16:creationId xmlns:a16="http://schemas.microsoft.com/office/drawing/2014/main" id="{E59FC388-3C34-43DC-BDDB-09803038ECA5}"/>
              </a:ext>
            </a:extLst>
          </p:cNvPr>
          <p:cNvSpPr txBox="1">
            <a:spLocks/>
          </p:cNvSpPr>
          <p:nvPr/>
        </p:nvSpPr>
        <p:spPr>
          <a:xfrm>
            <a:off x="533400" y="1297519"/>
            <a:ext cx="11008895"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en-US" sz="1800" dirty="0">
                <a:solidFill>
                  <a:srgbClr val="63666A"/>
                </a:solidFill>
              </a:rPr>
              <a:t>59% of employees leaving a company admit to taking proprietary information with them </a:t>
            </a:r>
            <a:r>
              <a:rPr lang="en-US" sz="1200" dirty="0">
                <a:solidFill>
                  <a:srgbClr val="63666A"/>
                </a:solidFill>
              </a:rPr>
              <a:t>(FBI)</a:t>
            </a:r>
          </a:p>
          <a:p>
            <a:pPr>
              <a:spcAft>
                <a:spcPts val="1200"/>
              </a:spcAft>
              <a:defRPr/>
            </a:pPr>
            <a:r>
              <a:rPr lang="en-US" sz="1800" dirty="0">
                <a:solidFill>
                  <a:srgbClr val="63666A"/>
                </a:solidFill>
              </a:rPr>
              <a:t>Out of 800 adjudicated insider threat cases, an overwhelming majority of subjects took the information within the last 30 days of employment </a:t>
            </a:r>
            <a:r>
              <a:rPr lang="en-US" sz="1200" dirty="0">
                <a:solidFill>
                  <a:srgbClr val="63666A"/>
                </a:solidFill>
              </a:rPr>
              <a:t>(CERT; Carnegie Mellon)</a:t>
            </a:r>
          </a:p>
          <a:p>
            <a:pPr>
              <a:spcAft>
                <a:spcPts val="1200"/>
              </a:spcAft>
              <a:defRPr/>
            </a:pPr>
            <a:r>
              <a:rPr lang="en-US" sz="1800" dirty="0">
                <a:solidFill>
                  <a:srgbClr val="63666A"/>
                </a:solidFill>
              </a:rPr>
              <a:t>60% of cases were individuals who had worked for the organization for less than 5 years </a:t>
            </a:r>
            <a:r>
              <a:rPr lang="en-US" sz="1200" dirty="0">
                <a:solidFill>
                  <a:srgbClr val="63666A"/>
                </a:solidFill>
              </a:rPr>
              <a:t>(CPNI)</a:t>
            </a:r>
          </a:p>
          <a:p>
            <a:pPr>
              <a:defRPr/>
            </a:pPr>
            <a:r>
              <a:rPr lang="en-US" sz="1800" dirty="0">
                <a:solidFill>
                  <a:srgbClr val="63666A"/>
                </a:solidFill>
              </a:rPr>
              <a:t>Majority of acts were carried out by staff (88%), 7% were contractors, and 5% temporary staff </a:t>
            </a:r>
            <a:r>
              <a:rPr lang="en-US" sz="1200" dirty="0">
                <a:solidFill>
                  <a:srgbClr val="63666A"/>
                </a:solidFill>
              </a:rPr>
              <a:t>(CPNI)</a:t>
            </a:r>
          </a:p>
          <a:p>
            <a:pPr>
              <a:defRPr/>
            </a:pPr>
            <a:endParaRPr lang="en-US" sz="1800" dirty="0">
              <a:solidFill>
                <a:srgbClr val="63666A"/>
              </a:solidFill>
            </a:endParaRPr>
          </a:p>
        </p:txBody>
      </p:sp>
      <p:pic>
        <p:nvPicPr>
          <p:cNvPr id="5" name="Picture 9">
            <a:extLst>
              <a:ext uri="{FF2B5EF4-FFF2-40B4-BE49-F238E27FC236}">
                <a16:creationId xmlns:a16="http://schemas.microsoft.com/office/drawing/2014/main" id="{7BA46386-6513-4E50-B88F-89EC912027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40506"/>
            <a:ext cx="12192000" cy="30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36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5E148-218A-42F6-AAAA-192887896272}"/>
              </a:ext>
            </a:extLst>
          </p:cNvPr>
          <p:cNvSpPr>
            <a:spLocks noGrp="1"/>
          </p:cNvSpPr>
          <p:nvPr>
            <p:ph type="body" sz="quarter" idx="10"/>
          </p:nvPr>
        </p:nvSpPr>
        <p:spPr/>
        <p:txBody>
          <a:bodyPr/>
          <a:lstStyle/>
          <a:p>
            <a:r>
              <a:rPr lang="en-US" dirty="0"/>
              <a:t>How to catch a spy?</a:t>
            </a:r>
          </a:p>
        </p:txBody>
      </p:sp>
      <p:sp>
        <p:nvSpPr>
          <p:cNvPr id="3" name="Text Placeholder 2">
            <a:extLst>
              <a:ext uri="{FF2B5EF4-FFF2-40B4-BE49-F238E27FC236}">
                <a16:creationId xmlns:a16="http://schemas.microsoft.com/office/drawing/2014/main" id="{CBB857F8-36E4-44E7-9610-9863783D7827}"/>
              </a:ext>
            </a:extLst>
          </p:cNvPr>
          <p:cNvSpPr>
            <a:spLocks noGrp="1"/>
          </p:cNvSpPr>
          <p:nvPr>
            <p:ph type="body" sz="quarter" idx="14"/>
          </p:nvPr>
        </p:nvSpPr>
        <p:spPr/>
        <p:txBody>
          <a:bodyPr/>
          <a:lstStyle/>
          <a:p>
            <a:endParaRPr lang="en-US"/>
          </a:p>
        </p:txBody>
      </p:sp>
      <p:sp>
        <p:nvSpPr>
          <p:cNvPr id="5" name="Content Placeholder 2">
            <a:extLst>
              <a:ext uri="{FF2B5EF4-FFF2-40B4-BE49-F238E27FC236}">
                <a16:creationId xmlns:a16="http://schemas.microsoft.com/office/drawing/2014/main" id="{EBFF865B-3757-46FF-B13C-37B7AA3B8893}"/>
              </a:ext>
            </a:extLst>
          </p:cNvPr>
          <p:cNvSpPr txBox="1">
            <a:spLocks/>
          </p:cNvSpPr>
          <p:nvPr/>
        </p:nvSpPr>
        <p:spPr bwMode="auto">
          <a:xfrm>
            <a:off x="533401" y="1054560"/>
            <a:ext cx="8157594" cy="494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oAutofit/>
          </a:bodyPr>
          <a:lstStyle>
            <a:lvl1pPr marL="222250" indent="-22225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defRPr>
            </a:lvl2pPr>
            <a:lvl3pPr marL="998538" indent="-268288" algn="l" defTabSz="887413" rtl="0" eaLnBrk="0" fontAlgn="base" hangingPunct="0">
              <a:spcBef>
                <a:spcPct val="20000"/>
              </a:spcBef>
              <a:spcAft>
                <a:spcPct val="0"/>
              </a:spcAft>
              <a:buSzPct val="80000"/>
              <a:buChar char="•"/>
              <a:defRPr sz="2400" b="1">
                <a:solidFill>
                  <a:schemeClr val="bg2"/>
                </a:solidFill>
                <a:effectLst/>
                <a:latin typeface="+mn-lt"/>
                <a:ea typeface="ＭＳ Ｐゴシック" pitchFamily="-112" charset="-128"/>
              </a:defRPr>
            </a:lvl3pPr>
            <a:lvl4pPr marL="1550988"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4pPr>
            <a:lvl5pPr marL="19939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algn="ctr">
              <a:lnSpc>
                <a:spcPct val="80000"/>
              </a:lnSpc>
              <a:defRPr/>
            </a:pPr>
            <a:endParaRPr lang="en-US" sz="1600" b="0" kern="0" dirty="0">
              <a:solidFill>
                <a:srgbClr val="63666A"/>
              </a:solidFill>
            </a:endParaRPr>
          </a:p>
          <a:p>
            <a:pPr marL="0" indent="0">
              <a:lnSpc>
                <a:spcPct val="80000"/>
              </a:lnSpc>
              <a:spcBef>
                <a:spcPts val="0"/>
              </a:spcBef>
              <a:buNone/>
              <a:defRPr/>
            </a:pPr>
            <a:r>
              <a:rPr lang="en-US" sz="2800" b="0" dirty="0">
                <a:solidFill>
                  <a:schemeClr val="bg1">
                    <a:lumMod val="50000"/>
                  </a:schemeClr>
                </a:solidFill>
              </a:rPr>
              <a:t>What is the most common way that spies within the U.S. Government and U.S. cleared defense contractors are detected and caught?</a:t>
            </a:r>
            <a:br>
              <a:rPr lang="en-US" b="0" dirty="0">
                <a:solidFill>
                  <a:schemeClr val="bg1">
                    <a:lumMod val="50000"/>
                  </a:schemeClr>
                </a:solidFill>
              </a:rPr>
            </a:br>
            <a:br>
              <a:rPr lang="en-US" b="0" dirty="0">
                <a:solidFill>
                  <a:schemeClr val="bg1">
                    <a:lumMod val="50000"/>
                  </a:schemeClr>
                </a:solidFill>
              </a:rPr>
            </a:br>
            <a:r>
              <a:rPr lang="en-US" b="0" dirty="0">
                <a:solidFill>
                  <a:schemeClr val="bg1">
                    <a:lumMod val="50000"/>
                  </a:schemeClr>
                </a:solidFill>
              </a:rPr>
              <a:t>A:  Routine counterintelligence monitoring</a:t>
            </a:r>
            <a:br>
              <a:rPr lang="en-US" b="0" dirty="0">
                <a:solidFill>
                  <a:schemeClr val="bg1">
                    <a:lumMod val="50000"/>
                  </a:schemeClr>
                </a:solidFill>
              </a:rPr>
            </a:br>
            <a:r>
              <a:rPr lang="en-US" b="0" dirty="0">
                <a:solidFill>
                  <a:schemeClr val="bg1">
                    <a:lumMod val="50000"/>
                  </a:schemeClr>
                </a:solidFill>
              </a:rPr>
              <a:t>B:  Tip from friend, family, co-worker</a:t>
            </a:r>
            <a:br>
              <a:rPr lang="en-US" b="0" dirty="0">
                <a:solidFill>
                  <a:schemeClr val="bg1">
                    <a:lumMod val="50000"/>
                  </a:schemeClr>
                </a:solidFill>
              </a:rPr>
            </a:br>
            <a:r>
              <a:rPr lang="en-US" b="0" dirty="0">
                <a:solidFill>
                  <a:schemeClr val="bg1">
                    <a:lumMod val="50000"/>
                  </a:schemeClr>
                </a:solidFill>
              </a:rPr>
              <a:t>C:  Their own mistakes</a:t>
            </a:r>
            <a:br>
              <a:rPr lang="en-US" b="0" dirty="0">
                <a:solidFill>
                  <a:schemeClr val="bg1">
                    <a:lumMod val="50000"/>
                  </a:schemeClr>
                </a:solidFill>
              </a:rPr>
            </a:br>
            <a:r>
              <a:rPr lang="en-US" b="0" dirty="0">
                <a:solidFill>
                  <a:schemeClr val="bg1">
                    <a:lumMod val="50000"/>
                  </a:schemeClr>
                </a:solidFill>
              </a:rPr>
              <a:t>D:  Reporting by U.S. sources within foreign</a:t>
            </a:r>
            <a:br>
              <a:rPr lang="en-US" b="0" dirty="0">
                <a:solidFill>
                  <a:schemeClr val="bg1">
                    <a:lumMod val="50000"/>
                  </a:schemeClr>
                </a:solidFill>
              </a:rPr>
            </a:br>
            <a:r>
              <a:rPr lang="en-US" b="0" dirty="0">
                <a:solidFill>
                  <a:schemeClr val="bg1">
                    <a:lumMod val="50000"/>
                  </a:schemeClr>
                </a:solidFill>
              </a:rPr>
              <a:t>      intelligence services</a:t>
            </a:r>
            <a:endParaRPr lang="en-US" altLang="en-US" sz="1600" b="0" dirty="0">
              <a:solidFill>
                <a:schemeClr val="bg1">
                  <a:lumMod val="50000"/>
                </a:schemeClr>
              </a:solidFill>
              <a:ea typeface="ＭＳ Ｐゴシック" panose="020B0600070205080204" pitchFamily="34" charset="-128"/>
            </a:endParaRPr>
          </a:p>
          <a:p>
            <a:pPr>
              <a:lnSpc>
                <a:spcPct val="80000"/>
              </a:lnSpc>
              <a:defRPr/>
            </a:pPr>
            <a:endParaRPr lang="en-US" sz="1600" b="0" kern="0" dirty="0">
              <a:solidFill>
                <a:srgbClr val="63666A"/>
              </a:solidFill>
            </a:endParaRPr>
          </a:p>
          <a:p>
            <a:pPr lvl="2">
              <a:lnSpc>
                <a:spcPct val="80000"/>
              </a:lnSpc>
              <a:defRPr/>
            </a:pPr>
            <a:endParaRPr lang="en-US" sz="1600" b="0" kern="0" dirty="0">
              <a:solidFill>
                <a:srgbClr val="63666A"/>
              </a:solidFill>
            </a:endParaRPr>
          </a:p>
          <a:p>
            <a:pPr>
              <a:defRPr/>
            </a:pPr>
            <a:endParaRPr lang="en-US" sz="1600" b="0" kern="0" dirty="0">
              <a:solidFill>
                <a:srgbClr val="63666A"/>
              </a:solidFill>
            </a:endParaRPr>
          </a:p>
        </p:txBody>
      </p:sp>
      <p:sp>
        <p:nvSpPr>
          <p:cNvPr id="7" name="Content Placeholder 3">
            <a:extLst>
              <a:ext uri="{FF2B5EF4-FFF2-40B4-BE49-F238E27FC236}">
                <a16:creationId xmlns:a16="http://schemas.microsoft.com/office/drawing/2014/main" id="{2657B94B-50E8-49AA-8D4B-76B490B1B9AA}"/>
              </a:ext>
            </a:extLst>
          </p:cNvPr>
          <p:cNvSpPr txBox="1">
            <a:spLocks/>
          </p:cNvSpPr>
          <p:nvPr/>
        </p:nvSpPr>
        <p:spPr>
          <a:xfrm>
            <a:off x="1012762" y="4211972"/>
            <a:ext cx="9415647" cy="67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altLang="en-US" sz="2000" dirty="0">
              <a:solidFill>
                <a:srgbClr val="63666A"/>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A9A6A0E5-A80E-49B0-A65F-A41E2FD77B25}"/>
              </a:ext>
            </a:extLst>
          </p:cNvPr>
          <p:cNvSpPr/>
          <p:nvPr/>
        </p:nvSpPr>
        <p:spPr>
          <a:xfrm>
            <a:off x="713064" y="4437079"/>
            <a:ext cx="9949343" cy="1200329"/>
          </a:xfrm>
          <a:prstGeom prst="rect">
            <a:avLst/>
          </a:prstGeom>
        </p:spPr>
        <p:txBody>
          <a:bodyPr wrap="square">
            <a:spAutoFit/>
          </a:bodyPr>
          <a:lstStyle/>
          <a:p>
            <a:r>
              <a:rPr lang="en-US" sz="2400" dirty="0">
                <a:solidFill>
                  <a:schemeClr val="bg1">
                    <a:lumMod val="50000"/>
                  </a:schemeClr>
                </a:solidFill>
              </a:rPr>
              <a:t>Answer: D – There is no loyalty in the spy business, and intelligence officers who have been recruited as sources by the U.S. Intelligence Community eagerly betray the U.S. persons who have given them information </a:t>
            </a:r>
          </a:p>
        </p:txBody>
      </p:sp>
      <p:pic>
        <p:nvPicPr>
          <p:cNvPr id="11" name="Picture 2">
            <a:extLst>
              <a:ext uri="{FF2B5EF4-FFF2-40B4-BE49-F238E27FC236}">
                <a16:creationId xmlns:a16="http://schemas.microsoft.com/office/drawing/2014/main" id="{0DF14569-3087-47FF-BE0F-A5BC25115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026" y="1982962"/>
            <a:ext cx="24511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8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5E148-218A-42F6-AAAA-192887896272}"/>
              </a:ext>
            </a:extLst>
          </p:cNvPr>
          <p:cNvSpPr>
            <a:spLocks noGrp="1"/>
          </p:cNvSpPr>
          <p:nvPr>
            <p:ph type="body" sz="quarter" idx="10"/>
          </p:nvPr>
        </p:nvSpPr>
        <p:spPr/>
        <p:txBody>
          <a:bodyPr/>
          <a:lstStyle/>
          <a:p>
            <a:r>
              <a:rPr lang="en-US" dirty="0"/>
              <a:t>What are we doing?</a:t>
            </a:r>
          </a:p>
        </p:txBody>
      </p:sp>
      <p:sp>
        <p:nvSpPr>
          <p:cNvPr id="3" name="Text Placeholder 2">
            <a:extLst>
              <a:ext uri="{FF2B5EF4-FFF2-40B4-BE49-F238E27FC236}">
                <a16:creationId xmlns:a16="http://schemas.microsoft.com/office/drawing/2014/main" id="{CBB857F8-36E4-44E7-9610-9863783D7827}"/>
              </a:ext>
            </a:extLst>
          </p:cNvPr>
          <p:cNvSpPr>
            <a:spLocks noGrp="1"/>
          </p:cNvSpPr>
          <p:nvPr>
            <p:ph type="body" sz="quarter" idx="14"/>
          </p:nvPr>
        </p:nvSpPr>
        <p:spPr/>
        <p:txBody>
          <a:bodyPr/>
          <a:lstStyle/>
          <a:p>
            <a:endParaRPr lang="en-US"/>
          </a:p>
        </p:txBody>
      </p:sp>
      <p:sp>
        <p:nvSpPr>
          <p:cNvPr id="5" name="Content Placeholder 2">
            <a:extLst>
              <a:ext uri="{FF2B5EF4-FFF2-40B4-BE49-F238E27FC236}">
                <a16:creationId xmlns:a16="http://schemas.microsoft.com/office/drawing/2014/main" id="{EBFF865B-3757-46FF-B13C-37B7AA3B8893}"/>
              </a:ext>
            </a:extLst>
          </p:cNvPr>
          <p:cNvSpPr txBox="1">
            <a:spLocks/>
          </p:cNvSpPr>
          <p:nvPr/>
        </p:nvSpPr>
        <p:spPr bwMode="auto">
          <a:xfrm>
            <a:off x="533400" y="1054560"/>
            <a:ext cx="10723081" cy="494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oAutofit/>
          </a:bodyPr>
          <a:lstStyle>
            <a:lvl1pPr marL="222250" indent="-22225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defRPr>
            </a:lvl2pPr>
            <a:lvl3pPr marL="998538" indent="-268288" algn="l" defTabSz="887413" rtl="0" eaLnBrk="0" fontAlgn="base" hangingPunct="0">
              <a:spcBef>
                <a:spcPct val="20000"/>
              </a:spcBef>
              <a:spcAft>
                <a:spcPct val="0"/>
              </a:spcAft>
              <a:buSzPct val="80000"/>
              <a:buChar char="•"/>
              <a:defRPr sz="2400" b="1">
                <a:solidFill>
                  <a:schemeClr val="bg2"/>
                </a:solidFill>
                <a:effectLst/>
                <a:latin typeface="+mn-lt"/>
                <a:ea typeface="ＭＳ Ｐゴシック" pitchFamily="-112" charset="-128"/>
              </a:defRPr>
            </a:lvl3pPr>
            <a:lvl4pPr marL="1550988"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4pPr>
            <a:lvl5pPr marL="19939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algn="ctr">
              <a:lnSpc>
                <a:spcPct val="80000"/>
              </a:lnSpc>
              <a:defRPr/>
            </a:pPr>
            <a:endParaRPr lang="en-US" sz="1600" b="0" kern="0" dirty="0">
              <a:solidFill>
                <a:srgbClr val="63666A"/>
              </a:solidFill>
            </a:endParaRPr>
          </a:p>
          <a:p>
            <a:pPr marL="0">
              <a:lnSpc>
                <a:spcPct val="80000"/>
              </a:lnSpc>
              <a:spcBef>
                <a:spcPts val="0"/>
              </a:spcBef>
              <a:defRPr/>
            </a:pPr>
            <a:r>
              <a:rPr lang="en-US" b="0" kern="0" dirty="0">
                <a:solidFill>
                  <a:srgbClr val="63666A"/>
                </a:solidFill>
              </a:rPr>
              <a:t>Invested in a dedicated CI program</a:t>
            </a:r>
          </a:p>
          <a:p>
            <a:pPr marL="0">
              <a:lnSpc>
                <a:spcPct val="80000"/>
              </a:lnSpc>
              <a:spcBef>
                <a:spcPts val="0"/>
              </a:spcBef>
              <a:defRPr/>
            </a:pPr>
            <a:endParaRPr lang="en-US" b="0" kern="0" dirty="0">
              <a:solidFill>
                <a:srgbClr val="63666A"/>
              </a:solidFill>
            </a:endParaRPr>
          </a:p>
          <a:p>
            <a:pPr marL="0">
              <a:spcBef>
                <a:spcPts val="0"/>
              </a:spcBef>
            </a:pPr>
            <a:r>
              <a:rPr lang="en-US" altLang="en-US" b="0" dirty="0">
                <a:solidFill>
                  <a:srgbClr val="63666A"/>
                </a:solidFill>
              </a:rPr>
              <a:t>Identification of Critical Assets</a:t>
            </a:r>
          </a:p>
          <a:p>
            <a:pPr marL="0">
              <a:spcBef>
                <a:spcPts val="0"/>
              </a:spcBef>
            </a:pPr>
            <a:endParaRPr lang="en-US" altLang="en-US" b="0" dirty="0">
              <a:solidFill>
                <a:srgbClr val="63666A"/>
              </a:solidFill>
            </a:endParaRPr>
          </a:p>
          <a:p>
            <a:pPr marL="0">
              <a:lnSpc>
                <a:spcPct val="80000"/>
              </a:lnSpc>
              <a:spcBef>
                <a:spcPts val="0"/>
              </a:spcBef>
              <a:defRPr/>
            </a:pPr>
            <a:r>
              <a:rPr lang="en-US" altLang="en-US" b="0" dirty="0">
                <a:solidFill>
                  <a:srgbClr val="63666A"/>
                </a:solidFill>
                <a:ea typeface="ＭＳ Ｐゴシック" panose="020B0600070205080204" pitchFamily="34" charset="-128"/>
              </a:rPr>
              <a:t>Risk Analysis and Mitigation System (RAMS)</a:t>
            </a:r>
          </a:p>
          <a:p>
            <a:pPr marL="0">
              <a:lnSpc>
                <a:spcPct val="80000"/>
              </a:lnSpc>
              <a:spcBef>
                <a:spcPts val="0"/>
              </a:spcBef>
              <a:defRPr/>
            </a:pPr>
            <a:endParaRPr lang="en-US" altLang="en-US" b="0" dirty="0">
              <a:solidFill>
                <a:srgbClr val="63666A"/>
              </a:solidFill>
              <a:ea typeface="ＭＳ Ｐゴシック" panose="020B0600070205080204" pitchFamily="34" charset="-128"/>
            </a:endParaRPr>
          </a:p>
          <a:p>
            <a:pPr marL="0">
              <a:lnSpc>
                <a:spcPct val="80000"/>
              </a:lnSpc>
              <a:spcBef>
                <a:spcPts val="0"/>
              </a:spcBef>
              <a:defRPr/>
            </a:pPr>
            <a:r>
              <a:rPr lang="en-US" altLang="en-US" b="0" dirty="0" err="1">
                <a:solidFill>
                  <a:srgbClr val="63666A"/>
                </a:solidFill>
                <a:ea typeface="ＭＳ Ｐゴシック" panose="020B0600070205080204" pitchFamily="34" charset="-128"/>
              </a:rPr>
              <a:t>Sharkcage</a:t>
            </a:r>
            <a:endParaRPr lang="en-US" altLang="en-US" b="0" dirty="0">
              <a:solidFill>
                <a:srgbClr val="63666A"/>
              </a:solidFill>
              <a:ea typeface="ＭＳ Ｐゴシック" panose="020B0600070205080204" pitchFamily="34" charset="-128"/>
            </a:endParaRPr>
          </a:p>
          <a:p>
            <a:pPr marL="0">
              <a:lnSpc>
                <a:spcPct val="80000"/>
              </a:lnSpc>
              <a:spcBef>
                <a:spcPts val="0"/>
              </a:spcBef>
              <a:defRPr/>
            </a:pPr>
            <a:endParaRPr lang="en-US" altLang="en-US" b="0" dirty="0">
              <a:solidFill>
                <a:srgbClr val="63666A"/>
              </a:solidFill>
              <a:ea typeface="ＭＳ Ｐゴシック" panose="020B0600070205080204" pitchFamily="34" charset="-128"/>
            </a:endParaRPr>
          </a:p>
          <a:p>
            <a:pPr marL="0">
              <a:lnSpc>
                <a:spcPct val="80000"/>
              </a:lnSpc>
              <a:spcBef>
                <a:spcPts val="0"/>
              </a:spcBef>
              <a:defRPr/>
            </a:pPr>
            <a:r>
              <a:rPr lang="en-US" altLang="en-US" b="0" dirty="0">
                <a:solidFill>
                  <a:srgbClr val="63666A"/>
                </a:solidFill>
                <a:ea typeface="ＭＳ Ｐゴシック" panose="020B0600070205080204" pitchFamily="34" charset="-128"/>
              </a:rPr>
              <a:t>FSO CI Awareness Report</a:t>
            </a:r>
          </a:p>
          <a:p>
            <a:pPr marL="0">
              <a:lnSpc>
                <a:spcPct val="80000"/>
              </a:lnSpc>
              <a:spcBef>
                <a:spcPts val="0"/>
              </a:spcBef>
              <a:defRPr/>
            </a:pPr>
            <a:endParaRPr lang="en-US" altLang="en-US" b="0" dirty="0">
              <a:solidFill>
                <a:srgbClr val="63666A"/>
              </a:solidFill>
              <a:ea typeface="ＭＳ Ｐゴシック" panose="020B0600070205080204" pitchFamily="34" charset="-128"/>
            </a:endParaRPr>
          </a:p>
          <a:p>
            <a:pPr marL="0">
              <a:lnSpc>
                <a:spcPct val="80000"/>
              </a:lnSpc>
              <a:spcBef>
                <a:spcPts val="0"/>
              </a:spcBef>
              <a:defRPr/>
            </a:pPr>
            <a:r>
              <a:rPr lang="en-US" altLang="en-US" b="0" dirty="0">
                <a:solidFill>
                  <a:srgbClr val="63666A"/>
                </a:solidFill>
                <a:ea typeface="ＭＳ Ｐゴシック" panose="020B0600070205080204" pitchFamily="34" charset="-128"/>
              </a:rPr>
              <a:t>Middle Way Initiative</a:t>
            </a:r>
          </a:p>
          <a:p>
            <a:pPr marL="0">
              <a:lnSpc>
                <a:spcPct val="80000"/>
              </a:lnSpc>
              <a:spcBef>
                <a:spcPts val="0"/>
              </a:spcBef>
              <a:defRPr/>
            </a:pPr>
            <a:endParaRPr lang="en-US" altLang="en-US" b="0" dirty="0">
              <a:solidFill>
                <a:srgbClr val="63666A"/>
              </a:solidFill>
              <a:ea typeface="ＭＳ Ｐゴシック" panose="020B0600070205080204" pitchFamily="34" charset="-128"/>
            </a:endParaRPr>
          </a:p>
          <a:p>
            <a:pPr marL="0">
              <a:lnSpc>
                <a:spcPct val="80000"/>
              </a:lnSpc>
              <a:spcBef>
                <a:spcPts val="0"/>
              </a:spcBef>
              <a:defRPr/>
            </a:pPr>
            <a:r>
              <a:rPr lang="en-US" altLang="en-US" b="0" dirty="0">
                <a:solidFill>
                  <a:srgbClr val="63666A"/>
                </a:solidFill>
                <a:ea typeface="ＭＳ Ｐゴシック" panose="020B0600070205080204" pitchFamily="34" charset="-128"/>
              </a:rPr>
              <a:t>Off the Grid Program</a:t>
            </a:r>
          </a:p>
          <a:p>
            <a:pPr>
              <a:lnSpc>
                <a:spcPct val="80000"/>
              </a:lnSpc>
              <a:defRPr/>
            </a:pPr>
            <a:endParaRPr lang="en-US" altLang="en-US" sz="1600" dirty="0">
              <a:solidFill>
                <a:srgbClr val="63666A"/>
              </a:solidFill>
              <a:ea typeface="ＭＳ Ｐゴシック" panose="020B0600070205080204" pitchFamily="34" charset="-128"/>
            </a:endParaRPr>
          </a:p>
          <a:p>
            <a:pPr>
              <a:lnSpc>
                <a:spcPct val="80000"/>
              </a:lnSpc>
              <a:defRPr/>
            </a:pPr>
            <a:endParaRPr lang="en-US" sz="1600" b="0" kern="0" dirty="0">
              <a:solidFill>
                <a:srgbClr val="63666A"/>
              </a:solidFill>
            </a:endParaRPr>
          </a:p>
          <a:p>
            <a:pPr lvl="2">
              <a:lnSpc>
                <a:spcPct val="80000"/>
              </a:lnSpc>
              <a:defRPr/>
            </a:pPr>
            <a:endParaRPr lang="en-US" sz="1600" b="0" kern="0" dirty="0">
              <a:solidFill>
                <a:srgbClr val="63666A"/>
              </a:solidFill>
            </a:endParaRPr>
          </a:p>
          <a:p>
            <a:pPr>
              <a:defRPr/>
            </a:pPr>
            <a:endParaRPr lang="en-US" sz="1600" b="0" kern="0" dirty="0">
              <a:solidFill>
                <a:srgbClr val="63666A"/>
              </a:solidFill>
            </a:endParaRPr>
          </a:p>
        </p:txBody>
      </p:sp>
      <p:sp>
        <p:nvSpPr>
          <p:cNvPr id="6" name="Rectangle 5">
            <a:extLst>
              <a:ext uri="{FF2B5EF4-FFF2-40B4-BE49-F238E27FC236}">
                <a16:creationId xmlns:a16="http://schemas.microsoft.com/office/drawing/2014/main" id="{702E21BC-02AD-4AB8-B1FF-C80AF503B754}"/>
              </a:ext>
            </a:extLst>
          </p:cNvPr>
          <p:cNvSpPr>
            <a:spLocks noChangeArrowheads="1"/>
          </p:cNvSpPr>
          <p:nvPr/>
        </p:nvSpPr>
        <p:spPr bwMode="auto">
          <a:xfrm>
            <a:off x="7492904" y="3870968"/>
            <a:ext cx="424293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pPr algn="ctr">
              <a:spcAft>
                <a:spcPts val="1200"/>
              </a:spcAft>
            </a:pPr>
            <a:r>
              <a:rPr lang="en-US" altLang="en-US" sz="4000" b="0" dirty="0">
                <a:solidFill>
                  <a:srgbClr val="00A3E0"/>
                </a:solidFill>
                <a:latin typeface="Agency FB" panose="020B0503020202020204" pitchFamily="34" charset="0"/>
              </a:rPr>
              <a:t>Overarching Goal</a:t>
            </a:r>
          </a:p>
          <a:p>
            <a:pPr algn="ctr">
              <a:spcAft>
                <a:spcPts val="1200"/>
              </a:spcAft>
            </a:pPr>
            <a:r>
              <a:rPr lang="en-US" altLang="en-US" sz="4000" b="0" dirty="0">
                <a:solidFill>
                  <a:srgbClr val="00A3E0"/>
                </a:solidFill>
                <a:latin typeface="Agency FB" panose="020B0503020202020204" pitchFamily="34" charset="0"/>
              </a:rPr>
              <a:t>Deter – Detect - Mitigate</a:t>
            </a:r>
          </a:p>
        </p:txBody>
      </p:sp>
      <p:sp>
        <p:nvSpPr>
          <p:cNvPr id="7" name="Content Placeholder 3">
            <a:extLst>
              <a:ext uri="{FF2B5EF4-FFF2-40B4-BE49-F238E27FC236}">
                <a16:creationId xmlns:a16="http://schemas.microsoft.com/office/drawing/2014/main" id="{2657B94B-50E8-49AA-8D4B-76B490B1B9AA}"/>
              </a:ext>
            </a:extLst>
          </p:cNvPr>
          <p:cNvSpPr txBox="1">
            <a:spLocks/>
          </p:cNvSpPr>
          <p:nvPr/>
        </p:nvSpPr>
        <p:spPr>
          <a:xfrm>
            <a:off x="1012762" y="4211972"/>
            <a:ext cx="9415647" cy="676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altLang="en-US" sz="2000" dirty="0">
              <a:solidFill>
                <a:srgbClr val="63666A"/>
              </a:solidFill>
              <a:ea typeface="ＭＳ Ｐゴシック" panose="020B0600070205080204" pitchFamily="34" charset="-128"/>
            </a:endParaRPr>
          </a:p>
        </p:txBody>
      </p:sp>
      <p:pic>
        <p:nvPicPr>
          <p:cNvPr id="10" name="Picture 9">
            <a:extLst>
              <a:ext uri="{FF2B5EF4-FFF2-40B4-BE49-F238E27FC236}">
                <a16:creationId xmlns:a16="http://schemas.microsoft.com/office/drawing/2014/main" id="{96D4A81C-A952-4666-886C-7FA9B30B0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96" t="4044" r="15855" b="943"/>
          <a:stretch/>
        </p:blipFill>
        <p:spPr>
          <a:xfrm rot="20721970">
            <a:off x="8822932" y="685549"/>
            <a:ext cx="2267424" cy="2599243"/>
          </a:xfrm>
          <a:prstGeom prst="rect">
            <a:avLst/>
          </a:prstGeom>
        </p:spPr>
      </p:pic>
      <p:sp>
        <p:nvSpPr>
          <p:cNvPr id="9" name="TextBox 8">
            <a:extLst>
              <a:ext uri="{FF2B5EF4-FFF2-40B4-BE49-F238E27FC236}">
                <a16:creationId xmlns:a16="http://schemas.microsoft.com/office/drawing/2014/main" id="{47A0A54E-BCD7-4322-A385-EA1CBE36FF9C}"/>
              </a:ext>
            </a:extLst>
          </p:cNvPr>
          <p:cNvSpPr txBox="1"/>
          <p:nvPr/>
        </p:nvSpPr>
        <p:spPr>
          <a:xfrm rot="20421875">
            <a:off x="9050316" y="973016"/>
            <a:ext cx="1664500" cy="1754326"/>
          </a:xfrm>
          <a:prstGeom prst="rect">
            <a:avLst/>
          </a:prstGeom>
          <a:noFill/>
        </p:spPr>
        <p:txBody>
          <a:bodyPr wrap="square" rtlCol="0">
            <a:spAutoFit/>
          </a:bodyPr>
          <a:lstStyle/>
          <a:p>
            <a:pPr algn="ctr"/>
            <a:r>
              <a:rPr lang="en-US" sz="5400" dirty="0">
                <a:solidFill>
                  <a:schemeClr val="tx1"/>
                </a:solidFill>
                <a:latin typeface="Freestyle Script" panose="030804020302050B0404" pitchFamily="66" charset="0"/>
              </a:rPr>
              <a:t>LET’S TALK!</a:t>
            </a:r>
          </a:p>
        </p:txBody>
      </p:sp>
    </p:spTree>
    <p:extLst>
      <p:ext uri="{BB962C8B-B14F-4D97-AF65-F5344CB8AC3E}">
        <p14:creationId xmlns:p14="http://schemas.microsoft.com/office/powerpoint/2010/main" val="14347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anim calcmode="lin" valueType="num">
                                      <p:cBhvr additive="base">
                                        <p:cTn id="4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5E148-218A-42F6-AAAA-192887896272}"/>
              </a:ext>
            </a:extLst>
          </p:cNvPr>
          <p:cNvSpPr>
            <a:spLocks noGrp="1"/>
          </p:cNvSpPr>
          <p:nvPr>
            <p:ph type="body" sz="quarter" idx="10"/>
          </p:nvPr>
        </p:nvSpPr>
        <p:spPr/>
        <p:txBody>
          <a:bodyPr/>
          <a:lstStyle/>
          <a:p>
            <a:r>
              <a:rPr lang="en-US" dirty="0"/>
              <a:t>Methods of operation</a:t>
            </a:r>
          </a:p>
        </p:txBody>
      </p:sp>
      <p:sp>
        <p:nvSpPr>
          <p:cNvPr id="3" name="Text Placeholder 2">
            <a:extLst>
              <a:ext uri="{FF2B5EF4-FFF2-40B4-BE49-F238E27FC236}">
                <a16:creationId xmlns:a16="http://schemas.microsoft.com/office/drawing/2014/main" id="{CBB857F8-36E4-44E7-9610-9863783D7827}"/>
              </a:ext>
            </a:extLst>
          </p:cNvPr>
          <p:cNvSpPr>
            <a:spLocks noGrp="1"/>
          </p:cNvSpPr>
          <p:nvPr>
            <p:ph type="body" sz="quarter" idx="14"/>
          </p:nvPr>
        </p:nvSpPr>
        <p:spPr/>
        <p:txBody>
          <a:bodyPr/>
          <a:lstStyle/>
          <a:p>
            <a:endParaRPr lang="en-US"/>
          </a:p>
        </p:txBody>
      </p:sp>
      <p:sp>
        <p:nvSpPr>
          <p:cNvPr id="9" name="TextBox 8">
            <a:extLst>
              <a:ext uri="{FF2B5EF4-FFF2-40B4-BE49-F238E27FC236}">
                <a16:creationId xmlns:a16="http://schemas.microsoft.com/office/drawing/2014/main" id="{CC147E43-CB17-4D69-965D-2D07EE89F3C7}"/>
              </a:ext>
            </a:extLst>
          </p:cNvPr>
          <p:cNvSpPr txBox="1"/>
          <p:nvPr/>
        </p:nvSpPr>
        <p:spPr>
          <a:xfrm>
            <a:off x="1078862" y="1444463"/>
            <a:ext cx="2956533" cy="1123384"/>
          </a:xfrm>
          <a:prstGeom prst="rect">
            <a:avLst/>
          </a:prstGeom>
          <a:noFill/>
        </p:spPr>
        <p:txBody>
          <a:bodyPr wrap="square" rtlCol="0">
            <a:spAutoFit/>
          </a:bodyPr>
          <a:lstStyle/>
          <a:p>
            <a:pPr>
              <a:spcAft>
                <a:spcPts val="600"/>
              </a:spcAft>
            </a:pPr>
            <a:r>
              <a:rPr lang="en-US" sz="1600" dirty="0">
                <a:solidFill>
                  <a:schemeClr val="tx1"/>
                </a:solidFill>
              </a:rPr>
              <a:t>Criminal Activity</a:t>
            </a:r>
          </a:p>
          <a:p>
            <a:pPr marL="171450" indent="-171450">
              <a:spcAft>
                <a:spcPts val="600"/>
              </a:spcAft>
              <a:buFont typeface="Arial" panose="020B0604020202020204" pitchFamily="34" charset="0"/>
              <a:buChar char="•"/>
            </a:pPr>
            <a:r>
              <a:rPr lang="en-US" sz="1200" dirty="0">
                <a:solidFill>
                  <a:srgbClr val="FF0000"/>
                </a:solidFill>
              </a:rPr>
              <a:t>CLEAR / TIP</a:t>
            </a:r>
          </a:p>
          <a:p>
            <a:pPr marL="171450" indent="-171450">
              <a:spcAft>
                <a:spcPts val="600"/>
              </a:spcAft>
              <a:buFont typeface="Arial" panose="020B0604020202020204" pitchFamily="34" charset="0"/>
              <a:buChar char="•"/>
            </a:pPr>
            <a:r>
              <a:rPr lang="en-US" sz="1200" dirty="0">
                <a:solidFill>
                  <a:schemeClr val="tx1"/>
                </a:solidFill>
              </a:rPr>
              <a:t>Training &amp; Awareness</a:t>
            </a:r>
          </a:p>
          <a:p>
            <a:pPr marL="171450" indent="-171450">
              <a:spcAft>
                <a:spcPts val="600"/>
              </a:spcAft>
              <a:buFont typeface="Arial" panose="020B0604020202020204" pitchFamily="34" charset="0"/>
              <a:buChar char="•"/>
            </a:pPr>
            <a:r>
              <a:rPr lang="en-US" sz="1200" dirty="0">
                <a:solidFill>
                  <a:schemeClr val="tx1"/>
                </a:solidFill>
              </a:rPr>
              <a:t>Location-specific Threat Product</a:t>
            </a:r>
          </a:p>
        </p:txBody>
      </p:sp>
      <p:sp>
        <p:nvSpPr>
          <p:cNvPr id="10" name="TextBox 9">
            <a:extLst>
              <a:ext uri="{FF2B5EF4-FFF2-40B4-BE49-F238E27FC236}">
                <a16:creationId xmlns:a16="http://schemas.microsoft.com/office/drawing/2014/main" id="{8A4B641E-603C-4A60-A026-49256DA8311B}"/>
              </a:ext>
            </a:extLst>
          </p:cNvPr>
          <p:cNvSpPr txBox="1"/>
          <p:nvPr/>
        </p:nvSpPr>
        <p:spPr>
          <a:xfrm>
            <a:off x="4043820" y="921243"/>
            <a:ext cx="2994544" cy="523220"/>
          </a:xfrm>
          <a:prstGeom prst="rect">
            <a:avLst/>
          </a:prstGeom>
          <a:noFill/>
        </p:spPr>
        <p:txBody>
          <a:bodyPr wrap="square" rtlCol="0">
            <a:spAutoFit/>
          </a:bodyPr>
          <a:lstStyle/>
          <a:p>
            <a:pPr>
              <a:spcAft>
                <a:spcPts val="600"/>
              </a:spcAft>
            </a:pPr>
            <a:r>
              <a:rPr lang="en-US" sz="2800" dirty="0">
                <a:solidFill>
                  <a:schemeClr val="bg1">
                    <a:lumMod val="50000"/>
                  </a:schemeClr>
                </a:solidFill>
              </a:rPr>
              <a:t>Mitigation Strategy</a:t>
            </a:r>
          </a:p>
        </p:txBody>
      </p:sp>
      <p:sp>
        <p:nvSpPr>
          <p:cNvPr id="11" name="TextBox 10">
            <a:extLst>
              <a:ext uri="{FF2B5EF4-FFF2-40B4-BE49-F238E27FC236}">
                <a16:creationId xmlns:a16="http://schemas.microsoft.com/office/drawing/2014/main" id="{1268E5AB-84DB-4AE1-9239-2E92041FCA11}"/>
              </a:ext>
            </a:extLst>
          </p:cNvPr>
          <p:cNvSpPr txBox="1"/>
          <p:nvPr/>
        </p:nvSpPr>
        <p:spPr>
          <a:xfrm>
            <a:off x="1070437" y="2586738"/>
            <a:ext cx="2734056" cy="861774"/>
          </a:xfrm>
          <a:prstGeom prst="rect">
            <a:avLst/>
          </a:prstGeom>
          <a:noFill/>
        </p:spPr>
        <p:txBody>
          <a:bodyPr wrap="square" rtlCol="0">
            <a:spAutoFit/>
          </a:bodyPr>
          <a:lstStyle/>
          <a:p>
            <a:pPr>
              <a:spcAft>
                <a:spcPts val="600"/>
              </a:spcAft>
            </a:pPr>
            <a:r>
              <a:rPr lang="en-US" sz="1600" dirty="0">
                <a:solidFill>
                  <a:schemeClr val="tx1"/>
                </a:solidFill>
              </a:rPr>
              <a:t>Surveillance</a:t>
            </a:r>
          </a:p>
          <a:p>
            <a:pPr marL="171450" indent="-171450">
              <a:spcAft>
                <a:spcPts val="600"/>
              </a:spcAft>
              <a:buFont typeface="Arial" panose="020B0604020202020204" pitchFamily="34" charset="0"/>
              <a:buChar char="•"/>
            </a:pPr>
            <a:r>
              <a:rPr lang="en-US" sz="1200" dirty="0">
                <a:solidFill>
                  <a:srgbClr val="FF0000"/>
                </a:solidFill>
              </a:rPr>
              <a:t>Training &amp; Awareness</a:t>
            </a:r>
          </a:p>
          <a:p>
            <a:pPr marL="171450" indent="-171450">
              <a:spcAft>
                <a:spcPts val="600"/>
              </a:spcAft>
              <a:buFont typeface="Arial" panose="020B0604020202020204" pitchFamily="34" charset="0"/>
              <a:buChar char="•"/>
            </a:pPr>
            <a:r>
              <a:rPr lang="en-US" sz="1200" dirty="0">
                <a:solidFill>
                  <a:schemeClr val="tx1"/>
                </a:solidFill>
              </a:rPr>
              <a:t>Trade / Airshow Support</a:t>
            </a:r>
          </a:p>
        </p:txBody>
      </p:sp>
      <p:sp>
        <p:nvSpPr>
          <p:cNvPr id="12" name="TextBox 11">
            <a:extLst>
              <a:ext uri="{FF2B5EF4-FFF2-40B4-BE49-F238E27FC236}">
                <a16:creationId xmlns:a16="http://schemas.microsoft.com/office/drawing/2014/main" id="{C5DB16F4-7D13-47DA-9D45-00EB7B266C57}"/>
              </a:ext>
            </a:extLst>
          </p:cNvPr>
          <p:cNvSpPr txBox="1"/>
          <p:nvPr/>
        </p:nvSpPr>
        <p:spPr>
          <a:xfrm>
            <a:off x="1078861" y="3457725"/>
            <a:ext cx="2956533" cy="1384995"/>
          </a:xfrm>
          <a:prstGeom prst="rect">
            <a:avLst/>
          </a:prstGeom>
          <a:noFill/>
        </p:spPr>
        <p:txBody>
          <a:bodyPr wrap="square" rtlCol="0">
            <a:spAutoFit/>
          </a:bodyPr>
          <a:lstStyle/>
          <a:p>
            <a:pPr>
              <a:spcAft>
                <a:spcPts val="600"/>
              </a:spcAft>
            </a:pPr>
            <a:r>
              <a:rPr lang="en-US" sz="1600" dirty="0">
                <a:solidFill>
                  <a:schemeClr val="tx1"/>
                </a:solidFill>
              </a:rPr>
              <a:t>Foreign Visit</a:t>
            </a:r>
          </a:p>
          <a:p>
            <a:pPr marL="171450" indent="-171450">
              <a:spcAft>
                <a:spcPts val="600"/>
              </a:spcAft>
              <a:buFont typeface="Arial" panose="020B0604020202020204" pitchFamily="34" charset="0"/>
              <a:buChar char="•"/>
            </a:pPr>
            <a:r>
              <a:rPr lang="en-US" sz="1200" dirty="0">
                <a:solidFill>
                  <a:srgbClr val="FF0000"/>
                </a:solidFill>
              </a:rPr>
              <a:t>Visit Management System</a:t>
            </a:r>
          </a:p>
          <a:p>
            <a:pPr marL="171450" indent="-171450">
              <a:spcAft>
                <a:spcPts val="600"/>
              </a:spcAft>
              <a:buFont typeface="Arial" panose="020B0604020202020204" pitchFamily="34" charset="0"/>
              <a:buChar char="•"/>
            </a:pPr>
            <a:r>
              <a:rPr lang="en-US" sz="1200" dirty="0">
                <a:solidFill>
                  <a:schemeClr val="tx1"/>
                </a:solidFill>
              </a:rPr>
              <a:t>Training &amp; Awareness</a:t>
            </a:r>
          </a:p>
          <a:p>
            <a:pPr marL="171450" indent="-171450">
              <a:spcAft>
                <a:spcPts val="600"/>
              </a:spcAft>
              <a:buFont typeface="Arial" panose="020B0604020202020204" pitchFamily="34" charset="0"/>
              <a:buChar char="•"/>
            </a:pPr>
            <a:r>
              <a:rPr lang="en-US" sz="1200" dirty="0">
                <a:solidFill>
                  <a:schemeClr val="tx1"/>
                </a:solidFill>
              </a:rPr>
              <a:t>FLE / IC Engagement</a:t>
            </a:r>
          </a:p>
          <a:p>
            <a:pPr marL="171450" indent="-171450">
              <a:spcAft>
                <a:spcPts val="600"/>
              </a:spcAft>
              <a:buFont typeface="Arial" panose="020B0604020202020204" pitchFamily="34" charset="0"/>
              <a:buChar char="•"/>
            </a:pPr>
            <a:r>
              <a:rPr lang="en-US" sz="1200" dirty="0">
                <a:solidFill>
                  <a:schemeClr val="tx1"/>
                </a:solidFill>
              </a:rPr>
              <a:t>ISTART Post-travel Security Survey</a:t>
            </a:r>
          </a:p>
        </p:txBody>
      </p:sp>
      <p:sp>
        <p:nvSpPr>
          <p:cNvPr id="13" name="TextBox 12">
            <a:extLst>
              <a:ext uri="{FF2B5EF4-FFF2-40B4-BE49-F238E27FC236}">
                <a16:creationId xmlns:a16="http://schemas.microsoft.com/office/drawing/2014/main" id="{4B73D4D6-4F30-4877-B7F4-FAEF5E02D335}"/>
              </a:ext>
            </a:extLst>
          </p:cNvPr>
          <p:cNvSpPr txBox="1"/>
          <p:nvPr/>
        </p:nvSpPr>
        <p:spPr>
          <a:xfrm>
            <a:off x="1087285" y="4809271"/>
            <a:ext cx="2956533" cy="1369606"/>
          </a:xfrm>
          <a:prstGeom prst="rect">
            <a:avLst/>
          </a:prstGeom>
          <a:noFill/>
        </p:spPr>
        <p:txBody>
          <a:bodyPr wrap="square" rtlCol="0">
            <a:spAutoFit/>
          </a:bodyPr>
          <a:lstStyle/>
          <a:p>
            <a:pPr>
              <a:spcAft>
                <a:spcPts val="600"/>
              </a:spcAft>
            </a:pPr>
            <a:r>
              <a:rPr lang="en-US" sz="1600" dirty="0">
                <a:solidFill>
                  <a:schemeClr val="tx1"/>
                </a:solidFill>
              </a:rPr>
              <a:t>Solicitation / Marketing Services</a:t>
            </a:r>
          </a:p>
          <a:p>
            <a:pPr marL="171450" indent="-171450">
              <a:spcAft>
                <a:spcPts val="600"/>
              </a:spcAft>
              <a:buFont typeface="Arial" panose="020B0604020202020204" pitchFamily="34" charset="0"/>
              <a:buChar char="•"/>
            </a:pPr>
            <a:r>
              <a:rPr lang="en-US" sz="1200" dirty="0">
                <a:solidFill>
                  <a:srgbClr val="FF0000"/>
                </a:solidFill>
              </a:rPr>
              <a:t>Training &amp; Awareness</a:t>
            </a:r>
          </a:p>
          <a:p>
            <a:pPr marL="171450" indent="-171450">
              <a:spcAft>
                <a:spcPts val="600"/>
              </a:spcAft>
              <a:buFont typeface="Arial" panose="020B0604020202020204" pitchFamily="34" charset="0"/>
              <a:buChar char="•"/>
            </a:pPr>
            <a:r>
              <a:rPr lang="en-US" sz="1200" dirty="0">
                <a:solidFill>
                  <a:schemeClr val="tx1"/>
                </a:solidFill>
              </a:rPr>
              <a:t>Trade / Airshow Support</a:t>
            </a:r>
          </a:p>
          <a:p>
            <a:pPr marL="171450" indent="-171450">
              <a:spcAft>
                <a:spcPts val="600"/>
              </a:spcAft>
              <a:buFont typeface="Arial" panose="020B0604020202020204" pitchFamily="34" charset="0"/>
              <a:buChar char="•"/>
            </a:pPr>
            <a:r>
              <a:rPr lang="en-US" sz="1200" dirty="0">
                <a:solidFill>
                  <a:schemeClr val="tx1"/>
                </a:solidFill>
              </a:rPr>
              <a:t>‘Contact Us’ Email Box Reporting</a:t>
            </a:r>
          </a:p>
        </p:txBody>
      </p:sp>
      <p:sp>
        <p:nvSpPr>
          <p:cNvPr id="14" name="TextBox 13">
            <a:extLst>
              <a:ext uri="{FF2B5EF4-FFF2-40B4-BE49-F238E27FC236}">
                <a16:creationId xmlns:a16="http://schemas.microsoft.com/office/drawing/2014/main" id="{D963E2D8-9C3F-44C4-9518-7118A3CA6688}"/>
              </a:ext>
            </a:extLst>
          </p:cNvPr>
          <p:cNvSpPr txBox="1"/>
          <p:nvPr/>
        </p:nvSpPr>
        <p:spPr>
          <a:xfrm>
            <a:off x="4341719" y="1407473"/>
            <a:ext cx="2734056" cy="1308050"/>
          </a:xfrm>
          <a:prstGeom prst="rect">
            <a:avLst/>
          </a:prstGeom>
          <a:noFill/>
        </p:spPr>
        <p:txBody>
          <a:bodyPr wrap="square" rtlCol="0">
            <a:spAutoFit/>
          </a:bodyPr>
          <a:lstStyle/>
          <a:p>
            <a:pPr>
              <a:spcAft>
                <a:spcPts val="600"/>
              </a:spcAft>
            </a:pPr>
            <a:r>
              <a:rPr lang="en-US" sz="1600" dirty="0">
                <a:solidFill>
                  <a:schemeClr val="tx1"/>
                </a:solidFill>
              </a:rPr>
              <a:t>Request For Information</a:t>
            </a:r>
          </a:p>
          <a:p>
            <a:pPr marL="171450" indent="-171450">
              <a:spcAft>
                <a:spcPts val="600"/>
              </a:spcAft>
              <a:buFont typeface="Arial" panose="020B0604020202020204" pitchFamily="34" charset="0"/>
              <a:buChar char="•"/>
            </a:pPr>
            <a:r>
              <a:rPr lang="en-US" sz="1200" dirty="0">
                <a:solidFill>
                  <a:srgbClr val="FF0000"/>
                </a:solidFill>
              </a:rPr>
              <a:t>Trade / Airshow Support</a:t>
            </a:r>
          </a:p>
          <a:p>
            <a:pPr marL="171450" indent="-171450">
              <a:spcAft>
                <a:spcPts val="600"/>
              </a:spcAft>
              <a:buFont typeface="Arial" panose="020B0604020202020204" pitchFamily="34" charset="0"/>
              <a:buChar char="•"/>
            </a:pPr>
            <a:r>
              <a:rPr lang="en-US" sz="1200" dirty="0">
                <a:solidFill>
                  <a:schemeClr val="tx1"/>
                </a:solidFill>
              </a:rPr>
              <a:t>Training &amp; Awareness</a:t>
            </a:r>
          </a:p>
          <a:p>
            <a:pPr marL="171450" indent="-171450">
              <a:spcAft>
                <a:spcPts val="600"/>
              </a:spcAft>
              <a:buFont typeface="Arial" panose="020B0604020202020204" pitchFamily="34" charset="0"/>
              <a:buChar char="•"/>
            </a:pPr>
            <a:r>
              <a:rPr lang="en-US" sz="1200" dirty="0">
                <a:solidFill>
                  <a:schemeClr val="tx1"/>
                </a:solidFill>
              </a:rPr>
              <a:t>‘Contact Us’ Email Box Reporting</a:t>
            </a:r>
          </a:p>
        </p:txBody>
      </p:sp>
      <p:sp>
        <p:nvSpPr>
          <p:cNvPr id="15" name="TextBox 14">
            <a:extLst>
              <a:ext uri="{FF2B5EF4-FFF2-40B4-BE49-F238E27FC236}">
                <a16:creationId xmlns:a16="http://schemas.microsoft.com/office/drawing/2014/main" id="{4E449041-0C66-4403-8476-D917497B10F1}"/>
              </a:ext>
            </a:extLst>
          </p:cNvPr>
          <p:cNvSpPr txBox="1"/>
          <p:nvPr/>
        </p:nvSpPr>
        <p:spPr>
          <a:xfrm>
            <a:off x="8113803" y="1427161"/>
            <a:ext cx="3040380" cy="1046440"/>
          </a:xfrm>
          <a:prstGeom prst="rect">
            <a:avLst/>
          </a:prstGeom>
          <a:noFill/>
        </p:spPr>
        <p:txBody>
          <a:bodyPr wrap="square" rtlCol="0">
            <a:spAutoFit/>
          </a:bodyPr>
          <a:lstStyle/>
          <a:p>
            <a:pPr>
              <a:spcAft>
                <a:spcPts val="600"/>
              </a:spcAft>
            </a:pPr>
            <a:r>
              <a:rPr lang="en-US" sz="1600" dirty="0">
                <a:solidFill>
                  <a:schemeClr val="tx1"/>
                </a:solidFill>
              </a:rPr>
              <a:t>Exploitation Of Relationships</a:t>
            </a:r>
          </a:p>
          <a:p>
            <a:pPr marL="171450" indent="-171450">
              <a:spcAft>
                <a:spcPts val="600"/>
              </a:spcAft>
              <a:buFont typeface="Arial" panose="020B0604020202020204" pitchFamily="34" charset="0"/>
              <a:buChar char="•"/>
            </a:pPr>
            <a:r>
              <a:rPr lang="en-US" sz="1200" dirty="0">
                <a:solidFill>
                  <a:srgbClr val="FF0000"/>
                </a:solidFill>
              </a:rPr>
              <a:t>Training &amp; Awareness</a:t>
            </a:r>
          </a:p>
          <a:p>
            <a:pPr marL="171450" indent="-171450">
              <a:spcAft>
                <a:spcPts val="600"/>
              </a:spcAft>
              <a:buFont typeface="Arial" panose="020B0604020202020204" pitchFamily="34" charset="0"/>
              <a:buChar char="•"/>
            </a:pPr>
            <a:r>
              <a:rPr lang="en-US" sz="1200" dirty="0">
                <a:solidFill>
                  <a:schemeClr val="tx1"/>
                </a:solidFill>
              </a:rPr>
              <a:t>Program Management (Joint Ventures) Targeted Training</a:t>
            </a:r>
          </a:p>
        </p:txBody>
      </p:sp>
      <p:sp>
        <p:nvSpPr>
          <p:cNvPr id="16" name="TextBox 15">
            <a:extLst>
              <a:ext uri="{FF2B5EF4-FFF2-40B4-BE49-F238E27FC236}">
                <a16:creationId xmlns:a16="http://schemas.microsoft.com/office/drawing/2014/main" id="{7359291E-8098-4086-87AB-40F2D0BE902A}"/>
              </a:ext>
            </a:extLst>
          </p:cNvPr>
          <p:cNvSpPr txBox="1"/>
          <p:nvPr/>
        </p:nvSpPr>
        <p:spPr>
          <a:xfrm>
            <a:off x="4358927" y="2521059"/>
            <a:ext cx="2734056" cy="1308050"/>
          </a:xfrm>
          <a:prstGeom prst="rect">
            <a:avLst/>
          </a:prstGeom>
          <a:noFill/>
        </p:spPr>
        <p:txBody>
          <a:bodyPr wrap="square" rtlCol="0">
            <a:spAutoFit/>
          </a:bodyPr>
          <a:lstStyle/>
          <a:p>
            <a:pPr>
              <a:spcAft>
                <a:spcPts val="600"/>
              </a:spcAft>
            </a:pPr>
            <a:r>
              <a:rPr lang="en-US" sz="1600" dirty="0">
                <a:solidFill>
                  <a:schemeClr val="tx1"/>
                </a:solidFill>
              </a:rPr>
              <a:t>Academic Solicitation</a:t>
            </a:r>
          </a:p>
          <a:p>
            <a:pPr marL="171450" indent="-171450">
              <a:spcAft>
                <a:spcPts val="600"/>
              </a:spcAft>
              <a:buFont typeface="Arial" panose="020B0604020202020204" pitchFamily="34" charset="0"/>
              <a:buChar char="•"/>
            </a:pPr>
            <a:r>
              <a:rPr lang="en-US" sz="1200" dirty="0">
                <a:solidFill>
                  <a:srgbClr val="FF0000"/>
                </a:solidFill>
              </a:rPr>
              <a:t>LM Fellows Training &amp; Awareness</a:t>
            </a:r>
          </a:p>
          <a:p>
            <a:pPr marL="171450" indent="-171450">
              <a:spcAft>
                <a:spcPts val="600"/>
              </a:spcAft>
              <a:buFont typeface="Arial" panose="020B0604020202020204" pitchFamily="34" charset="0"/>
              <a:buChar char="•"/>
            </a:pPr>
            <a:r>
              <a:rPr lang="en-US" sz="1200" dirty="0">
                <a:solidFill>
                  <a:schemeClr val="tx1"/>
                </a:solidFill>
              </a:rPr>
              <a:t>FLE / IC Engagement</a:t>
            </a:r>
          </a:p>
          <a:p>
            <a:pPr marL="171450" indent="-171450">
              <a:spcAft>
                <a:spcPts val="600"/>
              </a:spcAft>
              <a:buFont typeface="Arial" panose="020B0604020202020204" pitchFamily="34" charset="0"/>
              <a:buChar char="•"/>
            </a:pPr>
            <a:r>
              <a:rPr lang="en-US" sz="1200" dirty="0">
                <a:solidFill>
                  <a:schemeClr val="tx1"/>
                </a:solidFill>
              </a:rPr>
              <a:t>Foreign University IP Tracking</a:t>
            </a:r>
          </a:p>
        </p:txBody>
      </p:sp>
      <p:sp>
        <p:nvSpPr>
          <p:cNvPr id="17" name="TextBox 16">
            <a:extLst>
              <a:ext uri="{FF2B5EF4-FFF2-40B4-BE49-F238E27FC236}">
                <a16:creationId xmlns:a16="http://schemas.microsoft.com/office/drawing/2014/main" id="{AD9E05E5-F59B-4D93-97BC-5B191758C8AC}"/>
              </a:ext>
            </a:extLst>
          </p:cNvPr>
          <p:cNvSpPr txBox="1"/>
          <p:nvPr/>
        </p:nvSpPr>
        <p:spPr>
          <a:xfrm>
            <a:off x="8113803" y="2521059"/>
            <a:ext cx="2734056" cy="1815882"/>
          </a:xfrm>
          <a:prstGeom prst="rect">
            <a:avLst/>
          </a:prstGeom>
          <a:noFill/>
        </p:spPr>
        <p:txBody>
          <a:bodyPr wrap="square" rtlCol="0">
            <a:spAutoFit/>
          </a:bodyPr>
          <a:lstStyle/>
          <a:p>
            <a:pPr>
              <a:spcAft>
                <a:spcPts val="600"/>
              </a:spcAft>
            </a:pPr>
            <a:r>
              <a:rPr lang="en-US" sz="1600" dirty="0">
                <a:solidFill>
                  <a:schemeClr val="tx1"/>
                </a:solidFill>
              </a:rPr>
              <a:t>Suspicious Network Activity</a:t>
            </a:r>
          </a:p>
          <a:p>
            <a:pPr marL="171450" indent="-171450">
              <a:spcAft>
                <a:spcPts val="600"/>
              </a:spcAft>
              <a:buFont typeface="Arial" panose="020B0604020202020204" pitchFamily="34" charset="0"/>
              <a:buChar char="•"/>
            </a:pPr>
            <a:r>
              <a:rPr lang="en-US" sz="1200" dirty="0">
                <a:solidFill>
                  <a:srgbClr val="FF0000"/>
                </a:solidFill>
              </a:rPr>
              <a:t>Embargoed VPN</a:t>
            </a:r>
          </a:p>
          <a:p>
            <a:pPr marL="171450" indent="-171450">
              <a:spcAft>
                <a:spcPts val="600"/>
              </a:spcAft>
              <a:buFont typeface="Arial" panose="020B0604020202020204" pitchFamily="34" charset="0"/>
              <a:buChar char="•"/>
            </a:pPr>
            <a:r>
              <a:rPr lang="en-US" sz="1200" dirty="0">
                <a:solidFill>
                  <a:srgbClr val="FF0000"/>
                </a:solidFill>
              </a:rPr>
              <a:t>Shark Cage</a:t>
            </a:r>
          </a:p>
          <a:p>
            <a:pPr marL="171450" indent="-171450">
              <a:spcAft>
                <a:spcPts val="600"/>
              </a:spcAft>
              <a:buFont typeface="Arial" panose="020B0604020202020204" pitchFamily="34" charset="0"/>
              <a:buChar char="•"/>
            </a:pPr>
            <a:r>
              <a:rPr lang="en-US" sz="1200" dirty="0">
                <a:solidFill>
                  <a:schemeClr val="tx1"/>
                </a:solidFill>
              </a:rPr>
              <a:t>DSC Loaner Laptop Policy</a:t>
            </a:r>
          </a:p>
          <a:p>
            <a:pPr marL="171450" indent="-171450">
              <a:spcAft>
                <a:spcPts val="600"/>
              </a:spcAft>
              <a:buFont typeface="Arial" panose="020B0604020202020204" pitchFamily="34" charset="0"/>
              <a:buChar char="•"/>
            </a:pPr>
            <a:r>
              <a:rPr lang="en-US" sz="1200" dirty="0">
                <a:solidFill>
                  <a:schemeClr val="tx1"/>
                </a:solidFill>
              </a:rPr>
              <a:t>CIRT Reporting To DC3 And DCISE</a:t>
            </a:r>
          </a:p>
        </p:txBody>
      </p:sp>
      <p:sp>
        <p:nvSpPr>
          <p:cNvPr id="18" name="TextBox 17">
            <a:extLst>
              <a:ext uri="{FF2B5EF4-FFF2-40B4-BE49-F238E27FC236}">
                <a16:creationId xmlns:a16="http://schemas.microsoft.com/office/drawing/2014/main" id="{527F2B04-497D-4E7E-B3E3-832D9436FFFE}"/>
              </a:ext>
            </a:extLst>
          </p:cNvPr>
          <p:cNvSpPr txBox="1"/>
          <p:nvPr/>
        </p:nvSpPr>
        <p:spPr>
          <a:xfrm>
            <a:off x="4358927" y="3680809"/>
            <a:ext cx="2734056" cy="1046440"/>
          </a:xfrm>
          <a:prstGeom prst="rect">
            <a:avLst/>
          </a:prstGeom>
          <a:noFill/>
        </p:spPr>
        <p:txBody>
          <a:bodyPr wrap="square" rtlCol="0">
            <a:spAutoFit/>
          </a:bodyPr>
          <a:lstStyle/>
          <a:p>
            <a:pPr>
              <a:spcAft>
                <a:spcPts val="600"/>
              </a:spcAft>
            </a:pPr>
            <a:r>
              <a:rPr lang="en-US" sz="1600" dirty="0">
                <a:solidFill>
                  <a:schemeClr val="tx1"/>
                </a:solidFill>
              </a:rPr>
              <a:t>Seeking Employment</a:t>
            </a:r>
          </a:p>
          <a:p>
            <a:pPr marL="171450" indent="-171450">
              <a:spcAft>
                <a:spcPts val="600"/>
              </a:spcAft>
              <a:buFont typeface="Arial" panose="020B0604020202020204" pitchFamily="34" charset="0"/>
              <a:buChar char="•"/>
            </a:pPr>
            <a:r>
              <a:rPr lang="en-US" sz="1200" dirty="0">
                <a:solidFill>
                  <a:srgbClr val="FF0000"/>
                </a:solidFill>
              </a:rPr>
              <a:t>Cyber Alerts On Letter From Direct Competitors</a:t>
            </a:r>
          </a:p>
          <a:p>
            <a:pPr marL="171450" indent="-171450">
              <a:spcAft>
                <a:spcPts val="600"/>
              </a:spcAft>
              <a:buFont typeface="Arial" panose="020B0604020202020204" pitchFamily="34" charset="0"/>
              <a:buChar char="•"/>
            </a:pPr>
            <a:r>
              <a:rPr lang="en-US" sz="1200" dirty="0">
                <a:solidFill>
                  <a:schemeClr val="tx1"/>
                </a:solidFill>
              </a:rPr>
              <a:t>Talent Acquisition Training</a:t>
            </a:r>
          </a:p>
        </p:txBody>
      </p:sp>
      <p:sp>
        <p:nvSpPr>
          <p:cNvPr id="19" name="TextBox 18">
            <a:extLst>
              <a:ext uri="{FF2B5EF4-FFF2-40B4-BE49-F238E27FC236}">
                <a16:creationId xmlns:a16="http://schemas.microsoft.com/office/drawing/2014/main" id="{D40B34B6-7EF7-45B9-98C5-DD86F6B8AD14}"/>
              </a:ext>
            </a:extLst>
          </p:cNvPr>
          <p:cNvSpPr txBox="1"/>
          <p:nvPr/>
        </p:nvSpPr>
        <p:spPr>
          <a:xfrm>
            <a:off x="4370529" y="4714832"/>
            <a:ext cx="2956533" cy="1123384"/>
          </a:xfrm>
          <a:prstGeom prst="rect">
            <a:avLst/>
          </a:prstGeom>
          <a:noFill/>
        </p:spPr>
        <p:txBody>
          <a:bodyPr wrap="square" rtlCol="0">
            <a:spAutoFit/>
          </a:bodyPr>
          <a:lstStyle/>
          <a:p>
            <a:pPr>
              <a:spcAft>
                <a:spcPts val="600"/>
              </a:spcAft>
            </a:pPr>
            <a:r>
              <a:rPr lang="en-US" sz="1600" dirty="0">
                <a:solidFill>
                  <a:schemeClr val="tx1"/>
                </a:solidFill>
              </a:rPr>
              <a:t>Search / Seizure</a:t>
            </a:r>
          </a:p>
          <a:p>
            <a:pPr marL="171450" indent="-171450">
              <a:spcAft>
                <a:spcPts val="600"/>
              </a:spcAft>
              <a:buFont typeface="Arial" panose="020B0604020202020204" pitchFamily="34" charset="0"/>
              <a:buChar char="•"/>
            </a:pPr>
            <a:r>
              <a:rPr lang="en-US" sz="1200" dirty="0">
                <a:solidFill>
                  <a:srgbClr val="FF0000"/>
                </a:solidFill>
              </a:rPr>
              <a:t>DSC Loaner Laptop Policy</a:t>
            </a:r>
          </a:p>
          <a:p>
            <a:pPr marL="171450" indent="-171450">
              <a:spcAft>
                <a:spcPts val="600"/>
              </a:spcAft>
              <a:buFont typeface="Arial" panose="020B0604020202020204" pitchFamily="34" charset="0"/>
              <a:buChar char="•"/>
            </a:pPr>
            <a:r>
              <a:rPr lang="en-US" sz="1200" dirty="0">
                <a:solidFill>
                  <a:schemeClr val="tx1"/>
                </a:solidFill>
              </a:rPr>
              <a:t>Training &amp; Awareness</a:t>
            </a:r>
          </a:p>
          <a:p>
            <a:pPr marL="171450" indent="-171450">
              <a:spcAft>
                <a:spcPts val="600"/>
              </a:spcAft>
              <a:buFont typeface="Arial" panose="020B0604020202020204" pitchFamily="34" charset="0"/>
              <a:buChar char="•"/>
            </a:pPr>
            <a:r>
              <a:rPr lang="en-US" sz="1200" dirty="0">
                <a:solidFill>
                  <a:schemeClr val="tx1"/>
                </a:solidFill>
              </a:rPr>
              <a:t>Foreign Travel Pre-briefs</a:t>
            </a:r>
          </a:p>
        </p:txBody>
      </p:sp>
      <p:sp>
        <p:nvSpPr>
          <p:cNvPr id="20" name="TextBox 19">
            <a:extLst>
              <a:ext uri="{FF2B5EF4-FFF2-40B4-BE49-F238E27FC236}">
                <a16:creationId xmlns:a16="http://schemas.microsoft.com/office/drawing/2014/main" id="{45ABD398-1016-40A0-B8FA-A319404873CC}"/>
              </a:ext>
            </a:extLst>
          </p:cNvPr>
          <p:cNvSpPr txBox="1"/>
          <p:nvPr/>
        </p:nvSpPr>
        <p:spPr>
          <a:xfrm>
            <a:off x="8233859" y="3944979"/>
            <a:ext cx="2920324" cy="1831271"/>
          </a:xfrm>
          <a:prstGeom prst="rect">
            <a:avLst/>
          </a:prstGeom>
          <a:noFill/>
        </p:spPr>
        <p:txBody>
          <a:bodyPr wrap="square" rtlCol="0">
            <a:spAutoFit/>
          </a:bodyPr>
          <a:lstStyle/>
          <a:p>
            <a:pPr>
              <a:spcAft>
                <a:spcPts val="600"/>
              </a:spcAft>
            </a:pPr>
            <a:r>
              <a:rPr lang="en-US" sz="1600" dirty="0">
                <a:solidFill>
                  <a:schemeClr val="tx1"/>
                </a:solidFill>
              </a:rPr>
              <a:t>Acquisition Of Technology</a:t>
            </a:r>
          </a:p>
          <a:p>
            <a:pPr marL="171450" indent="-171450">
              <a:spcAft>
                <a:spcPts val="600"/>
              </a:spcAft>
              <a:buFont typeface="Arial" panose="020B0604020202020204" pitchFamily="34" charset="0"/>
              <a:buChar char="•"/>
            </a:pPr>
            <a:r>
              <a:rPr lang="en-US" sz="1200" dirty="0">
                <a:solidFill>
                  <a:srgbClr val="FF0000"/>
                </a:solidFill>
              </a:rPr>
              <a:t>Supply Chain / Procurement Training</a:t>
            </a:r>
          </a:p>
          <a:p>
            <a:pPr marL="171450" indent="-171450">
              <a:spcAft>
                <a:spcPts val="600"/>
              </a:spcAft>
              <a:buFont typeface="Arial" panose="020B0604020202020204" pitchFamily="34" charset="0"/>
              <a:buChar char="•"/>
            </a:pPr>
            <a:r>
              <a:rPr lang="en-US" sz="1200" dirty="0">
                <a:solidFill>
                  <a:srgbClr val="FF0000"/>
                </a:solidFill>
              </a:rPr>
              <a:t>‘Contact Us’ Email Box Reporting</a:t>
            </a:r>
          </a:p>
          <a:p>
            <a:pPr marL="171450" indent="-171450">
              <a:spcAft>
                <a:spcPts val="600"/>
              </a:spcAft>
              <a:buFont typeface="Arial" panose="020B0604020202020204" pitchFamily="34" charset="0"/>
              <a:buChar char="•"/>
            </a:pPr>
            <a:r>
              <a:rPr lang="en-US" sz="1200" dirty="0">
                <a:solidFill>
                  <a:schemeClr val="tx1"/>
                </a:solidFill>
              </a:rPr>
              <a:t>Support To Mergers &amp; Acquisitions</a:t>
            </a:r>
          </a:p>
          <a:p>
            <a:pPr marL="171450" indent="-171450">
              <a:spcAft>
                <a:spcPts val="600"/>
              </a:spcAft>
              <a:buFont typeface="Arial" panose="020B0604020202020204" pitchFamily="34" charset="0"/>
              <a:buChar char="•"/>
            </a:pPr>
            <a:r>
              <a:rPr lang="en-US" sz="1200" dirty="0">
                <a:solidFill>
                  <a:schemeClr val="tx1"/>
                </a:solidFill>
              </a:rPr>
              <a:t>FLE / IC Engagement</a:t>
            </a:r>
          </a:p>
          <a:p>
            <a:pPr marL="171450" indent="-171450">
              <a:spcAft>
                <a:spcPts val="600"/>
              </a:spcAft>
              <a:buFont typeface="Arial" panose="020B0604020202020204" pitchFamily="34" charset="0"/>
              <a:buChar char="•"/>
            </a:pPr>
            <a:r>
              <a:rPr lang="en-US" sz="1200" dirty="0">
                <a:solidFill>
                  <a:schemeClr val="tx1"/>
                </a:solidFill>
              </a:rPr>
              <a:t>Trade / Airshow Support</a:t>
            </a:r>
          </a:p>
        </p:txBody>
      </p:sp>
    </p:spTree>
    <p:extLst>
      <p:ext uri="{BB962C8B-B14F-4D97-AF65-F5344CB8AC3E}">
        <p14:creationId xmlns:p14="http://schemas.microsoft.com/office/powerpoint/2010/main" val="349944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93FC3A-B157-40C4-BCC1-2D29B9D6081A}"/>
              </a:ext>
            </a:extLst>
          </p:cNvPr>
          <p:cNvSpPr>
            <a:spLocks noGrp="1"/>
          </p:cNvSpPr>
          <p:nvPr>
            <p:ph type="body" sz="quarter" idx="14"/>
          </p:nvPr>
        </p:nvSpPr>
        <p:spPr/>
        <p:txBody>
          <a:bodyPr/>
          <a:lstStyle/>
          <a:p>
            <a:endParaRPr lang="en-US"/>
          </a:p>
        </p:txBody>
      </p:sp>
      <p:pic>
        <p:nvPicPr>
          <p:cNvPr id="4" name="Picture 4" descr="http://2guystalkingmetsbaseball.com/wp-content/uploads/2014/03/paranoia.gif">
            <a:extLst>
              <a:ext uri="{FF2B5EF4-FFF2-40B4-BE49-F238E27FC236}">
                <a16:creationId xmlns:a16="http://schemas.microsoft.com/office/drawing/2014/main" id="{59E036EB-D253-4623-B9B5-DD6F485C1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2" y="589130"/>
            <a:ext cx="8334375"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agenda</a:t>
            </a:r>
          </a:p>
        </p:txBody>
      </p:sp>
      <p:sp>
        <p:nvSpPr>
          <p:cNvPr id="5" name="Text Placeholder 4"/>
          <p:cNvSpPr>
            <a:spLocks noGrp="1"/>
          </p:cNvSpPr>
          <p:nvPr>
            <p:ph type="body" sz="quarter" idx="14"/>
          </p:nvPr>
        </p:nvSpPr>
        <p:spPr/>
        <p:txBody>
          <a:bodyPr/>
          <a:lstStyle/>
          <a:p>
            <a:endParaRPr lang="en-US"/>
          </a:p>
        </p:txBody>
      </p:sp>
      <p:sp>
        <p:nvSpPr>
          <p:cNvPr id="10" name="TextBox 9">
            <a:extLst>
              <a:ext uri="{FF2B5EF4-FFF2-40B4-BE49-F238E27FC236}">
                <a16:creationId xmlns:a16="http://schemas.microsoft.com/office/drawing/2014/main" id="{278E6EF8-3B80-4AC4-B8DA-BE70A3F5E16A}"/>
              </a:ext>
            </a:extLst>
          </p:cNvPr>
          <p:cNvSpPr txBox="1"/>
          <p:nvPr/>
        </p:nvSpPr>
        <p:spPr>
          <a:xfrm>
            <a:off x="1187978" y="1581988"/>
            <a:ext cx="6404059" cy="1938992"/>
          </a:xfrm>
          <a:prstGeom prst="rect">
            <a:avLst/>
          </a:prstGeom>
          <a:noFill/>
        </p:spPr>
        <p:txBody>
          <a:bodyPr wrap="square" rtlCol="0">
            <a:spAutoFit/>
          </a:bodyPr>
          <a:lstStyle/>
          <a:p>
            <a:r>
              <a:rPr lang="en-US" sz="2400" dirty="0">
                <a:solidFill>
                  <a:schemeClr val="tx1"/>
                </a:solidFill>
                <a:latin typeface="Segoe Script" panose="020B0504020000000003" pitchFamily="34" charset="0"/>
              </a:rPr>
              <a:t>Understanding the Insider Threat</a:t>
            </a:r>
          </a:p>
          <a:p>
            <a:endParaRPr lang="en-US" sz="2400" dirty="0">
              <a:solidFill>
                <a:schemeClr val="tx1"/>
              </a:solidFill>
              <a:latin typeface="Segoe Script" panose="020B0504020000000003" pitchFamily="34" charset="0"/>
            </a:endParaRPr>
          </a:p>
          <a:p>
            <a:r>
              <a:rPr lang="en-US" sz="2400" dirty="0">
                <a:solidFill>
                  <a:schemeClr val="tx1"/>
                </a:solidFill>
                <a:latin typeface="Segoe Script" panose="020B0504020000000003" pitchFamily="34" charset="0"/>
              </a:rPr>
              <a:t>Insider Threat Trends</a:t>
            </a:r>
          </a:p>
          <a:p>
            <a:endParaRPr lang="en-US" sz="2400" dirty="0">
              <a:solidFill>
                <a:schemeClr val="tx1"/>
              </a:solidFill>
              <a:latin typeface="Segoe Script" panose="020B0504020000000003" pitchFamily="34" charset="0"/>
            </a:endParaRPr>
          </a:p>
          <a:p>
            <a:r>
              <a:rPr lang="en-US" sz="2400" dirty="0">
                <a:solidFill>
                  <a:schemeClr val="tx1"/>
                </a:solidFill>
                <a:latin typeface="Segoe Script" panose="020B0504020000000003" pitchFamily="34" charset="0"/>
              </a:rPr>
              <a:t>Insider Threat Program</a:t>
            </a:r>
          </a:p>
        </p:txBody>
      </p:sp>
      <p:pic>
        <p:nvPicPr>
          <p:cNvPr id="11" name="Picture 10">
            <a:extLst>
              <a:ext uri="{FF2B5EF4-FFF2-40B4-BE49-F238E27FC236}">
                <a16:creationId xmlns:a16="http://schemas.microsoft.com/office/drawing/2014/main" id="{2EA7E78A-03C1-4EC6-A695-8A43314734D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068" b="85558" l="9916" r="100000"/>
                    </a14:imgEffect>
                  </a14:imgLayer>
                </a14:imgProps>
              </a:ext>
              <a:ext uri="{28A0092B-C50C-407E-A947-70E740481C1C}">
                <a14:useLocalDpi xmlns:a14="http://schemas.microsoft.com/office/drawing/2010/main" val="0"/>
              </a:ext>
            </a:extLst>
          </a:blip>
          <a:srcRect b="14655"/>
          <a:stretch/>
        </p:blipFill>
        <p:spPr>
          <a:xfrm>
            <a:off x="5029200" y="914399"/>
            <a:ext cx="7162800" cy="5109410"/>
          </a:xfrm>
          <a:prstGeom prst="rect">
            <a:avLst/>
          </a:prstGeom>
        </p:spPr>
      </p:pic>
    </p:spTree>
    <p:extLst>
      <p:ext uri="{BB962C8B-B14F-4D97-AF65-F5344CB8AC3E}">
        <p14:creationId xmlns:p14="http://schemas.microsoft.com/office/powerpoint/2010/main" val="14419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C86FEE-2899-4F54-9984-46DFA48FD7C1}"/>
              </a:ext>
            </a:extLst>
          </p:cNvPr>
          <p:cNvSpPr>
            <a:spLocks noGrp="1"/>
          </p:cNvSpPr>
          <p:nvPr>
            <p:ph type="body" sz="quarter" idx="10"/>
          </p:nvPr>
        </p:nvSpPr>
        <p:spPr>
          <a:xfrm>
            <a:off x="2786916" y="353512"/>
            <a:ext cx="6618169" cy="560887"/>
          </a:xfrm>
        </p:spPr>
        <p:txBody>
          <a:bodyPr/>
          <a:lstStyle/>
          <a:p>
            <a:pPr algn="ctr"/>
            <a:r>
              <a:rPr lang="en-US" dirty="0"/>
              <a:t>Contact information</a:t>
            </a:r>
          </a:p>
        </p:txBody>
      </p:sp>
      <p:sp>
        <p:nvSpPr>
          <p:cNvPr id="5" name="Text Placeholder 4">
            <a:extLst>
              <a:ext uri="{FF2B5EF4-FFF2-40B4-BE49-F238E27FC236}">
                <a16:creationId xmlns:a16="http://schemas.microsoft.com/office/drawing/2014/main" id="{B6F72424-B391-49B3-B341-F09BC93DE449}"/>
              </a:ext>
            </a:extLst>
          </p:cNvPr>
          <p:cNvSpPr>
            <a:spLocks noGrp="1"/>
          </p:cNvSpPr>
          <p:nvPr>
            <p:ph type="body" sz="quarter" idx="14"/>
          </p:nvPr>
        </p:nvSpPr>
        <p:spPr/>
        <p:txBody>
          <a:bodyPr/>
          <a:lstStyle/>
          <a:p>
            <a:endParaRPr lang="en-US"/>
          </a:p>
        </p:txBody>
      </p:sp>
      <p:pic>
        <p:nvPicPr>
          <p:cNvPr id="12" name="Picture 11">
            <a:extLst>
              <a:ext uri="{FF2B5EF4-FFF2-40B4-BE49-F238E27FC236}">
                <a16:creationId xmlns:a16="http://schemas.microsoft.com/office/drawing/2014/main" id="{B9B3D7E1-9FD1-4F77-BEF9-C32067DCF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334" y="1317686"/>
            <a:ext cx="2379450" cy="3684683"/>
          </a:xfrm>
          <a:prstGeom prst="rect">
            <a:avLst/>
          </a:prstGeom>
        </p:spPr>
      </p:pic>
      <p:pic>
        <p:nvPicPr>
          <p:cNvPr id="11" name="Content Placeholder 3" descr="hand business card.bmp">
            <a:extLst>
              <a:ext uri="{FF2B5EF4-FFF2-40B4-BE49-F238E27FC236}">
                <a16:creationId xmlns:a16="http://schemas.microsoft.com/office/drawing/2014/main" id="{FE9502A1-C6E9-43A4-96C0-5F24AB8BBFC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90000">
                        <a14:foregroundMark x1="52864" y1="27636" x2="79591" y2="42303"/>
                        <a14:foregroundMark x1="80045" y1="25394" x2="81727" y2="49758"/>
                      </a14:backgroundRemoval>
                    </a14:imgEffect>
                  </a14:imgLayer>
                </a14:imgProps>
              </a:ext>
            </a:extLst>
          </a:blip>
          <a:srcRect/>
          <a:stretch>
            <a:fillRect/>
          </a:stretch>
        </p:blipFill>
        <p:spPr>
          <a:xfrm>
            <a:off x="9728" y="635946"/>
            <a:ext cx="8296072" cy="6222053"/>
          </a:xfrm>
          <a:prstGeom prst="rect">
            <a:avLst/>
          </a:prstGeom>
          <a:ln>
            <a:noFill/>
          </a:ln>
          <a:effectLst>
            <a:outerShdw blurRad="292100" dist="139700" dir="2700000" algn="tl" rotWithShape="0">
              <a:srgbClr val="333333">
                <a:alpha val="65000"/>
              </a:srgbClr>
            </a:outerShdw>
          </a:effectLst>
        </p:spPr>
      </p:pic>
      <p:pic>
        <p:nvPicPr>
          <p:cNvPr id="13" name="Picture 12" descr="LM_Logo_compH_RGB.jpg">
            <a:extLst>
              <a:ext uri="{FF2B5EF4-FFF2-40B4-BE49-F238E27FC236}">
                <a16:creationId xmlns:a16="http://schemas.microsoft.com/office/drawing/2014/main" id="{F80E8EF9-FA2B-4C4A-B5AA-D60D232BC630}"/>
              </a:ext>
            </a:extLst>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4661170" y="1973342"/>
            <a:ext cx="1760706" cy="404963"/>
          </a:xfrm>
          <a:prstGeom prst="rect">
            <a:avLst/>
          </a:prstGeom>
          <a:noFill/>
          <a:ln>
            <a:noFill/>
          </a:ln>
        </p:spPr>
      </p:pic>
      <p:sp>
        <p:nvSpPr>
          <p:cNvPr id="14" name="TextBox 13">
            <a:extLst>
              <a:ext uri="{FF2B5EF4-FFF2-40B4-BE49-F238E27FC236}">
                <a16:creationId xmlns:a16="http://schemas.microsoft.com/office/drawing/2014/main" id="{4986373F-F66A-428B-90D5-E5CC2BD1D9C2}"/>
              </a:ext>
            </a:extLst>
          </p:cNvPr>
          <p:cNvSpPr txBox="1"/>
          <p:nvPr/>
        </p:nvSpPr>
        <p:spPr>
          <a:xfrm>
            <a:off x="4038600" y="2362200"/>
            <a:ext cx="3005847" cy="1431161"/>
          </a:xfrm>
          <a:prstGeom prst="rect">
            <a:avLst/>
          </a:prstGeom>
          <a:noFill/>
        </p:spPr>
        <p:txBody>
          <a:bodyPr wrap="square" rtlCol="0">
            <a:spAutoFit/>
          </a:bodyPr>
          <a:lstStyle/>
          <a:p>
            <a:r>
              <a:rPr lang="en-US" sz="1500" dirty="0">
                <a:solidFill>
                  <a:schemeClr val="tx1"/>
                </a:solidFill>
                <a:latin typeface="Arial Narrow" pitchFamily="34" charset="0"/>
              </a:rPr>
              <a:t>Ken Zabella</a:t>
            </a:r>
          </a:p>
          <a:p>
            <a:r>
              <a:rPr lang="en-US" sz="1500" b="0" i="1" dirty="0">
                <a:solidFill>
                  <a:schemeClr val="tx1"/>
                </a:solidFill>
                <a:latin typeface="Arial Narrow" pitchFamily="34" charset="0"/>
              </a:rPr>
              <a:t>Enterprise Operations</a:t>
            </a:r>
          </a:p>
          <a:p>
            <a:r>
              <a:rPr lang="en-US" sz="1500" b="0" i="1" dirty="0">
                <a:solidFill>
                  <a:schemeClr val="tx1"/>
                </a:solidFill>
                <a:latin typeface="Arial Narrow" pitchFamily="34" charset="0"/>
              </a:rPr>
              <a:t>CI &amp; Investigations Senior Manager</a:t>
            </a:r>
            <a:endParaRPr lang="en-US" sz="1400" b="0" i="1" dirty="0">
              <a:solidFill>
                <a:schemeClr val="tx1"/>
              </a:solidFill>
              <a:latin typeface="Arial Narrow" pitchFamily="34" charset="0"/>
            </a:endParaRPr>
          </a:p>
          <a:p>
            <a:endParaRPr lang="en-US" sz="1200" b="0" i="1" dirty="0">
              <a:solidFill>
                <a:schemeClr val="tx1"/>
              </a:solidFill>
              <a:latin typeface="Arial Narrow" pitchFamily="34" charset="0"/>
            </a:endParaRPr>
          </a:p>
          <a:p>
            <a:r>
              <a:rPr lang="en-US" sz="1500" dirty="0">
                <a:solidFill>
                  <a:schemeClr val="tx1"/>
                </a:solidFill>
                <a:latin typeface="Arial Narrow" pitchFamily="34" charset="0"/>
              </a:rPr>
              <a:t>407-306-6764</a:t>
            </a:r>
          </a:p>
          <a:p>
            <a:r>
              <a:rPr lang="en-US" sz="1500" dirty="0">
                <a:solidFill>
                  <a:schemeClr val="tx1"/>
                </a:solidFill>
                <a:latin typeface="Arial Narrow" pitchFamily="34" charset="0"/>
              </a:rPr>
              <a:t>Ken.J.Zabella@lmco.com</a:t>
            </a:r>
          </a:p>
        </p:txBody>
      </p:sp>
    </p:spTree>
    <p:extLst>
      <p:ext uri="{BB962C8B-B14F-4D97-AF65-F5344CB8AC3E}">
        <p14:creationId xmlns:p14="http://schemas.microsoft.com/office/powerpoint/2010/main" val="62304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10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What is counterintelligence?</a:t>
            </a:r>
          </a:p>
        </p:txBody>
      </p:sp>
      <p:sp>
        <p:nvSpPr>
          <p:cNvPr id="5" name="Text Placeholder 4"/>
          <p:cNvSpPr>
            <a:spLocks noGrp="1"/>
          </p:cNvSpPr>
          <p:nvPr>
            <p:ph type="body" sz="quarter" idx="14"/>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003"/>
          <a:stretch/>
        </p:blipFill>
        <p:spPr>
          <a:xfrm>
            <a:off x="8359084" y="3375661"/>
            <a:ext cx="2938339" cy="1694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b="43271"/>
          <a:stretch>
            <a:fillRect/>
          </a:stretch>
        </p:blipFill>
        <p:spPr bwMode="auto">
          <a:xfrm>
            <a:off x="7854950" y="1124422"/>
            <a:ext cx="3813175"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799" t="26604" r="38010" b="67081"/>
          <a:stretch>
            <a:fillRect/>
          </a:stretch>
        </p:blipFill>
        <p:spPr bwMode="auto">
          <a:xfrm>
            <a:off x="9315450" y="2262659"/>
            <a:ext cx="92551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258247F-F57A-4EEA-9F82-B02BDE146CC9}"/>
              </a:ext>
            </a:extLst>
          </p:cNvPr>
          <p:cNvSpPr txBox="1"/>
          <p:nvPr/>
        </p:nvSpPr>
        <p:spPr>
          <a:xfrm>
            <a:off x="533399" y="4222743"/>
            <a:ext cx="5305425" cy="830997"/>
          </a:xfrm>
          <a:prstGeom prst="rect">
            <a:avLst/>
          </a:prstGeom>
          <a:noFill/>
        </p:spPr>
        <p:txBody>
          <a:bodyPr wrap="square" rtlCol="0">
            <a:spAutoFit/>
          </a:bodyPr>
          <a:lstStyle/>
          <a:p>
            <a:r>
              <a:rPr lang="en-US" sz="4800" dirty="0">
                <a:solidFill>
                  <a:srgbClr val="00A3E0"/>
                </a:solidFill>
                <a:latin typeface="Agency FB" panose="020B0503020202020204" pitchFamily="34" charset="0"/>
              </a:rPr>
              <a:t>DETER - DETECT - MITIGATE</a:t>
            </a:r>
          </a:p>
        </p:txBody>
      </p:sp>
      <p:sp>
        <p:nvSpPr>
          <p:cNvPr id="4" name="Rectangle 3">
            <a:extLst>
              <a:ext uri="{FF2B5EF4-FFF2-40B4-BE49-F238E27FC236}">
                <a16:creationId xmlns:a16="http://schemas.microsoft.com/office/drawing/2014/main" id="{AB22C2BB-F7C8-4D29-B604-9AF2180C88F1}"/>
              </a:ext>
            </a:extLst>
          </p:cNvPr>
          <p:cNvSpPr/>
          <p:nvPr/>
        </p:nvSpPr>
        <p:spPr>
          <a:xfrm>
            <a:off x="533400" y="1665172"/>
            <a:ext cx="6096000" cy="2246769"/>
          </a:xfrm>
          <a:prstGeom prst="rect">
            <a:avLst/>
          </a:prstGeom>
        </p:spPr>
        <p:txBody>
          <a:bodyPr>
            <a:spAutoFit/>
          </a:bodyPr>
          <a:lstStyle/>
          <a:p>
            <a:r>
              <a:rPr lang="en-US" sz="2800" dirty="0">
                <a:solidFill>
                  <a:srgbClr val="63666A"/>
                </a:solidFill>
              </a:rPr>
              <a:t>Simply Stated: </a:t>
            </a:r>
          </a:p>
          <a:p>
            <a:r>
              <a:rPr lang="en-US" sz="2800" dirty="0">
                <a:solidFill>
                  <a:srgbClr val="63666A"/>
                </a:solidFill>
              </a:rPr>
              <a:t>Counterintelligence (CI) is about identifying intelligence threats and developing mitigation strategies to address and neutralize those threats</a:t>
            </a:r>
          </a:p>
        </p:txBody>
      </p:sp>
    </p:spTree>
    <p:extLst>
      <p:ext uri="{BB962C8B-B14F-4D97-AF65-F5344CB8AC3E}">
        <p14:creationId xmlns:p14="http://schemas.microsoft.com/office/powerpoint/2010/main" val="33364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2017 </a:t>
            </a:r>
            <a:r>
              <a:rPr lang="en-US" dirty="0" err="1"/>
              <a:t>Dss</a:t>
            </a:r>
            <a:r>
              <a:rPr lang="en-US" dirty="0"/>
              <a:t> trends</a:t>
            </a:r>
          </a:p>
        </p:txBody>
      </p:sp>
      <p:sp>
        <p:nvSpPr>
          <p:cNvPr id="3" name="Text Placeholder 2"/>
          <p:cNvSpPr>
            <a:spLocks noGrp="1"/>
          </p:cNvSpPr>
          <p:nvPr>
            <p:ph type="body" sz="quarter" idx="11"/>
          </p:nvPr>
        </p:nvSpPr>
        <p:spPr>
          <a:xfrm>
            <a:off x="9406064" y="1920240"/>
            <a:ext cx="1705604" cy="3017520"/>
          </a:xfrm>
        </p:spPr>
        <p:txBody>
          <a:bodyPr>
            <a:normAutofit/>
          </a:bodyPr>
          <a:lstStyle/>
          <a:p>
            <a:pPr algn="ctr"/>
            <a:r>
              <a:rPr lang="en-US" sz="5400" cap="none" dirty="0">
                <a:hlinkClick r:id="rId2" action="ppaction://hlinkfile">
                  <a:extLst>
                    <a:ext uri="{A12FA001-AC4F-418D-AE19-62706E023703}">
                      <ahyp:hlinkClr xmlns:ahyp="http://schemas.microsoft.com/office/drawing/2018/hyperlinkcolor" val="tx"/>
                    </a:ext>
                  </a:extLst>
                </a:hlinkClick>
              </a:rPr>
              <a:t>How? </a:t>
            </a:r>
          </a:p>
          <a:p>
            <a:pPr algn="ctr"/>
            <a:r>
              <a:rPr lang="en-US" sz="5400" cap="none" dirty="0">
                <a:hlinkClick r:id="rId2" action="ppaction://hlinkfile">
                  <a:extLst>
                    <a:ext uri="{A12FA001-AC4F-418D-AE19-62706E023703}">
                      <ahyp:hlinkClr xmlns:ahyp="http://schemas.microsoft.com/office/drawing/2018/hyperlinkcolor" val="tx"/>
                    </a:ext>
                  </a:extLst>
                </a:hlinkClick>
              </a:rPr>
              <a:t>Who?</a:t>
            </a:r>
          </a:p>
          <a:p>
            <a:pPr algn="ctr"/>
            <a:r>
              <a:rPr lang="en-US" sz="5400" cap="none" dirty="0">
                <a:hlinkClick r:id="rId2" action="ppaction://hlinkfile">
                  <a:extLst>
                    <a:ext uri="{A12FA001-AC4F-418D-AE19-62706E023703}">
                      <ahyp:hlinkClr xmlns:ahyp="http://schemas.microsoft.com/office/drawing/2018/hyperlinkcolor" val="tx"/>
                    </a:ext>
                  </a:extLst>
                </a:hlinkClick>
              </a:rPr>
              <a:t>What? </a:t>
            </a:r>
            <a:endParaRPr lang="en-US" sz="5400" cap="none" dirty="0"/>
          </a:p>
        </p:txBody>
      </p:sp>
      <p:sp>
        <p:nvSpPr>
          <p:cNvPr id="7" name="Text Placeholder 6"/>
          <p:cNvSpPr>
            <a:spLocks noGrp="1"/>
          </p:cNvSpPr>
          <p:nvPr>
            <p:ph type="body" sz="quarter" idx="14"/>
          </p:nvPr>
        </p:nvSpPr>
        <p:spPr/>
        <p:txBody>
          <a:bodyPr/>
          <a:lstStyle/>
          <a:p>
            <a:endParaRPr lang="en-US"/>
          </a:p>
        </p:txBody>
      </p:sp>
      <p:sp>
        <p:nvSpPr>
          <p:cNvPr id="8" name="TextBox 7"/>
          <p:cNvSpPr txBox="1"/>
          <p:nvPr/>
        </p:nvSpPr>
        <p:spPr>
          <a:xfrm>
            <a:off x="533400" y="2024252"/>
            <a:ext cx="7978487" cy="1600438"/>
          </a:xfrm>
          <a:prstGeom prst="rect">
            <a:avLst/>
          </a:prstGeom>
          <a:noFill/>
        </p:spPr>
        <p:txBody>
          <a:bodyPr numCol="2">
            <a:spAutoFit/>
          </a:bodyPr>
          <a:lstStyle/>
          <a:p>
            <a:pPr>
              <a:defRPr/>
            </a:pPr>
            <a:r>
              <a:rPr lang="en-US" sz="1400" dirty="0">
                <a:solidFill>
                  <a:srgbClr val="63666A"/>
                </a:solidFill>
              </a:rPr>
              <a:t>Telephone</a:t>
            </a:r>
          </a:p>
          <a:p>
            <a:pPr>
              <a:defRPr/>
            </a:pPr>
            <a:r>
              <a:rPr lang="en-US" sz="1400" dirty="0">
                <a:solidFill>
                  <a:srgbClr val="63666A"/>
                </a:solidFill>
              </a:rPr>
              <a:t>Résumé - Professional</a:t>
            </a:r>
          </a:p>
          <a:p>
            <a:pPr>
              <a:defRPr/>
            </a:pPr>
            <a:r>
              <a:rPr lang="en-US" sz="1400" dirty="0">
                <a:solidFill>
                  <a:srgbClr val="63666A"/>
                </a:solidFill>
              </a:rPr>
              <a:t>Phishing Operation</a:t>
            </a:r>
          </a:p>
          <a:p>
            <a:pPr>
              <a:defRPr/>
            </a:pPr>
            <a:r>
              <a:rPr lang="en-US" sz="1400" dirty="0">
                <a:solidFill>
                  <a:srgbClr val="63666A"/>
                </a:solidFill>
              </a:rPr>
              <a:t>Mail</a:t>
            </a:r>
          </a:p>
          <a:p>
            <a:pPr>
              <a:defRPr/>
            </a:pPr>
            <a:r>
              <a:rPr lang="en-US" sz="1400" dirty="0">
                <a:solidFill>
                  <a:srgbClr val="63666A"/>
                </a:solidFill>
              </a:rPr>
              <a:t>Email</a:t>
            </a:r>
          </a:p>
          <a:p>
            <a:pPr>
              <a:defRPr/>
            </a:pPr>
            <a:r>
              <a:rPr lang="en-US" sz="1400" dirty="0">
                <a:solidFill>
                  <a:srgbClr val="63666A"/>
                </a:solidFill>
              </a:rPr>
              <a:t>Conference, Conventions, or Trade Shows</a:t>
            </a:r>
          </a:p>
          <a:p>
            <a:pPr>
              <a:defRPr/>
            </a:pPr>
            <a:endParaRPr lang="en-US" sz="1400" dirty="0">
              <a:solidFill>
                <a:srgbClr val="63666A"/>
              </a:solidFill>
            </a:endParaRPr>
          </a:p>
          <a:p>
            <a:pPr>
              <a:defRPr/>
            </a:pPr>
            <a:r>
              <a:rPr lang="en-US" sz="1400" dirty="0">
                <a:solidFill>
                  <a:srgbClr val="63666A"/>
                </a:solidFill>
              </a:rPr>
              <a:t>Web Form</a:t>
            </a:r>
          </a:p>
          <a:p>
            <a:pPr>
              <a:defRPr/>
            </a:pPr>
            <a:r>
              <a:rPr lang="en-US" sz="1400" dirty="0">
                <a:solidFill>
                  <a:srgbClr val="63666A"/>
                </a:solidFill>
              </a:rPr>
              <a:t>Social Networking Service</a:t>
            </a:r>
          </a:p>
          <a:p>
            <a:pPr>
              <a:defRPr/>
            </a:pPr>
            <a:r>
              <a:rPr lang="en-US" sz="1400" dirty="0">
                <a:solidFill>
                  <a:srgbClr val="63666A"/>
                </a:solidFill>
              </a:rPr>
              <a:t>Résumé - Academic</a:t>
            </a:r>
          </a:p>
          <a:p>
            <a:pPr>
              <a:defRPr/>
            </a:pPr>
            <a:r>
              <a:rPr lang="en-US" sz="1400" dirty="0">
                <a:solidFill>
                  <a:srgbClr val="63666A"/>
                </a:solidFill>
              </a:rPr>
              <a:t>Personal Contact</a:t>
            </a:r>
          </a:p>
          <a:p>
            <a:pPr>
              <a:defRPr/>
            </a:pPr>
            <a:r>
              <a:rPr lang="en-US" sz="1400" dirty="0">
                <a:solidFill>
                  <a:srgbClr val="63666A"/>
                </a:solidFill>
              </a:rPr>
              <a:t>Foreign Visit</a:t>
            </a:r>
          </a:p>
          <a:p>
            <a:pPr>
              <a:defRPr/>
            </a:pPr>
            <a:r>
              <a:rPr lang="en-US" sz="1400" dirty="0">
                <a:solidFill>
                  <a:srgbClr val="63666A"/>
                </a:solidFill>
              </a:rPr>
              <a:t>Cyber Operations</a:t>
            </a:r>
          </a:p>
        </p:txBody>
      </p:sp>
      <p:sp>
        <p:nvSpPr>
          <p:cNvPr id="9" name="Rectangle 8"/>
          <p:cNvSpPr/>
          <p:nvPr/>
        </p:nvSpPr>
        <p:spPr>
          <a:xfrm>
            <a:off x="549226" y="4447454"/>
            <a:ext cx="7945609" cy="1600438"/>
          </a:xfrm>
          <a:prstGeom prst="rect">
            <a:avLst/>
          </a:prstGeom>
        </p:spPr>
        <p:txBody>
          <a:bodyPr numCol="2">
            <a:spAutoFit/>
          </a:bodyPr>
          <a:lstStyle/>
          <a:p>
            <a:pPr>
              <a:defRPr/>
            </a:pPr>
            <a:r>
              <a:rPr lang="en-US" sz="1400" dirty="0">
                <a:solidFill>
                  <a:srgbClr val="63666A"/>
                </a:solidFill>
              </a:rPr>
              <a:t>Exploitation of Business Activities</a:t>
            </a:r>
          </a:p>
          <a:p>
            <a:pPr>
              <a:defRPr/>
            </a:pPr>
            <a:r>
              <a:rPr lang="en-US" sz="1400" dirty="0">
                <a:solidFill>
                  <a:srgbClr val="63666A"/>
                </a:solidFill>
              </a:rPr>
              <a:t>Attempted Acquisition of Technology</a:t>
            </a:r>
          </a:p>
          <a:p>
            <a:pPr>
              <a:defRPr/>
            </a:pPr>
            <a:r>
              <a:rPr lang="en-US" sz="1400" dirty="0">
                <a:solidFill>
                  <a:srgbClr val="63666A"/>
                </a:solidFill>
              </a:rPr>
              <a:t>Exploitation of Experts</a:t>
            </a:r>
          </a:p>
          <a:p>
            <a:pPr>
              <a:defRPr/>
            </a:pPr>
            <a:r>
              <a:rPr lang="en-US" sz="1400" dirty="0">
                <a:solidFill>
                  <a:srgbClr val="63666A"/>
                </a:solidFill>
              </a:rPr>
              <a:t>Exploitation of Cyber Operations</a:t>
            </a:r>
          </a:p>
          <a:p>
            <a:pPr>
              <a:defRPr/>
            </a:pPr>
            <a:r>
              <a:rPr lang="en-US" sz="1400" dirty="0">
                <a:solidFill>
                  <a:srgbClr val="63666A"/>
                </a:solidFill>
              </a:rPr>
              <a:t>Exploitation of Relationships</a:t>
            </a:r>
          </a:p>
          <a:p>
            <a:pPr>
              <a:defRPr/>
            </a:pPr>
            <a:r>
              <a:rPr lang="en-US" sz="1400" b="1" u="sng" dirty="0">
                <a:solidFill>
                  <a:srgbClr val="63666A"/>
                </a:solidFill>
              </a:rPr>
              <a:t>Exploitation of Insider Access</a:t>
            </a:r>
          </a:p>
          <a:p>
            <a:pPr>
              <a:defRPr/>
            </a:pPr>
            <a:r>
              <a:rPr lang="en-US" sz="1400" dirty="0">
                <a:solidFill>
                  <a:srgbClr val="63666A"/>
                </a:solidFill>
              </a:rPr>
              <a:t>Exploitation of Supply Chain</a:t>
            </a:r>
          </a:p>
          <a:p>
            <a:pPr>
              <a:defRPr/>
            </a:pPr>
            <a:r>
              <a:rPr lang="en-US" sz="1400" dirty="0">
                <a:solidFill>
                  <a:srgbClr val="63666A"/>
                </a:solidFill>
              </a:rPr>
              <a:t>Exploitation of Security Protocols</a:t>
            </a:r>
          </a:p>
          <a:p>
            <a:pPr>
              <a:defRPr/>
            </a:pPr>
            <a:r>
              <a:rPr lang="en-US" sz="1400" dirty="0">
                <a:solidFill>
                  <a:srgbClr val="63666A"/>
                </a:solidFill>
              </a:rPr>
              <a:t>RFI/Solicitation</a:t>
            </a:r>
          </a:p>
          <a:p>
            <a:pPr>
              <a:defRPr/>
            </a:pPr>
            <a:r>
              <a:rPr lang="en-US" sz="1400" dirty="0">
                <a:solidFill>
                  <a:srgbClr val="63666A"/>
                </a:solidFill>
              </a:rPr>
              <a:t>Résumé Submission</a:t>
            </a:r>
          </a:p>
          <a:p>
            <a:pPr>
              <a:defRPr/>
            </a:pPr>
            <a:r>
              <a:rPr lang="en-US" sz="1400" dirty="0">
                <a:solidFill>
                  <a:srgbClr val="63666A"/>
                </a:solidFill>
              </a:rPr>
              <a:t>Theft </a:t>
            </a:r>
          </a:p>
          <a:p>
            <a:pPr>
              <a:defRPr/>
            </a:pPr>
            <a:r>
              <a:rPr lang="en-US" sz="1400" dirty="0">
                <a:solidFill>
                  <a:srgbClr val="63666A"/>
                </a:solidFill>
              </a:rPr>
              <a:t>Surveillance</a:t>
            </a:r>
          </a:p>
          <a:p>
            <a:pPr>
              <a:defRPr/>
            </a:pPr>
            <a:r>
              <a:rPr lang="en-US" sz="1400" dirty="0">
                <a:solidFill>
                  <a:srgbClr val="63666A"/>
                </a:solidFill>
              </a:rPr>
              <a:t>Search/Seizure</a:t>
            </a:r>
          </a:p>
        </p:txBody>
      </p:sp>
      <p:sp>
        <p:nvSpPr>
          <p:cNvPr id="10" name="Rectangle 6"/>
          <p:cNvSpPr>
            <a:spLocks noChangeArrowheads="1"/>
          </p:cNvSpPr>
          <p:nvPr/>
        </p:nvSpPr>
        <p:spPr bwMode="auto">
          <a:xfrm>
            <a:off x="533524" y="1193800"/>
            <a:ext cx="7945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1600" dirty="0">
                <a:solidFill>
                  <a:srgbClr val="00A3E0"/>
                </a:solidFill>
                <a:latin typeface="+mn-lt"/>
              </a:rPr>
              <a:t>METHODS OF CONTACT</a:t>
            </a:r>
          </a:p>
          <a:p>
            <a:r>
              <a:rPr lang="en-US" altLang="en-US" sz="1600" b="0" dirty="0">
                <a:solidFill>
                  <a:srgbClr val="63666A"/>
                </a:solidFill>
                <a:latin typeface="+mn-lt"/>
              </a:rPr>
              <a:t>The approach used to connect the foreign actor to the targeted individual, information, network, or technology in order for the foreign actor to execute the MO(s)</a:t>
            </a:r>
          </a:p>
        </p:txBody>
      </p:sp>
      <p:sp>
        <p:nvSpPr>
          <p:cNvPr id="11" name="Rectangle 7"/>
          <p:cNvSpPr>
            <a:spLocks noChangeArrowheads="1"/>
          </p:cNvSpPr>
          <p:nvPr/>
        </p:nvSpPr>
        <p:spPr bwMode="auto">
          <a:xfrm>
            <a:off x="533524" y="3616325"/>
            <a:ext cx="78199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1600" dirty="0">
                <a:solidFill>
                  <a:srgbClr val="00A3E0"/>
                </a:solidFill>
                <a:latin typeface="+mn-lt"/>
              </a:rPr>
              <a:t>METHODS OF OPERATION</a:t>
            </a:r>
          </a:p>
          <a:p>
            <a:r>
              <a:rPr lang="en-US" altLang="en-US" sz="1600" b="0" dirty="0">
                <a:solidFill>
                  <a:srgbClr val="63666A"/>
                </a:solidFill>
                <a:latin typeface="+mn-lt"/>
              </a:rPr>
              <a:t>A distinct pattern or method of procedure thought to be characteristic of or habitually followed by an individual or an organization involved in criminal or intelligence activity</a:t>
            </a:r>
          </a:p>
        </p:txBody>
      </p:sp>
    </p:spTree>
    <p:extLst>
      <p:ext uri="{BB962C8B-B14F-4D97-AF65-F5344CB8AC3E}">
        <p14:creationId xmlns:p14="http://schemas.microsoft.com/office/powerpoint/2010/main" val="20261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Identifying the insider</a:t>
            </a:r>
          </a:p>
        </p:txBody>
      </p:sp>
      <p:sp>
        <p:nvSpPr>
          <p:cNvPr id="3" name="Text Placeholder 2"/>
          <p:cNvSpPr>
            <a:spLocks noGrp="1"/>
          </p:cNvSpPr>
          <p:nvPr>
            <p:ph type="body" sz="quarter" idx="14"/>
          </p:nvPr>
        </p:nvSpPr>
        <p:spPr/>
        <p:txBody>
          <a:bodyPr/>
          <a:lstStyle/>
          <a:p>
            <a:endParaRPr lang="en-US"/>
          </a:p>
        </p:txBody>
      </p:sp>
      <p:sp>
        <p:nvSpPr>
          <p:cNvPr id="4" name="TextBox 5"/>
          <p:cNvSpPr txBox="1">
            <a:spLocks noChangeArrowheads="1"/>
          </p:cNvSpPr>
          <p:nvPr/>
        </p:nvSpPr>
        <p:spPr bwMode="auto">
          <a:xfrm>
            <a:off x="2292350" y="1417638"/>
            <a:ext cx="2298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2400" b="0" dirty="0">
                <a:solidFill>
                  <a:schemeClr val="tx1"/>
                </a:solidFill>
                <a:latin typeface="+mn-lt"/>
              </a:rPr>
              <a:t>It’s not this easy!</a:t>
            </a:r>
          </a:p>
        </p:txBody>
      </p:sp>
      <p:sp>
        <p:nvSpPr>
          <p:cNvPr id="5" name="TextBox 4"/>
          <p:cNvSpPr txBox="1">
            <a:spLocks noChangeArrowheads="1"/>
          </p:cNvSpPr>
          <p:nvPr/>
        </p:nvSpPr>
        <p:spPr bwMode="auto">
          <a:xfrm>
            <a:off x="6429318" y="1417638"/>
            <a:ext cx="4175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2400" b="0" dirty="0">
                <a:solidFill>
                  <a:schemeClr val="tx1"/>
                </a:solidFill>
                <a:latin typeface="+mn-lt"/>
              </a:rPr>
              <a:t>The Insider can be easily missed</a:t>
            </a:r>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817688"/>
            <a:ext cx="379412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011363"/>
            <a:ext cx="40163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8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is the insider?</a:t>
            </a:r>
          </a:p>
        </p:txBody>
      </p:sp>
      <p:sp>
        <p:nvSpPr>
          <p:cNvPr id="3" name="Text Placeholder 2"/>
          <p:cNvSpPr>
            <a:spLocks noGrp="1"/>
          </p:cNvSpPr>
          <p:nvPr>
            <p:ph type="body" sz="quarter" idx="14"/>
          </p:nvPr>
        </p:nvSpPr>
        <p:spPr/>
        <p:txBody>
          <a:bodyPr/>
          <a:lstStyle/>
          <a:p>
            <a:endParaRPr lang="en-US"/>
          </a:p>
        </p:txBody>
      </p:sp>
      <p:pic>
        <p:nvPicPr>
          <p:cNvPr id="4" name="Picture 4"/>
          <p:cNvPicPr>
            <a:picLocks noChangeAspect="1"/>
          </p:cNvPicPr>
          <p:nvPr/>
        </p:nvPicPr>
        <p:blipFill>
          <a:blip r:embed="rId2">
            <a:lum bright="70000" contrast="-70000"/>
            <a:extLst>
              <a:ext uri="{28A0092B-C50C-407E-A947-70E740481C1C}">
                <a14:useLocalDpi xmlns:a14="http://schemas.microsoft.com/office/drawing/2010/main" val="0"/>
              </a:ext>
            </a:extLst>
          </a:blip>
          <a:srcRect l="43633" t="27042" r="12221" b="-536"/>
          <a:stretch>
            <a:fillRect/>
          </a:stretch>
        </p:blipFill>
        <p:spPr bwMode="auto">
          <a:xfrm>
            <a:off x="359494" y="2265363"/>
            <a:ext cx="11473011"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61963" y="1354138"/>
            <a:ext cx="11272837" cy="320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2400" dirty="0">
                <a:ea typeface="ＭＳ Ｐゴシック" panose="020B0600070205080204" pitchFamily="34" charset="-128"/>
              </a:rPr>
              <a:t>INSIDER: Any person with authorized access to any US Government resource, to include personnel facilities, information, equipment, networks, or systems.</a:t>
            </a:r>
          </a:p>
          <a:p>
            <a:pPr marL="0" indent="0">
              <a:buFontTx/>
              <a:buNone/>
            </a:pPr>
            <a:endParaRPr lang="en-US" altLang="en-US" sz="2400" dirty="0">
              <a:ea typeface="ＭＳ Ｐゴシック" panose="020B0600070205080204" pitchFamily="34" charset="-128"/>
            </a:endParaRPr>
          </a:p>
          <a:p>
            <a:pPr marL="0" indent="0">
              <a:buNone/>
            </a:pPr>
            <a:r>
              <a:rPr lang="en-US" altLang="en-US" sz="2400" dirty="0">
                <a:ea typeface="ＭＳ Ｐゴシック" panose="020B0600070205080204" pitchFamily="34" charset="-128"/>
              </a:rPr>
              <a:t>INSIDER THREAT: </a:t>
            </a:r>
            <a:r>
              <a:rPr lang="en-US" sz="2400" dirty="0"/>
              <a:t> “The threat presented by a person who has, or once had, authorized access to information, facilities, networks, people, or resources; and who wittingly, or unwittingly, commits: acts in contravention of law or policy that resulted in, or might result in, harm through the loss or degradation of government or company information, resources, or capabilities; or destructive acts, to include physical harm to others in the workplace.” </a:t>
            </a:r>
          </a:p>
          <a:p>
            <a:pPr marL="0" indent="0">
              <a:buFontTx/>
              <a:buNone/>
            </a:pPr>
            <a:endParaRPr lang="en-US" altLang="en-US" sz="2400" dirty="0">
              <a:ea typeface="ＭＳ Ｐゴシック" panose="020B0600070205080204" pitchFamily="34" charset="-128"/>
            </a:endParaRPr>
          </a:p>
        </p:txBody>
      </p:sp>
      <p:sp>
        <p:nvSpPr>
          <p:cNvPr id="6" name="Rectangle 5">
            <a:extLst>
              <a:ext uri="{FF2B5EF4-FFF2-40B4-BE49-F238E27FC236}">
                <a16:creationId xmlns:a16="http://schemas.microsoft.com/office/drawing/2014/main" id="{03048936-4780-4785-82BA-6AD53D5FF56C}"/>
              </a:ext>
            </a:extLst>
          </p:cNvPr>
          <p:cNvSpPr/>
          <p:nvPr/>
        </p:nvSpPr>
        <p:spPr>
          <a:xfrm>
            <a:off x="1065402" y="4310115"/>
            <a:ext cx="10566928" cy="1754326"/>
          </a:xfrm>
          <a:prstGeom prst="rect">
            <a:avLst/>
          </a:prstGeom>
          <a:noFill/>
        </p:spPr>
        <p:txBody>
          <a:bodyPr wrap="square" lIns="91440" tIns="45720" rIns="91440" bIns="45720">
            <a:spAutoFit/>
          </a:bodyPr>
          <a:lstStyle/>
          <a:p>
            <a:pPr algn="ctr"/>
            <a:r>
              <a:rPr lang="en-US" sz="5400" b="0" cap="none" spc="0" dirty="0">
                <a:ln w="0"/>
                <a:solidFill>
                  <a:srgbClr val="00A3E0"/>
                </a:solidFill>
                <a:latin typeface="Agency FB" panose="020B0503020202020204" pitchFamily="34" charset="0"/>
              </a:rPr>
              <a:t>someone with authorized access doing unauthorized things</a:t>
            </a:r>
          </a:p>
        </p:txBody>
      </p:sp>
    </p:spTree>
    <p:extLst>
      <p:ext uri="{BB962C8B-B14F-4D97-AF65-F5344CB8AC3E}">
        <p14:creationId xmlns:p14="http://schemas.microsoft.com/office/powerpoint/2010/main" val="5184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D61B1-9FC6-4139-854B-B0F963BFCC7C}"/>
              </a:ext>
            </a:extLst>
          </p:cNvPr>
          <p:cNvSpPr>
            <a:spLocks noGrp="1"/>
          </p:cNvSpPr>
          <p:nvPr>
            <p:ph type="body" sz="quarter" idx="10"/>
          </p:nvPr>
        </p:nvSpPr>
        <p:spPr/>
        <p:txBody>
          <a:bodyPr/>
          <a:lstStyle/>
          <a:p>
            <a:r>
              <a:rPr lang="en-US" dirty="0"/>
              <a:t>TYPES Of insiders</a:t>
            </a:r>
          </a:p>
        </p:txBody>
      </p:sp>
      <p:sp>
        <p:nvSpPr>
          <p:cNvPr id="3" name="Text Placeholder 2">
            <a:extLst>
              <a:ext uri="{FF2B5EF4-FFF2-40B4-BE49-F238E27FC236}">
                <a16:creationId xmlns:a16="http://schemas.microsoft.com/office/drawing/2014/main" id="{B817F9F1-1766-4BF3-BC7C-E26ADAC37455}"/>
              </a:ext>
            </a:extLst>
          </p:cNvPr>
          <p:cNvSpPr>
            <a:spLocks noGrp="1"/>
          </p:cNvSpPr>
          <p:nvPr>
            <p:ph type="body" sz="quarter" idx="14"/>
          </p:nvPr>
        </p:nvSpPr>
        <p:spPr/>
        <p:txBody>
          <a:bodyPr/>
          <a:lstStyle/>
          <a:p>
            <a:endParaRPr lang="en-US"/>
          </a:p>
        </p:txBody>
      </p:sp>
      <p:sp>
        <p:nvSpPr>
          <p:cNvPr id="4" name="Content Placeholder 2">
            <a:extLst>
              <a:ext uri="{FF2B5EF4-FFF2-40B4-BE49-F238E27FC236}">
                <a16:creationId xmlns:a16="http://schemas.microsoft.com/office/drawing/2014/main" id="{05DCCAB2-58E3-4952-AEB1-52756961D6BB}"/>
              </a:ext>
            </a:extLst>
          </p:cNvPr>
          <p:cNvSpPr txBox="1">
            <a:spLocks/>
          </p:cNvSpPr>
          <p:nvPr/>
        </p:nvSpPr>
        <p:spPr>
          <a:xfrm>
            <a:off x="461963" y="1354138"/>
            <a:ext cx="11208421" cy="48298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t>Unintentional Insiders</a:t>
            </a:r>
            <a:r>
              <a:rPr lang="en-US" sz="2000" dirty="0"/>
              <a:t>.</a:t>
            </a:r>
            <a:r>
              <a:rPr lang="en-US" sz="1600" dirty="0"/>
              <a:t> Getting a laptop stolen or uploading the wrong file may seem innocuous, but these actions can </a:t>
            </a:r>
            <a:r>
              <a:rPr lang="en-US" sz="1600" u="sng" dirty="0"/>
              <a:t>unintentionally cause massive damage</a:t>
            </a:r>
            <a:r>
              <a:rPr lang="en-US" sz="1600" dirty="0"/>
              <a:t>. A recent survey by the International Security Forum found that the vast majority of insider breaches are actually accidental. This is small solace in the aftermath of an incident.</a:t>
            </a:r>
          </a:p>
          <a:p>
            <a:pPr>
              <a:defRPr/>
            </a:pPr>
            <a:r>
              <a:rPr lang="en-US" sz="2400" dirty="0"/>
              <a:t>Exploited Insiders. </a:t>
            </a:r>
            <a:r>
              <a:rPr lang="en-US" sz="1600" u="sng" dirty="0"/>
              <a:t>External attackers commonly target high-value employees who have privileged access with spear phishing emails</a:t>
            </a:r>
            <a:r>
              <a:rPr lang="en-US" sz="1600" dirty="0"/>
              <a:t>. On average, for every 10 phishing emails sent out, at least one employee will click on a link that infects his machine, giving attackers the foothold they need to execute an attack. Once attackers gain access to an endpoint, they target and steal privileged credentials, exploiting them to escalate access privileges and move laterally through the network until they reach and gain full domain-level access. This </a:t>
            </a:r>
            <a:r>
              <a:rPr lang="en-US" sz="1600" u="sng" dirty="0"/>
              <a:t>gives them full control over sensitive data and IT systems</a:t>
            </a:r>
            <a:r>
              <a:rPr lang="en-US" sz="1600" dirty="0"/>
              <a:t>.</a:t>
            </a:r>
          </a:p>
          <a:p>
            <a:pPr>
              <a:defRPr/>
            </a:pPr>
            <a:r>
              <a:rPr lang="en-US" sz="2400" dirty="0"/>
              <a:t>External Insiders. </a:t>
            </a:r>
            <a:r>
              <a:rPr lang="en-US" sz="1600" dirty="0"/>
              <a:t>More than 60 percent of organizations allow </a:t>
            </a:r>
            <a:r>
              <a:rPr lang="en-US" sz="1600" u="sng" dirty="0"/>
              <a:t>third-party vendors </a:t>
            </a:r>
            <a:r>
              <a:rPr lang="en-US" sz="1600" dirty="0"/>
              <a:t>to remotely </a:t>
            </a:r>
            <a:r>
              <a:rPr lang="en-US" sz="1600" u="sng" dirty="0"/>
              <a:t>access their internal networks with the same privileges and access levels as internal employees</a:t>
            </a:r>
            <a:r>
              <a:rPr lang="en-US" sz="1600" dirty="0"/>
              <a:t>. Despite this access, these users are not managed by the host organization, but by the contractor, making it incredibly difficult to secure their privileged access to IT resources.  Further, </a:t>
            </a:r>
            <a:r>
              <a:rPr lang="en-US" sz="1600" u="sng" dirty="0"/>
              <a:t>contractors are often targeted by external attackers</a:t>
            </a:r>
            <a:r>
              <a:rPr lang="en-US" sz="1600" dirty="0"/>
              <a:t>, as in the hack at the Office of Personnel Management where a contractor was hacked and his privileged credentials were used to infiltrate the system.  </a:t>
            </a:r>
          </a:p>
          <a:p>
            <a:pPr>
              <a:defRPr/>
            </a:pPr>
            <a:r>
              <a:rPr lang="en-US" sz="2400" dirty="0"/>
              <a:t>Malicious Insiders</a:t>
            </a:r>
            <a:r>
              <a:rPr lang="en-US" sz="1800" dirty="0"/>
              <a:t>. </a:t>
            </a:r>
            <a:r>
              <a:rPr lang="en-US" sz="1600" dirty="0"/>
              <a:t>These are </a:t>
            </a:r>
            <a:r>
              <a:rPr lang="en-US" sz="1600" u="sng" dirty="0"/>
              <a:t>the real bad guys </a:t>
            </a:r>
            <a:r>
              <a:rPr lang="en-US" sz="1600" dirty="0"/>
              <a:t>-- </a:t>
            </a:r>
            <a:r>
              <a:rPr lang="en-US" sz="1600" u="sng" dirty="0"/>
              <a:t>malicious, disgruntled employees who knowingly and purposely abuse their internal access to wreak havoc</a:t>
            </a:r>
            <a:r>
              <a:rPr lang="en-US" sz="1600" dirty="0"/>
              <a:t>. They typically have the knowledge, access, information and desire needed to bypass existing security solutions to complete their task. </a:t>
            </a:r>
            <a:r>
              <a:rPr lang="en-US" sz="1600" u="sng" dirty="0"/>
              <a:t>Malicious insiders are often the most difficult to detect and the costliest to clean up after</a:t>
            </a:r>
            <a:r>
              <a:rPr lang="en-US" sz="1600" dirty="0"/>
              <a:t>.</a:t>
            </a:r>
          </a:p>
          <a:p>
            <a:pPr marL="0" indent="0">
              <a:buFontTx/>
              <a:buNone/>
              <a:defRPr/>
            </a:pPr>
            <a:r>
              <a:rPr lang="en-US" sz="1600" dirty="0"/>
              <a:t> 											</a:t>
            </a:r>
            <a:r>
              <a:rPr lang="en-US" sz="1400" dirty="0"/>
              <a:t>GCN.com</a:t>
            </a:r>
            <a:endParaRPr lang="en-US" sz="1600" dirty="0"/>
          </a:p>
        </p:txBody>
      </p:sp>
      <p:pic>
        <p:nvPicPr>
          <p:cNvPr id="5" name="Picture 4">
            <a:extLst>
              <a:ext uri="{FF2B5EF4-FFF2-40B4-BE49-F238E27FC236}">
                <a16:creationId xmlns:a16="http://schemas.microsoft.com/office/drawing/2014/main" id="{ECDD7726-C912-47F0-9522-D245E0029FD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494423" y="1187661"/>
            <a:ext cx="5143500" cy="3448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484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Identifying the insider – Motives</a:t>
            </a:r>
          </a:p>
        </p:txBody>
      </p:sp>
      <p:sp>
        <p:nvSpPr>
          <p:cNvPr id="3" name="Text Placeholder 2"/>
          <p:cNvSpPr>
            <a:spLocks noGrp="1"/>
          </p:cNvSpPr>
          <p:nvPr>
            <p:ph type="body" sz="quarter" idx="14"/>
          </p:nvPr>
        </p:nvSpPr>
        <p:spPr/>
        <p:txBody>
          <a:bodyPr/>
          <a:lstStyle/>
          <a:p>
            <a:endParaRPr lang="en-US"/>
          </a:p>
        </p:txBody>
      </p:sp>
      <p:sp>
        <p:nvSpPr>
          <p:cNvPr id="4" name="Rectangle 3">
            <a:extLst>
              <a:ext uri="{FF2B5EF4-FFF2-40B4-BE49-F238E27FC236}">
                <a16:creationId xmlns:a16="http://schemas.microsoft.com/office/drawing/2014/main" id="{C0BE1903-955C-4ADF-A5A6-6FC412A5A3E9}"/>
              </a:ext>
            </a:extLst>
          </p:cNvPr>
          <p:cNvSpPr txBox="1">
            <a:spLocks noChangeArrowheads="1"/>
          </p:cNvSpPr>
          <p:nvPr/>
        </p:nvSpPr>
        <p:spPr bwMode="auto">
          <a:xfrm>
            <a:off x="798135" y="1532618"/>
            <a:ext cx="45370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marL="222250" indent="-22225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defRPr>
            </a:lvl2pPr>
            <a:lvl3pPr marL="998538" indent="-268288" algn="l" defTabSz="887413" rtl="0" eaLnBrk="0" fontAlgn="base" hangingPunct="0">
              <a:spcBef>
                <a:spcPct val="20000"/>
              </a:spcBef>
              <a:spcAft>
                <a:spcPct val="0"/>
              </a:spcAft>
              <a:buSzPct val="80000"/>
              <a:buChar char="•"/>
              <a:defRPr sz="2400" b="1">
                <a:solidFill>
                  <a:schemeClr val="bg2"/>
                </a:solidFill>
                <a:effectLst/>
                <a:latin typeface="+mn-lt"/>
                <a:ea typeface="ＭＳ Ｐゴシック" pitchFamily="-112" charset="-128"/>
              </a:defRPr>
            </a:lvl3pPr>
            <a:lvl4pPr marL="1550988"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4pPr>
            <a:lvl5pPr marL="19939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eaLnBrk="1" hangingPunct="1">
              <a:buFontTx/>
              <a:buNone/>
              <a:defRPr/>
            </a:pPr>
            <a:r>
              <a:rPr lang="en-US" sz="2000" b="0" kern="0" dirty="0">
                <a:solidFill>
                  <a:srgbClr val="63666A"/>
                </a:solidFill>
              </a:rPr>
              <a:t>“MICE” </a:t>
            </a:r>
          </a:p>
          <a:p>
            <a:pPr lvl="1" eaLnBrk="1" hangingPunct="1">
              <a:defRPr/>
            </a:pPr>
            <a:r>
              <a:rPr lang="en-US" sz="2000" b="0" u="sng" kern="0" dirty="0">
                <a:solidFill>
                  <a:srgbClr val="63666A"/>
                </a:solidFill>
              </a:rPr>
              <a:t>M</a:t>
            </a:r>
            <a:r>
              <a:rPr lang="en-US" sz="2000" b="0" kern="0" dirty="0">
                <a:solidFill>
                  <a:srgbClr val="63666A"/>
                </a:solidFill>
              </a:rPr>
              <a:t>oney</a:t>
            </a:r>
          </a:p>
          <a:p>
            <a:pPr lvl="1" eaLnBrk="1" hangingPunct="1">
              <a:defRPr/>
            </a:pPr>
            <a:r>
              <a:rPr lang="en-US" sz="2000" b="0" u="sng" kern="0" dirty="0">
                <a:solidFill>
                  <a:srgbClr val="63666A"/>
                </a:solidFill>
              </a:rPr>
              <a:t>I</a:t>
            </a:r>
            <a:r>
              <a:rPr lang="en-US" sz="2000" b="0" kern="0" dirty="0">
                <a:solidFill>
                  <a:srgbClr val="63666A"/>
                </a:solidFill>
              </a:rPr>
              <a:t>deology (includes divided loyalty)</a:t>
            </a:r>
          </a:p>
          <a:p>
            <a:pPr lvl="1" eaLnBrk="1" hangingPunct="1">
              <a:defRPr/>
            </a:pPr>
            <a:r>
              <a:rPr lang="en-US" sz="2000" b="0" u="sng" kern="0" dirty="0">
                <a:solidFill>
                  <a:srgbClr val="63666A"/>
                </a:solidFill>
              </a:rPr>
              <a:t>C</a:t>
            </a:r>
            <a:r>
              <a:rPr lang="en-US" sz="2000" b="0" kern="0" dirty="0">
                <a:solidFill>
                  <a:srgbClr val="63666A"/>
                </a:solidFill>
              </a:rPr>
              <a:t>oercion/Compromise</a:t>
            </a:r>
          </a:p>
          <a:p>
            <a:pPr lvl="1" eaLnBrk="1" hangingPunct="1">
              <a:defRPr/>
            </a:pPr>
            <a:r>
              <a:rPr lang="en-US" sz="2000" b="0" u="sng" kern="0" dirty="0">
                <a:solidFill>
                  <a:srgbClr val="63666A"/>
                </a:solidFill>
              </a:rPr>
              <a:t>E</a:t>
            </a:r>
            <a:r>
              <a:rPr lang="en-US" sz="2000" b="0" kern="0" dirty="0">
                <a:solidFill>
                  <a:srgbClr val="63666A"/>
                </a:solidFill>
              </a:rPr>
              <a:t>go</a:t>
            </a:r>
          </a:p>
        </p:txBody>
      </p:sp>
      <p:pic>
        <p:nvPicPr>
          <p:cNvPr id="7" name="Picture 6">
            <a:extLst>
              <a:ext uri="{FF2B5EF4-FFF2-40B4-BE49-F238E27FC236}">
                <a16:creationId xmlns:a16="http://schemas.microsoft.com/office/drawing/2014/main" id="{EC161D65-8A72-46E4-BFAC-62BB7045053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56" b="89602" l="9375" r="97031">
                        <a14:foregroundMark x1="90625" y1="70575" x2="90000" y2="74336"/>
                        <a14:foregroundMark x1="94375" y1="72345" x2="92500" y2="75664"/>
                        <a14:foregroundMark x1="41250" y1="32080" x2="67813" y2="43142"/>
                        <a14:foregroundMark x1="67813" y1="43142" x2="73906" y2="48673"/>
                        <a14:foregroundMark x1="32500" y1="48451" x2="18281" y2="48894"/>
                        <a14:foregroundMark x1="39844" y1="32743" x2="30625" y2="35619"/>
                        <a14:foregroundMark x1="30625" y1="35619" x2="27344" y2="45796"/>
                        <a14:foregroundMark x1="27344" y1="45796" x2="27656" y2="48451"/>
                        <a14:foregroundMark x1="27031" y1="43363" x2="9688" y2="57522"/>
                        <a14:foregroundMark x1="9688" y1="57522" x2="5000" y2="70575"/>
                        <a14:foregroundMark x1="5000" y1="70575" x2="9375" y2="81195"/>
                        <a14:foregroundMark x1="9375" y1="81195" x2="12656" y2="83850"/>
                        <a14:foregroundMark x1="12969" y1="82965" x2="31719" y2="80752"/>
                        <a14:foregroundMark x1="31719" y1="80752" x2="87500" y2="87832"/>
                        <a14:foregroundMark x1="87500" y1="87832" x2="88750" y2="86726"/>
                        <a14:foregroundMark x1="17813" y1="68805" x2="29063" y2="66372"/>
                        <a14:foregroundMark x1="67813" y1="77434" x2="87656" y2="75664"/>
                        <a14:foregroundMark x1="87656" y1="75664" x2="92969" y2="79867"/>
                        <a14:foregroundMark x1="90156" y1="85841" x2="94844" y2="76991"/>
                        <a14:foregroundMark x1="94844" y1="76991" x2="96406" y2="76106"/>
                        <a14:foregroundMark x1="75313" y1="49115" x2="80938" y2="62611"/>
                        <a14:foregroundMark x1="80938" y1="62611" x2="97031" y2="74779"/>
                        <a14:foregroundMark x1="52812" y1="85619" x2="39688" y2="85398"/>
                      </a14:backgroundRemoval>
                    </a14:imgEffect>
                  </a14:imgLayer>
                </a14:imgProps>
              </a:ext>
              <a:ext uri="{28A0092B-C50C-407E-A947-70E740481C1C}">
                <a14:useLocalDpi xmlns:a14="http://schemas.microsoft.com/office/drawing/2010/main" val="0"/>
              </a:ext>
            </a:extLst>
          </a:blip>
          <a:srcRect l="5441" t="26779" r="1911" b="10880"/>
          <a:stretch/>
        </p:blipFill>
        <p:spPr>
          <a:xfrm>
            <a:off x="5746101" y="914399"/>
            <a:ext cx="5647764" cy="2683930"/>
          </a:xfrm>
          <a:prstGeom prst="rect">
            <a:avLst/>
          </a:prstGeom>
        </p:spPr>
      </p:pic>
      <p:pic>
        <p:nvPicPr>
          <p:cNvPr id="8" name="Picture 7">
            <a:extLst>
              <a:ext uri="{FF2B5EF4-FFF2-40B4-BE49-F238E27FC236}">
                <a16:creationId xmlns:a16="http://schemas.microsoft.com/office/drawing/2014/main" id="{B4219F6E-5676-4A4C-A7EB-8BD128F91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4502" y="3870838"/>
            <a:ext cx="2314575" cy="1971675"/>
          </a:xfrm>
          <a:prstGeom prst="rect">
            <a:avLst/>
          </a:prstGeom>
        </p:spPr>
      </p:pic>
      <p:sp>
        <p:nvSpPr>
          <p:cNvPr id="9" name="Rectangle 3">
            <a:extLst>
              <a:ext uri="{FF2B5EF4-FFF2-40B4-BE49-F238E27FC236}">
                <a16:creationId xmlns:a16="http://schemas.microsoft.com/office/drawing/2014/main" id="{12CAEE18-ED25-45C6-8F68-99731A323BFF}"/>
              </a:ext>
            </a:extLst>
          </p:cNvPr>
          <p:cNvSpPr txBox="1">
            <a:spLocks noChangeArrowheads="1"/>
          </p:cNvSpPr>
          <p:nvPr/>
        </p:nvSpPr>
        <p:spPr bwMode="auto">
          <a:xfrm>
            <a:off x="962078" y="3684261"/>
            <a:ext cx="45370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marL="222250" indent="-22225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cs typeface="ＭＳ Ｐゴシック" pitchFamily="-112" charset="-128"/>
              </a:defRPr>
            </a:lvl1pPr>
            <a:lvl2pPr marL="615950" indent="-279400" algn="l" defTabSz="887413" rtl="0" eaLnBrk="0" fontAlgn="base" hangingPunct="0">
              <a:spcBef>
                <a:spcPct val="20000"/>
              </a:spcBef>
              <a:spcAft>
                <a:spcPct val="0"/>
              </a:spcAft>
              <a:buSzPct val="100000"/>
              <a:buChar char="–"/>
              <a:defRPr sz="2400" b="1">
                <a:solidFill>
                  <a:schemeClr val="bg2"/>
                </a:solidFill>
                <a:effectLst/>
                <a:latin typeface="+mn-lt"/>
                <a:ea typeface="ＭＳ Ｐゴシック" pitchFamily="-112" charset="-128"/>
              </a:defRPr>
            </a:lvl2pPr>
            <a:lvl3pPr marL="998538" indent="-268288" algn="l" defTabSz="887413" rtl="0" eaLnBrk="0" fontAlgn="base" hangingPunct="0">
              <a:spcBef>
                <a:spcPct val="20000"/>
              </a:spcBef>
              <a:spcAft>
                <a:spcPct val="0"/>
              </a:spcAft>
              <a:buSzPct val="80000"/>
              <a:buChar char="•"/>
              <a:defRPr sz="2400" b="1">
                <a:solidFill>
                  <a:schemeClr val="bg2"/>
                </a:solidFill>
                <a:effectLst/>
                <a:latin typeface="+mn-lt"/>
                <a:ea typeface="ＭＳ Ｐゴシック" pitchFamily="-112" charset="-128"/>
              </a:defRPr>
            </a:lvl3pPr>
            <a:lvl4pPr marL="1550988"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4pPr>
            <a:lvl5pPr marL="19939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000000">
                      <a:alpha val="43137"/>
                    </a:srgbClr>
                  </a:outerShdw>
                </a:effectLst>
                <a:latin typeface="+mn-lt"/>
                <a:ea typeface="ＭＳ Ｐゴシック" pitchFamily="-112" charset="-128"/>
              </a:defRPr>
            </a:lvl5pPr>
            <a:lvl6pPr marL="24511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83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55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22700" indent="-222250" algn="l" defTabSz="8874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a:lstStyle>
          <a:p>
            <a:pPr marL="0" indent="0" eaLnBrk="1" hangingPunct="1">
              <a:buFontTx/>
              <a:buNone/>
              <a:defRPr/>
            </a:pPr>
            <a:r>
              <a:rPr lang="en-US" sz="2000" b="0" kern="0" dirty="0">
                <a:solidFill>
                  <a:srgbClr val="63666A"/>
                </a:solidFill>
              </a:rPr>
              <a:t>The model now also includes: </a:t>
            </a:r>
          </a:p>
          <a:p>
            <a:pPr lvl="1" eaLnBrk="1" hangingPunct="1">
              <a:defRPr/>
            </a:pPr>
            <a:r>
              <a:rPr lang="en-US" sz="2000" b="0" kern="0" dirty="0">
                <a:solidFill>
                  <a:srgbClr val="63666A"/>
                </a:solidFill>
              </a:rPr>
              <a:t>Disgruntlement</a:t>
            </a:r>
          </a:p>
          <a:p>
            <a:pPr lvl="1" eaLnBrk="1" hangingPunct="1">
              <a:defRPr/>
            </a:pPr>
            <a:r>
              <a:rPr lang="en-US" sz="2000" b="0" kern="0" dirty="0">
                <a:solidFill>
                  <a:srgbClr val="63666A"/>
                </a:solidFill>
              </a:rPr>
              <a:t>Revenge/Vindictiveness</a:t>
            </a:r>
          </a:p>
          <a:p>
            <a:pPr lvl="1" eaLnBrk="1" hangingPunct="1">
              <a:defRPr/>
            </a:pPr>
            <a:r>
              <a:rPr lang="en-US" sz="2000" b="0" kern="0" dirty="0">
                <a:solidFill>
                  <a:srgbClr val="63666A"/>
                </a:solidFill>
              </a:rPr>
              <a:t>Alcoholism/Drug Abuse</a:t>
            </a:r>
          </a:p>
          <a:p>
            <a:pPr lvl="1" eaLnBrk="1" hangingPunct="1">
              <a:defRPr/>
            </a:pPr>
            <a:r>
              <a:rPr lang="en-US" sz="2000" b="0" kern="0" dirty="0">
                <a:solidFill>
                  <a:srgbClr val="63666A"/>
                </a:solidFill>
              </a:rPr>
              <a:t>Ingratiation</a:t>
            </a:r>
          </a:p>
        </p:txBody>
      </p:sp>
    </p:spTree>
    <p:extLst>
      <p:ext uri="{BB962C8B-B14F-4D97-AF65-F5344CB8AC3E}">
        <p14:creationId xmlns:p14="http://schemas.microsoft.com/office/powerpoint/2010/main" val="2714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29794E-5CC7-4968-B862-0C0A938EF28D}"/>
              </a:ext>
            </a:extLst>
          </p:cNvPr>
          <p:cNvSpPr>
            <a:spLocks noGrp="1"/>
          </p:cNvSpPr>
          <p:nvPr>
            <p:ph type="body" sz="quarter" idx="10"/>
          </p:nvPr>
        </p:nvSpPr>
        <p:spPr>
          <a:xfrm>
            <a:off x="533400" y="353512"/>
            <a:ext cx="10824411" cy="560887"/>
          </a:xfrm>
        </p:spPr>
        <p:txBody>
          <a:bodyPr/>
          <a:lstStyle/>
          <a:p>
            <a:r>
              <a:rPr lang="en-US" dirty="0"/>
              <a:t>Potential insider threat indicators - behaviors</a:t>
            </a:r>
          </a:p>
        </p:txBody>
      </p:sp>
      <p:sp>
        <p:nvSpPr>
          <p:cNvPr id="3" name="Text Placeholder 2">
            <a:extLst>
              <a:ext uri="{FF2B5EF4-FFF2-40B4-BE49-F238E27FC236}">
                <a16:creationId xmlns:a16="http://schemas.microsoft.com/office/drawing/2014/main" id="{4F3EA7D0-9594-44CD-BE3F-B2DE9CB0FD51}"/>
              </a:ext>
            </a:extLst>
          </p:cNvPr>
          <p:cNvSpPr>
            <a:spLocks noGrp="1"/>
          </p:cNvSpPr>
          <p:nvPr>
            <p:ph type="body" sz="quarter" idx="14"/>
          </p:nvPr>
        </p:nvSpPr>
        <p:spPr/>
        <p:txBody>
          <a:bodyPr/>
          <a:lstStyle/>
          <a:p>
            <a:endParaRPr lang="en-US"/>
          </a:p>
        </p:txBody>
      </p:sp>
      <p:sp>
        <p:nvSpPr>
          <p:cNvPr id="4" name="Rounded Rectangle 14">
            <a:extLst>
              <a:ext uri="{FF2B5EF4-FFF2-40B4-BE49-F238E27FC236}">
                <a16:creationId xmlns:a16="http://schemas.microsoft.com/office/drawing/2014/main" id="{A69C269B-A4D7-4104-9659-DF52C48117B7}"/>
              </a:ext>
            </a:extLst>
          </p:cNvPr>
          <p:cNvSpPr/>
          <p:nvPr/>
        </p:nvSpPr>
        <p:spPr bwMode="auto">
          <a:xfrm>
            <a:off x="2216067" y="3629110"/>
            <a:ext cx="2600325" cy="2293937"/>
          </a:xfrm>
          <a:prstGeom prst="roundRect">
            <a:avLst/>
          </a:prstGeom>
          <a:solidFill>
            <a:schemeClr val="accent1">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buFont typeface="Arial" panose="020B0604020202020204" pitchFamily="34" charset="0"/>
              <a:buChar char="•"/>
              <a:defRPr/>
            </a:pPr>
            <a:r>
              <a:rPr lang="en-US" sz="1200" b="0" dirty="0">
                <a:solidFill>
                  <a:schemeClr val="tx1"/>
                </a:solidFill>
              </a:rPr>
              <a:t> Selfish</a:t>
            </a:r>
          </a:p>
          <a:p>
            <a:pPr>
              <a:buFont typeface="Arial" panose="020B0604020202020204" pitchFamily="34" charset="0"/>
              <a:buChar char="•"/>
              <a:defRPr/>
            </a:pPr>
            <a:r>
              <a:rPr lang="en-US" sz="1200" b="0" dirty="0">
                <a:solidFill>
                  <a:schemeClr val="tx1"/>
                </a:solidFill>
              </a:rPr>
              <a:t> Manipulative</a:t>
            </a:r>
          </a:p>
          <a:p>
            <a:pPr>
              <a:buFont typeface="Arial" panose="020B0604020202020204" pitchFamily="34" charset="0"/>
              <a:buChar char="•"/>
              <a:defRPr/>
            </a:pPr>
            <a:r>
              <a:rPr lang="en-US" sz="1200" b="0" dirty="0">
                <a:solidFill>
                  <a:schemeClr val="tx1"/>
                </a:solidFill>
              </a:rPr>
              <a:t> Irritable</a:t>
            </a:r>
          </a:p>
          <a:p>
            <a:pPr>
              <a:buFont typeface="Arial" panose="020B0604020202020204" pitchFamily="34" charset="0"/>
              <a:buChar char="•"/>
              <a:defRPr/>
            </a:pPr>
            <a:r>
              <a:rPr lang="en-US" sz="1200" b="0" dirty="0">
                <a:solidFill>
                  <a:schemeClr val="tx1"/>
                </a:solidFill>
              </a:rPr>
              <a:t> Threatening</a:t>
            </a:r>
          </a:p>
          <a:p>
            <a:pPr>
              <a:buFont typeface="Arial" panose="020B0604020202020204" pitchFamily="34" charset="0"/>
              <a:buChar char="•"/>
              <a:defRPr/>
            </a:pPr>
            <a:r>
              <a:rPr lang="en-US" sz="1200" b="0" dirty="0">
                <a:solidFill>
                  <a:schemeClr val="tx1"/>
                </a:solidFill>
              </a:rPr>
              <a:t> Domineering</a:t>
            </a:r>
          </a:p>
          <a:p>
            <a:pPr>
              <a:buFont typeface="Arial" panose="020B0604020202020204" pitchFamily="34" charset="0"/>
              <a:buChar char="•"/>
              <a:defRPr/>
            </a:pPr>
            <a:r>
              <a:rPr lang="en-US" sz="1200" b="0" dirty="0">
                <a:solidFill>
                  <a:schemeClr val="tx1"/>
                </a:solidFill>
              </a:rPr>
              <a:t> Harassment</a:t>
            </a:r>
          </a:p>
          <a:p>
            <a:pPr>
              <a:buFont typeface="Arial" panose="020B0604020202020204" pitchFamily="34" charset="0"/>
              <a:buChar char="•"/>
              <a:defRPr/>
            </a:pPr>
            <a:r>
              <a:rPr lang="en-US" sz="1200" b="0" dirty="0">
                <a:solidFill>
                  <a:schemeClr val="tx1"/>
                </a:solidFill>
              </a:rPr>
              <a:t> Argumentative</a:t>
            </a:r>
          </a:p>
          <a:p>
            <a:pPr>
              <a:buFont typeface="Arial" panose="020B0604020202020204" pitchFamily="34" charset="0"/>
              <a:buChar char="•"/>
              <a:defRPr/>
            </a:pPr>
            <a:r>
              <a:rPr lang="en-US" sz="1200" b="0" dirty="0">
                <a:solidFill>
                  <a:schemeClr val="tx1"/>
                </a:solidFill>
              </a:rPr>
              <a:t> Poor teamwork</a:t>
            </a:r>
          </a:p>
          <a:p>
            <a:pPr>
              <a:buFont typeface="Arial" panose="020B0604020202020204" pitchFamily="34" charset="0"/>
              <a:buChar char="•"/>
              <a:defRPr/>
            </a:pPr>
            <a:r>
              <a:rPr lang="en-US" sz="1200" b="0" dirty="0">
                <a:solidFill>
                  <a:schemeClr val="tx1"/>
                </a:solidFill>
              </a:rPr>
              <a:t> Retaliatory behavior</a:t>
            </a:r>
          </a:p>
          <a:p>
            <a:pPr>
              <a:buFont typeface="Arial" panose="020B0604020202020204" pitchFamily="34" charset="0"/>
              <a:buChar char="•"/>
              <a:defRPr/>
            </a:pPr>
            <a:r>
              <a:rPr lang="en-US" sz="1200" b="0" dirty="0">
                <a:solidFill>
                  <a:schemeClr val="tx1"/>
                </a:solidFill>
              </a:rPr>
              <a:t> Superiority complex</a:t>
            </a:r>
          </a:p>
          <a:p>
            <a:pPr>
              <a:buFont typeface="Arial" panose="020B0604020202020204" pitchFamily="34" charset="0"/>
              <a:buChar char="•"/>
              <a:defRPr/>
            </a:pPr>
            <a:r>
              <a:rPr lang="en-US" sz="1200" b="0" dirty="0">
                <a:solidFill>
                  <a:schemeClr val="tx1"/>
                </a:solidFill>
              </a:rPr>
              <a:t> Above following rules</a:t>
            </a:r>
          </a:p>
        </p:txBody>
      </p:sp>
      <p:sp>
        <p:nvSpPr>
          <p:cNvPr id="5" name="Rounded Rectangle 12">
            <a:extLst>
              <a:ext uri="{FF2B5EF4-FFF2-40B4-BE49-F238E27FC236}">
                <a16:creationId xmlns:a16="http://schemas.microsoft.com/office/drawing/2014/main" id="{6D6D5D4E-FDAE-4C26-BB82-003852F8CEED}"/>
              </a:ext>
            </a:extLst>
          </p:cNvPr>
          <p:cNvSpPr/>
          <p:nvPr/>
        </p:nvSpPr>
        <p:spPr bwMode="auto">
          <a:xfrm>
            <a:off x="7410367" y="3629110"/>
            <a:ext cx="2541587" cy="2293937"/>
          </a:xfrm>
          <a:prstGeom prst="roundRect">
            <a:avLst/>
          </a:prstGeom>
          <a:solidFill>
            <a:schemeClr val="accent1">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marL="365760">
              <a:buFont typeface="Arial" panose="020B0604020202020204" pitchFamily="34" charset="0"/>
              <a:buChar char="•"/>
              <a:defRPr/>
            </a:pPr>
            <a:r>
              <a:rPr lang="en-US" sz="1200" b="0" dirty="0">
                <a:solidFill>
                  <a:schemeClr val="tx1"/>
                </a:solidFill>
              </a:rPr>
              <a:t> Marriage problems</a:t>
            </a:r>
          </a:p>
          <a:p>
            <a:pPr marL="365760">
              <a:buFont typeface="Arial" panose="020B0604020202020204" pitchFamily="34" charset="0"/>
              <a:buChar char="•"/>
              <a:defRPr/>
            </a:pPr>
            <a:r>
              <a:rPr lang="en-US" sz="1200" b="0" dirty="0">
                <a:solidFill>
                  <a:schemeClr val="tx1"/>
                </a:solidFill>
              </a:rPr>
              <a:t> Divorce</a:t>
            </a:r>
          </a:p>
          <a:p>
            <a:pPr marL="365760">
              <a:buFont typeface="Arial" panose="020B0604020202020204" pitchFamily="34" charset="0"/>
              <a:buChar char="•"/>
              <a:defRPr/>
            </a:pPr>
            <a:r>
              <a:rPr lang="en-US" sz="1200" b="0" dirty="0">
                <a:solidFill>
                  <a:schemeClr val="tx1"/>
                </a:solidFill>
              </a:rPr>
              <a:t> Stress at home</a:t>
            </a:r>
          </a:p>
          <a:p>
            <a:pPr marL="365760">
              <a:buFont typeface="Arial" panose="020B0604020202020204" pitchFamily="34" charset="0"/>
              <a:buChar char="•"/>
              <a:defRPr/>
            </a:pPr>
            <a:r>
              <a:rPr lang="en-US" sz="1200" b="0" dirty="0">
                <a:solidFill>
                  <a:schemeClr val="tx1"/>
                </a:solidFill>
              </a:rPr>
              <a:t> Inappropriate response to stress at home</a:t>
            </a:r>
          </a:p>
          <a:p>
            <a:pPr marL="365760">
              <a:buFont typeface="Arial" panose="020B0604020202020204" pitchFamily="34" charset="0"/>
              <a:buChar char="•"/>
              <a:defRPr/>
            </a:pPr>
            <a:r>
              <a:rPr lang="en-US" sz="1200" b="0" dirty="0">
                <a:solidFill>
                  <a:schemeClr val="tx1"/>
                </a:solidFill>
              </a:rPr>
              <a:t> Inability to cope with stress at home</a:t>
            </a:r>
          </a:p>
          <a:p>
            <a:pPr marL="365760">
              <a:buFont typeface="Arial" panose="020B0604020202020204" pitchFamily="34" charset="0"/>
              <a:buChar char="•"/>
              <a:defRPr/>
            </a:pPr>
            <a:r>
              <a:rPr lang="en-US" sz="1200" b="0" dirty="0">
                <a:solidFill>
                  <a:schemeClr val="tx1"/>
                </a:solidFill>
              </a:rPr>
              <a:t> Sudden, unexplained affluence</a:t>
            </a:r>
          </a:p>
          <a:p>
            <a:pPr marL="365760">
              <a:buFont typeface="Arial" panose="020B0604020202020204" pitchFamily="34" charset="0"/>
              <a:buChar char="•"/>
              <a:defRPr/>
            </a:pPr>
            <a:r>
              <a:rPr lang="en-US" sz="1200" b="0" dirty="0">
                <a:solidFill>
                  <a:schemeClr val="tx1"/>
                </a:solidFill>
              </a:rPr>
              <a:t> Financial trouble</a:t>
            </a:r>
          </a:p>
          <a:p>
            <a:pPr marL="365760">
              <a:buFont typeface="Arial" panose="020B0604020202020204" pitchFamily="34" charset="0"/>
              <a:buChar char="•"/>
              <a:defRPr/>
            </a:pPr>
            <a:r>
              <a:rPr lang="en-US" sz="1200" b="0" dirty="0">
                <a:solidFill>
                  <a:schemeClr val="tx1"/>
                </a:solidFill>
              </a:rPr>
              <a:t> Irresponsibility</a:t>
            </a:r>
          </a:p>
        </p:txBody>
      </p:sp>
      <p:sp>
        <p:nvSpPr>
          <p:cNvPr id="6" name="Rounded Rectangle 11">
            <a:extLst>
              <a:ext uri="{FF2B5EF4-FFF2-40B4-BE49-F238E27FC236}">
                <a16:creationId xmlns:a16="http://schemas.microsoft.com/office/drawing/2014/main" id="{82AEE20D-85AA-4945-B334-3089E4DA4146}"/>
              </a:ext>
            </a:extLst>
          </p:cNvPr>
          <p:cNvSpPr/>
          <p:nvPr/>
        </p:nvSpPr>
        <p:spPr bwMode="auto">
          <a:xfrm>
            <a:off x="7478629" y="1387560"/>
            <a:ext cx="2473325" cy="1725612"/>
          </a:xfrm>
          <a:prstGeom prst="roundRect">
            <a:avLst/>
          </a:prstGeom>
          <a:solidFill>
            <a:schemeClr val="accent1">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marL="365760">
              <a:buFont typeface="Arial" panose="020B0604020202020204" pitchFamily="34" charset="0"/>
              <a:buChar char="•"/>
              <a:defRPr/>
            </a:pPr>
            <a:r>
              <a:rPr lang="en-US" sz="1200" b="0" dirty="0">
                <a:solidFill>
                  <a:schemeClr val="tx1"/>
                </a:solidFill>
              </a:rPr>
              <a:t> Sudden change in work performance</a:t>
            </a:r>
          </a:p>
          <a:p>
            <a:pPr marL="365760">
              <a:buFont typeface="Arial" panose="020B0604020202020204" pitchFamily="34" charset="0"/>
              <a:buChar char="•"/>
              <a:defRPr/>
            </a:pPr>
            <a:r>
              <a:rPr lang="en-US" sz="1200" b="0" dirty="0">
                <a:solidFill>
                  <a:schemeClr val="tx1"/>
                </a:solidFill>
              </a:rPr>
              <a:t> Inappropriate response to stress at work</a:t>
            </a:r>
          </a:p>
          <a:p>
            <a:pPr marL="365760">
              <a:buFont typeface="Arial" panose="020B0604020202020204" pitchFamily="34" charset="0"/>
              <a:buChar char="•"/>
              <a:defRPr/>
            </a:pPr>
            <a:r>
              <a:rPr lang="en-US" sz="1200" b="0" dirty="0">
                <a:solidFill>
                  <a:schemeClr val="tx1"/>
                </a:solidFill>
              </a:rPr>
              <a:t> Inability to cope with stress at work</a:t>
            </a:r>
          </a:p>
          <a:p>
            <a:pPr marL="365760">
              <a:buFont typeface="Arial" panose="020B0604020202020204" pitchFamily="34" charset="0"/>
              <a:buChar char="•"/>
              <a:defRPr/>
            </a:pPr>
            <a:r>
              <a:rPr lang="en-US" sz="1200" b="0" dirty="0">
                <a:solidFill>
                  <a:schemeClr val="tx1"/>
                </a:solidFill>
              </a:rPr>
              <a:t> Responds poorly to criticism</a:t>
            </a:r>
          </a:p>
        </p:txBody>
      </p:sp>
      <p:sp>
        <p:nvSpPr>
          <p:cNvPr id="7" name="Rounded Rectangle 6">
            <a:extLst>
              <a:ext uri="{FF2B5EF4-FFF2-40B4-BE49-F238E27FC236}">
                <a16:creationId xmlns:a16="http://schemas.microsoft.com/office/drawing/2014/main" id="{40710B45-5E88-40EB-9D51-3D9DB8133EFD}"/>
              </a:ext>
            </a:extLst>
          </p:cNvPr>
          <p:cNvSpPr/>
          <p:nvPr/>
        </p:nvSpPr>
        <p:spPr bwMode="auto">
          <a:xfrm>
            <a:off x="2216067" y="1387560"/>
            <a:ext cx="2600325" cy="949325"/>
          </a:xfrm>
          <a:prstGeom prst="roundRect">
            <a:avLst/>
          </a:prstGeom>
          <a:solidFill>
            <a:schemeClr val="accent1">
              <a:lumMod val="20000"/>
              <a:lumOff val="80000"/>
            </a:schemeClr>
          </a:solidFill>
          <a:ln w="12700" cap="flat" cmpd="sng" algn="ctr">
            <a:solidFill>
              <a:schemeClr val="bg2"/>
            </a:solidFill>
            <a:prstDash val="solid"/>
            <a:round/>
            <a:headEnd type="none" w="med" len="med"/>
            <a:tailEnd type="none" w="med" len="med"/>
          </a:ln>
          <a:effectLst/>
        </p:spPr>
        <p:txBody>
          <a:bodyPr anchor="ctr"/>
          <a:lstStyle/>
          <a:p>
            <a:pPr>
              <a:buFont typeface="Arial" panose="020B0604020202020204" pitchFamily="34" charset="0"/>
              <a:buChar char="•"/>
              <a:defRPr/>
            </a:pPr>
            <a:r>
              <a:rPr lang="en-US" sz="1200" b="0" dirty="0">
                <a:solidFill>
                  <a:schemeClr val="tx1"/>
                </a:solidFill>
              </a:rPr>
              <a:t> Difficulty controlling emotions</a:t>
            </a:r>
          </a:p>
          <a:p>
            <a:pPr>
              <a:buFont typeface="Arial" panose="020B0604020202020204" pitchFamily="34" charset="0"/>
              <a:buChar char="•"/>
              <a:defRPr/>
            </a:pPr>
            <a:r>
              <a:rPr lang="en-US" sz="1200" b="0" dirty="0">
                <a:solidFill>
                  <a:schemeClr val="tx1"/>
                </a:solidFill>
              </a:rPr>
              <a:t> Unusual level of pessimism</a:t>
            </a:r>
          </a:p>
          <a:p>
            <a:pPr>
              <a:buFont typeface="Arial" panose="020B0604020202020204" pitchFamily="34" charset="0"/>
              <a:buChar char="•"/>
              <a:defRPr/>
            </a:pPr>
            <a:r>
              <a:rPr lang="en-US" sz="1200" b="0" dirty="0">
                <a:solidFill>
                  <a:schemeClr val="tx1"/>
                </a:solidFill>
              </a:rPr>
              <a:t> Unusual level of sadness</a:t>
            </a:r>
          </a:p>
          <a:p>
            <a:pPr>
              <a:buFont typeface="Arial" panose="020B0604020202020204" pitchFamily="34" charset="0"/>
              <a:buChar char="•"/>
              <a:defRPr/>
            </a:pPr>
            <a:r>
              <a:rPr lang="en-US" sz="1200" b="0" dirty="0">
                <a:solidFill>
                  <a:schemeClr val="tx1"/>
                </a:solidFill>
              </a:rPr>
              <a:t> Change in beliefs</a:t>
            </a:r>
          </a:p>
        </p:txBody>
      </p:sp>
      <p:sp>
        <p:nvSpPr>
          <p:cNvPr id="8" name="Flowchart: Or 7">
            <a:extLst>
              <a:ext uri="{FF2B5EF4-FFF2-40B4-BE49-F238E27FC236}">
                <a16:creationId xmlns:a16="http://schemas.microsoft.com/office/drawing/2014/main" id="{D823FEC4-14FC-4ACA-A995-3C946C204A9B}"/>
              </a:ext>
            </a:extLst>
          </p:cNvPr>
          <p:cNvSpPr/>
          <p:nvPr/>
        </p:nvSpPr>
        <p:spPr bwMode="auto">
          <a:xfrm>
            <a:off x="3838492" y="1204997"/>
            <a:ext cx="4078287" cy="4318000"/>
          </a:xfrm>
          <a:prstGeom prst="flowChartOr">
            <a:avLst/>
          </a:prstGeom>
          <a:solidFill>
            <a:schemeClr val="accent1">
              <a:lumMod val="75000"/>
            </a:schemeClr>
          </a:solidFill>
          <a:ln w="12700" cap="flat" cmpd="sng" algn="ctr">
            <a:solidFill>
              <a:schemeClr val="bg1">
                <a:lumMod val="50000"/>
              </a:schemeClr>
            </a:solidFill>
            <a:prstDash val="solid"/>
            <a:round/>
            <a:headEnd type="none" w="med" len="med"/>
            <a:tailEnd type="none" w="med" len="med"/>
          </a:ln>
          <a:effectLst/>
        </p:spPr>
        <p:txBody>
          <a:bodyPr/>
          <a:lstStyle/>
          <a:p>
            <a:pPr>
              <a:defRPr/>
            </a:pPr>
            <a:endParaRPr lang="en-US" dirty="0">
              <a:effectLst>
                <a:outerShdw blurRad="38100" dist="38100" dir="2700000" algn="tl">
                  <a:srgbClr val="000000">
                    <a:alpha val="43137"/>
                  </a:srgbClr>
                </a:outerShdw>
              </a:effectLst>
              <a:latin typeface="Arial" pitchFamily="-112" charset="0"/>
            </a:endParaRPr>
          </a:p>
        </p:txBody>
      </p:sp>
      <p:sp>
        <p:nvSpPr>
          <p:cNvPr id="9" name="TextBox 5">
            <a:extLst>
              <a:ext uri="{FF2B5EF4-FFF2-40B4-BE49-F238E27FC236}">
                <a16:creationId xmlns:a16="http://schemas.microsoft.com/office/drawing/2014/main" id="{01365BD8-0BB3-4252-AA91-8A1596650D38}"/>
              </a:ext>
            </a:extLst>
          </p:cNvPr>
          <p:cNvSpPr txBox="1">
            <a:spLocks noChangeArrowheads="1"/>
          </p:cNvSpPr>
          <p:nvPr/>
        </p:nvSpPr>
        <p:spPr bwMode="auto">
          <a:xfrm>
            <a:off x="6096000" y="2349585"/>
            <a:ext cx="1693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1600" dirty="0">
                <a:solidFill>
                  <a:schemeClr val="bg1">
                    <a:lumMod val="95000"/>
                  </a:schemeClr>
                </a:solidFill>
              </a:rPr>
              <a:t>Disgruntled</a:t>
            </a:r>
          </a:p>
        </p:txBody>
      </p:sp>
      <p:sp>
        <p:nvSpPr>
          <p:cNvPr id="10" name="TextBox 7">
            <a:extLst>
              <a:ext uri="{FF2B5EF4-FFF2-40B4-BE49-F238E27FC236}">
                <a16:creationId xmlns:a16="http://schemas.microsoft.com/office/drawing/2014/main" id="{9A1748E1-E53E-418A-9612-F3B40A84AD8E}"/>
              </a:ext>
            </a:extLst>
          </p:cNvPr>
          <p:cNvSpPr txBox="1">
            <a:spLocks noChangeArrowheads="1"/>
          </p:cNvSpPr>
          <p:nvPr/>
        </p:nvSpPr>
        <p:spPr bwMode="auto">
          <a:xfrm>
            <a:off x="4538036" y="2349585"/>
            <a:ext cx="1282114"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1600" dirty="0">
                <a:solidFill>
                  <a:schemeClr val="bg1">
                    <a:lumMod val="95000"/>
                  </a:schemeClr>
                </a:solidFill>
              </a:rPr>
              <a:t>Emotional</a:t>
            </a:r>
          </a:p>
        </p:txBody>
      </p:sp>
      <p:sp>
        <p:nvSpPr>
          <p:cNvPr id="11" name="TextBox 8">
            <a:extLst>
              <a:ext uri="{FF2B5EF4-FFF2-40B4-BE49-F238E27FC236}">
                <a16:creationId xmlns:a16="http://schemas.microsoft.com/office/drawing/2014/main" id="{634B7E21-591C-412F-BEDD-F3F33A0158FE}"/>
              </a:ext>
            </a:extLst>
          </p:cNvPr>
          <p:cNvSpPr txBox="1">
            <a:spLocks noChangeArrowheads="1"/>
          </p:cNvSpPr>
          <p:nvPr/>
        </p:nvSpPr>
        <p:spPr bwMode="auto">
          <a:xfrm>
            <a:off x="4876634" y="3999622"/>
            <a:ext cx="73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1600" dirty="0">
                <a:solidFill>
                  <a:schemeClr val="bg1">
                    <a:lumMod val="95000"/>
                  </a:schemeClr>
                </a:solidFill>
              </a:rPr>
              <a:t>Ego</a:t>
            </a:r>
          </a:p>
        </p:txBody>
      </p:sp>
      <p:sp>
        <p:nvSpPr>
          <p:cNvPr id="12" name="TextBox 9">
            <a:extLst>
              <a:ext uri="{FF2B5EF4-FFF2-40B4-BE49-F238E27FC236}">
                <a16:creationId xmlns:a16="http://schemas.microsoft.com/office/drawing/2014/main" id="{437CDAA6-0227-49F9-B703-542BE5EFACC3}"/>
              </a:ext>
            </a:extLst>
          </p:cNvPr>
          <p:cNvSpPr txBox="1">
            <a:spLocks noChangeArrowheads="1"/>
          </p:cNvSpPr>
          <p:nvPr/>
        </p:nvSpPr>
        <p:spPr bwMode="auto">
          <a:xfrm>
            <a:off x="6096001" y="3749770"/>
            <a:ext cx="19478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Arial" panose="020B0604020202020204" pitchFamily="34" charset="0"/>
                <a:ea typeface="ＭＳ Ｐゴシック" panose="020B0600070205080204" pitchFamily="34" charset="-128"/>
              </a:defRPr>
            </a:lvl1pPr>
            <a:lvl2pPr marL="742950" indent="-285750">
              <a:defRPr sz="2000" b="1">
                <a:solidFill>
                  <a:srgbClr val="FAFD00"/>
                </a:solidFill>
                <a:latin typeface="Arial" panose="020B0604020202020204" pitchFamily="34" charset="0"/>
                <a:ea typeface="ＭＳ Ｐゴシック" panose="020B0600070205080204" pitchFamily="34" charset="-128"/>
              </a:defRPr>
            </a:lvl2pPr>
            <a:lvl3pPr marL="1143000" indent="-228600">
              <a:defRPr sz="2000" b="1">
                <a:solidFill>
                  <a:srgbClr val="FAFD00"/>
                </a:solidFill>
                <a:latin typeface="Arial" panose="020B0604020202020204" pitchFamily="34" charset="0"/>
                <a:ea typeface="ＭＳ Ｐゴシック" panose="020B0600070205080204" pitchFamily="34" charset="-128"/>
              </a:defRPr>
            </a:lvl3pPr>
            <a:lvl4pPr marL="1600200" indent="-228600">
              <a:defRPr sz="2000" b="1">
                <a:solidFill>
                  <a:srgbClr val="FAFD00"/>
                </a:solidFill>
                <a:latin typeface="Arial" panose="020B0604020202020204" pitchFamily="34" charset="0"/>
                <a:ea typeface="ＭＳ Ｐゴシック" panose="020B0600070205080204" pitchFamily="34" charset="-128"/>
              </a:defRPr>
            </a:lvl4pPr>
            <a:lvl5pPr marL="2057400" indent="-228600">
              <a:defRPr sz="2000" b="1">
                <a:solidFill>
                  <a:srgbClr val="FAFD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rgbClr val="FAFD00"/>
                </a:solidFill>
                <a:latin typeface="Arial" panose="020B0604020202020204" pitchFamily="34" charset="0"/>
                <a:ea typeface="ＭＳ Ｐゴシック" panose="020B0600070205080204" pitchFamily="34" charset="-128"/>
              </a:defRPr>
            </a:lvl9pPr>
          </a:lstStyle>
          <a:p>
            <a:r>
              <a:rPr lang="en-US" altLang="en-US" sz="1600" dirty="0">
                <a:solidFill>
                  <a:schemeClr val="bg1">
                    <a:lumMod val="95000"/>
                  </a:schemeClr>
                </a:solidFill>
              </a:rPr>
              <a:t>Relationship, Personal, Financial</a:t>
            </a:r>
          </a:p>
          <a:p>
            <a:r>
              <a:rPr lang="en-US" altLang="en-US" sz="1600" dirty="0">
                <a:solidFill>
                  <a:schemeClr val="bg1">
                    <a:lumMod val="95000"/>
                  </a:schemeClr>
                </a:solidFill>
              </a:rPr>
              <a:t>Issues</a:t>
            </a:r>
          </a:p>
          <a:p>
            <a:pPr algn="ctr"/>
            <a:endParaRPr lang="en-US" altLang="en-US" sz="1600" dirty="0">
              <a:solidFill>
                <a:schemeClr val="bg1">
                  <a:lumMod val="95000"/>
                </a:schemeClr>
              </a:solidFill>
            </a:endParaRPr>
          </a:p>
        </p:txBody>
      </p:sp>
    </p:spTree>
    <p:extLst>
      <p:ext uri="{BB962C8B-B14F-4D97-AF65-F5344CB8AC3E}">
        <p14:creationId xmlns:p14="http://schemas.microsoft.com/office/powerpoint/2010/main" val="11998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pc="http://schemas.microsoft.com/office/infopath/2007/PartnerControls" xmlns:xsi="http://www.w3.org/2001/XMLSchema-instance">
  <documentManagement>
    <TaxCatchAll xmlns="661bd46e-921f-4b2f-94f6-3f9bfcdede32"/>
    <SIPLabel_Specialty xmlns="661bd46e-921f-4b2f-94f6-3f9bfcdede32"/>
    <SIPLabel_TPPI xmlns="661bd46e-921f-4b2f-94f6-3f9bfcdede32" xsi:nil="true"/>
    <TaxKeywordTaxHTField xmlns="661bd46e-921f-4b2f-94f6-3f9bfcdede32">
      <Terms xmlns="http://schemas.microsoft.com/office/infopath/2007/PartnerControls">
        <TermInfo xmlns="http://schemas.microsoft.com/office/infopath/2007/PartnerControls">
          <TermName xmlns="http://schemas.microsoft.com/office/infopath/2007/PartnerControls">Lockheed Martin Proprietary Information</TermName>
          <TermId xmlns="http://schemas.microsoft.com/office/infopath/2007/PartnerControls">11111111-1111-1111-1111-111111111111</TermId>
        </TermInfo>
      </Terms>
    </TaxKeywordTaxHTField>
    <SIPLabel_OCI xmlns="661bd46e-921f-4b2f-94f6-3f9bfcdede32" xsi:nil="true"/>
    <Info xmlns="1042a8a7-e606-4d6a-9cd6-c2fbda9658e7" xsi:nil="true"/>
    <SIPLabel_ECICountry xmlns="661bd46e-921f-4b2f-94f6-3f9bfcdede32"/>
    <SIPLabel xmlns="661bd46e-921f-4b2f-94f6-3f9bfcdede32">
      <Value>Unrestricted</Value>
    </SIPLabe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9BFE13F2C6DC4E8A742168C5E5E2A3" ma:contentTypeVersion="12" ma:contentTypeDescription="Create a new document." ma:contentTypeScope="" ma:versionID="48900e67c0d0066448a8529c3e1c1e65">
  <xsd:schema xmlns:xsd="http://www.w3.org/2001/XMLSchema" xmlns:xs="http://www.w3.org/2001/XMLSchema" xmlns:p="http://schemas.microsoft.com/office/2006/metadata/properties" xmlns:ns2="661bd46e-921f-4b2f-94f6-3f9bfcdede32" xmlns:ns3="1042a8a7-e606-4d6a-9cd6-c2fbda9658e7" targetNamespace="http://schemas.microsoft.com/office/2006/metadata/properties" ma:root="true" ma:fieldsID="7935dc6e203849a374f4e7dc4c1c3403" ns2:_="" ns3:_="">
    <xsd:import namespace="661bd46e-921f-4b2f-94f6-3f9bfcdede32"/>
    <xsd:import namespace="1042a8a7-e606-4d6a-9cd6-c2fbda9658e7"/>
    <xsd:element name="properties">
      <xsd:complexType>
        <xsd:sequence>
          <xsd:element name="documentManagement">
            <xsd:complexType>
              <xsd:all>
                <xsd:element ref="ns2:TaxKeywordTaxHTField" minOccurs="0"/>
                <xsd:element ref="ns2:TaxCatchAll" minOccurs="0"/>
                <xsd:element ref="ns3:Info" minOccurs="0"/>
                <xsd:element ref="ns2:SIPLabel" minOccurs="0"/>
                <xsd:element ref="ns2:SIPLabel_ECICountry" minOccurs="0"/>
                <xsd:element ref="ns2:SIPLabel_OCI" minOccurs="0"/>
                <xsd:element ref="ns2:SIPLabel_TPPI" minOccurs="0"/>
                <xsd:element ref="ns2:SIPLabel_Special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bd46e-921f-4b2f-94f6-3f9bfcdede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Enterprise_x0020_Keywords" ma:displayName="Enterprise Keywords" ma:fieldId="{23f27201-bee3-471e-b2e7-b64fd8b7ca38}" ma:taxonomyMulti="true" ma:sspId="5f68076a-9896-4f70-850d-4130ed0339a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dfc3885-0e86-4dcb-a692-351b8f83f0b3}" ma:internalName="TaxCatchAll" ma:showField="CatchAllData" ma:web="661bd46e-921f-4b2f-94f6-3f9bfcdede32">
      <xsd:complexType>
        <xsd:complexContent>
          <xsd:extension base="dms:MultiChoiceLookup">
            <xsd:sequence>
              <xsd:element name="Value" type="dms:Lookup" maxOccurs="unbounded" minOccurs="0" nillable="true"/>
            </xsd:sequence>
          </xsd:extension>
        </xsd:complexContent>
      </xsd:complexType>
    </xsd:element>
    <xsd:element name="SIPLabel" ma:index="12" nillable="true" ma:displayName="Sensitive Information Protection (SIP) Label" ma:internalName="SIPLabel" ma:requiredMultiChoice="true">
      <xsd:complexType>
        <xsd:complexContent>
          <xsd:extension base="dms:MultiChoice">
            <xsd:sequence>
              <xsd:element name="Value" maxOccurs="unbounded" minOccurs="0" nillable="true">
                <xsd:simpleType>
                  <xsd:restriction base="dms:Choice">
                    <xsd:enumeration value="Unrestricted"/>
                    <xsd:enumeration value="Lockheed Martin Proprietary Information (LMPI)"/>
                    <xsd:enumeration value="Export Controlled Information (ECI)"/>
                    <xsd:enumeration value="Attorney-Client Privileged Information and/or Attorney Work Product"/>
                    <xsd:enumeration value="Protected Information"/>
                    <xsd:enumeration value="Personal Information"/>
                    <xsd:enumeration value="Third Party Proprietary Information"/>
                    <xsd:enumeration value="Organizational Conflict of Interest (OCI)"/>
                    <xsd:enumeration value="Specialty Label"/>
                  </xsd:restriction>
                </xsd:simpleType>
              </xsd:element>
            </xsd:sequence>
          </xsd:extension>
        </xsd:complexContent>
      </xsd:complexType>
    </xsd:element>
    <xsd:element name="SIPLabel_ECICountry" ma:index="13" nillable="true" ma:displayName="Export Control Country of Jurisdiction" ma:internalName="SIPLabel_ECICountry">
      <xsd:complexType>
        <xsd:complexContent>
          <xsd:extension base="dms:MultiChoice">
            <xsd:sequence>
              <xsd:element name="Value" maxOccurs="unbounded" minOccurs="0" nillable="true">
                <xsd:simpleType>
                  <xsd:restriction base="dms:Choice">
                    <xsd:enumeration value="United States (US)"/>
                    <xsd:enumeration value="Canada (CA)"/>
                    <xsd:enumeration value="United Kingdom (GB)"/>
                    <xsd:enumeration value="Australia (AU)"/>
                    <xsd:enumeration value="Albania (AL)"/>
                    <xsd:enumeration value="Argentina (AR)"/>
                    <xsd:enumeration value="Bahrain (BH)"/>
                    <xsd:enumeration value="Belgium (BE)"/>
                    <xsd:enumeration value="Brazil (BR)"/>
                    <xsd:enumeration value="China (CN)"/>
                    <xsd:enumeration value="Colombia (CO)"/>
                    <xsd:enumeration value="Croatia (HR)"/>
                    <xsd:enumeration value="Denmark (DK)"/>
                    <xsd:enumeration value="Egypt (EG)"/>
                    <xsd:enumeration value="Finland (FI)"/>
                    <xsd:enumeration value="France (FR)"/>
                    <xsd:enumeration value="Germany (DE)"/>
                    <xsd:enumeration value="Greece (GR)"/>
                    <xsd:enumeration value="Guam (GU)"/>
                    <xsd:enumeration value="Hong Kong (HK)"/>
                    <xsd:enumeration value="India (IN)"/>
                    <xsd:enumeration value="Israel (IL)"/>
                    <xsd:enumeration value="Italy (IT)"/>
                    <xsd:enumeration value="Japan (JP)"/>
                    <xsd:enumeration value="Korea, Republic of (KR)"/>
                    <xsd:enumeration value="Kuwait (KW)"/>
                    <xsd:enumeration value="Malaysia (MY)"/>
                    <xsd:enumeration value="Mauritius (MU)"/>
                    <xsd:enumeration value="Mexico (MX)"/>
                    <xsd:enumeration value="Netherlands (NL)"/>
                    <xsd:enumeration value="New Zealand (NZ)"/>
                    <xsd:enumeration value="Norway (NO)"/>
                    <xsd:enumeration value="Philippines (PH)"/>
                    <xsd:enumeration value="Poland (PL)"/>
                    <xsd:enumeration value="Portugal (PT)"/>
                    <xsd:enumeration value="Puerto Rico (PR)"/>
                    <xsd:enumeration value="Romania (RO)"/>
                    <xsd:enumeration value="Saudi Arabia (SA)"/>
                    <xsd:enumeration value="Singapore (SG)"/>
                    <xsd:enumeration value="South Africa (ZA)"/>
                    <xsd:enumeration value="Spain (ES)"/>
                    <xsd:enumeration value="Sweden (SE)"/>
                    <xsd:enumeration value="Switzerland (CH)"/>
                    <xsd:enumeration value="Taiwan, Province of China (TW)"/>
                    <xsd:enumeration value="Thailand (TH)"/>
                    <xsd:enumeration value="Turkey (TR)"/>
                    <xsd:enumeration value="United Arab Emirates (AE)"/>
                    <xsd:enumeration value="Venezuela (VE)"/>
                    <xsd:enumeration value="Viet Nam (VN)"/>
                  </xsd:restriction>
                </xsd:simpleType>
              </xsd:element>
            </xsd:sequence>
          </xsd:extension>
        </xsd:complexContent>
      </xsd:complexType>
    </xsd:element>
    <xsd:element name="SIPLabel_OCI" ma:index="14" nillable="true" ma:displayName="Organizational Conflict of Interest" ma:internalName="SIPLabel_OCI">
      <xsd:simpleType>
        <xsd:restriction base="dms:Text"/>
      </xsd:simpleType>
    </xsd:element>
    <xsd:element name="SIPLabel_TPPI" ma:index="15" nillable="true" ma:displayName="Third Party" ma:internalName="SIPLabel_TPPI">
      <xsd:simpleType>
        <xsd:restriction base="dms:Text"/>
      </xsd:simpleType>
    </xsd:element>
    <xsd:element name="SIPLabel_Specialty" ma:index="16" nillable="true" ma:displayName="Specialty Label" ma:internalName="SIPLabel_Specialty">
      <xsd:complexType>
        <xsd:complexContent>
          <xsd:extension base="dms:MultiChoice">
            <xsd:sequence>
              <xsd:element name="Value" maxOccurs="unbounded" minOccurs="0" nillable="true">
                <xsd:simpleType>
                  <xsd:restriction base="dms:Choice">
                    <xsd:enumeration value="For Official Use Only"/>
                    <xsd:enumeration value="NATO Restricted"/>
                    <xsd:enumeration value="UK OFFICIAL"/>
                    <xsd:enumeration value="UK OFFICIAL-SENSITIV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42a8a7-e606-4d6a-9cd6-c2fbda9658e7" elementFormDefault="qualified">
    <xsd:import namespace="http://schemas.microsoft.com/office/2006/documentManagement/types"/>
    <xsd:import namespace="http://schemas.microsoft.com/office/infopath/2007/PartnerControls"/>
    <xsd:element name="Info" ma:index="11" nillable="true" ma:displayName="Info" ma:internalName="Inf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99D200-8C76-4381-B149-0ABAA83066DA}">
  <ds:schemaRef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1042a8a7-e606-4d6a-9cd6-c2fbda9658e7"/>
    <ds:schemaRef ds:uri="http://schemas.microsoft.com/office/infopath/2007/PartnerControls"/>
    <ds:schemaRef ds:uri="http://purl.org/dc/terms/"/>
    <ds:schemaRef ds:uri="661bd46e-921f-4b2f-94f6-3f9bfcdede32"/>
    <ds:schemaRef ds:uri="http://schemas.microsoft.com/office/2006/metadata/properties"/>
  </ds:schemaRefs>
</ds:datastoreItem>
</file>

<file path=customXml/itemProps2.xml><?xml version="1.0" encoding="utf-8"?>
<ds:datastoreItem xmlns:ds="http://schemas.openxmlformats.org/officeDocument/2006/customXml" ds:itemID="{45D910FE-BA35-46CD-9006-7B6EAFC62712}">
  <ds:schemaRefs>
    <ds:schemaRef ds:uri="http://schemas.microsoft.com/sharepoint/v3/contenttype/forms"/>
  </ds:schemaRefs>
</ds:datastoreItem>
</file>

<file path=customXml/itemProps3.xml><?xml version="1.0" encoding="utf-8"?>
<ds:datastoreItem xmlns:ds="http://schemas.openxmlformats.org/officeDocument/2006/customXml" ds:itemID="{C66939EC-D0B0-4FCE-ACE8-B16456A0E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bd46e-921f-4b2f-94f6-3f9bfcdede32"/>
    <ds:schemaRef ds:uri="1042a8a7-e606-4d6a-9cd6-c2fbda965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3107</TotalTime>
  <Words>1503</Words>
  <Application>Microsoft Office PowerPoint</Application>
  <PresentationFormat>Widescreen</PresentationFormat>
  <Paragraphs>250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Agency FB</vt:lpstr>
      <vt:lpstr>Arial</vt:lpstr>
      <vt:lpstr>Arial Narrow</vt:lpstr>
      <vt:lpstr>Calibri</vt:lpstr>
      <vt:lpstr>Freestyle Script</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PowerPoint Presentation</dc:title>
  <dc:creator>Miles, Jean E (US)</dc:creator>
  <cp:keywords>Lockheed Martin Proprietary Information</cp:keywords>
  <cp:lastModifiedBy>Zabella, Ken J (US)</cp:lastModifiedBy>
  <cp:revision>162</cp:revision>
  <dcterms:created xsi:type="dcterms:W3CDTF">2017-06-29T19:00:07Z</dcterms:created>
  <dcterms:modified xsi:type="dcterms:W3CDTF">2019-01-15T17:54:18Z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0x010100A29BFE13F2C6DC4E8A742168C5E5E2A3</vt:lpwstr>
  </property>
  <property fmtid="{D5CDD505-2E9C-101B-9397-08002B2CF9AE}" pid="3" name="Enterprise Keywords">
    <vt:lpwstr/>
  </property>
  <property fmtid="{D5CDD505-2E9C-101B-9397-08002B2CF9AE}" pid="4" name="checkedProgramsCount">
    <vt:i4>0</vt:i4>
  </property>
  <property fmtid="{D5CDD505-2E9C-101B-9397-08002B2CF9AE}" pid="5" name="LM SIP Document Sensitivity">
    <vt:lpwstr>Lockheed Martin Proprietary Information</vt:lpwstr>
  </property>
  <property fmtid="{D5CDD505-2E9C-101B-9397-08002B2CF9AE}" pid="6" name="Document Author">
    <vt:lpwstr>ACCT03\kzabella</vt:lpwstr>
  </property>
  <property fmtid="{D5CDD505-2E9C-101B-9397-08002B2CF9AE}" pid="7" name="Document Sensitivity">
    <vt:lpwstr>2</vt:lpwstr>
  </property>
  <property fmtid="{D5CDD505-2E9C-101B-9397-08002B2CF9AE}" pid="8" name="ThirdParty">
    <vt:lpwstr/>
  </property>
  <property fmtid="{D5CDD505-2E9C-101B-9397-08002B2CF9AE}" pid="9" name="OCI Restriction">
    <vt:bool>false</vt:bool>
  </property>
  <property fmtid="{D5CDD505-2E9C-101B-9397-08002B2CF9AE}" pid="10" name="OCI Additional Info">
    <vt:lpwstr/>
  </property>
  <property fmtid="{D5CDD505-2E9C-101B-9397-08002B2CF9AE}" pid="11" name="Allow Header Overwrite">
    <vt:bool>true</vt:bool>
  </property>
  <property fmtid="{D5CDD505-2E9C-101B-9397-08002B2CF9AE}" pid="12" name="Allow Footer Overwrite">
    <vt:bool>true</vt:bool>
  </property>
  <property fmtid="{D5CDD505-2E9C-101B-9397-08002B2CF9AE}" pid="13" name="Multiple Selected">
    <vt:lpwstr>-1</vt:lpwstr>
  </property>
  <property fmtid="{D5CDD505-2E9C-101B-9397-08002B2CF9AE}" pid="14" name="SIPLongWording">
    <vt:lpwstr>Lockheed Martin Proprietary Information_x000d_
_x000d_
</vt:lpwstr>
  </property>
  <property fmtid="{D5CDD505-2E9C-101B-9397-08002B2CF9AE}" pid="15" name="ExpCountry">
    <vt:lpwstr/>
  </property>
</Properties>
</file>