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2" r:id="rId4"/>
    <p:sldId id="270" r:id="rId5"/>
    <p:sldId id="263" r:id="rId6"/>
    <p:sldId id="284" r:id="rId7"/>
    <p:sldId id="258" r:id="rId8"/>
    <p:sldId id="297" r:id="rId9"/>
    <p:sldId id="259" r:id="rId10"/>
    <p:sldId id="296" r:id="rId11"/>
    <p:sldId id="260" r:id="rId12"/>
    <p:sldId id="261" r:id="rId13"/>
    <p:sldId id="291" r:id="rId14"/>
    <p:sldId id="276" r:id="rId15"/>
    <p:sldId id="292" r:id="rId16"/>
    <p:sldId id="285" r:id="rId17"/>
    <p:sldId id="293" r:id="rId18"/>
    <p:sldId id="262" r:id="rId19"/>
    <p:sldId id="271" r:id="rId20"/>
    <p:sldId id="264" r:id="rId21"/>
    <p:sldId id="273" r:id="rId22"/>
    <p:sldId id="265" r:id="rId23"/>
    <p:sldId id="294" r:id="rId24"/>
    <p:sldId id="269" r:id="rId25"/>
    <p:sldId id="281" r:id="rId26"/>
    <p:sldId id="267" r:id="rId27"/>
    <p:sldId id="282" r:id="rId28"/>
    <p:sldId id="283" r:id="rId29"/>
    <p:sldId id="278" r:id="rId30"/>
    <p:sldId id="290" r:id="rId31"/>
    <p:sldId id="275" r:id="rId32"/>
    <p:sldId id="268" r:id="rId33"/>
    <p:sldId id="274" r:id="rId34"/>
    <p:sldId id="295" r:id="rId35"/>
    <p:sldId id="287" r:id="rId36"/>
    <p:sldId id="279" r:id="rId37"/>
    <p:sldId id="280" r:id="rId38"/>
    <p:sldId id="27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9" autoAdjust="0"/>
    <p:restoredTop sz="94577" autoAdjust="0"/>
  </p:normalViewPr>
  <p:slideViewPr>
    <p:cSldViewPr>
      <p:cViewPr>
        <p:scale>
          <a:sx n="75" d="100"/>
          <a:sy n="75" d="100"/>
        </p:scale>
        <p:origin x="-3534" y="-14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673769-18ED-4FE9-87C1-AC334C6D06B8}"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178054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73769-18ED-4FE9-87C1-AC334C6D06B8}"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287478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73769-18ED-4FE9-87C1-AC334C6D06B8}"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62687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73769-18ED-4FE9-87C1-AC334C6D06B8}"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114744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73769-18ED-4FE9-87C1-AC334C6D06B8}" type="datetimeFigureOut">
              <a:rPr lang="en-US" smtClean="0"/>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63735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673769-18ED-4FE9-87C1-AC334C6D06B8}"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468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673769-18ED-4FE9-87C1-AC334C6D06B8}" type="datetimeFigureOut">
              <a:rPr lang="en-US" smtClean="0"/>
              <a:t>7/16/2013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112971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673769-18ED-4FE9-87C1-AC334C6D06B8}" type="datetimeFigureOut">
              <a:rPr lang="en-US" smtClean="0"/>
              <a:t>7/16/2013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400651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73769-18ED-4FE9-87C1-AC334C6D06B8}" type="datetimeFigureOut">
              <a:rPr lang="en-US" smtClean="0"/>
              <a:t>7/16/2013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262698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73769-18ED-4FE9-87C1-AC334C6D06B8}"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405027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73769-18ED-4FE9-87C1-AC334C6D06B8}" type="datetimeFigureOut">
              <a:rPr lang="en-US" smtClean="0"/>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5956B-6A9E-4571-BF00-DF337419FCF6}" type="slidenum">
              <a:rPr lang="en-US" smtClean="0"/>
              <a:t>‹#›</a:t>
            </a:fld>
            <a:endParaRPr lang="en-US"/>
          </a:p>
        </p:txBody>
      </p:sp>
    </p:spTree>
    <p:extLst>
      <p:ext uri="{BB962C8B-B14F-4D97-AF65-F5344CB8AC3E}">
        <p14:creationId xmlns:p14="http://schemas.microsoft.com/office/powerpoint/2010/main" val="26126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3769-18ED-4FE9-87C1-AC334C6D06B8}" type="datetimeFigureOut">
              <a:rPr lang="en-US" smtClean="0"/>
              <a:t>7/16/2013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5956B-6A9E-4571-BF00-DF337419FCF6}" type="slidenum">
              <a:rPr lang="en-US" smtClean="0"/>
              <a:t>‹#›</a:t>
            </a:fld>
            <a:endParaRPr lang="en-US"/>
          </a:p>
        </p:txBody>
      </p:sp>
    </p:spTree>
    <p:extLst>
      <p:ext uri="{BB962C8B-B14F-4D97-AF65-F5344CB8AC3E}">
        <p14:creationId xmlns:p14="http://schemas.microsoft.com/office/powerpoint/2010/main" val="11276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ss.m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ss.mi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rchives.gov.isoo/training/standard-form-31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emf"/><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docid=RqZka2KH3KWd7M&amp;tbnid=UtNiPFIBdHAXnM:&amp;ved=0CAUQjRw&amp;url=http://www.mindflash.com/blog/2011/02/cartoon-tom-were-letting-you-go-but-wed-like-you-to-stay-on-and-train-your-replacement-so-they-know-what-not-to-do/&amp;ei=28Z2UY61E-fe2AX744HoBA&amp;bvm=bv.45512109,d.b2I&amp;psig=AFQjCNE_tuvJk-PZ8Sd3B7qXS4IOKS55vw&amp;ust=1366824229182031" TargetMode="Externa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dirty="0" smtClean="0">
                <a:solidFill>
                  <a:srgbClr val="002060"/>
                </a:solidFill>
              </a:rPr>
              <a:t>NISPOM CHAPTER 3</a:t>
            </a:r>
            <a:br>
              <a:rPr lang="en-US" b="1" dirty="0" smtClean="0">
                <a:solidFill>
                  <a:srgbClr val="002060"/>
                </a:solidFill>
              </a:rPr>
            </a:br>
            <a:r>
              <a:rPr lang="en-US" b="1" dirty="0" smtClean="0">
                <a:solidFill>
                  <a:srgbClr val="002060"/>
                </a:solidFill>
              </a:rPr>
              <a:t>SECURITY TRAINING AND BRIEFINGS</a:t>
            </a:r>
            <a:endParaRPr lang="en-US" b="1" dirty="0">
              <a:solidFill>
                <a:srgbClr val="002060"/>
              </a:solidFill>
            </a:endParaRPr>
          </a:p>
        </p:txBody>
      </p:sp>
      <p:pic>
        <p:nvPicPr>
          <p:cNvPr id="1026" name="Picture 2" descr="C:\Users\Joan\Desktop\Vision Engineering\Letterhead\vision_TM logo_2000px_width(pv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2590799"/>
            <a:ext cx="4425250" cy="1200329"/>
          </a:xfrm>
          <a:prstGeom prst="rect">
            <a:avLst/>
          </a:prstGeom>
          <a:noFill/>
        </p:spPr>
        <p:txBody>
          <a:bodyPr wrap="none" rtlCol="0">
            <a:spAutoFit/>
          </a:bodyPr>
          <a:lstStyle/>
          <a:p>
            <a:pPr algn="ctr"/>
            <a:r>
              <a:rPr lang="en-US" sz="3600" b="1" dirty="0" smtClean="0">
                <a:solidFill>
                  <a:srgbClr val="FF0000"/>
                </a:solidFill>
              </a:rPr>
              <a:t>FISWG PRESENTATION</a:t>
            </a:r>
          </a:p>
          <a:p>
            <a:pPr algn="ctr"/>
            <a:r>
              <a:rPr lang="en-US" sz="3600" b="1" dirty="0" smtClean="0">
                <a:solidFill>
                  <a:srgbClr val="FF0000"/>
                </a:solidFill>
              </a:rPr>
              <a:t>10 JULY 2013</a:t>
            </a:r>
            <a:endParaRPr lang="en-US" sz="3600" b="1" dirty="0">
              <a:solidFill>
                <a:srgbClr val="FF0000"/>
              </a:solidFill>
            </a:endParaRPr>
          </a:p>
        </p:txBody>
      </p:sp>
      <p:sp>
        <p:nvSpPr>
          <p:cNvPr id="5" name="TextBox 4"/>
          <p:cNvSpPr txBox="1"/>
          <p:nvPr/>
        </p:nvSpPr>
        <p:spPr>
          <a:xfrm>
            <a:off x="2819400" y="4114800"/>
            <a:ext cx="4173900" cy="923330"/>
          </a:xfrm>
          <a:prstGeom prst="rect">
            <a:avLst/>
          </a:prstGeom>
          <a:noFill/>
        </p:spPr>
        <p:txBody>
          <a:bodyPr wrap="none" rtlCol="0">
            <a:spAutoFit/>
          </a:bodyPr>
          <a:lstStyle/>
          <a:p>
            <a:r>
              <a:rPr lang="en-US" b="1" dirty="0" smtClean="0"/>
              <a:t>JOAN NEFF</a:t>
            </a:r>
          </a:p>
          <a:p>
            <a:r>
              <a:rPr lang="en-US" b="1" dirty="0" smtClean="0"/>
              <a:t>Facility Security Officer and Administrator</a:t>
            </a:r>
          </a:p>
          <a:p>
            <a:r>
              <a:rPr lang="en-US" b="1" dirty="0" smtClean="0"/>
              <a:t>Vision Engineering Solutions, LLC</a:t>
            </a:r>
            <a:endParaRPr lang="en-US" b="1" dirty="0"/>
          </a:p>
        </p:txBody>
      </p:sp>
    </p:spTree>
    <p:extLst>
      <p:ext uri="{BB962C8B-B14F-4D97-AF65-F5344CB8AC3E}">
        <p14:creationId xmlns:p14="http://schemas.microsoft.com/office/powerpoint/2010/main" val="3637172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r>
              <a:rPr lang="en-US" b="1" dirty="0" smtClean="0">
                <a:solidFill>
                  <a:srgbClr val="002060"/>
                </a:solidFill>
              </a:rPr>
              <a:t>FSO Training Curricula</a:t>
            </a:r>
            <a:br>
              <a:rPr lang="en-US" b="1" dirty="0" smtClean="0">
                <a:solidFill>
                  <a:srgbClr val="002060"/>
                </a:solidFill>
              </a:rPr>
            </a:br>
            <a:r>
              <a:rPr lang="en-US" sz="2700" b="1" dirty="0" smtClean="0">
                <a:solidFill>
                  <a:srgbClr val="002060"/>
                </a:solidFill>
              </a:rPr>
              <a:t>http://www.dss.mil/cdse/catalog/curricula/index.html</a:t>
            </a:r>
            <a:endParaRPr lang="en-US" sz="2700" b="1" dirty="0">
              <a:solidFill>
                <a:srgbClr val="002060"/>
              </a:solidFill>
            </a:endParaRPr>
          </a:p>
        </p:txBody>
      </p:sp>
      <p:sp>
        <p:nvSpPr>
          <p:cNvPr id="3" name="Content Placeholder 2"/>
          <p:cNvSpPr>
            <a:spLocks noGrp="1"/>
          </p:cNvSpPr>
          <p:nvPr>
            <p:ph idx="1"/>
          </p:nvPr>
        </p:nvSpPr>
        <p:spPr>
          <a:xfrm>
            <a:off x="457200" y="1570037"/>
            <a:ext cx="8229600" cy="4525963"/>
          </a:xfrm>
        </p:spPr>
        <p:txBody>
          <a:bodyPr>
            <a:normAutofit fontScale="47500" lnSpcReduction="20000"/>
          </a:bodyPr>
          <a:lstStyle/>
          <a:p>
            <a:pPr marL="0" indent="0">
              <a:buNone/>
            </a:pPr>
            <a:r>
              <a:rPr lang="en-US" dirty="0"/>
              <a:t>Courses:</a:t>
            </a:r>
          </a:p>
          <a:p>
            <a:pPr marL="0" indent="0">
              <a:buNone/>
            </a:pPr>
            <a:r>
              <a:rPr lang="en-US" dirty="0"/>
              <a:t>•FSO Role in the NISP IS021.06 </a:t>
            </a:r>
          </a:p>
          <a:p>
            <a:pPr marL="0" indent="0">
              <a:buNone/>
            </a:pPr>
            <a:r>
              <a:rPr lang="en-US" dirty="0"/>
              <a:t>•Introduction to Information Security IF011.06</a:t>
            </a:r>
          </a:p>
          <a:p>
            <a:pPr marL="0" indent="0">
              <a:buNone/>
            </a:pPr>
            <a:r>
              <a:rPr lang="en-US" dirty="0"/>
              <a:t>•ISFD Facility Clearance Verification and Notifications for Industry  IS113.06</a:t>
            </a:r>
          </a:p>
          <a:p>
            <a:pPr marL="0" indent="0">
              <a:buNone/>
            </a:pPr>
            <a:r>
              <a:rPr lang="en-US" dirty="0"/>
              <a:t>•DSS e-FCL Submission Site User Guide IS032.16 </a:t>
            </a:r>
          </a:p>
          <a:p>
            <a:pPr marL="0" indent="0">
              <a:buNone/>
            </a:pPr>
            <a:r>
              <a:rPr lang="en-US" dirty="0"/>
              <a:t>•Personnel Clearances in the NISP IS142.16</a:t>
            </a:r>
          </a:p>
          <a:p>
            <a:pPr marL="0" indent="0">
              <a:buNone/>
            </a:pPr>
            <a:r>
              <a:rPr lang="en-US" dirty="0"/>
              <a:t>•JPAS/JCAVS Training for Security Professionals PS123.16 </a:t>
            </a:r>
          </a:p>
          <a:p>
            <a:pPr marL="0" indent="0">
              <a:buNone/>
            </a:pPr>
            <a:r>
              <a:rPr lang="en-US" dirty="0"/>
              <a:t>•Developing a Security Education &amp; Training Program GS104.06</a:t>
            </a:r>
          </a:p>
          <a:p>
            <a:pPr marL="0" indent="0">
              <a:buNone/>
            </a:pPr>
            <a:r>
              <a:rPr lang="en-US" dirty="0"/>
              <a:t>•Integrating CI and Threat Awareness into your Security Program CI010.16 </a:t>
            </a:r>
          </a:p>
          <a:p>
            <a:pPr marL="0" indent="0">
              <a:buNone/>
            </a:pPr>
            <a:r>
              <a:rPr lang="en-US" dirty="0"/>
              <a:t>•Facility Clearances in the NISP IS140.16</a:t>
            </a:r>
          </a:p>
          <a:p>
            <a:pPr marL="0" indent="0">
              <a:buNone/>
            </a:pPr>
            <a:r>
              <a:rPr lang="en-US" dirty="0"/>
              <a:t>•Understanding FOCI IS065.16</a:t>
            </a:r>
          </a:p>
          <a:p>
            <a:pPr marL="0" indent="0">
              <a:buNone/>
            </a:pPr>
            <a:r>
              <a:rPr lang="en-US" dirty="0"/>
              <a:t>•NISP Reporting Requirements IS150.16 </a:t>
            </a:r>
          </a:p>
          <a:p>
            <a:pPr marL="0" indent="0">
              <a:buNone/>
            </a:pPr>
            <a:r>
              <a:rPr lang="en-US" dirty="0"/>
              <a:t>•Visits/Meetings in the NISP IS105.16</a:t>
            </a:r>
          </a:p>
          <a:p>
            <a:pPr marL="0" indent="0">
              <a:buNone/>
            </a:pPr>
            <a:r>
              <a:rPr lang="en-US" dirty="0"/>
              <a:t>•NISP Self Inspections IS130.16 </a:t>
            </a:r>
          </a:p>
          <a:p>
            <a:pPr marL="0" indent="0">
              <a:buNone/>
            </a:pPr>
            <a:r>
              <a:rPr lang="en-US" dirty="0"/>
              <a:t>•</a:t>
            </a:r>
            <a:r>
              <a:rPr lang="en-US" dirty="0">
                <a:solidFill>
                  <a:srgbClr val="FF0000"/>
                </a:solidFill>
              </a:rPr>
              <a:t>Safeguarding Classified Information in the NISP IS109.16</a:t>
            </a:r>
          </a:p>
          <a:p>
            <a:pPr marL="0" indent="0">
              <a:buNone/>
            </a:pPr>
            <a:r>
              <a:rPr lang="en-US" dirty="0">
                <a:solidFill>
                  <a:srgbClr val="FF0000"/>
                </a:solidFill>
              </a:rPr>
              <a:t>•Derivative Classification IF103.06</a:t>
            </a:r>
          </a:p>
          <a:p>
            <a:pPr marL="0" indent="0">
              <a:buNone/>
            </a:pPr>
            <a:r>
              <a:rPr lang="en-US" dirty="0">
                <a:solidFill>
                  <a:srgbClr val="FF0000"/>
                </a:solidFill>
              </a:rPr>
              <a:t>•Marking Classified Information IF105.16 </a:t>
            </a:r>
          </a:p>
          <a:p>
            <a:pPr marL="0" indent="0">
              <a:buNone/>
            </a:pPr>
            <a:r>
              <a:rPr lang="en-US" dirty="0">
                <a:solidFill>
                  <a:srgbClr val="FF0000"/>
                </a:solidFill>
              </a:rPr>
              <a:t>•Transmission and Transportation for Industry IS107.16 </a:t>
            </a:r>
          </a:p>
          <a:p>
            <a:pPr marL="0" indent="0">
              <a:buNone/>
            </a:pPr>
            <a:endParaRPr lang="en-US" dirty="0" smtClean="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ket 4"/>
          <p:cNvSpPr/>
          <p:nvPr/>
        </p:nvSpPr>
        <p:spPr>
          <a:xfrm>
            <a:off x="5118101" y="1676400"/>
            <a:ext cx="1295400" cy="3048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ket 6"/>
          <p:cNvSpPr/>
          <p:nvPr/>
        </p:nvSpPr>
        <p:spPr>
          <a:xfrm>
            <a:off x="6324601" y="1676400"/>
            <a:ext cx="1219200" cy="4191000"/>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6553199" y="2286000"/>
            <a:ext cx="1039455" cy="1169551"/>
          </a:xfrm>
          <a:prstGeom prst="rect">
            <a:avLst/>
          </a:prstGeom>
          <a:noFill/>
        </p:spPr>
        <p:txBody>
          <a:bodyPr wrap="square" rtlCol="0">
            <a:spAutoFit/>
          </a:bodyPr>
          <a:lstStyle/>
          <a:p>
            <a:r>
              <a:rPr lang="en-US" sz="1400" dirty="0" smtClean="0"/>
              <a:t>FSO Orientation for Non-Possessing Facilities</a:t>
            </a:r>
            <a:endParaRPr lang="en-US" sz="1400" dirty="0"/>
          </a:p>
        </p:txBody>
      </p:sp>
      <p:sp>
        <p:nvSpPr>
          <p:cNvPr id="9" name="TextBox 8"/>
          <p:cNvSpPr txBox="1"/>
          <p:nvPr/>
        </p:nvSpPr>
        <p:spPr>
          <a:xfrm>
            <a:off x="7641507" y="3455551"/>
            <a:ext cx="1219199" cy="954107"/>
          </a:xfrm>
          <a:prstGeom prst="rect">
            <a:avLst/>
          </a:prstGeom>
          <a:noFill/>
        </p:spPr>
        <p:txBody>
          <a:bodyPr wrap="square" rtlCol="0">
            <a:spAutoFit/>
          </a:bodyPr>
          <a:lstStyle/>
          <a:p>
            <a:r>
              <a:rPr lang="en-US" sz="1400" dirty="0" smtClean="0"/>
              <a:t>FSO Program Management for Possessing Facilities</a:t>
            </a:r>
            <a:endParaRPr lang="en-US" sz="1400" dirty="0"/>
          </a:p>
        </p:txBody>
      </p:sp>
      <p:cxnSp>
        <p:nvCxnSpPr>
          <p:cNvPr id="11" name="Straight Connector 10"/>
          <p:cNvCxnSpPr/>
          <p:nvPr/>
        </p:nvCxnSpPr>
        <p:spPr>
          <a:xfrm flipH="1">
            <a:off x="6413501" y="2921000"/>
            <a:ext cx="139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1"/>
          </p:cNvCxnSpPr>
          <p:nvPr/>
        </p:nvCxnSpPr>
        <p:spPr>
          <a:xfrm>
            <a:off x="7543801" y="3932604"/>
            <a:ext cx="97706"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9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FSO Training Enhancements</a:t>
            </a:r>
            <a:endParaRPr lang="en-US" b="1" dirty="0">
              <a:solidFill>
                <a:srgbClr val="002060"/>
              </a:solidFill>
            </a:endParaRPr>
          </a:p>
        </p:txBody>
      </p:sp>
      <p:sp>
        <p:nvSpPr>
          <p:cNvPr id="3" name="Content Placeholder 2"/>
          <p:cNvSpPr>
            <a:spLocks noGrp="1"/>
          </p:cNvSpPr>
          <p:nvPr>
            <p:ph idx="1"/>
          </p:nvPr>
        </p:nvSpPr>
        <p:spPr>
          <a:xfrm>
            <a:off x="457200" y="1600201"/>
            <a:ext cx="8390806" cy="3962400"/>
          </a:xfrm>
        </p:spPr>
        <p:txBody>
          <a:bodyPr>
            <a:normAutofit fontScale="92500" lnSpcReduction="10000"/>
          </a:bodyPr>
          <a:lstStyle/>
          <a:p>
            <a:r>
              <a:rPr lang="en-US" dirty="0" smtClean="0"/>
              <a:t>Attendance at FISWG Meetings (take advantage of on-line briefings, posters, training material)</a:t>
            </a:r>
          </a:p>
          <a:p>
            <a:endParaRPr lang="en-US" dirty="0" smtClean="0"/>
          </a:p>
          <a:p>
            <a:r>
              <a:rPr lang="en-US" dirty="0" smtClean="0">
                <a:solidFill>
                  <a:srgbClr val="FF0000"/>
                </a:solidFill>
              </a:rPr>
              <a:t>Attendance at National Classification Management Society (NCMS) Meetings</a:t>
            </a:r>
          </a:p>
          <a:p>
            <a:endParaRPr lang="en-US" dirty="0" smtClean="0"/>
          </a:p>
          <a:p>
            <a:r>
              <a:rPr lang="en-US" dirty="0" smtClean="0"/>
              <a:t>DSS On-Line Training</a:t>
            </a:r>
          </a:p>
          <a:p>
            <a:pPr marL="0" indent="0">
              <a:buNone/>
            </a:pPr>
            <a:r>
              <a:rPr lang="en-US" dirty="0"/>
              <a:t>	</a:t>
            </a:r>
            <a:r>
              <a:rPr lang="en-US" dirty="0" smtClean="0">
                <a:hlinkClick r:id="rId2"/>
              </a:rPr>
              <a:t>https://www.dss.mil</a:t>
            </a:r>
            <a:r>
              <a:rPr lang="en-US" dirty="0" smtClean="0"/>
              <a:t>  Professional Education</a:t>
            </a:r>
          </a:p>
          <a:p>
            <a:pPr marL="0" indent="0">
              <a:buNone/>
            </a:pPr>
            <a:endParaRPr lang="en-US" dirty="0" smtClean="0"/>
          </a:p>
          <a:p>
            <a:pPr marL="0" indent="0">
              <a:buNone/>
            </a:pPr>
            <a:endParaRPr lang="en-US" dirty="0"/>
          </a:p>
        </p:txBody>
      </p:sp>
      <p:pic>
        <p:nvPicPr>
          <p:cNvPr id="4" name="Picture 2" descr="C:\Users\Joan\Desktop\Vision Engineering\Letterhead\vision_TM logo_2000px_width(p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2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https://www.dss.mil</a:t>
            </a:r>
            <a:r>
              <a:rPr lang="en-US" dirty="0" smtClean="0"/>
              <a:t/>
            </a:r>
            <a:br>
              <a:rPr lang="en-US" dirty="0" smtClean="0"/>
            </a:br>
            <a:r>
              <a:rPr lang="en-US" dirty="0" smtClean="0"/>
              <a:t>Professional Education</a:t>
            </a:r>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781" t="8177" r="6119" b="6748"/>
          <a:stretch/>
        </p:blipFill>
        <p:spPr bwMode="auto">
          <a:xfrm>
            <a:off x="457200" y="1676400"/>
            <a:ext cx="832529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0997" y="6096000"/>
            <a:ext cx="1548617" cy="476974"/>
          </a:xfrm>
          <a:prstGeom prst="rect">
            <a:avLst/>
          </a:prstGeom>
        </p:spPr>
      </p:pic>
    </p:spTree>
    <p:extLst>
      <p:ext uri="{BB962C8B-B14F-4D97-AF65-F5344CB8AC3E}">
        <p14:creationId xmlns:p14="http://schemas.microsoft.com/office/powerpoint/2010/main" val="186368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Types of Security Training</a:t>
            </a:r>
            <a:br>
              <a:rPr lang="en-US" b="1" dirty="0">
                <a:solidFill>
                  <a:srgbClr val="002060"/>
                </a:solidFill>
              </a:rPr>
            </a:br>
            <a:r>
              <a:rPr lang="en-US" b="1" dirty="0">
                <a:solidFill>
                  <a:srgbClr val="002060"/>
                </a:solidFill>
              </a:rPr>
              <a:t>Required by NISPOM Chapter 3</a:t>
            </a:r>
            <a:endParaRPr lang="en-US" dirty="0"/>
          </a:p>
        </p:txBody>
      </p:sp>
      <p:sp>
        <p:nvSpPr>
          <p:cNvPr id="3" name="Content Placeholder 2"/>
          <p:cNvSpPr>
            <a:spLocks noGrp="1"/>
          </p:cNvSpPr>
          <p:nvPr>
            <p:ph idx="1"/>
          </p:nvPr>
        </p:nvSpPr>
        <p:spPr/>
        <p:txBody>
          <a:bodyPr/>
          <a:lstStyle/>
          <a:p>
            <a:r>
              <a:rPr lang="en-US" dirty="0"/>
              <a:t>FSO TRAINING</a:t>
            </a:r>
          </a:p>
          <a:p>
            <a:r>
              <a:rPr lang="en-US" b="1" dirty="0">
                <a:solidFill>
                  <a:srgbClr val="FF0000"/>
                </a:solidFill>
              </a:rPr>
              <a:t>GOVERNMENT-PROVIDED BRIEFINGS</a:t>
            </a:r>
          </a:p>
          <a:p>
            <a:r>
              <a:rPr lang="en-US" dirty="0"/>
              <a:t>TEMPORARY HELP SUPPLIERS</a:t>
            </a:r>
          </a:p>
          <a:p>
            <a:r>
              <a:rPr lang="en-US" dirty="0"/>
              <a:t>EMPLOYEE TRAINING</a:t>
            </a:r>
          </a:p>
          <a:p>
            <a:endParaRPr lang="en-US"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3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9612" cy="1143000"/>
          </a:xfrm>
        </p:spPr>
        <p:txBody>
          <a:bodyPr>
            <a:normAutofit fontScale="90000"/>
          </a:bodyPr>
          <a:lstStyle/>
          <a:p>
            <a:r>
              <a:rPr lang="en-US" b="1" dirty="0" smtClean="0">
                <a:solidFill>
                  <a:srgbClr val="002060"/>
                </a:solidFill>
              </a:rPr>
              <a:t>3-103  Government-Provided Briefings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CSA provides initial briefings for special categories to the FSO</a:t>
            </a:r>
          </a:p>
          <a:p>
            <a:pPr lvl="1"/>
            <a:r>
              <a:rPr lang="en-US" dirty="0" smtClean="0">
                <a:solidFill>
                  <a:srgbClr val="FF0000"/>
                </a:solidFill>
              </a:rPr>
              <a:t>NATO</a:t>
            </a:r>
          </a:p>
          <a:p>
            <a:pPr lvl="1"/>
            <a:r>
              <a:rPr lang="en-US" dirty="0" smtClean="0">
                <a:solidFill>
                  <a:srgbClr val="FF0000"/>
                </a:solidFill>
              </a:rPr>
              <a:t>COMSEC</a:t>
            </a:r>
          </a:p>
          <a:p>
            <a:pPr lvl="1"/>
            <a:r>
              <a:rPr lang="en-US" dirty="0" smtClean="0">
                <a:solidFill>
                  <a:srgbClr val="FF0000"/>
                </a:solidFill>
              </a:rPr>
              <a:t>CNWDI</a:t>
            </a:r>
          </a:p>
          <a:p>
            <a:pPr lvl="1"/>
            <a:r>
              <a:rPr lang="en-US" dirty="0" smtClean="0">
                <a:solidFill>
                  <a:srgbClr val="FF0000"/>
                </a:solidFill>
              </a:rPr>
              <a:t>Other applicable briefings</a:t>
            </a:r>
          </a:p>
          <a:p>
            <a:r>
              <a:rPr lang="en-US" dirty="0" smtClean="0"/>
              <a:t>Employees briefed by FSO or in group by CSA</a:t>
            </a:r>
          </a:p>
          <a:p>
            <a:pPr lvl="1"/>
            <a:endParaRPr lang="en-US" dirty="0" smtClean="0"/>
          </a:p>
          <a:p>
            <a:pPr lvl="1"/>
            <a:endParaRPr lang="en-US" dirty="0" smtClean="0"/>
          </a:p>
          <a:p>
            <a:pPr lvl="1"/>
            <a:endParaRPr lang="en-US" dirty="0"/>
          </a:p>
        </p:txBody>
      </p:sp>
      <p:pic>
        <p:nvPicPr>
          <p:cNvPr id="2052" name="Picture 4" descr="https://encrypted-tbn0.gstatic.com/images?q=tbn:ANd9GcSLyLiUGr3eu2LgdmUYVw0RZbGS4UCHU65CDJqLEm0v_aDAT9cC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122" y="274320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104122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Types of Security Training</a:t>
            </a:r>
            <a:br>
              <a:rPr lang="en-US" b="1" dirty="0">
                <a:solidFill>
                  <a:srgbClr val="002060"/>
                </a:solidFill>
              </a:rPr>
            </a:br>
            <a:r>
              <a:rPr lang="en-US" b="1" dirty="0">
                <a:solidFill>
                  <a:srgbClr val="002060"/>
                </a:solidFill>
              </a:rPr>
              <a:t>Required by NISPOM Chapter 3</a:t>
            </a:r>
            <a:endParaRPr lang="en-US" dirty="0"/>
          </a:p>
        </p:txBody>
      </p:sp>
      <p:sp>
        <p:nvSpPr>
          <p:cNvPr id="3" name="Content Placeholder 2"/>
          <p:cNvSpPr>
            <a:spLocks noGrp="1"/>
          </p:cNvSpPr>
          <p:nvPr>
            <p:ph idx="1"/>
          </p:nvPr>
        </p:nvSpPr>
        <p:spPr/>
        <p:txBody>
          <a:bodyPr/>
          <a:lstStyle/>
          <a:p>
            <a:r>
              <a:rPr lang="en-US" dirty="0"/>
              <a:t>FSO TRAINING</a:t>
            </a:r>
          </a:p>
          <a:p>
            <a:r>
              <a:rPr lang="en-US" dirty="0"/>
              <a:t>GOVERNMENT-PROVIDED BRIEFINGS</a:t>
            </a:r>
          </a:p>
          <a:p>
            <a:r>
              <a:rPr lang="en-US" b="1" dirty="0">
                <a:solidFill>
                  <a:srgbClr val="FF0000"/>
                </a:solidFill>
              </a:rPr>
              <a:t>TEMPORARY HELP SUPPLIERS</a:t>
            </a:r>
          </a:p>
          <a:p>
            <a:r>
              <a:rPr lang="en-US" dirty="0"/>
              <a:t>EMPLOYEE TRAINING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055157"/>
            <a:ext cx="1998812" cy="615634"/>
          </a:xfrm>
          <a:prstGeom prst="rect">
            <a:avLst/>
          </a:prstGeom>
        </p:spPr>
      </p:pic>
    </p:spTree>
    <p:extLst>
      <p:ext uri="{BB962C8B-B14F-4D97-AF65-F5344CB8AC3E}">
        <p14:creationId xmlns:p14="http://schemas.microsoft.com/office/powerpoint/2010/main" val="323984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3-104  Temporary Help Suppliers</a:t>
            </a:r>
            <a:endParaRPr lang="en-US" b="1" dirty="0">
              <a:solidFill>
                <a:srgbClr val="002060"/>
              </a:solidFill>
            </a:endParaRPr>
          </a:p>
        </p:txBody>
      </p:sp>
      <p:sp>
        <p:nvSpPr>
          <p:cNvPr id="3" name="Content Placeholder 2"/>
          <p:cNvSpPr>
            <a:spLocks noGrp="1"/>
          </p:cNvSpPr>
          <p:nvPr>
            <p:ph idx="1"/>
          </p:nvPr>
        </p:nvSpPr>
        <p:spPr/>
        <p:txBody>
          <a:bodyPr>
            <a:normAutofit fontScale="92500"/>
          </a:bodyPr>
          <a:lstStyle/>
          <a:p>
            <a:r>
              <a:rPr lang="en-US" dirty="0" smtClean="0"/>
              <a:t>Requires companies that employ cleared personnel for sole purpose of dispatching them elsewhere (providing a contractual service to another company) to ensure that their cleared personnel receive security briefings and training</a:t>
            </a:r>
          </a:p>
          <a:p>
            <a:pPr marL="0" indent="0">
              <a:buNone/>
            </a:pPr>
            <a:endParaRPr lang="en-US" dirty="0" smtClean="0"/>
          </a:p>
          <a:p>
            <a:r>
              <a:rPr lang="en-US" dirty="0" smtClean="0"/>
              <a:t>Either the Supplier (Temporary Help Employer)or the End User (Using Contractor) may conduct the briefings.</a:t>
            </a:r>
            <a:endParaRPr lang="en-US"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2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Types of Security Training</a:t>
            </a:r>
            <a:br>
              <a:rPr lang="en-US" b="1" dirty="0">
                <a:solidFill>
                  <a:srgbClr val="002060"/>
                </a:solidFill>
              </a:rPr>
            </a:br>
            <a:r>
              <a:rPr lang="en-US" b="1" dirty="0">
                <a:solidFill>
                  <a:srgbClr val="002060"/>
                </a:solidFill>
              </a:rPr>
              <a:t>Required by NISPOM Chapter 3</a:t>
            </a:r>
            <a:endParaRPr lang="en-US" dirty="0"/>
          </a:p>
        </p:txBody>
      </p:sp>
      <p:sp>
        <p:nvSpPr>
          <p:cNvPr id="3" name="Content Placeholder 2"/>
          <p:cNvSpPr>
            <a:spLocks noGrp="1"/>
          </p:cNvSpPr>
          <p:nvPr>
            <p:ph idx="1"/>
          </p:nvPr>
        </p:nvSpPr>
        <p:spPr/>
        <p:txBody>
          <a:bodyPr/>
          <a:lstStyle/>
          <a:p>
            <a:r>
              <a:rPr lang="en-US" dirty="0"/>
              <a:t>FSO TRAINING</a:t>
            </a:r>
          </a:p>
          <a:p>
            <a:r>
              <a:rPr lang="en-US" dirty="0"/>
              <a:t>GOVERNMENT-PROVIDED BRIEFINGS</a:t>
            </a:r>
          </a:p>
          <a:p>
            <a:r>
              <a:rPr lang="en-US" dirty="0"/>
              <a:t>TEMPORARY HELP SUPPLIERS</a:t>
            </a:r>
          </a:p>
          <a:p>
            <a:r>
              <a:rPr lang="en-US" b="1" dirty="0">
                <a:solidFill>
                  <a:srgbClr val="FF0000"/>
                </a:solidFill>
              </a:rPr>
              <a:t>EMPLOYEE TRAINING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055157"/>
            <a:ext cx="1998812" cy="615634"/>
          </a:xfrm>
          <a:prstGeom prst="rect">
            <a:avLst/>
          </a:prstGeom>
        </p:spPr>
      </p:pic>
    </p:spTree>
    <p:extLst>
      <p:ext uri="{BB962C8B-B14F-4D97-AF65-F5344CB8AC3E}">
        <p14:creationId xmlns:p14="http://schemas.microsoft.com/office/powerpoint/2010/main" val="294045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Employee Security Training</a:t>
            </a:r>
            <a:endParaRPr lang="en-US" b="1" dirty="0">
              <a:solidFill>
                <a:srgbClr val="002060"/>
              </a:solidFill>
            </a:endParaRPr>
          </a:p>
        </p:txBody>
      </p:sp>
      <p:sp>
        <p:nvSpPr>
          <p:cNvPr id="3" name="Content Placeholder 2"/>
          <p:cNvSpPr>
            <a:spLocks noGrp="1"/>
          </p:cNvSpPr>
          <p:nvPr>
            <p:ph idx="1"/>
          </p:nvPr>
        </p:nvSpPr>
        <p:spPr>
          <a:xfrm>
            <a:off x="457200" y="1600201"/>
            <a:ext cx="8229600" cy="4038600"/>
          </a:xfrm>
        </p:spPr>
        <p:txBody>
          <a:bodyPr/>
          <a:lstStyle/>
          <a:p>
            <a:r>
              <a:rPr lang="en-US" b="1" dirty="0" smtClean="0">
                <a:solidFill>
                  <a:srgbClr val="FF0000"/>
                </a:solidFill>
              </a:rPr>
              <a:t>Classified Information Nondisclosure Agreement (SF-312)</a:t>
            </a:r>
          </a:p>
          <a:p>
            <a:r>
              <a:rPr lang="en-US" dirty="0" smtClean="0"/>
              <a:t>Initial Security Briefing</a:t>
            </a:r>
          </a:p>
          <a:p>
            <a:r>
              <a:rPr lang="en-US" dirty="0" smtClean="0"/>
              <a:t>Refresher Training</a:t>
            </a:r>
          </a:p>
          <a:p>
            <a:r>
              <a:rPr lang="en-US" dirty="0" smtClean="0"/>
              <a:t>Debriefings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pic>
        <p:nvPicPr>
          <p:cNvPr id="1026" name="Picture 2" descr="https://encrypted-tbn3.gstatic.com/images?q=tbn:ANd9GcSSuy1wsXTH6UEcWueJZIhwFtzyj7sg_ZxLNZOoJgbIUjPDeI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579" y="2057400"/>
            <a:ext cx="376014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0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3-105 Classified Information Nondisclosure Agreement</a:t>
            </a:r>
            <a:endParaRPr lang="en-US" b="1" dirty="0">
              <a:solidFill>
                <a:srgbClr val="002060"/>
              </a:solidFill>
            </a:endParaRP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marL="0" indent="0">
              <a:buNone/>
            </a:pPr>
            <a:r>
              <a:rPr lang="en-US" dirty="0" smtClean="0"/>
              <a:t>				</a:t>
            </a:r>
            <a:r>
              <a:rPr lang="en-US" sz="2000" dirty="0" smtClean="0"/>
              <a:t>The employee’s PSI was to determine his 				trustworthiness  for access to classified 				information.</a:t>
            </a:r>
          </a:p>
          <a:p>
            <a:pPr marL="0" indent="0">
              <a:buNone/>
            </a:pPr>
            <a:endParaRPr lang="en-US" sz="2000" dirty="0"/>
          </a:p>
          <a:p>
            <a:pPr marL="0" indent="0">
              <a:buNone/>
            </a:pPr>
            <a:r>
              <a:rPr lang="en-US" sz="2000" dirty="0" smtClean="0"/>
              <a:t>				</a:t>
            </a:r>
            <a:r>
              <a:rPr lang="en-US" sz="2000" dirty="0" smtClean="0">
                <a:solidFill>
                  <a:srgbClr val="FF0000"/>
                </a:solidFill>
              </a:rPr>
              <a:t>He was granted a security clearance</a:t>
            </a:r>
          </a:p>
          <a:p>
            <a:pPr marL="0" indent="0">
              <a:buNone/>
            </a:pPr>
            <a:r>
              <a:rPr lang="en-US" sz="2000" dirty="0">
                <a:solidFill>
                  <a:srgbClr val="FF0000"/>
                </a:solidFill>
              </a:rPr>
              <a:t>	</a:t>
            </a:r>
            <a:r>
              <a:rPr lang="en-US" sz="2000" dirty="0" smtClean="0">
                <a:solidFill>
                  <a:srgbClr val="FF0000"/>
                </a:solidFill>
              </a:rPr>
              <a:t>			based on the favorable determination of 				the investigation results.</a:t>
            </a:r>
          </a:p>
          <a:p>
            <a:pPr marL="0" indent="0">
              <a:buNone/>
            </a:pPr>
            <a:endParaRPr lang="en-US" sz="2000" dirty="0"/>
          </a:p>
          <a:p>
            <a:pPr marL="0" indent="0">
              <a:buNone/>
            </a:pPr>
            <a:r>
              <a:rPr lang="en-US" sz="2000" dirty="0" smtClean="0"/>
              <a:t>				He must now sign an SF-312 Classified 				Information Nondisclosure Agreement  as 				a condition of access.</a:t>
            </a:r>
          </a:p>
          <a:p>
            <a:pPr marL="0" indent="0">
              <a:buNone/>
            </a:pPr>
            <a:r>
              <a:rPr lang="en-US" sz="2000" dirty="0"/>
              <a:t>	</a:t>
            </a:r>
            <a:r>
              <a:rPr lang="en-US" sz="2000" dirty="0" smtClean="0"/>
              <a:t>			</a:t>
            </a:r>
          </a:p>
          <a:p>
            <a:pPr marL="0" indent="0">
              <a:buNone/>
            </a:pPr>
            <a:r>
              <a:rPr lang="en-US" sz="2000" dirty="0"/>
              <a:t>	</a:t>
            </a:r>
            <a:r>
              <a:rPr lang="en-US" sz="2000" dirty="0" smtClean="0"/>
              <a:t>			</a:t>
            </a:r>
            <a:r>
              <a:rPr lang="en-US" sz="2000" dirty="0" smtClean="0">
                <a:solidFill>
                  <a:srgbClr val="FF0000"/>
                </a:solidFill>
              </a:rPr>
              <a:t>You must give the employee an SF-312 				briefing and obtain his signature on the 				Agreement form</a:t>
            </a:r>
            <a:endParaRPr lang="en-US" sz="2000"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449241" cy="463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381107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NISPOM Chapter 3</a:t>
            </a:r>
            <a:endParaRPr lang="en-US" b="1" dirty="0">
              <a:solidFill>
                <a:srgbClr val="002060"/>
              </a:solidFill>
            </a:endParaRPr>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3" r="19168"/>
          <a:stretch/>
        </p:blipFill>
        <p:spPr bwMode="auto">
          <a:xfrm>
            <a:off x="457200" y="1905000"/>
            <a:ext cx="4876800" cy="436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1242089"/>
            <a:ext cx="5562600" cy="461665"/>
          </a:xfrm>
          <a:prstGeom prst="rect">
            <a:avLst/>
          </a:prstGeom>
          <a:noFill/>
        </p:spPr>
        <p:txBody>
          <a:bodyPr wrap="square" rtlCol="0">
            <a:spAutoFit/>
          </a:bodyPr>
          <a:lstStyle/>
          <a:p>
            <a:r>
              <a:rPr lang="en-US" sz="2400" b="1" dirty="0" smtClean="0">
                <a:solidFill>
                  <a:srgbClr val="FF0000"/>
                </a:solidFill>
              </a:rPr>
              <a:t>A tiny chapter with huge responsibilities</a:t>
            </a:r>
            <a:endParaRPr lang="en-US" sz="2400" b="1" dirty="0">
              <a:solidFill>
                <a:srgbClr val="FF0000"/>
              </a:solidFill>
            </a:endParaRPr>
          </a:p>
        </p:txBody>
      </p:sp>
      <p:pic>
        <p:nvPicPr>
          <p:cNvPr id="1028" name="Picture 4"/>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6004" t="2961" r="5824" b="3998"/>
          <a:stretch/>
        </p:blipFill>
        <p:spPr bwMode="auto">
          <a:xfrm>
            <a:off x="4953000" y="1715219"/>
            <a:ext cx="2984773" cy="407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53000" y="1703756"/>
            <a:ext cx="2984773" cy="4087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14316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SF-312 Nondisclosure Agreement</a:t>
            </a:r>
            <a:endParaRPr lang="en-US" b="1" dirty="0">
              <a:solidFill>
                <a:srgbClr val="002060"/>
              </a:solidFill>
            </a:endParaRPr>
          </a:p>
        </p:txBody>
      </p:sp>
      <p:sp>
        <p:nvSpPr>
          <p:cNvPr id="3" name="Content Placeholder 2"/>
          <p:cNvSpPr>
            <a:spLocks noGrp="1"/>
          </p:cNvSpPr>
          <p:nvPr>
            <p:ph idx="1"/>
          </p:nvPr>
        </p:nvSpPr>
        <p:spPr>
          <a:xfrm>
            <a:off x="304800" y="1295400"/>
            <a:ext cx="8534400" cy="4525963"/>
          </a:xfrm>
        </p:spPr>
        <p:txBody>
          <a:bodyPr>
            <a:normAutofit fontScale="25000" lnSpcReduction="20000"/>
          </a:bodyPr>
          <a:lstStyle/>
          <a:p>
            <a:r>
              <a:rPr lang="en-US" sz="7200" dirty="0" smtClean="0"/>
              <a:t>Required upon initial PCL  prior to being granted access to classified information</a:t>
            </a:r>
          </a:p>
          <a:p>
            <a:pPr marL="0" indent="0">
              <a:buNone/>
            </a:pPr>
            <a:endParaRPr lang="en-US" sz="7200" dirty="0" smtClean="0"/>
          </a:p>
          <a:p>
            <a:r>
              <a:rPr lang="en-US" sz="7200" dirty="0" smtClean="0">
                <a:solidFill>
                  <a:srgbClr val="FF0000"/>
                </a:solidFill>
              </a:rPr>
              <a:t>A contractual agreement between the United States and the employee who is cleared for access to classified information</a:t>
            </a:r>
          </a:p>
          <a:p>
            <a:endParaRPr lang="en-US" sz="7200" dirty="0"/>
          </a:p>
          <a:p>
            <a:r>
              <a:rPr lang="en-US" sz="7200" dirty="0" smtClean="0"/>
              <a:t>Purpose of the SF-312 Briefing is  to inform the employee of:</a:t>
            </a:r>
          </a:p>
          <a:p>
            <a:pPr marL="0" indent="0">
              <a:buNone/>
            </a:pPr>
            <a:endParaRPr lang="en-US" sz="7200" dirty="0" smtClean="0"/>
          </a:p>
          <a:p>
            <a:pPr marL="400050" lvl="1" indent="0">
              <a:buNone/>
            </a:pPr>
            <a:r>
              <a:rPr lang="en-US" sz="7200" dirty="0" smtClean="0">
                <a:solidFill>
                  <a:srgbClr val="002060"/>
                </a:solidFill>
              </a:rPr>
              <a:t>	 Special trust placed in him by providing access to classified information</a:t>
            </a:r>
          </a:p>
          <a:p>
            <a:pPr marL="0" indent="0">
              <a:buNone/>
            </a:pPr>
            <a:endParaRPr lang="en-US" sz="7200" dirty="0" smtClean="0">
              <a:solidFill>
                <a:srgbClr val="002060"/>
              </a:solidFill>
            </a:endParaRPr>
          </a:p>
          <a:p>
            <a:pPr marL="0" indent="0">
              <a:buNone/>
            </a:pPr>
            <a:r>
              <a:rPr lang="en-US" sz="7200" dirty="0" smtClean="0">
                <a:solidFill>
                  <a:srgbClr val="002060"/>
                </a:solidFill>
              </a:rPr>
              <a:t>	Obligation to protect  that information from unauthorized disclosure, 	unauthorized retention and/or negligent handling</a:t>
            </a:r>
          </a:p>
          <a:p>
            <a:pPr marL="0" indent="0">
              <a:buNone/>
            </a:pPr>
            <a:endParaRPr lang="en-US" sz="7200" dirty="0">
              <a:solidFill>
                <a:srgbClr val="002060"/>
              </a:solidFill>
            </a:endParaRPr>
          </a:p>
          <a:p>
            <a:pPr marL="0" indent="0">
              <a:buNone/>
            </a:pPr>
            <a:r>
              <a:rPr lang="en-US" sz="7200" dirty="0" smtClean="0">
                <a:solidFill>
                  <a:srgbClr val="002060"/>
                </a:solidFill>
              </a:rPr>
              <a:t>	</a:t>
            </a:r>
            <a:r>
              <a:rPr lang="en-US" sz="7200" b="1" dirty="0" smtClean="0">
                <a:solidFill>
                  <a:srgbClr val="002060"/>
                </a:solidFill>
              </a:rPr>
              <a:t>Lifelong commitment </a:t>
            </a:r>
            <a:r>
              <a:rPr lang="en-US" sz="7200" dirty="0" smtClean="0">
                <a:solidFill>
                  <a:srgbClr val="002060"/>
                </a:solidFill>
              </a:rPr>
              <a:t>and contractual agreement</a:t>
            </a:r>
          </a:p>
          <a:p>
            <a:pPr marL="0" indent="0">
              <a:buNone/>
            </a:pPr>
            <a:endParaRPr lang="en-US" sz="7200" dirty="0">
              <a:solidFill>
                <a:srgbClr val="002060"/>
              </a:solidFill>
            </a:endParaRPr>
          </a:p>
          <a:p>
            <a:pPr marL="0" indent="0">
              <a:buNone/>
            </a:pPr>
            <a:r>
              <a:rPr lang="en-US" sz="7200" dirty="0" smtClean="0">
                <a:solidFill>
                  <a:srgbClr val="002060"/>
                </a:solidFill>
              </a:rPr>
              <a:t>	Serious consequences for noncompliance</a:t>
            </a:r>
          </a:p>
          <a:p>
            <a:pPr marL="0" indent="0">
              <a:buNone/>
            </a:pPr>
            <a:endParaRPr lang="en-US" sz="7200" dirty="0"/>
          </a:p>
          <a:p>
            <a:r>
              <a:rPr lang="en-US" sz="7200" dirty="0" smtClean="0"/>
              <a:t>Briefing Booklet:  </a:t>
            </a:r>
            <a:r>
              <a:rPr lang="en-US" sz="7200" dirty="0" smtClean="0">
                <a:solidFill>
                  <a:srgbClr val="0070C0"/>
                </a:solidFill>
                <a:hlinkClick r:id="rId2"/>
              </a:rPr>
              <a:t>http://www.archives.gov.isoo/training/standard-form-312.html</a:t>
            </a:r>
            <a:endParaRPr lang="en-US" sz="7200" dirty="0" smtClean="0">
              <a:solidFill>
                <a:srgbClr val="0070C0"/>
              </a:solidFill>
            </a:endParaRPr>
          </a:p>
          <a:p>
            <a:pPr marL="400050" lvl="1" indent="0">
              <a:buNone/>
            </a:pPr>
            <a:endParaRPr lang="en-US" sz="6400" dirty="0" smtClean="0">
              <a:solidFill>
                <a:srgbClr val="0070C0"/>
              </a:solidFill>
            </a:endParaRPr>
          </a:p>
          <a:p>
            <a:pPr marL="400050" lvl="1" indent="0">
              <a:buNone/>
            </a:pPr>
            <a:endParaRPr lang="en-US" sz="2400" dirty="0" smtClean="0">
              <a:solidFill>
                <a:srgbClr val="0070C0"/>
              </a:solidFill>
            </a:endParaRPr>
          </a:p>
          <a:p>
            <a:pPr marL="400050" lvl="1" indent="0">
              <a:buNone/>
            </a:pPr>
            <a:endParaRPr lang="en-US" sz="2400" dirty="0" smtClean="0"/>
          </a:p>
          <a:p>
            <a:pPr marL="400050" lvl="1" indent="0">
              <a:buNone/>
            </a:pPr>
            <a:endParaRPr lang="en-US" dirty="0" smtClean="0"/>
          </a:p>
          <a:p>
            <a:pPr marL="400050" lvl="1" indent="0">
              <a:buNone/>
            </a:pP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55157"/>
            <a:ext cx="1998812" cy="615634"/>
          </a:xfrm>
          <a:prstGeom prst="rect">
            <a:avLst/>
          </a:prstGeom>
        </p:spPr>
      </p:pic>
    </p:spTree>
    <p:extLst>
      <p:ext uri="{BB962C8B-B14F-4D97-AF65-F5344CB8AC3E}">
        <p14:creationId xmlns:p14="http://schemas.microsoft.com/office/powerpoint/2010/main" val="23521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SF-312 Nondisclosure Agreement</a:t>
            </a:r>
            <a:endParaRPr lang="en-US" b="1" dirty="0">
              <a:solidFill>
                <a:srgbClr val="002060"/>
              </a:solidFill>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smtClean="0"/>
              <a:t>FSO must:</a:t>
            </a:r>
          </a:p>
          <a:p>
            <a:pPr lvl="1"/>
            <a:r>
              <a:rPr lang="en-US" dirty="0" smtClean="0"/>
              <a:t>annotate JPAS with date SF-312 (</a:t>
            </a:r>
            <a:r>
              <a:rPr lang="en-US" dirty="0" err="1" smtClean="0"/>
              <a:t>NdA</a:t>
            </a:r>
            <a:r>
              <a:rPr lang="en-US" dirty="0" smtClean="0"/>
              <a:t>) was signed</a:t>
            </a:r>
          </a:p>
          <a:p>
            <a:pPr marL="457200" lvl="1" indent="0">
              <a:buNone/>
            </a:pPr>
            <a:r>
              <a:rPr lang="en-US" sz="1800" dirty="0" smtClean="0"/>
              <a:t>(Select Person&gt;Display Person&gt; Indoctrinate&gt;Date when </a:t>
            </a:r>
            <a:r>
              <a:rPr lang="en-US" sz="1800" dirty="0" err="1" smtClean="0"/>
              <a:t>NdA</a:t>
            </a:r>
            <a:r>
              <a:rPr lang="en-US" sz="1800" dirty="0" smtClean="0"/>
              <a:t> was signed)</a:t>
            </a:r>
            <a:endParaRPr lang="en-US" sz="1800" dirty="0"/>
          </a:p>
          <a:p>
            <a:pPr lvl="1"/>
            <a:endParaRPr lang="en-US" dirty="0" smtClean="0"/>
          </a:p>
          <a:p>
            <a:pPr lvl="1"/>
            <a:r>
              <a:rPr lang="en-US" dirty="0" smtClean="0">
                <a:solidFill>
                  <a:srgbClr val="FF0000"/>
                </a:solidFill>
              </a:rPr>
              <a:t>retain a copy of the SF-312 in employee’s security folder and </a:t>
            </a:r>
          </a:p>
          <a:p>
            <a:pPr marL="457200" lvl="1" indent="0">
              <a:buNone/>
            </a:pPr>
            <a:endParaRPr lang="en-US" dirty="0" smtClean="0"/>
          </a:p>
          <a:p>
            <a:pPr lvl="1"/>
            <a:r>
              <a:rPr lang="en-US" dirty="0" smtClean="0"/>
              <a:t>submit a copy of the form to the Personnel Security Management Office for Industry (PSMO-I)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055157"/>
            <a:ext cx="1998812" cy="615634"/>
          </a:xfrm>
          <a:prstGeom prst="rect">
            <a:avLst/>
          </a:prstGeom>
        </p:spPr>
      </p:pic>
    </p:spTree>
    <p:extLst>
      <p:ext uri="{BB962C8B-B14F-4D97-AF65-F5344CB8AC3E}">
        <p14:creationId xmlns:p14="http://schemas.microsoft.com/office/powerpoint/2010/main" val="51034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Submitting SF-312 to PSMO-I </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FF0000"/>
                </a:solidFill>
              </a:rPr>
              <a:t>Mail:</a:t>
            </a:r>
          </a:p>
          <a:p>
            <a:pPr marL="0" indent="0">
              <a:buNone/>
            </a:pPr>
            <a:r>
              <a:rPr lang="en-US" dirty="0"/>
              <a:t>	</a:t>
            </a:r>
            <a:r>
              <a:rPr lang="en-US" sz="2400" dirty="0" smtClean="0"/>
              <a:t>Personnel Security Management Office for Industry</a:t>
            </a:r>
          </a:p>
          <a:p>
            <a:pPr marL="0" indent="0">
              <a:buNone/>
            </a:pPr>
            <a:r>
              <a:rPr lang="en-US" sz="2400" dirty="0"/>
              <a:t>	</a:t>
            </a:r>
            <a:r>
              <a:rPr lang="en-US" sz="2400" dirty="0" smtClean="0"/>
              <a:t>600 10</a:t>
            </a:r>
            <a:r>
              <a:rPr lang="en-US" sz="2400" baseline="30000" dirty="0" smtClean="0"/>
              <a:t>th</a:t>
            </a:r>
            <a:r>
              <a:rPr lang="en-US" sz="2400" dirty="0" smtClean="0"/>
              <a:t> Street, Suite 160</a:t>
            </a:r>
          </a:p>
          <a:p>
            <a:pPr marL="0" indent="0">
              <a:buNone/>
            </a:pPr>
            <a:r>
              <a:rPr lang="en-US" sz="2400" dirty="0" smtClean="0"/>
              <a:t>	Fort Meade, MD  20755-5136</a:t>
            </a:r>
          </a:p>
          <a:p>
            <a:r>
              <a:rPr lang="en-US" dirty="0" smtClean="0">
                <a:solidFill>
                  <a:srgbClr val="FF0000"/>
                </a:solidFill>
              </a:rPr>
              <a:t>FAX:</a:t>
            </a:r>
            <a:r>
              <a:rPr lang="en-US" dirty="0" smtClean="0"/>
              <a:t>  301-833-3942 (preferred method)  </a:t>
            </a:r>
          </a:p>
          <a:p>
            <a:pPr marL="0" indent="0">
              <a:buNone/>
            </a:pPr>
            <a:r>
              <a:rPr lang="en-US" sz="2400" dirty="0" smtClean="0"/>
              <a:t>	Attn:  SF-312</a:t>
            </a:r>
          </a:p>
          <a:p>
            <a:pPr marL="0" indent="0">
              <a:buNone/>
            </a:pPr>
            <a:r>
              <a:rPr lang="en-US" dirty="0"/>
              <a:t>	</a:t>
            </a:r>
            <a:r>
              <a:rPr lang="en-US" sz="2400" dirty="0" smtClean="0"/>
              <a:t>Include FSO’s name, phone, fax number,</a:t>
            </a:r>
          </a:p>
          <a:p>
            <a:pPr marL="0" indent="0">
              <a:buNone/>
            </a:pPr>
            <a:r>
              <a:rPr lang="en-US" sz="2400" dirty="0"/>
              <a:t>	</a:t>
            </a:r>
            <a:r>
              <a:rPr lang="en-US" sz="2400" dirty="0" smtClean="0"/>
              <a:t>Email address; and Subject’s name and SSN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008218"/>
            <a:ext cx="2151212" cy="662573"/>
          </a:xfrm>
          <a:prstGeom prst="rect">
            <a:avLst/>
          </a:prstGeom>
        </p:spPr>
      </p:pic>
    </p:spTree>
    <p:extLst>
      <p:ext uri="{BB962C8B-B14F-4D97-AF65-F5344CB8AC3E}">
        <p14:creationId xmlns:p14="http://schemas.microsoft.com/office/powerpoint/2010/main" val="254227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Employee Security Training</a:t>
            </a:r>
            <a:endParaRPr lang="en-US" dirty="0"/>
          </a:p>
        </p:txBody>
      </p:sp>
      <p:sp>
        <p:nvSpPr>
          <p:cNvPr id="3" name="Content Placeholder 2"/>
          <p:cNvSpPr>
            <a:spLocks noGrp="1"/>
          </p:cNvSpPr>
          <p:nvPr>
            <p:ph idx="1"/>
          </p:nvPr>
        </p:nvSpPr>
        <p:spPr/>
        <p:txBody>
          <a:bodyPr/>
          <a:lstStyle/>
          <a:p>
            <a:r>
              <a:rPr lang="en-US" dirty="0"/>
              <a:t>Classified Information Nondisclosure Agreement (SF-312)</a:t>
            </a:r>
          </a:p>
          <a:p>
            <a:r>
              <a:rPr lang="en-US" b="1" dirty="0">
                <a:solidFill>
                  <a:srgbClr val="FF0000"/>
                </a:solidFill>
              </a:rPr>
              <a:t>Initial Security Briefing</a:t>
            </a:r>
          </a:p>
          <a:p>
            <a:r>
              <a:rPr lang="en-US" dirty="0"/>
              <a:t>Refresher Training</a:t>
            </a:r>
          </a:p>
          <a:p>
            <a:r>
              <a:rPr lang="en-US" dirty="0"/>
              <a:t>Debriefings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2462566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3-106  Initial Security Briefing</a:t>
            </a:r>
            <a:endParaRPr lang="en-US" b="1" dirty="0">
              <a:solidFill>
                <a:srgbClr val="002060"/>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51469" y="1143000"/>
            <a:ext cx="245757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67" y="4688404"/>
            <a:ext cx="2838164" cy="192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091" y="4762570"/>
            <a:ext cx="2667605" cy="177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177542"/>
            <a:ext cx="5444696" cy="3416320"/>
          </a:xfrm>
          <a:prstGeom prst="rect">
            <a:avLst/>
          </a:prstGeom>
          <a:noFill/>
          <a:ln>
            <a:noFill/>
          </a:ln>
        </p:spPr>
        <p:txBody>
          <a:bodyPr wrap="none" rtlCol="0">
            <a:spAutoFit/>
          </a:bodyPr>
          <a:lstStyle/>
          <a:p>
            <a:pPr marL="285750" indent="-285750">
              <a:buFont typeface="Arial" pitchFamily="34" charset="0"/>
              <a:buChar char="•"/>
            </a:pPr>
            <a:r>
              <a:rPr lang="en-US" sz="2400" b="1" dirty="0" smtClean="0">
                <a:solidFill>
                  <a:srgbClr val="002060"/>
                </a:solidFill>
              </a:rPr>
              <a:t>Lecture</a:t>
            </a:r>
          </a:p>
          <a:p>
            <a:pPr marL="285750" indent="-285750">
              <a:buFont typeface="Arial" pitchFamily="34" charset="0"/>
              <a:buChar char="•"/>
            </a:pPr>
            <a:endParaRPr lang="en-US" sz="2400" b="1" dirty="0">
              <a:solidFill>
                <a:srgbClr val="002060"/>
              </a:solidFill>
            </a:endParaRPr>
          </a:p>
          <a:p>
            <a:pPr marL="285750" indent="-285750">
              <a:buFont typeface="Arial" pitchFamily="34" charset="0"/>
              <a:buChar char="•"/>
            </a:pPr>
            <a:r>
              <a:rPr lang="en-US" sz="2400" b="1" dirty="0" smtClean="0">
                <a:solidFill>
                  <a:srgbClr val="FF0000"/>
                </a:solidFill>
              </a:rPr>
              <a:t>Conference Room Setting</a:t>
            </a:r>
          </a:p>
          <a:p>
            <a:pPr marL="285750" indent="-285750">
              <a:buFont typeface="Arial" pitchFamily="34" charset="0"/>
              <a:buChar char="•"/>
            </a:pPr>
            <a:endParaRPr lang="en-US" sz="2400" b="1" dirty="0">
              <a:solidFill>
                <a:srgbClr val="FF0000"/>
              </a:solidFill>
            </a:endParaRPr>
          </a:p>
          <a:p>
            <a:pPr marL="285750" indent="-285750">
              <a:buFont typeface="Arial" pitchFamily="34" charset="0"/>
              <a:buChar char="•"/>
            </a:pPr>
            <a:r>
              <a:rPr lang="en-US" sz="2400" b="1" dirty="0" smtClean="0">
                <a:solidFill>
                  <a:srgbClr val="002060"/>
                </a:solidFill>
              </a:rPr>
              <a:t>One-on-One</a:t>
            </a:r>
          </a:p>
          <a:p>
            <a:pPr marL="285750" indent="-285750">
              <a:buFont typeface="Arial" pitchFamily="34" charset="0"/>
              <a:buChar char="•"/>
            </a:pPr>
            <a:endParaRPr lang="en-US" sz="2400" b="1" dirty="0">
              <a:solidFill>
                <a:srgbClr val="002060"/>
              </a:solidFill>
            </a:endParaRPr>
          </a:p>
          <a:p>
            <a:pPr marL="285750" indent="-285750">
              <a:buFont typeface="Arial" pitchFamily="34" charset="0"/>
              <a:buChar char="•"/>
            </a:pPr>
            <a:r>
              <a:rPr lang="en-US" sz="2400" b="1" dirty="0" smtClean="0">
                <a:solidFill>
                  <a:srgbClr val="FF0000"/>
                </a:solidFill>
              </a:rPr>
              <a:t>Written Briefing </a:t>
            </a:r>
          </a:p>
          <a:p>
            <a:pPr marL="285750" indent="-285750">
              <a:buFont typeface="Arial" pitchFamily="34" charset="0"/>
              <a:buChar char="•"/>
            </a:pPr>
            <a:endParaRPr lang="en-US" sz="2400" b="1" dirty="0">
              <a:solidFill>
                <a:srgbClr val="002060"/>
              </a:solidFill>
            </a:endParaRPr>
          </a:p>
          <a:p>
            <a:r>
              <a:rPr lang="en-US" sz="2400" b="1" dirty="0" smtClean="0">
                <a:solidFill>
                  <a:srgbClr val="002060"/>
                </a:solidFill>
              </a:rPr>
              <a:t>(with signed Briefing Acknowledgement )</a:t>
            </a:r>
            <a:endParaRPr lang="en-US" sz="2400" b="1" dirty="0"/>
          </a:p>
        </p:txBody>
      </p:sp>
      <p:pic>
        <p:nvPicPr>
          <p:cNvPr id="3083" name="Picture 11"/>
          <p:cNvPicPr>
            <a:picLocks noChangeAspect="1" noChangeArrowheads="1"/>
          </p:cNvPicPr>
          <p:nvPr/>
        </p:nvPicPr>
        <p:blipFill rotWithShape="1">
          <a:blip r:embed="rId5" cstate="print">
            <a:lum bright="-40000" contrast="20000"/>
            <a:extLst>
              <a:ext uri="{28A0092B-C50C-407E-A947-70E740481C1C}">
                <a14:useLocalDpi xmlns:a14="http://schemas.microsoft.com/office/drawing/2010/main" val="0"/>
              </a:ext>
            </a:extLst>
          </a:blip>
          <a:srcRect r="14759"/>
          <a:stretch/>
        </p:blipFill>
        <p:spPr bwMode="auto">
          <a:xfrm rot="5400000">
            <a:off x="6525768" y="3532632"/>
            <a:ext cx="18836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
        <p:nvSpPr>
          <p:cNvPr id="3" name="Rectangle 2"/>
          <p:cNvSpPr/>
          <p:nvPr/>
        </p:nvSpPr>
        <p:spPr>
          <a:xfrm>
            <a:off x="6400800" y="3657600"/>
            <a:ext cx="2133600" cy="1883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46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Initial Security Briefing</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Threat Awareness Briefing</a:t>
            </a:r>
          </a:p>
          <a:p>
            <a:r>
              <a:rPr lang="en-US" dirty="0" smtClean="0">
                <a:solidFill>
                  <a:srgbClr val="FF0000"/>
                </a:solidFill>
              </a:rPr>
              <a:t>Defensive Security Briefing</a:t>
            </a:r>
          </a:p>
          <a:p>
            <a:r>
              <a:rPr lang="en-US" dirty="0" smtClean="0"/>
              <a:t>Overview of the Security Classification System</a:t>
            </a:r>
          </a:p>
          <a:p>
            <a:r>
              <a:rPr lang="en-US" dirty="0" smtClean="0">
                <a:solidFill>
                  <a:srgbClr val="FF0000"/>
                </a:solidFill>
              </a:rPr>
              <a:t>Employee reporting obligations and requirements</a:t>
            </a:r>
          </a:p>
          <a:p>
            <a:r>
              <a:rPr lang="en-US" dirty="0" smtClean="0"/>
              <a:t>Security procedures and duties applicable to the employee’s job/required by the contract(s)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494341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Initial Security Briefing</a:t>
            </a:r>
            <a:endParaRPr lang="en-US" b="1" dirty="0">
              <a:solidFill>
                <a:srgbClr val="002060"/>
              </a:solidFill>
            </a:endParaRPr>
          </a:p>
        </p:txBody>
      </p:sp>
      <p:sp>
        <p:nvSpPr>
          <p:cNvPr id="3" name="Content Placeholder 2"/>
          <p:cNvSpPr>
            <a:spLocks noGrp="1"/>
          </p:cNvSpPr>
          <p:nvPr>
            <p:ph idx="1"/>
          </p:nvPr>
        </p:nvSpPr>
        <p:spPr>
          <a:xfrm>
            <a:off x="304800" y="1371600"/>
            <a:ext cx="8458200" cy="4525963"/>
          </a:xfrm>
        </p:spPr>
        <p:txBody>
          <a:bodyPr>
            <a:normAutofit fontScale="92500" lnSpcReduction="20000"/>
          </a:bodyPr>
          <a:lstStyle/>
          <a:p>
            <a:r>
              <a:rPr lang="en-US" b="1" dirty="0" smtClean="0"/>
              <a:t>Threat Awareness Briefing</a:t>
            </a:r>
          </a:p>
          <a:p>
            <a:pPr lvl="1"/>
            <a:r>
              <a:rPr lang="en-US" dirty="0">
                <a:solidFill>
                  <a:srgbClr val="002060"/>
                </a:solidFill>
              </a:rPr>
              <a:t>The threat and the techniques employed by foreign intelligence entities in the attempt to obtain classified </a:t>
            </a:r>
            <a:r>
              <a:rPr lang="en-US" dirty="0" smtClean="0">
                <a:solidFill>
                  <a:srgbClr val="002060"/>
                </a:solidFill>
              </a:rPr>
              <a:t>information</a:t>
            </a:r>
          </a:p>
          <a:p>
            <a:pPr lvl="1"/>
            <a:r>
              <a:rPr lang="en-US" dirty="0">
                <a:solidFill>
                  <a:srgbClr val="002060"/>
                </a:solidFill>
              </a:rPr>
              <a:t>Seek up-to-date threat information from </a:t>
            </a:r>
            <a:r>
              <a:rPr lang="en-US">
                <a:solidFill>
                  <a:srgbClr val="002060"/>
                </a:solidFill>
              </a:rPr>
              <a:t>local </a:t>
            </a:r>
            <a:r>
              <a:rPr lang="en-US" smtClean="0">
                <a:solidFill>
                  <a:srgbClr val="002060"/>
                </a:solidFill>
              </a:rPr>
              <a:t>authorities concerning </a:t>
            </a:r>
            <a:r>
              <a:rPr lang="en-US" dirty="0">
                <a:solidFill>
                  <a:srgbClr val="002060"/>
                </a:solidFill>
              </a:rPr>
              <a:t>foreign intelligence </a:t>
            </a:r>
            <a:r>
              <a:rPr lang="en-US" dirty="0" smtClean="0">
                <a:solidFill>
                  <a:srgbClr val="002060"/>
                </a:solidFill>
              </a:rPr>
              <a:t>activities and trends</a:t>
            </a:r>
            <a:endParaRPr lang="en-US" dirty="0">
              <a:solidFill>
                <a:srgbClr val="002060"/>
              </a:solidFill>
            </a:endParaRPr>
          </a:p>
          <a:p>
            <a:r>
              <a:rPr lang="en-US" b="1" dirty="0" smtClean="0"/>
              <a:t>Defensive Security Briefing</a:t>
            </a:r>
          </a:p>
          <a:p>
            <a:pPr lvl="1"/>
            <a:r>
              <a:rPr lang="en-US" dirty="0" smtClean="0">
                <a:solidFill>
                  <a:srgbClr val="002060"/>
                </a:solidFill>
              </a:rPr>
              <a:t>Necessity of being security aware, recognizing the warning signals, reporting suspicious activities, and knowing what to watch out for in the office, during foreign travel, attendance at technical conferences, etc.</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22539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Initial Security Briefing</a:t>
            </a:r>
            <a:endParaRPr lang="en-US" b="1" dirty="0">
              <a:solidFill>
                <a:srgbClr val="002060"/>
              </a:solidFill>
            </a:endParaRPr>
          </a:p>
        </p:txBody>
      </p:sp>
      <p:sp>
        <p:nvSpPr>
          <p:cNvPr id="3" name="Content Placeholder 2"/>
          <p:cNvSpPr>
            <a:spLocks noGrp="1"/>
          </p:cNvSpPr>
          <p:nvPr>
            <p:ph idx="1"/>
          </p:nvPr>
        </p:nvSpPr>
        <p:spPr>
          <a:xfrm>
            <a:off x="304800" y="1371600"/>
            <a:ext cx="8458200" cy="4525963"/>
          </a:xfrm>
        </p:spPr>
        <p:txBody>
          <a:bodyPr>
            <a:normAutofit lnSpcReduction="10000"/>
          </a:bodyPr>
          <a:lstStyle/>
          <a:p>
            <a:pPr marL="0" indent="0">
              <a:buNone/>
            </a:pPr>
            <a:r>
              <a:rPr lang="en-US" b="1" dirty="0" smtClean="0"/>
              <a:t>Overview of the Security Classification System</a:t>
            </a:r>
          </a:p>
          <a:p>
            <a:r>
              <a:rPr lang="en-US" dirty="0" smtClean="0"/>
              <a:t>Three levels of classification (</a:t>
            </a:r>
            <a:r>
              <a:rPr lang="en-US" b="1" dirty="0" smtClean="0">
                <a:solidFill>
                  <a:srgbClr val="FF6600"/>
                </a:solidFill>
              </a:rPr>
              <a:t>TS</a:t>
            </a:r>
            <a:r>
              <a:rPr lang="en-US" dirty="0" smtClean="0"/>
              <a:t>, </a:t>
            </a:r>
            <a:r>
              <a:rPr lang="en-US" b="1" dirty="0" smtClean="0">
                <a:solidFill>
                  <a:srgbClr val="FF0000"/>
                </a:solidFill>
              </a:rPr>
              <a:t>S</a:t>
            </a:r>
            <a:r>
              <a:rPr lang="en-US" dirty="0" smtClean="0"/>
              <a:t>, </a:t>
            </a:r>
            <a:r>
              <a:rPr lang="en-US" b="1" dirty="0" smtClean="0">
                <a:solidFill>
                  <a:srgbClr val="0070C0"/>
                </a:solidFill>
              </a:rPr>
              <a:t>C</a:t>
            </a:r>
            <a:r>
              <a:rPr lang="en-US" dirty="0" smtClean="0"/>
              <a:t>)</a:t>
            </a:r>
          </a:p>
          <a:p>
            <a:r>
              <a:rPr lang="en-US" dirty="0" smtClean="0"/>
              <a:t>Accesses (not a level of classification)</a:t>
            </a:r>
          </a:p>
          <a:p>
            <a:pPr lvl="1"/>
            <a:r>
              <a:rPr lang="en-US" dirty="0" smtClean="0">
                <a:solidFill>
                  <a:srgbClr val="002060"/>
                </a:solidFill>
              </a:rPr>
              <a:t>COMSEC</a:t>
            </a:r>
          </a:p>
          <a:p>
            <a:pPr lvl="1"/>
            <a:r>
              <a:rPr lang="en-US" dirty="0" smtClean="0">
                <a:solidFill>
                  <a:srgbClr val="002060"/>
                </a:solidFill>
              </a:rPr>
              <a:t>CNWDI</a:t>
            </a:r>
          </a:p>
          <a:p>
            <a:pPr lvl="1"/>
            <a:r>
              <a:rPr lang="en-US" dirty="0" smtClean="0">
                <a:solidFill>
                  <a:srgbClr val="002060"/>
                </a:solidFill>
              </a:rPr>
              <a:t>NATO</a:t>
            </a:r>
          </a:p>
          <a:p>
            <a:pPr lvl="1"/>
            <a:r>
              <a:rPr lang="en-US" dirty="0" smtClean="0">
                <a:solidFill>
                  <a:srgbClr val="002060"/>
                </a:solidFill>
              </a:rPr>
              <a:t>FOUO</a:t>
            </a:r>
          </a:p>
          <a:p>
            <a:pPr lvl="1"/>
            <a:r>
              <a:rPr lang="en-US" dirty="0" smtClean="0">
                <a:solidFill>
                  <a:srgbClr val="002060"/>
                </a:solidFill>
              </a:rPr>
              <a:t>Special Access Program (SAP)</a:t>
            </a:r>
          </a:p>
          <a:p>
            <a:pPr lvl="1"/>
            <a:r>
              <a:rPr lang="en-US" dirty="0" smtClean="0">
                <a:solidFill>
                  <a:srgbClr val="002060"/>
                </a:solidFill>
              </a:rPr>
              <a:t>Other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2120251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Initial Security Briefing</a:t>
            </a:r>
            <a:endParaRPr lang="en-US" b="1" dirty="0">
              <a:solidFill>
                <a:srgbClr val="002060"/>
              </a:solidFill>
            </a:endParaRPr>
          </a:p>
        </p:txBody>
      </p:sp>
      <p:sp>
        <p:nvSpPr>
          <p:cNvPr id="3" name="Content Placeholder 2"/>
          <p:cNvSpPr>
            <a:spLocks noGrp="1"/>
          </p:cNvSpPr>
          <p:nvPr>
            <p:ph idx="1"/>
          </p:nvPr>
        </p:nvSpPr>
        <p:spPr>
          <a:xfrm>
            <a:off x="304800" y="1143000"/>
            <a:ext cx="8686800" cy="5029201"/>
          </a:xfrm>
        </p:spPr>
        <p:txBody>
          <a:bodyPr>
            <a:normAutofit fontScale="47500" lnSpcReduction="20000"/>
          </a:bodyPr>
          <a:lstStyle/>
          <a:p>
            <a:pPr marL="0" indent="0">
              <a:buNone/>
            </a:pPr>
            <a:r>
              <a:rPr lang="en-US" sz="4200" b="1" dirty="0" smtClean="0"/>
              <a:t>	</a:t>
            </a:r>
            <a:r>
              <a:rPr lang="en-US" sz="5100" b="1" dirty="0" smtClean="0">
                <a:solidFill>
                  <a:srgbClr val="FF0000"/>
                </a:solidFill>
              </a:rPr>
              <a:t>Employee Reporting Obligations and Requirements </a:t>
            </a:r>
          </a:p>
          <a:p>
            <a:pPr marL="0" indent="0">
              <a:buNone/>
            </a:pPr>
            <a:r>
              <a:rPr lang="en-US" b="1" dirty="0" smtClean="0">
                <a:solidFill>
                  <a:srgbClr val="FF0000"/>
                </a:solidFill>
              </a:rPr>
              <a:t>Personal Reports</a:t>
            </a:r>
            <a:r>
              <a:rPr lang="en-US" dirty="0" smtClean="0"/>
              <a:t>:  </a:t>
            </a:r>
          </a:p>
          <a:p>
            <a:pPr marL="0" indent="0">
              <a:buNone/>
            </a:pPr>
            <a:r>
              <a:rPr lang="en-US" dirty="0" smtClean="0"/>
              <a:t>		</a:t>
            </a:r>
            <a:r>
              <a:rPr lang="en-US" sz="3400" dirty="0" smtClean="0"/>
              <a:t>Changes to info reported on SF-86 to include name, marital status, citizenship, 		</a:t>
            </a:r>
            <a:r>
              <a:rPr lang="en-US" sz="3400" dirty="0"/>
              <a:t>d</a:t>
            </a:r>
            <a:r>
              <a:rPr lang="en-US" sz="3400" dirty="0" smtClean="0"/>
              <a:t>ual passport; and involvement with the legal system (arrest/conviction)</a:t>
            </a:r>
          </a:p>
          <a:p>
            <a:pPr marL="457200" indent="-457200"/>
            <a:endParaRPr lang="en-US" b="1" dirty="0" smtClean="0"/>
          </a:p>
          <a:p>
            <a:pPr marL="457200" indent="-457200"/>
            <a:endParaRPr lang="en-US" b="1" dirty="0"/>
          </a:p>
          <a:p>
            <a:pPr marL="457200" indent="-457200"/>
            <a:endParaRPr lang="en-US" b="1" dirty="0" smtClean="0"/>
          </a:p>
          <a:p>
            <a:pPr marL="0" indent="0">
              <a:buNone/>
            </a:pPr>
            <a:r>
              <a:rPr lang="en-US" b="1" dirty="0" smtClean="0">
                <a:solidFill>
                  <a:srgbClr val="FF0000"/>
                </a:solidFill>
              </a:rPr>
              <a:t>Foreign Travel and Foreign Contacts:</a:t>
            </a:r>
          </a:p>
          <a:p>
            <a:pPr marL="0" indent="0">
              <a:buNone/>
            </a:pPr>
            <a:r>
              <a:rPr lang="en-US" dirty="0" smtClean="0"/>
              <a:t>	Dates, locations and purpose of travel outside of the United States</a:t>
            </a:r>
          </a:p>
          <a:p>
            <a:pPr marL="0" indent="0">
              <a:buNone/>
            </a:pPr>
            <a:r>
              <a:rPr lang="en-US" dirty="0" smtClean="0"/>
              <a:t>	New/ongoing contacts with foreign nationals and suspicious or threatening </a:t>
            </a:r>
          </a:p>
          <a:p>
            <a:pPr marL="0" indent="0">
              <a:buNone/>
            </a:pPr>
            <a:r>
              <a:rPr lang="en-US" dirty="0"/>
              <a:t>	</a:t>
            </a:r>
            <a:r>
              <a:rPr lang="en-US" dirty="0" smtClean="0"/>
              <a:t>contacts/attempts to obtain unauthorized access to classified or proprietary</a:t>
            </a:r>
          </a:p>
          <a:p>
            <a:pPr marL="0" indent="0">
              <a:buNone/>
            </a:pPr>
            <a:r>
              <a:rPr lang="en-US" dirty="0"/>
              <a:t>	</a:t>
            </a:r>
            <a:r>
              <a:rPr lang="en-US" dirty="0" smtClean="0"/>
              <a:t> information</a:t>
            </a:r>
            <a:endParaRPr lang="en-US" b="1" dirty="0" smtClean="0"/>
          </a:p>
          <a:p>
            <a:endParaRPr lang="en-US" b="1" dirty="0" smtClean="0"/>
          </a:p>
          <a:p>
            <a:pPr marL="0" indent="0">
              <a:buNone/>
            </a:pPr>
            <a:r>
              <a:rPr lang="en-US" b="1" dirty="0" smtClean="0">
                <a:solidFill>
                  <a:srgbClr val="FF0000"/>
                </a:solidFill>
              </a:rPr>
              <a:t>Adverse Information</a:t>
            </a:r>
          </a:p>
          <a:p>
            <a:pPr marL="0" indent="0">
              <a:buNone/>
            </a:pPr>
            <a:r>
              <a:rPr lang="en-US" dirty="0" smtClean="0"/>
              <a:t>		</a:t>
            </a:r>
            <a:r>
              <a:rPr lang="en-US" u="sng" dirty="0" smtClean="0"/>
              <a:t>Factual</a:t>
            </a:r>
            <a:r>
              <a:rPr lang="en-US" dirty="0" smtClean="0"/>
              <a:t> information that could make an employee vulnerable to 				exploitative activities, i.e. excessive use of intoxicants, use of 				illegal/controlled substances, excessive indebtedness or financial 				difficulties, sudden unexplained displays of affluence, loss or 				compromise or suspected compromise of classified information, 				unauthorized attempt by employee to obtain classified or proprietary 				information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pic>
        <p:nvPicPr>
          <p:cNvPr id="5" name="Picture 4" descr="drinking on the job copy"/>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92880" y="4657609"/>
            <a:ext cx="101713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729" r="26335"/>
          <a:stretch/>
        </p:blipFill>
        <p:spPr bwMode="auto">
          <a:xfrm>
            <a:off x="1303959" y="1748622"/>
            <a:ext cx="867742" cy="11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7182" r="15394"/>
          <a:stretch/>
        </p:blipFill>
        <p:spPr bwMode="auto">
          <a:xfrm>
            <a:off x="7149294" y="3200400"/>
            <a:ext cx="834887"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6829"/>
          <a:stretch/>
        </p:blipFill>
        <p:spPr bwMode="auto">
          <a:xfrm>
            <a:off x="3884958" y="5696664"/>
            <a:ext cx="2409825" cy="89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249" y="2253416"/>
            <a:ext cx="1149351" cy="92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848600" y="3136292"/>
            <a:ext cx="919307"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614" y="1748622"/>
            <a:ext cx="972636"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4181" y="4834043"/>
            <a:ext cx="672375" cy="86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8399" y="2267835"/>
            <a:ext cx="752485" cy="59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094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Initial Security Briefing</a:t>
            </a:r>
            <a:endParaRPr lang="en-US"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Security Procedures and Duties Applicable to the Employee’s Job, </a:t>
            </a:r>
            <a:r>
              <a:rPr lang="en-US" dirty="0" smtClean="0"/>
              <a:t>such as:</a:t>
            </a:r>
          </a:p>
          <a:p>
            <a:r>
              <a:rPr lang="en-US" dirty="0" smtClean="0">
                <a:solidFill>
                  <a:srgbClr val="002060"/>
                </a:solidFill>
              </a:rPr>
              <a:t>Access briefing(s) (NATO, CNWDI, COMSEC, </a:t>
            </a:r>
          </a:p>
          <a:p>
            <a:pPr marL="0" indent="0">
              <a:buNone/>
            </a:pPr>
            <a:r>
              <a:rPr lang="en-US" dirty="0" smtClean="0">
                <a:solidFill>
                  <a:srgbClr val="002060"/>
                </a:solidFill>
              </a:rPr>
              <a:t>     </a:t>
            </a:r>
            <a:r>
              <a:rPr lang="en-US" dirty="0" err="1" smtClean="0">
                <a:solidFill>
                  <a:srgbClr val="002060"/>
                </a:solidFill>
              </a:rPr>
              <a:t>etc</a:t>
            </a:r>
            <a:r>
              <a:rPr lang="en-US" dirty="0" smtClean="0">
                <a:solidFill>
                  <a:srgbClr val="002060"/>
                </a:solidFill>
              </a:rPr>
              <a:t>)</a:t>
            </a:r>
          </a:p>
          <a:p>
            <a:r>
              <a:rPr lang="en-US" dirty="0" smtClean="0"/>
              <a:t>Courier</a:t>
            </a:r>
          </a:p>
          <a:p>
            <a:r>
              <a:rPr lang="en-US" dirty="0" smtClean="0">
                <a:solidFill>
                  <a:srgbClr val="FF0000"/>
                </a:solidFill>
              </a:rPr>
              <a:t>Derivative Classification and Marking</a:t>
            </a:r>
          </a:p>
          <a:p>
            <a:r>
              <a:rPr lang="en-US" dirty="0" smtClean="0">
                <a:solidFill>
                  <a:srgbClr val="002060"/>
                </a:solidFill>
              </a:rPr>
              <a:t>Special Access</a:t>
            </a:r>
          </a:p>
          <a:p>
            <a:r>
              <a:rPr lang="en-US" dirty="0" smtClean="0"/>
              <a:t>IS</a:t>
            </a:r>
          </a:p>
          <a:p>
            <a:r>
              <a:rPr lang="en-US" dirty="0" smtClean="0">
                <a:solidFill>
                  <a:srgbClr val="FF0000"/>
                </a:solidFill>
              </a:rPr>
              <a:t>Controlled/Closed Area</a:t>
            </a:r>
          </a:p>
          <a:p>
            <a:r>
              <a:rPr lang="en-US" dirty="0" smtClean="0">
                <a:solidFill>
                  <a:srgbClr val="002060"/>
                </a:solidFill>
              </a:rPr>
              <a:t>Gate Closures, Building Access</a:t>
            </a:r>
          </a:p>
          <a:p>
            <a:r>
              <a:rPr lang="en-US" dirty="0" smtClean="0"/>
              <a:t>Escort of Foreign Nationals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0307" y="4916520"/>
            <a:ext cx="113941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0305" y="3399579"/>
            <a:ext cx="1139417" cy="14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866" y="4777177"/>
            <a:ext cx="1619121" cy="146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s://encrypted-tbn1.gstatic.com/images?q=tbn:ANd9GcSdDhB0RVef27inVMO6cv3eKarPAruAACwZITKncMFUY7Ulwxu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2426" y="3428601"/>
            <a:ext cx="1182548" cy="14025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0.gstatic.com/images?q=tbn:ANd9GcSKGbjewz9oEhkuuK5gDQXEs2TtOyMdvGsdITGwFFgMXn3tuZmH"/>
          <p:cNvPicPr>
            <a:picLocks noChangeAspect="1" noChangeArrowheads="1"/>
          </p:cNvPicPr>
          <p:nvPr/>
        </p:nvPicPr>
        <p:blipFill rotWithShape="1">
          <a:blip r:embed="rId7">
            <a:extLst>
              <a:ext uri="{28A0092B-C50C-407E-A947-70E740481C1C}">
                <a14:useLocalDpi xmlns:a14="http://schemas.microsoft.com/office/drawing/2010/main" val="0"/>
              </a:ext>
            </a:extLst>
          </a:blip>
          <a:srcRect l="13077" t="10208" r="12154"/>
          <a:stretch/>
        </p:blipFill>
        <p:spPr bwMode="auto">
          <a:xfrm>
            <a:off x="7610306" y="1905000"/>
            <a:ext cx="1139417" cy="126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4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82000" cy="1143000"/>
          </a:xfrm>
        </p:spPr>
        <p:txBody>
          <a:bodyPr>
            <a:noAutofit/>
          </a:bodyPr>
          <a:lstStyle/>
          <a:p>
            <a:r>
              <a:rPr lang="en-US" sz="4800" b="1" dirty="0" smtClean="0">
                <a:solidFill>
                  <a:srgbClr val="002060"/>
                </a:solidFill>
              </a:rPr>
              <a:t>Security Training and </a:t>
            </a:r>
            <a:br>
              <a:rPr lang="en-US" sz="4800" b="1" dirty="0" smtClean="0">
                <a:solidFill>
                  <a:srgbClr val="002060"/>
                </a:solidFill>
              </a:rPr>
            </a:br>
            <a:r>
              <a:rPr lang="en-US" sz="4800" b="1" dirty="0" smtClean="0">
                <a:solidFill>
                  <a:srgbClr val="002060"/>
                </a:solidFill>
              </a:rPr>
              <a:t>Briefing Requirements</a:t>
            </a:r>
            <a:endParaRPr lang="en-US" sz="4800" b="1" dirty="0">
              <a:solidFill>
                <a:srgbClr val="002060"/>
              </a:solidFill>
            </a:endParaRPr>
          </a:p>
        </p:txBody>
      </p:sp>
      <p:sp>
        <p:nvSpPr>
          <p:cNvPr id="3" name="Content Placeholder 2"/>
          <p:cNvSpPr>
            <a:spLocks noGrp="1"/>
          </p:cNvSpPr>
          <p:nvPr>
            <p:ph idx="1"/>
          </p:nvPr>
        </p:nvSpPr>
        <p:spPr>
          <a:xfrm>
            <a:off x="381000" y="2355685"/>
            <a:ext cx="8229600" cy="4525963"/>
          </a:xfrm>
        </p:spPr>
        <p:txBody>
          <a:bodyPr>
            <a:normAutofit/>
          </a:bodyPr>
          <a:lstStyle/>
          <a:p>
            <a:r>
              <a:rPr lang="en-US" sz="2400" b="1" dirty="0" smtClean="0">
                <a:solidFill>
                  <a:srgbClr val="FF0000"/>
                </a:solidFill>
              </a:rPr>
              <a:t>NISPOM 1-205 </a:t>
            </a:r>
            <a:r>
              <a:rPr lang="en-US" sz="2400" dirty="0" smtClean="0"/>
              <a:t>specifies contractors are responsible for advising all cleared employees of their individual responsibility for safeguarding classified information and for providing security training </a:t>
            </a:r>
            <a:r>
              <a:rPr lang="en-US" sz="2400" b="1" dirty="0" smtClean="0">
                <a:solidFill>
                  <a:srgbClr val="FF0000"/>
                </a:solidFill>
              </a:rPr>
              <a:t>according to NISPOM Chapter 3</a:t>
            </a:r>
            <a:r>
              <a:rPr lang="en-US" sz="2400" dirty="0" smtClean="0">
                <a:solidFill>
                  <a:srgbClr val="FF0000"/>
                </a:solidFill>
              </a:rPr>
              <a:t> </a:t>
            </a:r>
            <a:r>
              <a:rPr lang="en-US" sz="2400" dirty="0" smtClean="0"/>
              <a:t>by initial briefings, refresher briefings, and debriefings.</a:t>
            </a:r>
          </a:p>
          <a:p>
            <a:endParaRPr lang="en-US" sz="2400" dirty="0" smtClean="0"/>
          </a:p>
          <a:p>
            <a:r>
              <a:rPr lang="en-US" sz="2400" b="1" dirty="0" smtClean="0">
                <a:solidFill>
                  <a:srgbClr val="FF0000"/>
                </a:solidFill>
              </a:rPr>
              <a:t>NISPOM 3-100 through 3-108 </a:t>
            </a:r>
            <a:r>
              <a:rPr lang="en-US" sz="2400" dirty="0" smtClean="0"/>
              <a:t>contains all the information necessary to ensure your training program meets the NISPOM Training requirement</a:t>
            </a:r>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6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Employee Security Training</a:t>
            </a:r>
            <a:endParaRPr lang="en-US" dirty="0"/>
          </a:p>
        </p:txBody>
      </p:sp>
      <p:sp>
        <p:nvSpPr>
          <p:cNvPr id="3" name="Content Placeholder 2"/>
          <p:cNvSpPr>
            <a:spLocks noGrp="1"/>
          </p:cNvSpPr>
          <p:nvPr>
            <p:ph idx="1"/>
          </p:nvPr>
        </p:nvSpPr>
        <p:spPr/>
        <p:txBody>
          <a:bodyPr/>
          <a:lstStyle/>
          <a:p>
            <a:r>
              <a:rPr lang="en-US" dirty="0"/>
              <a:t>Classified Information Nondisclosure Agreement (SF-312)</a:t>
            </a:r>
          </a:p>
          <a:p>
            <a:r>
              <a:rPr lang="en-US" dirty="0"/>
              <a:t>Initial Security Briefing</a:t>
            </a:r>
          </a:p>
          <a:p>
            <a:r>
              <a:rPr lang="en-US" b="1" dirty="0">
                <a:solidFill>
                  <a:srgbClr val="FF0000"/>
                </a:solidFill>
              </a:rPr>
              <a:t>Refresher Training</a:t>
            </a:r>
          </a:p>
          <a:p>
            <a:r>
              <a:rPr lang="en-US" dirty="0"/>
              <a:t>Debriefings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252481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Refresher Training</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2000" dirty="0" smtClean="0"/>
          </a:p>
          <a:p>
            <a:pPr marL="0" indent="0">
              <a:buNone/>
            </a:pPr>
            <a:endParaRPr lang="en-US" sz="2000" dirty="0" smtClean="0"/>
          </a:p>
          <a:p>
            <a:pPr marL="0" indent="0">
              <a:buNone/>
            </a:pPr>
            <a:r>
              <a:rPr lang="en-US" sz="2000" b="1" dirty="0" smtClean="0"/>
              <a:t>A chew </a:t>
            </a:r>
            <a:r>
              <a:rPr lang="en-US" sz="2000" b="1" dirty="0"/>
              <a:t>bar </a:t>
            </a:r>
            <a:r>
              <a:rPr lang="en-US" sz="2000" b="1" dirty="0" smtClean="0"/>
              <a:t>that </a:t>
            </a:r>
            <a:r>
              <a:rPr lang="en-US" sz="2000" b="1" dirty="0"/>
              <a:t>comes in </a:t>
            </a:r>
            <a:endParaRPr lang="en-US" sz="2000" b="1" dirty="0" smtClean="0"/>
          </a:p>
          <a:p>
            <a:pPr marL="0" indent="0">
              <a:buNone/>
            </a:pPr>
            <a:r>
              <a:rPr lang="en-US" sz="2000" b="1" dirty="0" smtClean="0"/>
              <a:t>bite-sized pieces with </a:t>
            </a:r>
          </a:p>
          <a:p>
            <a:pPr marL="0" indent="0">
              <a:buNone/>
            </a:pPr>
            <a:r>
              <a:rPr lang="en-US" sz="2000" b="1" dirty="0" smtClean="0"/>
              <a:t>reinforced flavors</a:t>
            </a:r>
            <a:endParaRPr lang="en-US"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72" y="1371600"/>
            <a:ext cx="3987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48200" y="1371600"/>
            <a:ext cx="3962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REFRESHER </a:t>
            </a:r>
          </a:p>
          <a:p>
            <a:pPr algn="ctr"/>
            <a:r>
              <a:rPr lang="en-US" sz="3600" dirty="0" smtClean="0">
                <a:solidFill>
                  <a:schemeClr val="bg1"/>
                </a:solidFill>
              </a:rPr>
              <a:t>SECURITY</a:t>
            </a:r>
          </a:p>
          <a:p>
            <a:pPr algn="ctr"/>
            <a:r>
              <a:rPr lang="en-US" sz="3600" dirty="0" smtClean="0">
                <a:solidFill>
                  <a:schemeClr val="bg1"/>
                </a:solidFill>
              </a:rPr>
              <a:t> TRAINING</a:t>
            </a:r>
            <a:endParaRPr lang="en-US" sz="3600" dirty="0">
              <a:solidFill>
                <a:schemeClr val="bg1"/>
              </a:solidFill>
            </a:endParaRPr>
          </a:p>
        </p:txBody>
      </p:sp>
      <p:sp>
        <p:nvSpPr>
          <p:cNvPr id="5" name="TextBox 4"/>
          <p:cNvSpPr txBox="1"/>
          <p:nvPr/>
        </p:nvSpPr>
        <p:spPr>
          <a:xfrm>
            <a:off x="4462272" y="4739640"/>
            <a:ext cx="4300728" cy="1477328"/>
          </a:xfrm>
          <a:prstGeom prst="rect">
            <a:avLst/>
          </a:prstGeom>
          <a:noFill/>
        </p:spPr>
        <p:txBody>
          <a:bodyPr wrap="square" rtlCol="0">
            <a:spAutoFit/>
          </a:bodyPr>
          <a:lstStyle/>
          <a:p>
            <a:r>
              <a:rPr lang="en-US" b="1" dirty="0" smtClean="0"/>
              <a:t>A security briefing that gives cleared employees something to chew on that reinforces the initial briefing  and provides updates on procedures, regulations and trends</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1041223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3-107   Refresher Training</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dirty="0" smtClean="0"/>
              <a:t>NISPOM requirement to provide all cleared employees with some form of security education and training </a:t>
            </a:r>
            <a:r>
              <a:rPr lang="en-US" b="1" dirty="0" smtClean="0"/>
              <a:t>at least annually</a:t>
            </a:r>
          </a:p>
          <a:p>
            <a:endParaRPr lang="en-US" b="1" dirty="0" smtClean="0"/>
          </a:p>
          <a:p>
            <a:r>
              <a:rPr lang="en-US" dirty="0" smtClean="0">
                <a:solidFill>
                  <a:srgbClr val="FF0000"/>
                </a:solidFill>
              </a:rPr>
              <a:t>Must reinforce information provided during the initial security briefing and keep employees informed of any changes in security regulations</a:t>
            </a:r>
          </a:p>
          <a:p>
            <a:endParaRPr lang="en-US" dirty="0" smtClean="0"/>
          </a:p>
          <a:p>
            <a:r>
              <a:rPr lang="en-US" dirty="0" smtClean="0"/>
              <a:t>Records must be maintained about the programs offered and employee participation in them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2047528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2060"/>
                </a:solidFill>
              </a:rPr>
              <a:t>Refresher Training</a:t>
            </a:r>
            <a:endParaRPr lang="en-US" b="1" dirty="0">
              <a:solidFill>
                <a:srgbClr val="002060"/>
              </a:solidFill>
            </a:endParaRPr>
          </a:p>
        </p:txBody>
      </p:sp>
      <p:sp>
        <p:nvSpPr>
          <p:cNvPr id="3" name="Content Placeholder 2"/>
          <p:cNvSpPr>
            <a:spLocks noGrp="1"/>
          </p:cNvSpPr>
          <p:nvPr>
            <p:ph idx="1"/>
          </p:nvPr>
        </p:nvSpPr>
        <p:spPr>
          <a:xfrm>
            <a:off x="457200" y="1066800"/>
            <a:ext cx="8382000" cy="4525963"/>
          </a:xfrm>
        </p:spPr>
        <p:txBody>
          <a:bodyPr>
            <a:noAutofit/>
          </a:bodyPr>
          <a:lstStyle/>
          <a:p>
            <a:pPr marL="0" indent="0">
              <a:buNone/>
            </a:pPr>
            <a:endParaRPr lang="en-US" sz="2000" dirty="0" smtClean="0">
              <a:solidFill>
                <a:srgbClr val="002060"/>
              </a:solidFill>
            </a:endParaRPr>
          </a:p>
          <a:p>
            <a:r>
              <a:rPr lang="en-US" sz="2400" dirty="0" smtClean="0">
                <a:solidFill>
                  <a:srgbClr val="002060"/>
                </a:solidFill>
              </a:rPr>
              <a:t>Can be in form of group briefing, interactive videos, dissemination of instructional materials, etc.</a:t>
            </a:r>
          </a:p>
          <a:p>
            <a:endParaRPr lang="en-US" sz="2400" dirty="0" smtClean="0">
              <a:solidFill>
                <a:srgbClr val="002060"/>
              </a:solidFill>
            </a:endParaRPr>
          </a:p>
          <a:p>
            <a:r>
              <a:rPr lang="en-US" sz="2400" dirty="0" smtClean="0">
                <a:solidFill>
                  <a:srgbClr val="FF0000"/>
                </a:solidFill>
              </a:rPr>
              <a:t>Supplement formal training with newsletters, Emails, security posters</a:t>
            </a:r>
          </a:p>
          <a:p>
            <a:pPr marL="0" indent="0">
              <a:buNone/>
            </a:pPr>
            <a:endParaRPr lang="en-US" sz="2400" dirty="0" smtClean="0">
              <a:solidFill>
                <a:srgbClr val="002060"/>
              </a:solidFill>
            </a:endParaRPr>
          </a:p>
          <a:p>
            <a:r>
              <a:rPr lang="en-US" sz="2400" dirty="0" smtClean="0">
                <a:solidFill>
                  <a:srgbClr val="002060"/>
                </a:solidFill>
              </a:rPr>
              <a:t>Signed/dated affirmation of training (with documentation retained by FSO)</a:t>
            </a:r>
          </a:p>
          <a:p>
            <a:endParaRPr lang="en-US" sz="2400" dirty="0" smtClean="0">
              <a:solidFill>
                <a:srgbClr val="002060"/>
              </a:solidFill>
            </a:endParaRPr>
          </a:p>
          <a:p>
            <a:r>
              <a:rPr lang="en-US" sz="2400" dirty="0" smtClean="0">
                <a:solidFill>
                  <a:srgbClr val="FF0000"/>
                </a:solidFill>
              </a:rPr>
              <a:t>“Vision 2013 Annual Security Awareness Briefing and Refresher Training” will be made available on FISWG website</a:t>
            </a:r>
            <a:endParaRPr lang="en-US" sz="24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1041223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Employee Security Training</a:t>
            </a:r>
            <a:endParaRPr lang="en-US" dirty="0"/>
          </a:p>
        </p:txBody>
      </p:sp>
      <p:sp>
        <p:nvSpPr>
          <p:cNvPr id="3" name="Content Placeholder 2"/>
          <p:cNvSpPr>
            <a:spLocks noGrp="1"/>
          </p:cNvSpPr>
          <p:nvPr>
            <p:ph idx="1"/>
          </p:nvPr>
        </p:nvSpPr>
        <p:spPr/>
        <p:txBody>
          <a:bodyPr/>
          <a:lstStyle/>
          <a:p>
            <a:r>
              <a:rPr lang="en-US" dirty="0"/>
              <a:t>Classified Information Nondisclosure Agreement (SF-312)</a:t>
            </a:r>
          </a:p>
          <a:p>
            <a:r>
              <a:rPr lang="en-US" dirty="0"/>
              <a:t>Initial Security Briefing</a:t>
            </a:r>
          </a:p>
          <a:p>
            <a:r>
              <a:rPr lang="en-US" dirty="0"/>
              <a:t>Refresher Training</a:t>
            </a:r>
          </a:p>
          <a:p>
            <a:r>
              <a:rPr lang="en-US" b="1" dirty="0">
                <a:solidFill>
                  <a:srgbClr val="FF0000"/>
                </a:solidFill>
              </a:rPr>
              <a:t>Debriefings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415328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400" y="5943600"/>
            <a:ext cx="2046412" cy="630295"/>
          </a:xfrm>
          <a:prstGeom prst="rect">
            <a:avLst/>
          </a:prstGeom>
        </p:spPr>
      </p:pic>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229" t="9580" b="9827"/>
          <a:stretch/>
        </p:blipFill>
        <p:spPr>
          <a:xfrm>
            <a:off x="838200" y="1071845"/>
            <a:ext cx="7557800" cy="4871755"/>
          </a:xfrm>
        </p:spPr>
      </p:pic>
      <p:sp>
        <p:nvSpPr>
          <p:cNvPr id="2" name="Title 1"/>
          <p:cNvSpPr>
            <a:spLocks noGrp="1"/>
          </p:cNvSpPr>
          <p:nvPr>
            <p:ph type="title"/>
          </p:nvPr>
        </p:nvSpPr>
        <p:spPr/>
        <p:txBody>
          <a:bodyPr/>
          <a:lstStyle/>
          <a:p>
            <a:r>
              <a:rPr lang="en-US" b="1" dirty="0" smtClean="0">
                <a:solidFill>
                  <a:srgbClr val="002060"/>
                </a:solidFill>
              </a:rPr>
              <a:t>Debriefings</a:t>
            </a:r>
            <a:endParaRPr lang="en-US" b="1" dirty="0">
              <a:solidFill>
                <a:srgbClr val="002060"/>
              </a:solidFill>
            </a:endParaRPr>
          </a:p>
        </p:txBody>
      </p:sp>
    </p:spTree>
    <p:extLst>
      <p:ext uri="{BB962C8B-B14F-4D97-AF65-F5344CB8AC3E}">
        <p14:creationId xmlns:p14="http://schemas.microsoft.com/office/powerpoint/2010/main" val="3535709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2060"/>
                </a:solidFill>
              </a:rPr>
              <a:t>3-108  Debriefings</a:t>
            </a:r>
            <a:endParaRPr lang="en-US" b="1" dirty="0">
              <a:solidFill>
                <a:srgbClr val="002060"/>
              </a:solidFill>
            </a:endParaRPr>
          </a:p>
        </p:txBody>
      </p:sp>
      <p:sp>
        <p:nvSpPr>
          <p:cNvPr id="3" name="Content Placeholder 2"/>
          <p:cNvSpPr>
            <a:spLocks noGrp="1"/>
          </p:cNvSpPr>
          <p:nvPr>
            <p:ph idx="1"/>
          </p:nvPr>
        </p:nvSpPr>
        <p:spPr>
          <a:xfrm>
            <a:off x="381000" y="1295400"/>
            <a:ext cx="8229600" cy="4525963"/>
          </a:xfrm>
        </p:spPr>
        <p:txBody>
          <a:bodyPr>
            <a:normAutofit fontScale="77500" lnSpcReduction="20000"/>
          </a:bodyPr>
          <a:lstStyle/>
          <a:p>
            <a:r>
              <a:rPr lang="en-US" dirty="0" smtClean="0"/>
              <a:t>Reminder of lifetime contractual responsibilities</a:t>
            </a:r>
          </a:p>
          <a:p>
            <a:pPr marL="0" indent="0">
              <a:buNone/>
            </a:pPr>
            <a:endParaRPr lang="en-US" dirty="0"/>
          </a:p>
          <a:p>
            <a:pPr marL="0" indent="0">
              <a:buNone/>
            </a:pPr>
            <a:r>
              <a:rPr lang="en-US" dirty="0" smtClean="0">
                <a:solidFill>
                  <a:srgbClr val="FF0000"/>
                </a:solidFill>
              </a:rPr>
              <a:t>Required</a:t>
            </a:r>
            <a:r>
              <a:rPr lang="en-US" dirty="0" smtClean="0"/>
              <a:t>: </a:t>
            </a:r>
          </a:p>
          <a:p>
            <a:pPr marL="0" indent="0">
              <a:buNone/>
            </a:pPr>
            <a:endParaRPr lang="en-US" dirty="0" smtClean="0"/>
          </a:p>
          <a:p>
            <a:r>
              <a:rPr lang="en-US" dirty="0" smtClean="0"/>
              <a:t>At the time of cleared employee’s termination of employment (administrative separation, resignation or retirement)</a:t>
            </a:r>
          </a:p>
          <a:p>
            <a:endParaRPr lang="en-US" dirty="0" smtClean="0"/>
          </a:p>
          <a:p>
            <a:r>
              <a:rPr lang="en-US" dirty="0" smtClean="0">
                <a:solidFill>
                  <a:srgbClr val="002060"/>
                </a:solidFill>
              </a:rPr>
              <a:t>When Employee’s PCL is terminated/no longer required (terminated, suspended or revoked)</a:t>
            </a:r>
          </a:p>
          <a:p>
            <a:endParaRPr lang="en-US" dirty="0" smtClean="0"/>
          </a:p>
          <a:p>
            <a:r>
              <a:rPr lang="en-US" dirty="0" smtClean="0"/>
              <a:t>When the Facility Clearance is terminated</a:t>
            </a:r>
            <a:endParaRPr lang="en-US"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41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Summary of NISPOM Chapter 3</a:t>
            </a:r>
            <a:endParaRPr lang="en-US"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14843"/>
            <a:ext cx="11811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2828" y="1219200"/>
            <a:ext cx="8229600" cy="4525963"/>
          </a:xfrm>
        </p:spPr>
        <p:txBody>
          <a:bodyPr>
            <a:normAutofit fontScale="92500" lnSpcReduction="20000"/>
          </a:bodyPr>
          <a:lstStyle/>
          <a:p>
            <a:r>
              <a:rPr lang="en-US" dirty="0" smtClean="0"/>
              <a:t>Contractors must provide cleared employees with security training commensurate with their involvement with classified information</a:t>
            </a:r>
          </a:p>
          <a:p>
            <a:pPr marL="0" indent="0">
              <a:buNone/>
            </a:pPr>
            <a:endParaRPr lang="en-US" dirty="0" smtClean="0"/>
          </a:p>
          <a:p>
            <a:r>
              <a:rPr lang="en-US" dirty="0" smtClean="0">
                <a:solidFill>
                  <a:srgbClr val="FF0000"/>
                </a:solidFill>
              </a:rPr>
              <a:t>Many tools are available for providing security training</a:t>
            </a:r>
          </a:p>
          <a:p>
            <a:pPr marL="0" indent="0">
              <a:buNone/>
            </a:pPr>
            <a:endParaRPr lang="en-US" dirty="0" smtClean="0"/>
          </a:p>
          <a:p>
            <a:r>
              <a:rPr lang="en-US" dirty="0" smtClean="0"/>
              <a:t>Your goal as an FSO is to ensure employees understand their responsibilities and to motivate their compliance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494341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Questions</a:t>
            </a:r>
            <a:r>
              <a:rPr lang="en-US" b="1" dirty="0" smtClean="0">
                <a:solidFill>
                  <a:srgbClr val="FF0000"/>
                </a:solidFill>
              </a:rPr>
              <a:t>?</a:t>
            </a:r>
            <a:r>
              <a:rPr lang="en-US" b="1" dirty="0" smtClean="0">
                <a:solidFill>
                  <a:srgbClr val="002060"/>
                </a:solidFill>
              </a:rPr>
              <a:t>?</a:t>
            </a:r>
            <a:r>
              <a:rPr lang="en-US" b="1" dirty="0" smtClean="0">
                <a:solidFill>
                  <a:srgbClr val="FF0000"/>
                </a:solidFill>
              </a:rPr>
              <a:t>?</a:t>
            </a:r>
            <a:r>
              <a:rPr lang="en-US" b="1" dirty="0" smtClean="0">
                <a:solidFill>
                  <a:srgbClr val="002060"/>
                </a:solidFill>
              </a:rPr>
              <a:t>?</a:t>
            </a:r>
            <a:endParaRPr lang="en-US"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6025896"/>
            <a:ext cx="1846412" cy="568695"/>
          </a:xfrm>
          <a:prstGeom prst="rect">
            <a:avLst/>
          </a:prstGeom>
        </p:spPr>
      </p:pic>
    </p:spTree>
    <p:extLst>
      <p:ext uri="{BB962C8B-B14F-4D97-AF65-F5344CB8AC3E}">
        <p14:creationId xmlns:p14="http://schemas.microsoft.com/office/powerpoint/2010/main" val="1041223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56" y="533400"/>
            <a:ext cx="8229600" cy="1143000"/>
          </a:xfrm>
        </p:spPr>
        <p:txBody>
          <a:bodyPr>
            <a:noAutofit/>
          </a:bodyPr>
          <a:lstStyle/>
          <a:p>
            <a:r>
              <a:rPr lang="en-US" b="1" dirty="0" smtClean="0">
                <a:solidFill>
                  <a:srgbClr val="002060"/>
                </a:solidFill>
              </a:rPr>
              <a:t>Training Goals and Objectives</a:t>
            </a:r>
            <a:endParaRPr lang="en-US" b="1" dirty="0">
              <a:solidFill>
                <a:srgbClr val="002060"/>
              </a:solidFill>
            </a:endParaRPr>
          </a:p>
        </p:txBody>
      </p:sp>
      <p:sp>
        <p:nvSpPr>
          <p:cNvPr id="3" name="Content Placeholder 2"/>
          <p:cNvSpPr>
            <a:spLocks noGrp="1"/>
          </p:cNvSpPr>
          <p:nvPr>
            <p:ph idx="1"/>
          </p:nvPr>
        </p:nvSpPr>
        <p:spPr>
          <a:xfrm>
            <a:off x="618406" y="1788563"/>
            <a:ext cx="8229600" cy="4525963"/>
          </a:xfrm>
        </p:spPr>
        <p:txBody>
          <a:bodyPr>
            <a:normAutofit fontScale="92500" lnSpcReduction="10000"/>
          </a:bodyPr>
          <a:lstStyle/>
          <a:p>
            <a:r>
              <a:rPr lang="en-US" sz="4000" dirty="0" smtClean="0"/>
              <a:t>Awareness of magnitude of foreign and domestic threats</a:t>
            </a:r>
          </a:p>
          <a:p>
            <a:r>
              <a:rPr lang="en-US" sz="4000" dirty="0" smtClean="0">
                <a:solidFill>
                  <a:srgbClr val="FF0000"/>
                </a:solidFill>
              </a:rPr>
              <a:t>Awareness of security responsibilities and obligations</a:t>
            </a:r>
          </a:p>
          <a:p>
            <a:r>
              <a:rPr lang="en-US" sz="4000" dirty="0" smtClean="0"/>
              <a:t>Awareness of security procedures and practices</a:t>
            </a:r>
          </a:p>
          <a:p>
            <a:r>
              <a:rPr lang="en-US" sz="4000" dirty="0" smtClean="0">
                <a:solidFill>
                  <a:srgbClr val="FF0000"/>
                </a:solidFill>
              </a:rPr>
              <a:t>Understanding, Motivation and Compliance</a:t>
            </a:r>
            <a:endParaRPr lang="en-US" sz="4000" dirty="0">
              <a:solidFill>
                <a:srgbClr val="FF0000"/>
              </a:solidFill>
            </a:endParaRPr>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5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Security Training and Briefings</a:t>
            </a:r>
            <a:endParaRPr lang="en-US" b="1" dirty="0">
              <a:solidFill>
                <a:srgbClr val="002060"/>
              </a:solidFill>
            </a:endParaRPr>
          </a:p>
        </p:txBody>
      </p:sp>
      <p:pic>
        <p:nvPicPr>
          <p:cNvPr id="1026" name="Picture 2" descr="http://static5.mindflash.com/wp-content/uploads/2011/02/Cartoon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06979" cy="4800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6172200"/>
            <a:ext cx="1913806" cy="589452"/>
          </a:xfrm>
          <a:prstGeom prst="rect">
            <a:avLst/>
          </a:prstGeom>
        </p:spPr>
      </p:pic>
      <p:pic>
        <p:nvPicPr>
          <p:cNvPr id="5" name="Picture 2" descr="C:\Users\Joan\AppData\Local\Microsoft\Windows\Temporary Internet Files\Content.IE5\PUEZH7TC\MC9004231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7116" y="3546221"/>
            <a:ext cx="225679" cy="22567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914400" y="3962400"/>
            <a:ext cx="3810000" cy="76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4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3-101 Training Materials</a:t>
            </a:r>
            <a:endParaRPr lang="en-US" b="1" dirty="0">
              <a:solidFill>
                <a:srgbClr val="002060"/>
              </a:solidFill>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r>
              <a:rPr lang="en-US" dirty="0" smtClean="0"/>
              <a:t>To name a few:</a:t>
            </a:r>
          </a:p>
          <a:p>
            <a:r>
              <a:rPr lang="en-US" dirty="0" smtClean="0"/>
              <a:t>DSS offers training information and material on defensive security, threat awareness and other excellent training information</a:t>
            </a:r>
          </a:p>
          <a:p>
            <a:r>
              <a:rPr lang="en-US" dirty="0" smtClean="0">
                <a:solidFill>
                  <a:srgbClr val="FF0000"/>
                </a:solidFill>
              </a:rPr>
              <a:t>FISWG provides briefing material on its website</a:t>
            </a:r>
          </a:p>
          <a:p>
            <a:r>
              <a:rPr lang="en-US" dirty="0" smtClean="0"/>
              <a:t>Daily newspaper has wealth of articles that can be used for security awareness examples</a:t>
            </a:r>
          </a:p>
          <a:p>
            <a:r>
              <a:rPr lang="en-US" dirty="0" smtClean="0">
                <a:solidFill>
                  <a:srgbClr val="FF0000"/>
                </a:solidFill>
              </a:rPr>
              <a:t>FBI Newsletters</a:t>
            </a:r>
          </a:p>
          <a:p>
            <a:r>
              <a:rPr lang="en-US" dirty="0" smtClean="0"/>
              <a:t>FSO-generated posters, videos, bulletins </a:t>
            </a:r>
            <a:endParaRPr lang="en-US"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3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4800" b="1" dirty="0" smtClean="0">
                <a:solidFill>
                  <a:srgbClr val="002060"/>
                </a:solidFill>
              </a:rPr>
              <a:t>Types of Security Training</a:t>
            </a:r>
            <a:br>
              <a:rPr lang="en-US" sz="4800" b="1" dirty="0" smtClean="0">
                <a:solidFill>
                  <a:srgbClr val="002060"/>
                </a:solidFill>
              </a:rPr>
            </a:br>
            <a:r>
              <a:rPr lang="en-US" sz="4800" b="1" dirty="0" smtClean="0">
                <a:solidFill>
                  <a:srgbClr val="002060"/>
                </a:solidFill>
              </a:rPr>
              <a:t>Required by NISPOM Chapter 3</a:t>
            </a:r>
            <a:endParaRPr lang="en-US" sz="4800" b="1" dirty="0">
              <a:solidFill>
                <a:srgbClr val="002060"/>
              </a:solidFill>
            </a:endParaRPr>
          </a:p>
        </p:txBody>
      </p:sp>
      <p:sp>
        <p:nvSpPr>
          <p:cNvPr id="3" name="Content Placeholder 2"/>
          <p:cNvSpPr>
            <a:spLocks noGrp="1"/>
          </p:cNvSpPr>
          <p:nvPr>
            <p:ph idx="1"/>
          </p:nvPr>
        </p:nvSpPr>
        <p:spPr>
          <a:xfrm>
            <a:off x="381000" y="2355685"/>
            <a:ext cx="8229600" cy="4525963"/>
          </a:xfrm>
        </p:spPr>
        <p:txBody>
          <a:bodyPr>
            <a:normAutofit/>
          </a:bodyPr>
          <a:lstStyle/>
          <a:p>
            <a:r>
              <a:rPr lang="en-US" sz="4000" b="1" dirty="0" smtClean="0">
                <a:solidFill>
                  <a:srgbClr val="FF0000"/>
                </a:solidFill>
              </a:rPr>
              <a:t>FSO TRAINING</a:t>
            </a:r>
          </a:p>
          <a:p>
            <a:r>
              <a:rPr lang="en-US" sz="4000" dirty="0" smtClean="0"/>
              <a:t>GOVERNMENT-PROVIDED BRIEFINGS</a:t>
            </a:r>
          </a:p>
          <a:p>
            <a:r>
              <a:rPr lang="en-US" sz="4000" dirty="0" smtClean="0"/>
              <a:t>TEMPORARY HELP SUPPLIERS</a:t>
            </a:r>
          </a:p>
          <a:p>
            <a:r>
              <a:rPr lang="en-US" sz="4000" dirty="0" smtClean="0"/>
              <a:t>EMPLOYEE TRAINING</a:t>
            </a:r>
            <a:endParaRPr lang="en-US" sz="4000"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7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3-102 FSO Training</a:t>
            </a:r>
            <a:endParaRPr lang="en-US" b="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3314" y="1219200"/>
            <a:ext cx="394643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1219200"/>
            <a:ext cx="39624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953000" y="1219200"/>
            <a:ext cx="3895006" cy="4801314"/>
          </a:xfrm>
          <a:prstGeom prst="rect">
            <a:avLst/>
          </a:prstGeom>
          <a:noFill/>
        </p:spPr>
        <p:txBody>
          <a:bodyPr wrap="square" rtlCol="0">
            <a:spAutoFit/>
          </a:bodyPr>
          <a:lstStyle/>
          <a:p>
            <a:r>
              <a:rPr lang="en-US" dirty="0" smtClean="0"/>
              <a:t>Effective 14 May 2012, under ISL 2012-3, the DSS Center for Development of Security Excellence (CDSE) created new curricula to meet the NISPOM 3-102 requirements for FSO Training</a:t>
            </a:r>
          </a:p>
          <a:p>
            <a:endParaRPr lang="en-US" dirty="0"/>
          </a:p>
          <a:p>
            <a:r>
              <a:rPr lang="en-US" dirty="0" smtClean="0"/>
              <a:t>The curricula takes into account the</a:t>
            </a:r>
          </a:p>
          <a:p>
            <a:r>
              <a:rPr lang="en-US" dirty="0" smtClean="0"/>
              <a:t>Facility’s involvement with classified information</a:t>
            </a:r>
          </a:p>
          <a:p>
            <a:endParaRPr lang="en-US" dirty="0"/>
          </a:p>
          <a:p>
            <a:r>
              <a:rPr lang="en-US" dirty="0"/>
              <a:t>Note:  Successful completion of any of the previous versions of </a:t>
            </a:r>
            <a:r>
              <a:rPr lang="en-US" dirty="0" smtClean="0"/>
              <a:t>FSO training by CDSE, the DSS Academy, or DoD Security Institute </a:t>
            </a:r>
            <a:r>
              <a:rPr lang="en-US" dirty="0"/>
              <a:t>satisfies the current NISPOM FSO training requirement unless advised otherwise by </a:t>
            </a:r>
            <a:r>
              <a:rPr lang="en-US" dirty="0" smtClean="0"/>
              <a:t>DSS</a:t>
            </a:r>
            <a:endParaRPr lang="en-US" dirty="0"/>
          </a:p>
          <a:p>
            <a:endParaRPr lang="en-US" dirty="0"/>
          </a:p>
        </p:txBody>
      </p:sp>
      <p:pic>
        <p:nvPicPr>
          <p:cNvPr id="7" name="Picture 2" descr="C:\Users\Joan\Desktop\Vision Engineering\Letterhead\vision_TM logo_2000px_width(p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0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3-102  FSO Training</a:t>
            </a:r>
            <a:endParaRPr lang="en-US" b="1" dirty="0">
              <a:solidFill>
                <a:srgbClr val="002060"/>
              </a:solidFill>
            </a:endParaRPr>
          </a:p>
        </p:txBody>
      </p:sp>
      <p:sp>
        <p:nvSpPr>
          <p:cNvPr id="3" name="Content Placeholder 2"/>
          <p:cNvSpPr>
            <a:spLocks noGrp="1"/>
          </p:cNvSpPr>
          <p:nvPr>
            <p:ph idx="1"/>
          </p:nvPr>
        </p:nvSpPr>
        <p:spPr>
          <a:xfrm>
            <a:off x="457200" y="1600201"/>
            <a:ext cx="8390806" cy="4191000"/>
          </a:xfrm>
        </p:spPr>
        <p:txBody>
          <a:bodyPr>
            <a:normAutofit lnSpcReduction="10000"/>
          </a:bodyPr>
          <a:lstStyle/>
          <a:p>
            <a:r>
              <a:rPr lang="en-US" dirty="0" smtClean="0">
                <a:solidFill>
                  <a:srgbClr val="002060"/>
                </a:solidFill>
              </a:rPr>
              <a:t>Based on a Facility’s involvement with classified information, CDSE has developed these training curricula:</a:t>
            </a:r>
          </a:p>
          <a:p>
            <a:pPr lvl="1"/>
            <a:r>
              <a:rPr lang="en-US" dirty="0" smtClean="0"/>
              <a:t>FSO Program Management Curriculum for Possessing Facilities</a:t>
            </a:r>
          </a:p>
          <a:p>
            <a:pPr lvl="1"/>
            <a:r>
              <a:rPr lang="en-US" dirty="0" smtClean="0"/>
              <a:t>FSO Orientation Curriculum for Non-Possessing Facilities</a:t>
            </a:r>
          </a:p>
          <a:p>
            <a:pPr marL="457200" lvl="1" indent="0">
              <a:buNone/>
            </a:pPr>
            <a:endParaRPr lang="en-US" dirty="0" smtClean="0"/>
          </a:p>
          <a:p>
            <a:r>
              <a:rPr lang="en-US" dirty="0" smtClean="0">
                <a:solidFill>
                  <a:srgbClr val="002060"/>
                </a:solidFill>
              </a:rPr>
              <a:t>Completion within 1 year of appointment</a:t>
            </a:r>
          </a:p>
          <a:p>
            <a:pPr marL="0" indent="0">
              <a:buNone/>
            </a:pPr>
            <a:endParaRPr lang="en-US" dirty="0" smtClean="0"/>
          </a:p>
          <a:p>
            <a:endParaRPr lang="en-US" dirty="0"/>
          </a:p>
        </p:txBody>
      </p:sp>
      <p:pic>
        <p:nvPicPr>
          <p:cNvPr id="4" name="Picture 2" descr="C:\Users\Joan\Desktop\Vision Engineering\Letterhead\vision_TM logo_2000px_width(p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19800"/>
            <a:ext cx="1913806" cy="5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97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1239</Words>
  <Application>Microsoft Office PowerPoint</Application>
  <PresentationFormat>On-screen Show (4:3)</PresentationFormat>
  <Paragraphs>273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NISPOM CHAPTER 3 SECURITY TRAINING AND BRIEFINGS</vt:lpstr>
      <vt:lpstr>NISPOM Chapter 3</vt:lpstr>
      <vt:lpstr>Security Training and  Briefing Requirements</vt:lpstr>
      <vt:lpstr>Training Goals and Objectives</vt:lpstr>
      <vt:lpstr>Security Training and Briefings</vt:lpstr>
      <vt:lpstr>3-101 Training Materials</vt:lpstr>
      <vt:lpstr>Types of Security Training Required by NISPOM Chapter 3</vt:lpstr>
      <vt:lpstr>3-102 FSO Training</vt:lpstr>
      <vt:lpstr>3-102  FSO Training</vt:lpstr>
      <vt:lpstr>FSO Training Curricula http://www.dss.mil/cdse/catalog/curricula/index.html</vt:lpstr>
      <vt:lpstr>FSO Training Enhancements</vt:lpstr>
      <vt:lpstr>https://www.dss.mil Professional Education</vt:lpstr>
      <vt:lpstr>Types of Security Training Required by NISPOM Chapter 3</vt:lpstr>
      <vt:lpstr>3-103  Government-Provided Briefings</vt:lpstr>
      <vt:lpstr>Types of Security Training Required by NISPOM Chapter 3</vt:lpstr>
      <vt:lpstr>3-104  Temporary Help Suppliers</vt:lpstr>
      <vt:lpstr>Types of Security Training Required by NISPOM Chapter 3</vt:lpstr>
      <vt:lpstr>Employee Security Training</vt:lpstr>
      <vt:lpstr>3-105 Classified Information Nondisclosure Agreement</vt:lpstr>
      <vt:lpstr>SF-312 Nondisclosure Agreement</vt:lpstr>
      <vt:lpstr>SF-312 Nondisclosure Agreement</vt:lpstr>
      <vt:lpstr>Submitting SF-312 to PSMO-I </vt:lpstr>
      <vt:lpstr>Employee Security Training</vt:lpstr>
      <vt:lpstr>3-106  Initial Security Briefing</vt:lpstr>
      <vt:lpstr>Initial Security Briefing</vt:lpstr>
      <vt:lpstr>Initial Security Briefing</vt:lpstr>
      <vt:lpstr>Initial Security Briefing</vt:lpstr>
      <vt:lpstr>Initial Security Briefing</vt:lpstr>
      <vt:lpstr>Initial Security Briefing</vt:lpstr>
      <vt:lpstr>Employee Security Training</vt:lpstr>
      <vt:lpstr>Refresher Training</vt:lpstr>
      <vt:lpstr>3-107   Refresher Training</vt:lpstr>
      <vt:lpstr>Refresher Training</vt:lpstr>
      <vt:lpstr>Employee Security Training</vt:lpstr>
      <vt:lpstr>Debriefings</vt:lpstr>
      <vt:lpstr>3-108  Debriefings</vt:lpstr>
      <vt:lpstr>Summary of NISPOM Chapter 3</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Neff</dc:creator>
  <cp:lastModifiedBy>Office of Research</cp:lastModifiedBy>
  <cp:revision>123</cp:revision>
  <cp:lastPrinted>2013-06-12T13:32:41Z</cp:lastPrinted>
  <dcterms:created xsi:type="dcterms:W3CDTF">2013-04-22T20:53:49Z</dcterms:created>
  <dcterms:modified xsi:type="dcterms:W3CDTF">2013-07-16T13:53:13Z</dcterms:modified>
</cp:coreProperties>
</file>