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2" r:id="rId4"/>
    <p:sldId id="264" r:id="rId5"/>
    <p:sldId id="265" r:id="rId6"/>
    <p:sldId id="258" r:id="rId7"/>
    <p:sldId id="273" r:id="rId8"/>
    <p:sldId id="279" r:id="rId9"/>
    <p:sldId id="266" r:id="rId10"/>
    <p:sldId id="267" r:id="rId11"/>
    <p:sldId id="275" r:id="rId12"/>
    <p:sldId id="274" r:id="rId13"/>
    <p:sldId id="268" r:id="rId14"/>
    <p:sldId id="269" r:id="rId15"/>
    <p:sldId id="272" r:id="rId16"/>
    <p:sldId id="271" r:id="rId17"/>
    <p:sldId id="270" r:id="rId18"/>
    <p:sldId id="259"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2" d="100"/>
          <a:sy n="132" d="100"/>
        </p:scale>
        <p:origin x="-10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DDD70-32F0-4244-BFF8-F23641927F6F}" type="datetimeFigureOut">
              <a:rPr lang="en-US" smtClean="0"/>
              <a:pPr/>
              <a:t>7/16/2013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D861C2-8388-4DC7-A853-57258D1FB613}" type="slidenum">
              <a:rPr lang="en-US" smtClean="0"/>
              <a:pPr/>
              <a:t>‹#›</a:t>
            </a:fld>
            <a:endParaRPr lang="en-US"/>
          </a:p>
        </p:txBody>
      </p:sp>
    </p:spTree>
    <p:extLst>
      <p:ext uri="{BB962C8B-B14F-4D97-AF65-F5344CB8AC3E}">
        <p14:creationId xmlns:p14="http://schemas.microsoft.com/office/powerpoint/2010/main" val="1855322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TREAT</a:t>
            </a:r>
            <a:r>
              <a:rPr lang="en-US" baseline="0" dirty="0" smtClean="0"/>
              <a:t> CONTRACTOR SELF-REVIEW LIKE A DRESS REHEARSAL!</a:t>
            </a:r>
            <a:endParaRPr lang="en-US" dirty="0"/>
          </a:p>
        </p:txBody>
      </p:sp>
      <p:sp>
        <p:nvSpPr>
          <p:cNvPr id="4" name="Slide Number Placeholder 3"/>
          <p:cNvSpPr>
            <a:spLocks noGrp="1"/>
          </p:cNvSpPr>
          <p:nvPr>
            <p:ph type="sldNum" sz="quarter" idx="10"/>
          </p:nvPr>
        </p:nvSpPr>
        <p:spPr/>
        <p:txBody>
          <a:bodyPr/>
          <a:lstStyle/>
          <a:p>
            <a:fld id="{3BD861C2-8388-4DC7-A853-57258D1FB613}"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common findings among</a:t>
            </a:r>
            <a:r>
              <a:rPr lang="en-US" baseline="0" dirty="0" smtClean="0"/>
              <a:t> DSS audits</a:t>
            </a:r>
            <a:endParaRPr lang="en-US" dirty="0"/>
          </a:p>
        </p:txBody>
      </p:sp>
      <p:sp>
        <p:nvSpPr>
          <p:cNvPr id="4" name="Slide Number Placeholder 3"/>
          <p:cNvSpPr>
            <a:spLocks noGrp="1"/>
          </p:cNvSpPr>
          <p:nvPr>
            <p:ph type="sldNum" sz="quarter" idx="10"/>
          </p:nvPr>
        </p:nvSpPr>
        <p:spPr/>
        <p:txBody>
          <a:bodyPr/>
          <a:lstStyle/>
          <a:p>
            <a:fld id="{3BD861C2-8388-4DC7-A853-57258D1FB61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0307C5-50C1-466A-8741-23E524A39CEF}" type="datetimeFigureOut">
              <a:rPr lang="en-US" smtClean="0"/>
              <a:pPr/>
              <a:t>7/16/2013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7447C1-D0E3-446D-A6A1-E97893790E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7447C1-D0E3-446D-A6A1-E97893790E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7447C1-D0E3-446D-A6A1-E97893790E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7447C1-D0E3-446D-A6A1-E97893790E1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7447C1-D0E3-446D-A6A1-E97893790E1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27447C1-D0E3-446D-A6A1-E97893790E1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27447C1-D0E3-446D-A6A1-E97893790E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27447C1-D0E3-446D-A6A1-E97893790E12}"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0307C5-50C1-466A-8741-23E524A39CEF}" type="datetimeFigureOut">
              <a:rPr lang="en-US" smtClean="0"/>
              <a:pPr/>
              <a:t>7/16/2013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27447C1-D0E3-446D-A6A1-E97893790E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0307C5-50C1-466A-8741-23E524A39CEF}" type="datetimeFigureOut">
              <a:rPr lang="en-US" smtClean="0"/>
              <a:pPr/>
              <a:t>7/16/2013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27447C1-D0E3-446D-A6A1-E97893790E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0307C5-50C1-466A-8741-23E524A39CEF}" type="datetimeFigureOut">
              <a:rPr lang="en-US" smtClean="0"/>
              <a:pPr/>
              <a:t>7/16/2013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7447C1-D0E3-446D-A6A1-E97893790E1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0307C5-50C1-466A-8741-23E524A39CEF}" type="datetimeFigureOut">
              <a:rPr lang="en-US" smtClean="0"/>
              <a:pPr/>
              <a:t>7/16/2013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7447C1-D0E3-446D-A6A1-E97893790E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qip.opm.gov/eqip/eQIP" TargetMode="External"/><Relationship Id="rId2" Type="http://schemas.openxmlformats.org/officeDocument/2006/relationships/hyperlink" Target="https://stepp.dss.mil/courseware/SF86_2010/" TargetMode="External"/><Relationship Id="rId1" Type="http://schemas.openxmlformats.org/officeDocument/2006/relationships/slideLayout" Target="../slideLayouts/slideLayout2.xml"/><Relationship Id="rId4" Type="http://schemas.openxmlformats.org/officeDocument/2006/relationships/hyperlink" Target="mailto:hotline@dodig.mi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828800"/>
          </a:xfrm>
        </p:spPr>
        <p:txBody>
          <a:bodyPr>
            <a:normAutofit/>
          </a:bodyPr>
          <a:lstStyle/>
          <a:p>
            <a:r>
              <a:rPr lang="en-US" dirty="0" smtClean="0"/>
              <a:t>FISWG Conference</a:t>
            </a:r>
            <a:br>
              <a:rPr lang="en-US" dirty="0" smtClean="0"/>
            </a:br>
            <a:r>
              <a:rPr lang="en-US" dirty="0" smtClean="0"/>
              <a:t>10 July 2013</a:t>
            </a:r>
            <a:endParaRPr lang="en-US" dirty="0"/>
          </a:p>
        </p:txBody>
      </p:sp>
      <p:sp>
        <p:nvSpPr>
          <p:cNvPr id="3" name="Subtitle 2"/>
          <p:cNvSpPr>
            <a:spLocks noGrp="1"/>
          </p:cNvSpPr>
          <p:nvPr>
            <p:ph type="subTitle" idx="1"/>
          </p:nvPr>
        </p:nvSpPr>
        <p:spPr>
          <a:xfrm>
            <a:off x="685800" y="3962400"/>
            <a:ext cx="7772400" cy="1199704"/>
          </a:xfrm>
        </p:spPr>
        <p:txBody>
          <a:bodyPr/>
          <a:lstStyle/>
          <a:p>
            <a:r>
              <a:rPr lang="en-US" dirty="0" smtClean="0"/>
              <a:t>Helen MacDonald</a:t>
            </a:r>
          </a:p>
          <a:p>
            <a:r>
              <a:rPr lang="en-US" dirty="0" smtClean="0"/>
              <a:t>L-3 Communications</a:t>
            </a:r>
            <a:endParaRPr lang="en-US" dirty="0"/>
          </a:p>
        </p:txBody>
      </p:sp>
      <p:sp>
        <p:nvSpPr>
          <p:cNvPr id="4" name="Title 1"/>
          <p:cNvSpPr txBox="1">
            <a:spLocks/>
          </p:cNvSpPr>
          <p:nvPr/>
        </p:nvSpPr>
        <p:spPr>
          <a:xfrm>
            <a:off x="838200" y="2057400"/>
            <a:ext cx="7772400" cy="1676400"/>
          </a:xfrm>
          <a:prstGeom prst="rect">
            <a:avLst/>
          </a:prstGeom>
        </p:spPr>
        <p:txBody>
          <a:bodyPr vert="horz" anchor="b">
            <a:normAutofit fontScale="97500"/>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Back to Basics</a:t>
            </a:r>
            <a:br>
              <a:rPr kumimoji="0" lang="en-US" sz="4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4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Chapter 2</a:t>
            </a:r>
            <a:endParaRPr kumimoji="0" lang="en-US"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3000"/>
                                        <p:tgtEl>
                                          <p:spTgt spid="2"/>
                                        </p:tgtEl>
                                      </p:cBhvr>
                                    </p:animEffect>
                                  </p:childTnLst>
                                </p:cTn>
                              </p:par>
                            </p:childTnLst>
                          </p:cTn>
                        </p:par>
                        <p:par>
                          <p:cTn id="8" fill="hold">
                            <p:stCondLst>
                              <p:cond delay="3000"/>
                            </p:stCondLst>
                            <p:childTnLst>
                              <p:par>
                                <p:cTn id="9" presetID="9" presetClass="entr" presetSubtype="0" fill="hold" grpId="1"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3000"/>
                                        <p:tgtEl>
                                          <p:spTgt spid="4"/>
                                        </p:tgtEl>
                                      </p:cBhvr>
                                    </p:animEffect>
                                  </p:childTnLst>
                                </p:cTn>
                              </p:par>
                            </p:childTnLst>
                          </p:cTn>
                        </p:par>
                        <p:par>
                          <p:cTn id="12" fill="hold">
                            <p:stCondLst>
                              <p:cond delay="6000"/>
                            </p:stCondLst>
                            <p:childTnLst>
                              <p:par>
                                <p:cTn id="13" presetID="9"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3000"/>
                                        <p:tgtEl>
                                          <p:spTgt spid="3">
                                            <p:txEl>
                                              <p:pRg st="0" end="0"/>
                                            </p:txEl>
                                          </p:spTgt>
                                        </p:tgtEl>
                                      </p:cBhvr>
                                    </p:animEffect>
                                  </p:childTnLst>
                                </p:cTn>
                              </p:par>
                            </p:childTnLst>
                          </p:cTn>
                        </p:par>
                        <p:par>
                          <p:cTn id="16" fill="hold">
                            <p:stCondLst>
                              <p:cond delay="9000"/>
                            </p:stCondLst>
                            <p:childTnLst>
                              <p:par>
                                <p:cTn id="17" presetID="9"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763000" cy="1143000"/>
          </a:xfrm>
        </p:spPr>
        <p:txBody>
          <a:bodyPr>
            <a:normAutofit fontScale="90000"/>
          </a:bodyPr>
          <a:lstStyle/>
          <a:p>
            <a:r>
              <a:rPr lang="en-US" dirty="0" smtClean="0"/>
              <a:t>2-202 a: </a:t>
            </a:r>
            <a:br>
              <a:rPr lang="en-US" dirty="0" smtClean="0"/>
            </a:br>
            <a:r>
              <a:rPr lang="en-US" dirty="0" smtClean="0"/>
              <a:t>Procedures for Completing SF 86</a:t>
            </a:r>
            <a:endParaRPr lang="en-US" dirty="0"/>
          </a:p>
        </p:txBody>
      </p:sp>
      <p:sp>
        <p:nvSpPr>
          <p:cNvPr id="5" name="Content Placeholder 4"/>
          <p:cNvSpPr>
            <a:spLocks noGrp="1"/>
          </p:cNvSpPr>
          <p:nvPr>
            <p:ph idx="1"/>
          </p:nvPr>
        </p:nvSpPr>
        <p:spPr>
          <a:xfrm>
            <a:off x="304800" y="1371600"/>
            <a:ext cx="8686800" cy="4953000"/>
          </a:xfrm>
        </p:spPr>
        <p:txBody>
          <a:bodyPr>
            <a:normAutofit fontScale="92500"/>
          </a:bodyPr>
          <a:lstStyle/>
          <a:p>
            <a:r>
              <a:rPr lang="en-US" dirty="0" smtClean="0"/>
              <a:t>SF 86 shall be completed jointly by employee and FSO </a:t>
            </a:r>
            <a:r>
              <a:rPr lang="en-US" sz="2200" dirty="0" smtClean="0"/>
              <a:t>(or specifically-designated employee)</a:t>
            </a:r>
            <a:r>
              <a:rPr lang="en-US" dirty="0" smtClean="0"/>
              <a:t> who shall:</a:t>
            </a:r>
          </a:p>
          <a:p>
            <a:pPr lvl="1"/>
            <a:r>
              <a:rPr lang="en-US" u="sng" dirty="0" smtClean="0"/>
              <a:t>Inform employee</a:t>
            </a:r>
            <a:r>
              <a:rPr lang="en-US" dirty="0" smtClean="0"/>
              <a:t> that SF 86 is subject to review and shall review application solely to determine adequacy and ensure that necessary information has not been omitted. </a:t>
            </a:r>
          </a:p>
          <a:p>
            <a:pPr lvl="1"/>
            <a:r>
              <a:rPr lang="en-US" u="sng" dirty="0" smtClean="0"/>
              <a:t>Provide </a:t>
            </a:r>
            <a:r>
              <a:rPr lang="en-US" b="1" u="sng" dirty="0" smtClean="0"/>
              <a:t>written notification</a:t>
            </a:r>
            <a:r>
              <a:rPr lang="en-US" dirty="0" smtClean="0"/>
              <a:t> to employee stating review of the information is for adequacy and completeness, will be used for no other purpose within the company, and is protected by Privacy Act of 1975. </a:t>
            </a:r>
          </a:p>
          <a:p>
            <a:pPr lvl="1"/>
            <a:r>
              <a:rPr lang="en-US" u="sng" dirty="0" smtClean="0"/>
              <a:t>Not share information</a:t>
            </a:r>
            <a:r>
              <a:rPr lang="en-US" dirty="0" smtClean="0"/>
              <a:t> from the employee’s SF 86 within company AND not use the info for any purpose other than determining adequacy and completeness of the SF 86.</a:t>
            </a:r>
          </a:p>
          <a:p>
            <a:pPr lvl="1"/>
            <a:r>
              <a:rPr lang="en-US" u="sng" dirty="0" smtClean="0"/>
              <a:t>Ensure that applicant’s fingerprints</a:t>
            </a:r>
            <a:r>
              <a:rPr lang="en-US" dirty="0" smtClean="0"/>
              <a:t> are authentic, legible, and complete to avoid processing delays. </a:t>
            </a:r>
            <a:endParaRPr lang="en-US" dirty="0"/>
          </a:p>
        </p:txBody>
      </p:sp>
      <p:graphicFrame>
        <p:nvGraphicFramePr>
          <p:cNvPr id="4" name="Table 3"/>
          <p:cNvGraphicFramePr>
            <a:graphicFrameLocks noGrp="1"/>
          </p:cNvGraphicFramePr>
          <p:nvPr/>
        </p:nvGraphicFramePr>
        <p:xfrm>
          <a:off x="1676400" y="63246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2-202 a (continued): Procedures for Completing SF 86 - Example</a:t>
            </a:r>
            <a:endParaRPr lang="en-US" dirty="0"/>
          </a:p>
        </p:txBody>
      </p:sp>
      <p:sp>
        <p:nvSpPr>
          <p:cNvPr id="4" name="Content Placeholder 3"/>
          <p:cNvSpPr>
            <a:spLocks noGrp="1"/>
          </p:cNvSpPr>
          <p:nvPr>
            <p:ph idx="1"/>
          </p:nvPr>
        </p:nvSpPr>
        <p:spPr>
          <a:xfrm>
            <a:off x="76200" y="1371600"/>
            <a:ext cx="8915400" cy="5257800"/>
          </a:xfrm>
        </p:spPr>
        <p:txBody>
          <a:bodyPr>
            <a:normAutofit fontScale="25000" lnSpcReduction="20000"/>
          </a:bodyPr>
          <a:lstStyle/>
          <a:p>
            <a:pPr>
              <a:buNone/>
            </a:pPr>
            <a:r>
              <a:rPr lang="en-US" sz="2000" b="1" dirty="0" smtClean="0"/>
              <a:t>As a heads-up, your personnel security clearance is coming up for Periodic Reinvestigation (PR) this year.  You will need to complete submission of your PRs within 30 days prior (vs.90 used prior to sequestration) to your individual anniversary date stated below:</a:t>
            </a:r>
          </a:p>
          <a:p>
            <a:pPr>
              <a:buNone/>
            </a:pPr>
            <a:r>
              <a:rPr lang="en-US" sz="2000" b="1" dirty="0" smtClean="0"/>
              <a:t>JONES, BARBARA submission due before 10 SEPTEMBER 2013</a:t>
            </a:r>
          </a:p>
          <a:p>
            <a:pPr lvl="0">
              <a:buNone/>
            </a:pPr>
            <a:r>
              <a:rPr lang="en-US" sz="2000" b="1" dirty="0" smtClean="0"/>
              <a:t>SMITH, RICHARD submission due before 28 OCTOBER 2013</a:t>
            </a:r>
          </a:p>
          <a:p>
            <a:pPr>
              <a:buNone/>
            </a:pPr>
            <a:r>
              <a:rPr lang="en-US" sz="2000" b="1" dirty="0" smtClean="0"/>
              <a:t>…so please post reminders to start working on your application in your Outlook Calendars.  I will also be sending out prompts to you.  </a:t>
            </a:r>
          </a:p>
          <a:p>
            <a:pPr>
              <a:buNone/>
            </a:pPr>
            <a:r>
              <a:rPr lang="en-US" sz="2000" b="1" dirty="0" smtClean="0"/>
              <a:t>You can start gathering your information at any time.</a:t>
            </a:r>
          </a:p>
          <a:p>
            <a:pPr>
              <a:buNone/>
            </a:pPr>
            <a:r>
              <a:rPr lang="en-US" sz="2000" b="1" dirty="0" smtClean="0"/>
              <a:t> Follow the instructions below, together with those attached.</a:t>
            </a:r>
          </a:p>
          <a:p>
            <a:pPr lvl="0">
              <a:buNone/>
            </a:pPr>
            <a:r>
              <a:rPr lang="en-US" sz="2000" b="1" dirty="0" smtClean="0"/>
              <a:t>A link to the </a:t>
            </a:r>
            <a:r>
              <a:rPr lang="en-US" sz="2000" b="1" u="sng" dirty="0" smtClean="0">
                <a:hlinkClick r:id="rId2"/>
              </a:rPr>
              <a:t>SF-86 Questionnaire Reference Guide</a:t>
            </a:r>
            <a:r>
              <a:rPr lang="en-US" sz="2000" b="1" dirty="0" smtClean="0"/>
              <a:t> is provided for your information and ease of use.  Under the References tab, you can print out a hard copy of the SF-86 and use it as a Workbook to record information so that you have it ready at hand when you go into eQIP to electronically input your data to the system.</a:t>
            </a:r>
          </a:p>
          <a:p>
            <a:pPr lvl="0">
              <a:buNone/>
            </a:pPr>
            <a:r>
              <a:rPr lang="en-US" sz="2000" b="1" dirty="0" smtClean="0"/>
              <a:t>When you have your Workbook ready, you need to let me know via email (and provide me your phone number) so that I may contact you to get some information to “initiate” you into the system.</a:t>
            </a:r>
          </a:p>
          <a:p>
            <a:pPr lvl="0">
              <a:buNone/>
            </a:pPr>
            <a:r>
              <a:rPr lang="en-US" sz="2000" b="1" u="sng" dirty="0" smtClean="0"/>
              <a:t>Please pay close attention to the eQIP Applicant Instructions attached</a:t>
            </a:r>
            <a:r>
              <a:rPr lang="en-US" sz="2000" b="1" dirty="0" smtClean="0"/>
              <a:t>.  You can begin at: Getting Started in the instructions; the link to input your data is on Page 2: </a:t>
            </a:r>
            <a:r>
              <a:rPr lang="en-US" sz="2000" b="1" u="sng" dirty="0" smtClean="0">
                <a:hlinkClick r:id="rId3"/>
              </a:rPr>
              <a:t>https://www.e-qip.opm.gov/eqip/eQIP</a:t>
            </a:r>
            <a:r>
              <a:rPr lang="en-US" sz="2000" b="1" dirty="0" smtClean="0"/>
              <a:t>.  </a:t>
            </a:r>
          </a:p>
          <a:p>
            <a:pPr lvl="0">
              <a:buNone/>
            </a:pPr>
            <a:r>
              <a:rPr lang="en-US" sz="2000" b="1" dirty="0" smtClean="0"/>
              <a:t>You will be going for a Secret NACLC and will need to go back 7 years (unless the instructions specify a different timeline (e.g., “10 years” or “ever”).  </a:t>
            </a:r>
          </a:p>
          <a:p>
            <a:pPr lvl="0">
              <a:buNone/>
            </a:pPr>
            <a:r>
              <a:rPr lang="en-US" sz="2000" b="1" dirty="0" smtClean="0"/>
              <a:t>You also work for a </a:t>
            </a:r>
            <a:r>
              <a:rPr lang="en-US" sz="2000" b="1" u="sng" dirty="0" smtClean="0"/>
              <a:t>Federal Contractor</a:t>
            </a:r>
            <a:r>
              <a:rPr lang="en-US" sz="2000" b="1" dirty="0" smtClean="0"/>
              <a:t>, so choose that type of employer when asked.</a:t>
            </a:r>
          </a:p>
          <a:p>
            <a:pPr lvl="0">
              <a:buNone/>
            </a:pPr>
            <a:r>
              <a:rPr lang="en-US" sz="2000" b="1" dirty="0" smtClean="0"/>
              <a:t>If you do not know the dates of your </a:t>
            </a:r>
            <a:r>
              <a:rPr lang="en-US" sz="2000" b="1" u="sng" dirty="0" smtClean="0"/>
              <a:t>last investigation </a:t>
            </a:r>
            <a:r>
              <a:rPr lang="en-US" sz="2000" b="1" dirty="0" smtClean="0"/>
              <a:t>and/or your last clearance date, please contact Security.  We can look them up and give them to you.</a:t>
            </a:r>
          </a:p>
          <a:p>
            <a:pPr lvl="0">
              <a:buNone/>
            </a:pPr>
            <a:r>
              <a:rPr lang="en-US" sz="2000" b="1" dirty="0" smtClean="0"/>
              <a:t>Once you start entering data, it gives you 30 days.  You don’t need to enter everything at once; it will save what you’ve entered and you can just continue from there.  You </a:t>
            </a:r>
            <a:r>
              <a:rPr lang="en-US" sz="2000" b="1" u="sng" dirty="0" smtClean="0"/>
              <a:t>may</a:t>
            </a:r>
            <a:r>
              <a:rPr lang="en-US" sz="2000" b="1" dirty="0" smtClean="0"/>
              <a:t> find that some data that you entered during a prior submission will have been saved by the system.</a:t>
            </a:r>
          </a:p>
          <a:p>
            <a:pPr lvl="0">
              <a:buNone/>
            </a:pPr>
            <a:r>
              <a:rPr lang="en-US" sz="2000" b="1" dirty="0" smtClean="0"/>
              <a:t>Also read the attached DNI Security Clearance Guidance reaffirming that the DoD strongly endorses the practice of seeking professional help to address </a:t>
            </a:r>
            <a:r>
              <a:rPr lang="en-US" sz="2000" b="1" u="sng" dirty="0" smtClean="0"/>
              <a:t>all health-related concerns</a:t>
            </a:r>
            <a:r>
              <a:rPr lang="en-US" sz="2000" b="1" dirty="0" smtClean="0"/>
              <a:t>, whether mental or physical.  Seeking professional care of mental health issues should not be automatically perceived to jeopardize an individual’s security clearance.</a:t>
            </a:r>
          </a:p>
          <a:p>
            <a:pPr lvl="0">
              <a:buNone/>
            </a:pPr>
            <a:r>
              <a:rPr lang="en-US" sz="3600" b="1" dirty="0" smtClean="0"/>
              <a:t>When you have completed your online application, print out a “Review Copy” and let me know it’s ready for my review </a:t>
            </a:r>
          </a:p>
          <a:p>
            <a:pPr lvl="0">
              <a:buNone/>
            </a:pPr>
            <a:endParaRPr lang="en-US" b="1" dirty="0" smtClean="0"/>
          </a:p>
          <a:p>
            <a:pPr lvl="0">
              <a:buNone/>
            </a:pPr>
            <a:r>
              <a:rPr lang="en-US" b="1" dirty="0" smtClean="0"/>
              <a:t>If all is</a:t>
            </a:r>
            <a:r>
              <a:rPr lang="en-US" b="1" u="sng" dirty="0" smtClean="0"/>
              <a:t> not</a:t>
            </a:r>
            <a:r>
              <a:rPr lang="en-US" b="1" dirty="0" smtClean="0"/>
              <a:t> okay, I will ask you to make the required changes and reprint your application.</a:t>
            </a:r>
          </a:p>
          <a:p>
            <a:pPr lvl="0">
              <a:buNone/>
            </a:pPr>
            <a:r>
              <a:rPr lang="en-US" b="1" dirty="0" smtClean="0"/>
              <a:t>If/when all is okay, I will have you print the final copy, which should read “Archival Copy”, together with the Release Forms.  Then I ask that you sign the applicable Release Forms and </a:t>
            </a:r>
            <a:r>
              <a:rPr lang="en-US" b="1" u="sng" dirty="0" smtClean="0"/>
              <a:t>individually</a:t>
            </a:r>
            <a:r>
              <a:rPr lang="en-US" b="1" dirty="0" smtClean="0"/>
              <a:t> scan/email </a:t>
            </a:r>
            <a:r>
              <a:rPr lang="en-US" b="1" u="sng" dirty="0" smtClean="0"/>
              <a:t>each one individually</a:t>
            </a:r>
            <a:r>
              <a:rPr lang="en-US" b="1" dirty="0" smtClean="0"/>
              <a:t> to me.  You may then “submit” your application online, and bring me the hardcopies of your Archival Copy and Signed Releases.  I will then send it all to the U.S. Office of Personnel Management (OPM). It’s not necessary for you to provide any attachments online.  Just keep hitting to “Next” until it asks you if you want to Submit to Agency.  Say YES.</a:t>
            </a:r>
          </a:p>
          <a:p>
            <a:pPr lvl="0">
              <a:buNone/>
            </a:pPr>
            <a:r>
              <a:rPr lang="en-US" b="1" dirty="0" smtClean="0"/>
              <a:t>If everything looks okay at the OPM, I will be notified.  After that, it’s a waiting game…</a:t>
            </a:r>
          </a:p>
          <a:p>
            <a:pPr lvl="0">
              <a:buNone/>
            </a:pPr>
            <a:endParaRPr lang="en-US" b="1" dirty="0" smtClean="0"/>
          </a:p>
          <a:p>
            <a:pPr lvl="0">
              <a:buNone/>
            </a:pPr>
            <a:endParaRPr lang="en-US" b="1" dirty="0" smtClean="0"/>
          </a:p>
          <a:p>
            <a:pPr lvl="0">
              <a:buNone/>
            </a:pPr>
            <a:endParaRPr lang="en-US" b="1" dirty="0" smtClean="0"/>
          </a:p>
          <a:p>
            <a:pPr>
              <a:buNone/>
            </a:pPr>
            <a:endParaRPr lang="en-US" b="1" dirty="0" smtClean="0"/>
          </a:p>
          <a:p>
            <a:pPr>
              <a:buNone/>
            </a:pPr>
            <a:r>
              <a:rPr lang="en-US" b="1" dirty="0" smtClean="0"/>
              <a:t>Additionally, please note that once your clearance has been granted, per requirements stated in section 3.4, Corporate Policy Statement 305 – Substance Abuse Policy and Control Program, you could be subject to random alcohol / drug screening.</a:t>
            </a:r>
          </a:p>
          <a:p>
            <a:pPr>
              <a:buNone/>
            </a:pPr>
            <a:r>
              <a:rPr lang="en-US" b="1" dirty="0" smtClean="0"/>
              <a:t>Although L-3 strongly encourages you to report Security concerns directly to your FSO (Facility Security Officer) or DSM (Division Security Manager) to facilitate investigation and/or resolution, </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b="1" dirty="0" smtClean="0"/>
              <a:t>Don’t forget to let me know when you’re ready to start putting the data into the electronic eQIP system.  I have to do something at my end before it’ll let you in.</a:t>
            </a:r>
          </a:p>
          <a:p>
            <a:pPr>
              <a:buNone/>
            </a:pPr>
            <a:r>
              <a:rPr lang="en-US" b="1" dirty="0" smtClean="0"/>
              <a:t>Please don’t hesitate to let me know if you have any questions.</a:t>
            </a:r>
          </a:p>
        </p:txBody>
      </p:sp>
      <p:sp>
        <p:nvSpPr>
          <p:cNvPr id="5" name="TextBox 4"/>
          <p:cNvSpPr txBox="1"/>
          <p:nvPr/>
        </p:nvSpPr>
        <p:spPr>
          <a:xfrm>
            <a:off x="5181600" y="3200400"/>
            <a:ext cx="3770584" cy="230832"/>
          </a:xfrm>
          <a:prstGeom prst="rect">
            <a:avLst/>
          </a:prstGeom>
          <a:noFill/>
          <a:ln w="28575">
            <a:solidFill>
              <a:schemeClr val="tx1"/>
            </a:solidFill>
          </a:ln>
          <a:effectLst>
            <a:glow rad="63500">
              <a:schemeClr val="accent2">
                <a:satMod val="175000"/>
                <a:alpha val="40000"/>
              </a:schemeClr>
            </a:glow>
          </a:effectLst>
        </p:spPr>
        <p:txBody>
          <a:bodyPr wrap="none" rtlCol="0">
            <a:spAutoFit/>
          </a:bodyPr>
          <a:lstStyle/>
          <a:p>
            <a:r>
              <a:rPr lang="en-US" sz="900" b="1" dirty="0" smtClean="0">
                <a:solidFill>
                  <a:srgbClr val="C00000"/>
                </a:solidFill>
              </a:rPr>
              <a:t>** (to see if anything is missing, or if there are date gaps, etc.). </a:t>
            </a:r>
            <a:endParaRPr lang="en-US" sz="900" dirty="0"/>
          </a:p>
        </p:txBody>
      </p:sp>
      <p:sp>
        <p:nvSpPr>
          <p:cNvPr id="6" name="TextBox 5"/>
          <p:cNvSpPr txBox="1"/>
          <p:nvPr/>
        </p:nvSpPr>
        <p:spPr>
          <a:xfrm>
            <a:off x="228600" y="3962400"/>
            <a:ext cx="8712499" cy="507831"/>
          </a:xfrm>
          <a:prstGeom prst="rect">
            <a:avLst/>
          </a:prstGeom>
          <a:noFill/>
          <a:ln w="28575">
            <a:solidFill>
              <a:schemeClr val="tx1"/>
            </a:solidFill>
          </a:ln>
          <a:effectLst>
            <a:glow rad="63500">
              <a:schemeClr val="accent2">
                <a:satMod val="175000"/>
                <a:alpha val="40000"/>
              </a:schemeClr>
            </a:glow>
          </a:effectLst>
        </p:spPr>
        <p:txBody>
          <a:bodyPr wrap="square" rtlCol="0">
            <a:spAutoFit/>
          </a:bodyPr>
          <a:lstStyle/>
          <a:p>
            <a:r>
              <a:rPr lang="en-US" sz="900" b="1" dirty="0" smtClean="0">
                <a:solidFill>
                  <a:srgbClr val="C00000"/>
                </a:solidFill>
              </a:rPr>
              <a:t>L-3 Security will hold your record in a locked file cabinet.  The file is placed in a sealed, opaque envelope with an official Privacy Act sticker on the outside of the envelope, as well as on your file folder.  Security is obligated to hold your SF 86 until you are granted your FINAL Secret clearance.  After that, it must be properly returned to you for your retention or destruction.</a:t>
            </a:r>
          </a:p>
        </p:txBody>
      </p:sp>
      <p:sp>
        <p:nvSpPr>
          <p:cNvPr id="7" name="TextBox 6"/>
          <p:cNvSpPr txBox="1"/>
          <p:nvPr/>
        </p:nvSpPr>
        <p:spPr>
          <a:xfrm>
            <a:off x="228600" y="4876800"/>
            <a:ext cx="8712499" cy="507831"/>
          </a:xfrm>
          <a:prstGeom prst="rect">
            <a:avLst/>
          </a:prstGeom>
          <a:noFill/>
          <a:ln w="28575">
            <a:solidFill>
              <a:schemeClr val="tx1"/>
            </a:solidFill>
          </a:ln>
          <a:effectLst>
            <a:glow rad="63500">
              <a:schemeClr val="accent2">
                <a:satMod val="175000"/>
                <a:alpha val="40000"/>
              </a:schemeClr>
            </a:glow>
          </a:effectLst>
        </p:spPr>
        <p:txBody>
          <a:bodyPr wrap="square" rtlCol="0">
            <a:spAutoFit/>
          </a:bodyPr>
          <a:lstStyle/>
          <a:p>
            <a:r>
              <a:rPr lang="en-US" sz="900" b="1" dirty="0" smtClean="0">
                <a:solidFill>
                  <a:srgbClr val="C00000"/>
                </a:solidFill>
              </a:rPr>
              <a:t>you may also contact the DoD Hotline number if you are a witness to what you believe to be a violation of ethical standards and/or the law, including but not limited to fraud, waste, or abuse of authority, potential leaks of classified information, or potential acts of terrorism, directly to the Inspector General of the Department of Defense Hotline at 800-424-9098 (e-mail: </a:t>
            </a:r>
            <a:r>
              <a:rPr lang="en-US" sz="900" b="1" u="sng" dirty="0" smtClean="0">
                <a:solidFill>
                  <a:srgbClr val="C00000"/>
                </a:solidFill>
                <a:hlinkClick r:id="rId4"/>
              </a:rPr>
              <a:t>hotline@dodig.mil</a:t>
            </a:r>
            <a:r>
              <a:rPr lang="en-US" sz="900" b="1" dirty="0" smtClean="0">
                <a:solidFill>
                  <a:srgbClr val="C00000"/>
                </a:solidFill>
              </a:rPr>
              <a:t>).</a:t>
            </a:r>
          </a:p>
        </p:txBody>
      </p:sp>
      <p:sp>
        <p:nvSpPr>
          <p:cNvPr id="8" name="TextBox 7"/>
          <p:cNvSpPr txBox="1"/>
          <p:nvPr/>
        </p:nvSpPr>
        <p:spPr>
          <a:xfrm>
            <a:off x="228600" y="5715000"/>
            <a:ext cx="8712499" cy="507831"/>
          </a:xfrm>
          <a:prstGeom prst="rect">
            <a:avLst/>
          </a:prstGeom>
          <a:noFill/>
          <a:ln w="28575">
            <a:solidFill>
              <a:schemeClr val="tx1"/>
            </a:solidFill>
          </a:ln>
          <a:effectLst>
            <a:glow rad="63500">
              <a:schemeClr val="accent2">
                <a:satMod val="175000"/>
                <a:alpha val="40000"/>
              </a:schemeClr>
            </a:glow>
          </a:effectLst>
        </p:spPr>
        <p:txBody>
          <a:bodyPr wrap="square" rtlCol="0">
            <a:spAutoFit/>
          </a:bodyPr>
          <a:lstStyle/>
          <a:p>
            <a:pPr>
              <a:buNone/>
            </a:pPr>
            <a:r>
              <a:rPr lang="en-US" sz="900" b="1" dirty="0" smtClean="0">
                <a:solidFill>
                  <a:srgbClr val="C00000"/>
                </a:solidFill>
              </a:rPr>
              <a:t>**</a:t>
            </a:r>
            <a:r>
              <a:rPr lang="en-US" sz="900" b="1" u="sng" dirty="0" smtClean="0">
                <a:solidFill>
                  <a:srgbClr val="C00000"/>
                </a:solidFill>
              </a:rPr>
              <a:t>About your completed SF-86</a:t>
            </a:r>
            <a:r>
              <a:rPr lang="en-US" sz="900" b="1" dirty="0" smtClean="0">
                <a:solidFill>
                  <a:srgbClr val="C00000"/>
                </a:solidFill>
              </a:rPr>
              <a:t>:  Per the National Industrial Security Program Operating Manual (NISPOM) 2.202, L-3 Security is required to review your entire SF 86 for adequacy and completeness; however, your privacy is maintained.  The information on your SF 86 may not be used for any other purpose within the company.</a:t>
            </a:r>
          </a:p>
        </p:txBody>
      </p:sp>
      <p:graphicFrame>
        <p:nvGraphicFramePr>
          <p:cNvPr id="9" name="Table 8"/>
          <p:cNvGraphicFramePr>
            <a:graphicFrameLocks noGrp="1"/>
          </p:cNvGraphicFramePr>
          <p:nvPr/>
        </p:nvGraphicFramePr>
        <p:xfrm>
          <a:off x="1600200" y="649224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5"/>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2-202 b: </a:t>
            </a:r>
            <a:br>
              <a:rPr lang="en-US" dirty="0" smtClean="0"/>
            </a:br>
            <a:r>
              <a:rPr lang="en-US" dirty="0" smtClean="0"/>
              <a:t>Procedures for Completing SF 86</a:t>
            </a:r>
            <a:endParaRPr lang="en-US" dirty="0"/>
          </a:p>
        </p:txBody>
      </p:sp>
      <p:sp>
        <p:nvSpPr>
          <p:cNvPr id="5" name="Content Placeholder 4"/>
          <p:cNvSpPr>
            <a:spLocks noGrp="1"/>
          </p:cNvSpPr>
          <p:nvPr>
            <p:ph idx="1"/>
          </p:nvPr>
        </p:nvSpPr>
        <p:spPr>
          <a:xfrm>
            <a:off x="228600" y="1752600"/>
            <a:ext cx="8382000" cy="4614672"/>
          </a:xfrm>
        </p:spPr>
        <p:txBody>
          <a:bodyPr>
            <a:normAutofit/>
          </a:bodyPr>
          <a:lstStyle/>
          <a:p>
            <a:r>
              <a:rPr lang="en-US" dirty="0" smtClean="0"/>
              <a:t>Retain </a:t>
            </a:r>
            <a:r>
              <a:rPr lang="en-US" u="sng" dirty="0" smtClean="0"/>
              <a:t>original</a:t>
            </a:r>
            <a:r>
              <a:rPr lang="en-US" dirty="0" smtClean="0"/>
              <a:t>, signed copy of SF 86 and related signed Releases until clearance process is completed. </a:t>
            </a:r>
          </a:p>
          <a:p>
            <a:r>
              <a:rPr lang="en-US" dirty="0" smtClean="0"/>
              <a:t>Protect this documentation to ensure confidentiality is preserved against access by </a:t>
            </a:r>
            <a:r>
              <a:rPr lang="en-US" u="sng" dirty="0" smtClean="0"/>
              <a:t>anyone</a:t>
            </a:r>
            <a:r>
              <a:rPr lang="en-US" dirty="0" smtClean="0"/>
              <a:t> other than the FSO or designee. </a:t>
            </a:r>
          </a:p>
          <a:p>
            <a:r>
              <a:rPr lang="en-US" dirty="0" smtClean="0"/>
              <a:t>Immediately after FINAL eligibility has been granted or denied, documentation must be destroyed or returned to employee.</a:t>
            </a:r>
            <a:endParaRPr lang="en-US" dirty="0"/>
          </a:p>
        </p:txBody>
      </p:sp>
      <p:graphicFrame>
        <p:nvGraphicFramePr>
          <p:cNvPr id="4" name="Table 3"/>
          <p:cNvGraphicFramePr>
            <a:graphicFrameLocks noGrp="1"/>
          </p:cNvGraphicFramePr>
          <p:nvPr/>
        </p:nvGraphicFramePr>
        <p:xfrm>
          <a:off x="16002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2-205: </a:t>
            </a:r>
            <a:br>
              <a:rPr lang="en-US" dirty="0" smtClean="0"/>
            </a:br>
            <a:r>
              <a:rPr lang="en-US" dirty="0" smtClean="0"/>
              <a:t>Pre-employment Clearance Action</a:t>
            </a:r>
            <a:endParaRPr lang="en-US" dirty="0"/>
          </a:p>
        </p:txBody>
      </p:sp>
      <p:sp>
        <p:nvSpPr>
          <p:cNvPr id="4" name="Content Placeholder 3"/>
          <p:cNvSpPr>
            <a:spLocks noGrp="1"/>
          </p:cNvSpPr>
          <p:nvPr>
            <p:ph idx="1"/>
          </p:nvPr>
        </p:nvSpPr>
        <p:spPr>
          <a:xfrm>
            <a:off x="457200" y="1481328"/>
            <a:ext cx="8229600" cy="4919472"/>
          </a:xfrm>
        </p:spPr>
        <p:txBody>
          <a:bodyPr>
            <a:normAutofit/>
          </a:bodyPr>
          <a:lstStyle/>
          <a:p>
            <a:r>
              <a:rPr lang="en-US" dirty="0" smtClean="0"/>
              <a:t>If access to classified information is required by a potential employee immediately upon commencement of employment, Contractor may submit a PCL application to CSA prior to the date of employment provided:</a:t>
            </a:r>
          </a:p>
          <a:p>
            <a:pPr lvl="1"/>
            <a:r>
              <a:rPr lang="en-US" dirty="0" smtClean="0"/>
              <a:t>a written commitment (offer letter) for employment has been made by the contractor, </a:t>
            </a:r>
            <a:r>
              <a:rPr lang="en-US" u="sng" dirty="0" smtClean="0"/>
              <a:t>and</a:t>
            </a:r>
          </a:p>
          <a:p>
            <a:pPr lvl="1"/>
            <a:r>
              <a:rPr lang="en-US" dirty="0" smtClean="0"/>
              <a:t>the candidate has accepted the offer in writing. </a:t>
            </a:r>
          </a:p>
          <a:p>
            <a:pPr lvl="1"/>
            <a:r>
              <a:rPr lang="en-US" dirty="0" smtClean="0"/>
              <a:t>The commitment for employment will indicate that employment shall commence within 30 days of the granting of eligibility for a PCL.</a:t>
            </a:r>
            <a:endParaRPr lang="en-US" dirty="0"/>
          </a:p>
        </p:txBody>
      </p:sp>
      <p:graphicFrame>
        <p:nvGraphicFramePr>
          <p:cNvPr id="5" name="Table 4"/>
          <p:cNvGraphicFramePr>
            <a:graphicFrameLocks noGrp="1"/>
          </p:cNvGraphicFramePr>
          <p:nvPr/>
        </p:nvGraphicFramePr>
        <p:xfrm>
          <a:off x="1524000" y="62484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2-207/208: </a:t>
            </a:r>
            <a:br>
              <a:rPr lang="en-US" dirty="0" smtClean="0"/>
            </a:br>
            <a:r>
              <a:rPr lang="en-US" dirty="0" smtClean="0"/>
              <a:t>Verification of U.S. Citizenship</a:t>
            </a:r>
            <a:endParaRPr lang="en-US" dirty="0"/>
          </a:p>
        </p:txBody>
      </p:sp>
      <p:sp>
        <p:nvSpPr>
          <p:cNvPr id="5" name="Content Placeholder 4"/>
          <p:cNvSpPr>
            <a:spLocks noGrp="1"/>
          </p:cNvSpPr>
          <p:nvPr>
            <p:ph idx="1"/>
          </p:nvPr>
        </p:nvSpPr>
        <p:spPr>
          <a:xfrm>
            <a:off x="457200" y="1481328"/>
            <a:ext cx="8229600" cy="5071872"/>
          </a:xfrm>
        </p:spPr>
        <p:txBody>
          <a:bodyPr>
            <a:normAutofit fontScale="85000" lnSpcReduction="20000"/>
          </a:bodyPr>
          <a:lstStyle/>
          <a:p>
            <a:r>
              <a:rPr lang="en-US" dirty="0" smtClean="0"/>
              <a:t>Contractor shall require each PCL applicant who claims U.S. citizenship to produce valid </a:t>
            </a:r>
            <a:r>
              <a:rPr lang="en-US" u="sng" dirty="0" smtClean="0"/>
              <a:t>original</a:t>
            </a:r>
            <a:r>
              <a:rPr lang="en-US" dirty="0" smtClean="0"/>
              <a:t> evidence:</a:t>
            </a:r>
          </a:p>
          <a:p>
            <a:pPr lvl="1"/>
            <a:r>
              <a:rPr lang="en-US" dirty="0" smtClean="0"/>
              <a:t>For individuals born in the US, birth certificate is primary and preferred. </a:t>
            </a:r>
          </a:p>
          <a:p>
            <a:pPr lvl="1"/>
            <a:r>
              <a:rPr lang="en-US" dirty="0" smtClean="0"/>
              <a:t>For individual claiming citizenship by naturalization, certificate of naturalization is acceptable.</a:t>
            </a:r>
          </a:p>
          <a:p>
            <a:pPr lvl="1"/>
            <a:r>
              <a:rPr lang="en-US" dirty="0" smtClean="0"/>
              <a:t>For citizenship acquired by birth abroad to U.S. citizen parent/s, the following are acceptable evidence:</a:t>
            </a:r>
          </a:p>
          <a:p>
            <a:pPr lvl="2"/>
            <a:r>
              <a:rPr lang="en-US" dirty="0" smtClean="0"/>
              <a:t>A Certificate of Citizenship issued by DHS, U.S. Citizenship and Immigration Services (USCIS) or its predecessor organization</a:t>
            </a:r>
          </a:p>
          <a:p>
            <a:pPr lvl="2"/>
            <a:r>
              <a:rPr lang="en-US" dirty="0" smtClean="0"/>
              <a:t>Report of Birth Abroad of a Citizen of the USA</a:t>
            </a:r>
          </a:p>
          <a:p>
            <a:pPr lvl="2"/>
            <a:r>
              <a:rPr lang="en-US" dirty="0" smtClean="0"/>
              <a:t>A Certificate of Birth</a:t>
            </a:r>
          </a:p>
          <a:p>
            <a:pPr lvl="1"/>
            <a:r>
              <a:rPr lang="en-US" dirty="0" smtClean="0"/>
              <a:t>A U.S. Passport, </a:t>
            </a:r>
            <a:r>
              <a:rPr lang="en-US" u="sng" dirty="0" smtClean="0"/>
              <a:t>current or expired</a:t>
            </a:r>
            <a:r>
              <a:rPr lang="en-US" dirty="0" smtClean="0"/>
              <a:t>, is acceptable. </a:t>
            </a:r>
          </a:p>
          <a:p>
            <a:pPr lvl="1"/>
            <a:r>
              <a:rPr lang="en-US" dirty="0" smtClean="0"/>
              <a:t>A Record of Military Processing-Armed Forces of the United States (DD Form 1966) is acceptable proof of citizenship, </a:t>
            </a:r>
            <a:r>
              <a:rPr lang="en-US" u="sng" dirty="0" smtClean="0"/>
              <a:t>provided it reflects U.S. citizenship</a:t>
            </a:r>
            <a:r>
              <a:rPr lang="en-US" dirty="0" smtClean="0"/>
              <a:t>.</a:t>
            </a:r>
            <a:endParaRPr lang="en-US" dirty="0"/>
          </a:p>
        </p:txBody>
      </p:sp>
      <p:graphicFrame>
        <p:nvGraphicFramePr>
          <p:cNvPr id="4" name="Table 3"/>
          <p:cNvGraphicFramePr>
            <a:graphicFrameLocks noGrp="1"/>
          </p:cNvGraphicFramePr>
          <p:nvPr/>
        </p:nvGraphicFramePr>
        <p:xfrm>
          <a:off x="15240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Birth Certificate Example</a:t>
            </a:r>
            <a:endParaRPr lang="en-US" dirty="0"/>
          </a:p>
        </p:txBody>
      </p:sp>
      <p:pic>
        <p:nvPicPr>
          <p:cNvPr id="3074" name="Picture 2" descr="C:\Users\tdc6452\Documents\Invincea Downloads\BO_birthcert.jpg"/>
          <p:cNvPicPr>
            <a:picLocks noGrp="1" noChangeAspect="1" noChangeArrowheads="1"/>
          </p:cNvPicPr>
          <p:nvPr>
            <p:ph idx="1"/>
          </p:nvPr>
        </p:nvPicPr>
        <p:blipFill>
          <a:blip r:embed="rId2" cstate="print"/>
          <a:srcRect/>
          <a:stretch>
            <a:fillRect/>
          </a:stretch>
        </p:blipFill>
        <p:spPr bwMode="auto">
          <a:xfrm>
            <a:off x="2269663" y="1481138"/>
            <a:ext cx="4604674" cy="4525962"/>
          </a:xfrm>
          <a:prstGeom prst="rect">
            <a:avLst/>
          </a:prstGeom>
          <a:noFill/>
        </p:spPr>
      </p:pic>
      <p:graphicFrame>
        <p:nvGraphicFramePr>
          <p:cNvPr id="4" name="Table 3"/>
          <p:cNvGraphicFramePr>
            <a:graphicFrameLocks noGrp="1"/>
          </p:cNvGraphicFramePr>
          <p:nvPr/>
        </p:nvGraphicFramePr>
        <p:xfrm>
          <a:off x="1828800" y="63246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Certificate of Naturalization Example</a:t>
            </a:r>
            <a:endParaRPr lang="en-US" dirty="0"/>
          </a:p>
        </p:txBody>
      </p:sp>
      <p:pic>
        <p:nvPicPr>
          <p:cNvPr id="2050" name="Picture 2" descr="C:\Users\tdc6452\Desktop\USCIS-Redesigns-Certificate-of-Naturalization(1).gif"/>
          <p:cNvPicPr>
            <a:picLocks noGrp="1" noChangeAspect="1" noChangeArrowheads="1"/>
          </p:cNvPicPr>
          <p:nvPr>
            <p:ph idx="1"/>
          </p:nvPr>
        </p:nvPicPr>
        <p:blipFill>
          <a:blip r:embed="rId2" cstate="print"/>
          <a:srcRect/>
          <a:stretch>
            <a:fillRect/>
          </a:stretch>
        </p:blipFill>
        <p:spPr bwMode="auto">
          <a:xfrm>
            <a:off x="1519237" y="1447800"/>
            <a:ext cx="6105525" cy="5105400"/>
          </a:xfrm>
          <a:prstGeom prst="rect">
            <a:avLst/>
          </a:prstGeom>
          <a:noFill/>
        </p:spPr>
      </p:pic>
      <p:graphicFrame>
        <p:nvGraphicFramePr>
          <p:cNvPr id="4" name="Table 3"/>
          <p:cNvGraphicFramePr>
            <a:graphicFrameLocks noGrp="1"/>
          </p:cNvGraphicFramePr>
          <p:nvPr/>
        </p:nvGraphicFramePr>
        <p:xfrm>
          <a:off x="1828800" y="63246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Record of Military Processing Example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743273" y="1481138"/>
            <a:ext cx="5657453" cy="4525962"/>
          </a:xfrm>
          <a:prstGeom prst="rect">
            <a:avLst/>
          </a:prstGeom>
          <a:noFill/>
          <a:ln w="9525">
            <a:noFill/>
            <a:miter lim="800000"/>
            <a:headEnd/>
            <a:tailEnd/>
          </a:ln>
          <a:effectLst/>
        </p:spPr>
      </p:pic>
      <p:sp>
        <p:nvSpPr>
          <p:cNvPr id="4" name="TextBox 3"/>
          <p:cNvSpPr txBox="1"/>
          <p:nvPr/>
        </p:nvSpPr>
        <p:spPr>
          <a:xfrm>
            <a:off x="4495800" y="5334000"/>
            <a:ext cx="2209800" cy="184666"/>
          </a:xfrm>
          <a:prstGeom prst="rect">
            <a:avLst/>
          </a:prstGeom>
          <a:solidFill>
            <a:srgbClr val="FFFF00"/>
          </a:solidFill>
        </p:spPr>
        <p:txBody>
          <a:bodyPr wrap="square" rtlCol="0">
            <a:spAutoFit/>
          </a:bodyPr>
          <a:lstStyle/>
          <a:p>
            <a:endParaRPr lang="en-US" sz="600" dirty="0"/>
          </a:p>
        </p:txBody>
      </p:sp>
      <p:graphicFrame>
        <p:nvGraphicFramePr>
          <p:cNvPr id="5" name="Table 4"/>
          <p:cNvGraphicFramePr>
            <a:graphicFrameLocks noGrp="1"/>
          </p:cNvGraphicFramePr>
          <p:nvPr/>
        </p:nvGraphicFramePr>
        <p:xfrm>
          <a:off x="1447800" y="63246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2-209: Non-U.S. Citizens</a:t>
            </a:r>
            <a:endParaRPr lang="en-US" dirty="0"/>
          </a:p>
        </p:txBody>
      </p:sp>
      <p:sp>
        <p:nvSpPr>
          <p:cNvPr id="4" name="Content Placeholder 3"/>
          <p:cNvSpPr>
            <a:spLocks noGrp="1"/>
          </p:cNvSpPr>
          <p:nvPr>
            <p:ph idx="1"/>
          </p:nvPr>
        </p:nvSpPr>
        <p:spPr>
          <a:xfrm>
            <a:off x="457200" y="1481329"/>
            <a:ext cx="8229600" cy="3928872"/>
          </a:xfrm>
        </p:spPr>
        <p:txBody>
          <a:bodyPr/>
          <a:lstStyle/>
          <a:p>
            <a:r>
              <a:rPr lang="en-US" dirty="0" smtClean="0"/>
              <a:t>Only U.S. Citizens are (generally) eligible for U.S. Security Clearances</a:t>
            </a:r>
          </a:p>
          <a:p>
            <a:r>
              <a:rPr lang="en-US" dirty="0" smtClean="0"/>
              <a:t>Make every effort not to employ non-U.S. Citizens in duties that </a:t>
            </a:r>
            <a:r>
              <a:rPr lang="en-US" u="sng" dirty="0" smtClean="0"/>
              <a:t>may</a:t>
            </a:r>
            <a:r>
              <a:rPr lang="en-US" dirty="0" smtClean="0"/>
              <a:t> require access to classified information or work in classified areas</a:t>
            </a:r>
          </a:p>
          <a:p>
            <a:r>
              <a:rPr lang="en-US" dirty="0" smtClean="0"/>
              <a:t>ONLY EXCEPTION: LAA</a:t>
            </a:r>
            <a:endParaRPr lang="en-US" dirty="0"/>
          </a:p>
        </p:txBody>
      </p:sp>
      <p:graphicFrame>
        <p:nvGraphicFramePr>
          <p:cNvPr id="5" name="Table 4"/>
          <p:cNvGraphicFramePr>
            <a:graphicFrameLocks noGrp="1"/>
          </p:cNvGraphicFramePr>
          <p:nvPr/>
        </p:nvGraphicFramePr>
        <p:xfrm>
          <a:off x="16002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2-211: Interim PCLs</a:t>
            </a:r>
            <a:endParaRPr lang="en-US" dirty="0"/>
          </a:p>
        </p:txBody>
      </p:sp>
      <p:sp>
        <p:nvSpPr>
          <p:cNvPr id="4" name="Content Placeholder 3"/>
          <p:cNvSpPr>
            <a:spLocks noGrp="1"/>
          </p:cNvSpPr>
          <p:nvPr>
            <p:ph idx="1"/>
          </p:nvPr>
        </p:nvSpPr>
        <p:spPr>
          <a:xfrm>
            <a:off x="457200" y="1481329"/>
            <a:ext cx="8229600" cy="3928872"/>
          </a:xfrm>
        </p:spPr>
        <p:txBody>
          <a:bodyPr/>
          <a:lstStyle/>
          <a:p>
            <a:r>
              <a:rPr lang="en-US" dirty="0" smtClean="0"/>
              <a:t>May access classified to same level of Eligibility granted, except for these which need FINAL eligibility:</a:t>
            </a:r>
          </a:p>
          <a:p>
            <a:pPr lvl="1"/>
            <a:r>
              <a:rPr lang="en-US" dirty="0" smtClean="0"/>
              <a:t>RD</a:t>
            </a:r>
          </a:p>
          <a:p>
            <a:pPr lvl="1"/>
            <a:r>
              <a:rPr lang="en-US" dirty="0" smtClean="0"/>
              <a:t>COMSEC</a:t>
            </a:r>
          </a:p>
          <a:p>
            <a:pPr lvl="1"/>
            <a:r>
              <a:rPr lang="en-US" dirty="0" smtClean="0"/>
              <a:t>NATO</a:t>
            </a:r>
          </a:p>
          <a:p>
            <a:pPr lvl="1"/>
            <a:r>
              <a:rPr lang="en-US" dirty="0" smtClean="0"/>
              <a:t>SAP or SCI (determined by granting authority)</a:t>
            </a:r>
            <a:endParaRPr lang="en-US" dirty="0"/>
          </a:p>
        </p:txBody>
      </p:sp>
      <p:graphicFrame>
        <p:nvGraphicFramePr>
          <p:cNvPr id="5" name="Table 4"/>
          <p:cNvGraphicFramePr>
            <a:graphicFrameLocks noGrp="1"/>
          </p:cNvGraphicFramePr>
          <p:nvPr/>
        </p:nvGraphicFramePr>
        <p:xfrm>
          <a:off x="1600200" y="6248400"/>
          <a:ext cx="6095979" cy="365760"/>
        </p:xfrm>
        <a:graphic>
          <a:graphicData uri="http://schemas.openxmlformats.org/drawingml/2006/table">
            <a:tbl>
              <a:tblPr firstRow="1" bandRow="1">
                <a:tableStyleId>{5C22544A-7EE6-4342-B048-85BDC9FD1C3A}</a:tableStyleId>
              </a:tblPr>
              <a:tblGrid>
                <a:gridCol w="320841"/>
                <a:gridCol w="320841"/>
                <a:gridCol w="425118"/>
                <a:gridCol w="216564"/>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Determination that company is eligible for access to classified information or award of classified contract at same or lower classification level as FCL granted.</a:t>
            </a:r>
          </a:p>
          <a:p>
            <a:r>
              <a:rPr lang="en-US" dirty="0" smtClean="0"/>
              <a:t>Award may be made prior to FCL. </a:t>
            </a:r>
          </a:p>
          <a:p>
            <a:r>
              <a:rPr lang="en-US" dirty="0" smtClean="0"/>
              <a:t>Must meet eligibility requirements for access to classified information.  </a:t>
            </a:r>
          </a:p>
          <a:p>
            <a:r>
              <a:rPr lang="en-US" dirty="0" smtClean="0"/>
              <a:t>No access to classified until the FCL has been granted. </a:t>
            </a:r>
          </a:p>
        </p:txBody>
      </p:sp>
      <p:sp>
        <p:nvSpPr>
          <p:cNvPr id="3" name="Title 2"/>
          <p:cNvSpPr>
            <a:spLocks noGrp="1"/>
          </p:cNvSpPr>
          <p:nvPr>
            <p:ph type="title"/>
          </p:nvPr>
        </p:nvSpPr>
        <p:spPr/>
        <p:txBody>
          <a:bodyPr>
            <a:normAutofit/>
          </a:bodyPr>
          <a:lstStyle/>
          <a:p>
            <a:r>
              <a:rPr lang="en-US" dirty="0" smtClean="0"/>
              <a:t>2-100: General Requirements</a:t>
            </a:r>
            <a:endParaRPr lang="en-US" dirty="0"/>
          </a:p>
        </p:txBody>
      </p:sp>
      <p:graphicFrame>
        <p:nvGraphicFramePr>
          <p:cNvPr id="4" name="Table 3"/>
          <p:cNvGraphicFramePr>
            <a:graphicFrameLocks noGrp="1"/>
          </p:cNvGraphicFramePr>
          <p:nvPr/>
        </p:nvGraphicFramePr>
        <p:xfrm>
          <a:off x="1600200" y="6096000"/>
          <a:ext cx="6095979" cy="37084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370840">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Questions?</a:t>
            </a:r>
            <a:endParaRPr lang="en-US" dirty="0"/>
          </a:p>
        </p:txBody>
      </p:sp>
      <p:graphicFrame>
        <p:nvGraphicFramePr>
          <p:cNvPr id="14" name="Content Placeholder 13"/>
          <p:cNvGraphicFramePr>
            <a:graphicFrameLocks noGrp="1"/>
          </p:cNvGraphicFramePr>
          <p:nvPr>
            <p:ph idx="1"/>
          </p:nvPr>
        </p:nvGraphicFramePr>
        <p:xfrm>
          <a:off x="1600200" y="62484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r>
            </a:tbl>
          </a:graphicData>
        </a:graphic>
      </p:graphicFrame>
      <p:pic>
        <p:nvPicPr>
          <p:cNvPr id="1034" name="Picture 10" descr="C:\Users\tdc6452\AppData\Local\Microsoft\Windows\Temporary Internet Files\Content.IE5\55YX80NC\MM900234752[1].gif"/>
          <p:cNvPicPr>
            <a:picLocks noChangeAspect="1" noChangeArrowheads="1" noCrop="1"/>
          </p:cNvPicPr>
          <p:nvPr/>
        </p:nvPicPr>
        <p:blipFill>
          <a:blip r:embed="rId2" cstate="print"/>
          <a:srcRect/>
          <a:stretch>
            <a:fillRect/>
          </a:stretch>
        </p:blipFill>
        <p:spPr bwMode="auto">
          <a:xfrm>
            <a:off x="2971800" y="1752600"/>
            <a:ext cx="3233738" cy="3614178"/>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458200" cy="1600200"/>
          </a:xfrm>
        </p:spPr>
        <p:txBody>
          <a:bodyPr>
            <a:normAutofit/>
          </a:bodyPr>
          <a:lstStyle/>
          <a:p>
            <a:r>
              <a:rPr lang="en-US" dirty="0" smtClean="0"/>
              <a:t>2-104: PCLs Required in Connection with FCL</a:t>
            </a:r>
            <a:endParaRPr lang="en-US" dirty="0"/>
          </a:p>
        </p:txBody>
      </p:sp>
      <p:sp>
        <p:nvSpPr>
          <p:cNvPr id="4" name="Content Placeholder 3"/>
          <p:cNvSpPr>
            <a:spLocks noGrp="1"/>
          </p:cNvSpPr>
          <p:nvPr>
            <p:ph idx="1"/>
          </p:nvPr>
        </p:nvSpPr>
        <p:spPr>
          <a:xfrm>
            <a:off x="457200" y="1481328"/>
            <a:ext cx="8153400" cy="4525963"/>
          </a:xfrm>
        </p:spPr>
        <p:txBody>
          <a:bodyPr>
            <a:normAutofit/>
          </a:bodyPr>
          <a:lstStyle/>
          <a:p>
            <a:endParaRPr lang="en-US" dirty="0" smtClean="0"/>
          </a:p>
          <a:p>
            <a:r>
              <a:rPr lang="en-US" dirty="0" smtClean="0"/>
              <a:t>Senior management official and FSO must always be cleared to level of the FCL. </a:t>
            </a:r>
          </a:p>
          <a:p>
            <a:r>
              <a:rPr lang="en-US" dirty="0" smtClean="0"/>
              <a:t>Some other officials must be granted PCLs or be excluded from classified access (see 2-106 or check with IS Rep).</a:t>
            </a:r>
          </a:p>
        </p:txBody>
      </p:sp>
      <p:graphicFrame>
        <p:nvGraphicFramePr>
          <p:cNvPr id="5" name="Table 4"/>
          <p:cNvGraphicFramePr>
            <a:graphicFrameLocks noGrp="1"/>
          </p:cNvGraphicFramePr>
          <p:nvPr/>
        </p:nvGraphicFramePr>
        <p:xfrm>
          <a:off x="1600200" y="6096000"/>
          <a:ext cx="6095979" cy="37084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37084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2-108: MFOs</a:t>
            </a:r>
            <a:endParaRPr lang="en-US" dirty="0"/>
          </a:p>
        </p:txBody>
      </p:sp>
      <p:sp>
        <p:nvSpPr>
          <p:cNvPr id="5" name="Content Placeholder 4"/>
          <p:cNvSpPr>
            <a:spLocks noGrp="1"/>
          </p:cNvSpPr>
          <p:nvPr>
            <p:ph idx="1"/>
          </p:nvPr>
        </p:nvSpPr>
        <p:spPr>
          <a:xfrm>
            <a:off x="685800" y="1524000"/>
            <a:ext cx="7772400" cy="3810000"/>
          </a:xfrm>
        </p:spPr>
        <p:txBody>
          <a:bodyPr>
            <a:normAutofit/>
          </a:bodyPr>
          <a:lstStyle/>
          <a:p>
            <a:r>
              <a:rPr lang="en-US" dirty="0" smtClean="0"/>
              <a:t>Home office facility must have FCL at same, or higher, level of any cleared facility within the MFO. </a:t>
            </a:r>
          </a:p>
          <a:p>
            <a:r>
              <a:rPr lang="en-US" dirty="0" smtClean="0"/>
              <a:t>CSA will determine necessity for branch office FCLs.</a:t>
            </a:r>
            <a:endParaRPr lang="en-US" dirty="0"/>
          </a:p>
        </p:txBody>
      </p:sp>
      <p:graphicFrame>
        <p:nvGraphicFramePr>
          <p:cNvPr id="4" name="Table 3"/>
          <p:cNvGraphicFramePr>
            <a:graphicFrameLocks noGrp="1"/>
          </p:cNvGraphicFramePr>
          <p:nvPr/>
        </p:nvGraphicFramePr>
        <p:xfrm>
          <a:off x="1524000" y="6096000"/>
          <a:ext cx="6095979" cy="37084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37084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2-109: </a:t>
            </a:r>
            <a:br>
              <a:rPr lang="en-US" dirty="0" smtClean="0"/>
            </a:br>
            <a:r>
              <a:rPr lang="en-US" dirty="0" smtClean="0"/>
              <a:t>Parent/Subsidiary Relationship</a:t>
            </a:r>
            <a:endParaRPr lang="en-US" dirty="0"/>
          </a:p>
        </p:txBody>
      </p:sp>
      <p:sp>
        <p:nvSpPr>
          <p:cNvPr id="4" name="Content Placeholder 3"/>
          <p:cNvSpPr>
            <a:spLocks noGrp="1"/>
          </p:cNvSpPr>
          <p:nvPr>
            <p:ph idx="1"/>
          </p:nvPr>
        </p:nvSpPr>
        <p:spPr>
          <a:xfrm>
            <a:off x="457200" y="1752600"/>
            <a:ext cx="8229600" cy="4572000"/>
          </a:xfrm>
        </p:spPr>
        <p:txBody>
          <a:bodyPr>
            <a:normAutofit/>
          </a:bodyPr>
          <a:lstStyle/>
          <a:p>
            <a:r>
              <a:rPr lang="en-US" dirty="0" smtClean="0"/>
              <a:t>When parent/subsidiary relationship exists, each will be processed separately for FCL.</a:t>
            </a:r>
          </a:p>
          <a:p>
            <a:r>
              <a:rPr lang="en-US" dirty="0" smtClean="0"/>
              <a:t>CSA will determine necessity for parent to be cleared (DD-254 is necessary if access is required) or excluded from access to classified information. </a:t>
            </a:r>
          </a:p>
          <a:p>
            <a:r>
              <a:rPr lang="en-US" dirty="0" smtClean="0"/>
              <a:t>When parent or its cleared subsidiaries are co-located, CSA may approve a formal written agreement to use common security services. </a:t>
            </a:r>
          </a:p>
        </p:txBody>
      </p:sp>
      <p:graphicFrame>
        <p:nvGraphicFramePr>
          <p:cNvPr id="5" name="Table 4"/>
          <p:cNvGraphicFramePr>
            <a:graphicFrameLocks noGrp="1"/>
          </p:cNvGraphicFramePr>
          <p:nvPr/>
        </p:nvGraphicFramePr>
        <p:xfrm>
          <a:off x="1828800" y="6248400"/>
          <a:ext cx="6095979" cy="37084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37084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3886200"/>
          </a:xfrm>
        </p:spPr>
        <p:txBody>
          <a:bodyPr>
            <a:normAutofit/>
          </a:bodyPr>
          <a:lstStyle/>
          <a:p>
            <a:r>
              <a:rPr lang="en-US" dirty="0" smtClean="0"/>
              <a:t>CSA will advise and assist company during FCL process. As a minimum, company must:</a:t>
            </a:r>
          </a:p>
          <a:p>
            <a:pPr lvl="1"/>
            <a:r>
              <a:rPr lang="en-US" dirty="0" smtClean="0"/>
              <a:t>Execute and maintain </a:t>
            </a:r>
            <a:r>
              <a:rPr lang="en-US" u="sng" dirty="0" smtClean="0"/>
              <a:t>original</a:t>
            </a:r>
            <a:r>
              <a:rPr lang="en-US" dirty="0" smtClean="0"/>
              <a:t> CSA-designated forms (e.g.,441; 441-1; SF-328; 381-R; KMP List).</a:t>
            </a:r>
          </a:p>
          <a:p>
            <a:pPr lvl="1"/>
            <a:r>
              <a:rPr lang="en-US" b="1" dirty="0" smtClean="0">
                <a:solidFill>
                  <a:srgbClr val="C00000"/>
                </a:solidFill>
              </a:rPr>
              <a:t>YOU MUST BE ABLE TO READILY PRODUCE THESE ITEMS AT EACH DSS ASSESSMENT </a:t>
            </a:r>
          </a:p>
          <a:p>
            <a:pPr lvl="1"/>
            <a:r>
              <a:rPr lang="en-US" b="1" dirty="0" smtClean="0">
                <a:solidFill>
                  <a:srgbClr val="C00000"/>
                </a:solidFill>
              </a:rPr>
              <a:t>PHYSICALLY TOUCH THEM DURING CONTRACTOR SELF-REVIEW</a:t>
            </a:r>
          </a:p>
        </p:txBody>
      </p:sp>
      <p:sp>
        <p:nvSpPr>
          <p:cNvPr id="3" name="Title 2"/>
          <p:cNvSpPr>
            <a:spLocks noGrp="1"/>
          </p:cNvSpPr>
          <p:nvPr>
            <p:ph type="title"/>
          </p:nvPr>
        </p:nvSpPr>
        <p:spPr/>
        <p:txBody>
          <a:bodyPr>
            <a:normAutofit/>
          </a:bodyPr>
          <a:lstStyle/>
          <a:p>
            <a:r>
              <a:rPr lang="en-US" dirty="0" smtClean="0"/>
              <a:t>2-111: Records Maintenance</a:t>
            </a:r>
            <a:endParaRPr lang="en-US" dirty="0"/>
          </a:p>
        </p:txBody>
      </p:sp>
      <p:graphicFrame>
        <p:nvGraphicFramePr>
          <p:cNvPr id="4" name="Table 3"/>
          <p:cNvGraphicFramePr>
            <a:graphicFrameLocks noGrp="1"/>
          </p:cNvGraphicFramePr>
          <p:nvPr/>
        </p:nvGraphicFramePr>
        <p:xfrm>
          <a:off x="16002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70000" lnSpcReduction="20000"/>
          </a:bodyPr>
          <a:lstStyle/>
          <a:p>
            <a:pPr algn="ctr">
              <a:buNone/>
            </a:pPr>
            <a:r>
              <a:rPr lang="en-US" b="1" dirty="0" smtClean="0">
                <a:solidFill>
                  <a:srgbClr val="C00000"/>
                </a:solidFill>
              </a:rPr>
              <a:t>CSA Database = JPAS (currently)</a:t>
            </a:r>
          </a:p>
          <a:p>
            <a:pPr algn="ctr">
              <a:buNone/>
            </a:pPr>
            <a:endParaRPr lang="en-US" b="1" dirty="0" smtClean="0">
              <a:solidFill>
                <a:srgbClr val="C00000"/>
              </a:solidFill>
            </a:endParaRPr>
          </a:p>
          <a:p>
            <a:r>
              <a:rPr lang="en-US" dirty="0" smtClean="0"/>
              <a:t>Annotate and </a:t>
            </a:r>
            <a:r>
              <a:rPr lang="en-US" b="1" dirty="0" smtClean="0"/>
              <a:t>maintain accuracy </a:t>
            </a:r>
            <a:r>
              <a:rPr lang="en-US" dirty="0" smtClean="0"/>
              <a:t>of employees’ access records on </a:t>
            </a:r>
            <a:r>
              <a:rPr lang="en-US" b="1" dirty="0" smtClean="0">
                <a:solidFill>
                  <a:srgbClr val="C00000"/>
                </a:solidFill>
              </a:rPr>
              <a:t>JPAS</a:t>
            </a:r>
            <a:r>
              <a:rPr lang="en-US" dirty="0" smtClean="0"/>
              <a:t>.</a:t>
            </a:r>
          </a:p>
          <a:p>
            <a:r>
              <a:rPr lang="en-US" b="1" dirty="0" smtClean="0">
                <a:solidFill>
                  <a:srgbClr val="C00000"/>
                </a:solidFill>
              </a:rPr>
              <a:t>FSO Designee: </a:t>
            </a:r>
            <a:r>
              <a:rPr lang="en-US" dirty="0" smtClean="0"/>
              <a:t>Too many back-up </a:t>
            </a:r>
            <a:r>
              <a:rPr lang="en-US" b="1" dirty="0" smtClean="0"/>
              <a:t>personnel don’t access JPAS often enough, and get locked out.  New DSS requirements say that a new SAR needs to be submitted, with 3 Pre-</a:t>
            </a:r>
            <a:r>
              <a:rPr lang="en-US" b="1" dirty="0" err="1" smtClean="0"/>
              <a:t>Req</a:t>
            </a:r>
            <a:r>
              <a:rPr lang="en-US" b="1" dirty="0" smtClean="0"/>
              <a:t> Courses prior to reissuing JPAS Account Access.</a:t>
            </a:r>
          </a:p>
          <a:p>
            <a:r>
              <a:rPr lang="en-US" b="1" dirty="0" smtClean="0">
                <a:solidFill>
                  <a:srgbClr val="C00000"/>
                </a:solidFill>
              </a:rPr>
              <a:t>Check Notifications:</a:t>
            </a:r>
            <a:r>
              <a:rPr lang="en-US" dirty="0" smtClean="0">
                <a:solidFill>
                  <a:srgbClr val="C00000"/>
                </a:solidFill>
              </a:rPr>
              <a:t> </a:t>
            </a:r>
            <a:r>
              <a:rPr lang="en-US" dirty="0" smtClean="0"/>
              <a:t>Contractor will be notified when employee PCL has been denied, suspended, or revoked and contractor shall immediately deny access to classified information.  </a:t>
            </a:r>
          </a:p>
          <a:p>
            <a:r>
              <a:rPr lang="en-US" dirty="0" smtClean="0"/>
              <a:t>Contractor may </a:t>
            </a:r>
            <a:r>
              <a:rPr lang="en-US" b="1" dirty="0" smtClean="0"/>
              <a:t>centrally manage </a:t>
            </a:r>
            <a:r>
              <a:rPr lang="en-US" dirty="0" smtClean="0"/>
              <a:t>eligibility and access records in MFO.</a:t>
            </a:r>
          </a:p>
          <a:p>
            <a:r>
              <a:rPr lang="en-US" dirty="0" smtClean="0"/>
              <a:t>Contractor shall </a:t>
            </a:r>
            <a:r>
              <a:rPr lang="en-US" b="1" dirty="0" smtClean="0"/>
              <a:t>limit requests for PCLs </a:t>
            </a:r>
            <a:r>
              <a:rPr lang="en-US" dirty="0" smtClean="0"/>
              <a:t>to minimal number necessary for operational efficiency / contractual obligations. </a:t>
            </a:r>
            <a:r>
              <a:rPr lang="en-US" i="1" dirty="0" smtClean="0"/>
              <a:t>PCL requests </a:t>
            </a:r>
            <a:r>
              <a:rPr lang="en-US" i="1" u="sng" dirty="0" smtClean="0"/>
              <a:t>shall not be made</a:t>
            </a:r>
            <a:r>
              <a:rPr lang="en-US" i="1" dirty="0" smtClean="0"/>
              <a:t> to establish "pools" of cleared employees.</a:t>
            </a:r>
            <a:endParaRPr lang="en-US" dirty="0" smtClean="0"/>
          </a:p>
          <a:p>
            <a:endParaRPr lang="en-US" b="1" dirty="0" smtClean="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2-200: General PCL Requirements</a:t>
            </a:r>
            <a:endParaRPr lang="en-US" dirty="0"/>
          </a:p>
        </p:txBody>
      </p:sp>
      <p:graphicFrame>
        <p:nvGraphicFramePr>
          <p:cNvPr id="4" name="Table 3"/>
          <p:cNvGraphicFramePr>
            <a:graphicFrameLocks noGrp="1"/>
          </p:cNvGraphicFramePr>
          <p:nvPr/>
        </p:nvGraphicFramePr>
        <p:xfrm>
          <a:off x="16002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2-200: General PCL Requirements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51149" y="1183799"/>
            <a:ext cx="6521252" cy="5674201"/>
          </a:xfrm>
          <a:prstGeom prst="rect">
            <a:avLst/>
          </a:prstGeom>
          <a:noFill/>
          <a:ln w="9525">
            <a:noFill/>
            <a:miter lim="800000"/>
            <a:headEnd/>
            <a:tailEnd/>
          </a:ln>
          <a:effectLst/>
        </p:spPr>
      </p:pic>
      <p:sp>
        <p:nvSpPr>
          <p:cNvPr id="6" name="Right Arrow 5"/>
          <p:cNvSpPr/>
          <p:nvPr/>
        </p:nvSpPr>
        <p:spPr>
          <a:xfrm>
            <a:off x="152400" y="2895600"/>
            <a:ext cx="1066800" cy="228600"/>
          </a:xfrm>
          <a:prstGeom prst="rightArrow">
            <a:avLst/>
          </a:prstGeom>
          <a:solidFill>
            <a:srgbClr val="C00000"/>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nvGraphicFramePr>
        <p:xfrm>
          <a:off x="16002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458200" cy="1143000"/>
          </a:xfrm>
        </p:spPr>
        <p:txBody>
          <a:bodyPr>
            <a:normAutofit fontScale="90000"/>
          </a:bodyPr>
          <a:lstStyle/>
          <a:p>
            <a:r>
              <a:rPr lang="en-US" dirty="0" smtClean="0"/>
              <a:t>2-201: Investigative Requirements</a:t>
            </a:r>
            <a:endParaRPr lang="en-US" dirty="0"/>
          </a:p>
        </p:txBody>
      </p:sp>
      <p:sp>
        <p:nvSpPr>
          <p:cNvPr id="4" name="Content Placeholder 3"/>
          <p:cNvSpPr>
            <a:spLocks noGrp="1"/>
          </p:cNvSpPr>
          <p:nvPr>
            <p:ph idx="1"/>
          </p:nvPr>
        </p:nvSpPr>
        <p:spPr>
          <a:xfrm>
            <a:off x="304800" y="1481328"/>
            <a:ext cx="8382000" cy="4995672"/>
          </a:xfrm>
        </p:spPr>
        <p:txBody>
          <a:bodyPr>
            <a:normAutofit fontScale="92500" lnSpcReduction="20000"/>
          </a:bodyPr>
          <a:lstStyle/>
          <a:p>
            <a:r>
              <a:rPr lang="en-US" dirty="0" smtClean="0"/>
              <a:t>Investigations conducted by a Federal agency shall not be duplicated by another when current within 5 years and meet the scope and standards for the level of PCL required. The types of investigations are:</a:t>
            </a:r>
          </a:p>
          <a:p>
            <a:pPr lvl="1"/>
            <a:r>
              <a:rPr lang="en-US" dirty="0" smtClean="0"/>
              <a:t>SSBI – required for TOP SECRET, Q, and SCI access. (Electronic SF 86 used).</a:t>
            </a:r>
          </a:p>
          <a:p>
            <a:pPr lvl="1"/>
            <a:r>
              <a:rPr lang="en-US" dirty="0" smtClean="0"/>
              <a:t>NACLC – required for SECRET, L, and CONFIDENTIAL PCLs. (Electronic SF 86 used).</a:t>
            </a:r>
          </a:p>
          <a:p>
            <a:pPr lvl="1"/>
            <a:r>
              <a:rPr lang="en-US" dirty="0" smtClean="0"/>
              <a:t>Polygraph – used by agencies with policies sanctioning for PCL purposes.</a:t>
            </a:r>
          </a:p>
          <a:p>
            <a:pPr lvl="1"/>
            <a:r>
              <a:rPr lang="en-US" b="1" dirty="0" smtClean="0">
                <a:solidFill>
                  <a:srgbClr val="C00000"/>
                </a:solidFill>
              </a:rPr>
              <a:t>Contractor personnel </a:t>
            </a:r>
            <a:r>
              <a:rPr lang="en-US" b="1" u="sng" dirty="0" smtClean="0">
                <a:solidFill>
                  <a:srgbClr val="C00000"/>
                </a:solidFill>
              </a:rPr>
              <a:t>may</a:t>
            </a:r>
            <a:r>
              <a:rPr lang="en-US" b="1" dirty="0" smtClean="0">
                <a:solidFill>
                  <a:srgbClr val="C00000"/>
                </a:solidFill>
              </a:rPr>
              <a:t> be subject to reinvestigation program (</a:t>
            </a:r>
            <a:r>
              <a:rPr lang="en-US" b="1" i="1" u="sng" dirty="0" smtClean="0">
                <a:solidFill>
                  <a:srgbClr val="C00000"/>
                </a:solidFill>
              </a:rPr>
              <a:t>usually</a:t>
            </a:r>
            <a:r>
              <a:rPr lang="en-US" b="1" dirty="0" smtClean="0">
                <a:solidFill>
                  <a:srgbClr val="C00000"/>
                </a:solidFill>
              </a:rPr>
              <a:t>  5 years for TS; 10 years for S).</a:t>
            </a:r>
          </a:p>
          <a:p>
            <a:pPr lvl="1"/>
            <a:r>
              <a:rPr lang="en-US" dirty="0" smtClean="0"/>
              <a:t>Contractor must ensure that employee has the opportunity to complete and submit all Financial Disclosure forms in private.</a:t>
            </a:r>
            <a:endParaRPr lang="en-US" dirty="0"/>
          </a:p>
        </p:txBody>
      </p:sp>
      <p:graphicFrame>
        <p:nvGraphicFramePr>
          <p:cNvPr id="5" name="Table 4"/>
          <p:cNvGraphicFramePr>
            <a:graphicFrameLocks noGrp="1"/>
          </p:cNvGraphicFramePr>
          <p:nvPr/>
        </p:nvGraphicFramePr>
        <p:xfrm>
          <a:off x="1600200" y="6172200"/>
          <a:ext cx="6095979" cy="365760"/>
        </p:xfrm>
        <a:graphic>
          <a:graphicData uri="http://schemas.openxmlformats.org/drawingml/2006/table">
            <a:tbl>
              <a:tblPr firstRow="1" bandRow="1">
                <a:tableStyleId>{5C22544A-7EE6-4342-B048-85BDC9FD1C3A}</a:tableStyleId>
              </a:tblPr>
              <a:tblGrid>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gridCol w="320841"/>
              </a:tblGrid>
              <a:tr h="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354</TotalTime>
  <Words>1234</Words>
  <Application>Microsoft Office PowerPoint</Application>
  <PresentationFormat>On-screen Show (4:3)</PresentationFormat>
  <Paragraphs>120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FISWG Conference 10 July 2013</vt:lpstr>
      <vt:lpstr>2-100: General Requirements</vt:lpstr>
      <vt:lpstr>2-104: PCLs Required in Connection with FCL</vt:lpstr>
      <vt:lpstr>2-108: MFOs</vt:lpstr>
      <vt:lpstr>2-109:  Parent/Subsidiary Relationship</vt:lpstr>
      <vt:lpstr>2-111: Records Maintenance</vt:lpstr>
      <vt:lpstr>2-200: General PCL Requirements</vt:lpstr>
      <vt:lpstr>2-200: General PCL Requirements</vt:lpstr>
      <vt:lpstr>2-201: Investigative Requirements</vt:lpstr>
      <vt:lpstr>2-202 a:  Procedures for Completing SF 86</vt:lpstr>
      <vt:lpstr>2-202 a (continued): Procedures for Completing SF 86 - Example</vt:lpstr>
      <vt:lpstr>2-202 b:  Procedures for Completing SF 86</vt:lpstr>
      <vt:lpstr>2-205:  Pre-employment Clearance Action</vt:lpstr>
      <vt:lpstr>2-207/208:  Verification of U.S. Citizenship</vt:lpstr>
      <vt:lpstr>Birth Certificate Example</vt:lpstr>
      <vt:lpstr>Certificate of Naturalization Example</vt:lpstr>
      <vt:lpstr>Record of Military Processing Example</vt:lpstr>
      <vt:lpstr>2-209: Non-U.S. Citizens</vt:lpstr>
      <vt:lpstr>2-211: Interim PCLs</vt:lpstr>
      <vt:lpstr>Questions?</vt:lpstr>
    </vt:vector>
  </TitlesOfParts>
  <Company>L-3 Communications - Link Simulation &amp; Training Div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FISWG Conference 10 July 2013  Back to Basics Chapter 2</dc:title>
  <dc:creator>Temp</dc:creator>
  <cp:lastModifiedBy>Office of Research</cp:lastModifiedBy>
  <cp:revision>96</cp:revision>
  <dcterms:created xsi:type="dcterms:W3CDTF">2013-06-24T15:02:32Z</dcterms:created>
  <dcterms:modified xsi:type="dcterms:W3CDTF">2013-07-16T13:42:53Z</dcterms:modified>
</cp:coreProperties>
</file>