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3" r:id="rId13"/>
    <p:sldId id="271" r:id="rId14"/>
    <p:sldId id="270" r:id="rId15"/>
    <p:sldId id="266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2244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B8C8-381D-4B83-8B7F-B631180E554B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B8C8-381D-4B83-8B7F-B631180E554B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B8C8-381D-4B83-8B7F-B631180E554B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B8C8-381D-4B83-8B7F-B631180E554B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B8C8-381D-4B83-8B7F-B631180E554B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B8C8-381D-4B83-8B7F-B631180E554B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B8C8-381D-4B83-8B7F-B631180E554B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B8C8-381D-4B83-8B7F-B631180E554B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B8C8-381D-4B83-8B7F-B631180E554B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B8C8-381D-4B83-8B7F-B631180E554B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B8C8-381D-4B83-8B7F-B631180E554B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00B8C8-381D-4B83-8B7F-B631180E554B}" type="datetimeFigureOut">
              <a:rPr lang="en-US" smtClean="0"/>
              <a:pPr/>
              <a:t>4/9/2014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DB1E7D-B89B-43C8-84AF-CF920CF7378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Adverse Information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 wrap="square"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990600" y="1720840"/>
            <a:ext cx="7010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Adverse Information:</a:t>
            </a:r>
          </a:p>
          <a:p>
            <a:pPr marL="463550" lvl="1" indent="-2381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Negatively reflects on the </a:t>
            </a:r>
            <a:r>
              <a:rPr lang="en-US" u="sng" dirty="0"/>
              <a:t>Integrity</a:t>
            </a:r>
            <a:r>
              <a:rPr lang="en-US" dirty="0"/>
              <a:t> or </a:t>
            </a:r>
            <a:r>
              <a:rPr lang="en-US" u="sng" dirty="0"/>
              <a:t>Character</a:t>
            </a:r>
            <a:r>
              <a:rPr lang="en-US" dirty="0"/>
              <a:t> of a </a:t>
            </a:r>
            <a:r>
              <a:rPr lang="en-US" u="sng" dirty="0"/>
              <a:t>Cleared </a:t>
            </a:r>
            <a:r>
              <a:rPr lang="en-US" dirty="0" smtClean="0"/>
              <a:t>employee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463550" lvl="1" indent="-2381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Suggests that </a:t>
            </a:r>
            <a:r>
              <a:rPr lang="en-US" dirty="0"/>
              <a:t>one’s ability to safeguard classified information may be </a:t>
            </a:r>
            <a:r>
              <a:rPr lang="en-US" u="sng" dirty="0" smtClean="0"/>
              <a:t>impaired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u="sng" dirty="0"/>
          </a:p>
          <a:p>
            <a:pPr marL="463550" lvl="1" indent="-238125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Indicates one’s access to classified information clearly </a:t>
            </a:r>
            <a:r>
              <a:rPr lang="en-US" u="sng" dirty="0"/>
              <a:t>may </a:t>
            </a:r>
            <a:r>
              <a:rPr lang="en-US" u="sng" dirty="0" smtClean="0"/>
              <a:t> NOT </a:t>
            </a:r>
            <a:r>
              <a:rPr lang="en-US" dirty="0"/>
              <a:t>be in the best interest of national security</a:t>
            </a:r>
          </a:p>
          <a:p>
            <a:pPr marL="406400" lvl="1" indent="0">
              <a:buNone/>
            </a:pPr>
            <a:endParaRPr lang="en-US" dirty="0"/>
          </a:p>
          <a:p>
            <a:r>
              <a:rPr lang="en-US" dirty="0"/>
              <a:t>It is the responsibility of all employees to report to Security any adverse information concerning another cleared </a:t>
            </a:r>
            <a:r>
              <a:rPr lang="en-US" dirty="0" smtClean="0"/>
              <a:t>employee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Can Incident Reports Prevent Spies?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Examples of espionage that have occurred in the past clearly indicate where adverse incident reporting might have prevented or decreased the resultant damage</a:t>
            </a:r>
          </a:p>
          <a:p>
            <a:endParaRPr lang="en-US" sz="2000" dirty="0" smtClean="0"/>
          </a:p>
          <a:p>
            <a:pPr>
              <a:buClr>
                <a:schemeClr val="accent2"/>
              </a:buClr>
            </a:pPr>
            <a:r>
              <a:rPr lang="en-US" dirty="0" smtClean="0"/>
              <a:t>Aldrich Ames, 31-year CIA veteran who spied for Russia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W</a:t>
            </a:r>
            <a:r>
              <a:rPr lang="en-US" dirty="0" smtClean="0"/>
              <a:t>as an alcoholic with an income of $70K a year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Drove a $40K Jaguar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Paid cash for a half-million dollar home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Wore expensive suits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Wore a Rolex watch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Had monthly credit  card bills in excess of $30K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Can Incident Reports Prevent </a:t>
            </a:r>
            <a:r>
              <a:rPr lang="en-US" sz="2800" dirty="0" smtClean="0">
                <a:solidFill>
                  <a:schemeClr val="tx1"/>
                </a:solidFill>
              </a:rPr>
              <a:t>Spies?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/>
              <a:t>Examples of espionage that have occurred in the past clearly indicate where adverse incident reporting might have prevented or decreased the resultant </a:t>
            </a:r>
            <a:r>
              <a:rPr lang="en-US" sz="2400" dirty="0" smtClean="0"/>
              <a:t>damage</a:t>
            </a:r>
          </a:p>
          <a:p>
            <a:pPr marL="0" indent="0">
              <a:buNone/>
            </a:pPr>
            <a:endParaRPr lang="en-US" sz="2000" dirty="0"/>
          </a:p>
          <a:p>
            <a:pPr>
              <a:buClr>
                <a:schemeClr val="accent2"/>
              </a:buClr>
            </a:pPr>
            <a:r>
              <a:rPr lang="en-US" sz="3700" dirty="0" smtClean="0"/>
              <a:t>Robert Hanssen , 27-year FBI employee who spied for Russia for 15 years</a:t>
            </a:r>
          </a:p>
          <a:p>
            <a:pPr lvl="1"/>
            <a:endParaRPr lang="en-US" dirty="0" smtClean="0"/>
          </a:p>
          <a:p>
            <a:pPr lvl="1">
              <a:buClr>
                <a:schemeClr val="accent2"/>
              </a:buClr>
            </a:pPr>
            <a:r>
              <a:rPr lang="en-US" sz="3400" dirty="0" smtClean="0"/>
              <a:t>Motivated by ego gratification</a:t>
            </a:r>
          </a:p>
          <a:p>
            <a:pPr lvl="1">
              <a:buClr>
                <a:schemeClr val="accent2"/>
              </a:buClr>
            </a:pPr>
            <a:r>
              <a:rPr lang="en-US" sz="3400" dirty="0" smtClean="0"/>
              <a:t>Disgruntled with his job at the FBI</a:t>
            </a:r>
          </a:p>
          <a:p>
            <a:pPr lvl="1">
              <a:buClr>
                <a:schemeClr val="accent2"/>
              </a:buClr>
            </a:pPr>
            <a:r>
              <a:rPr lang="en-US" sz="3400" dirty="0" smtClean="0"/>
              <a:t>Had school tuition for 4 children</a:t>
            </a:r>
          </a:p>
          <a:p>
            <a:pPr lvl="1">
              <a:buClr>
                <a:schemeClr val="accent2"/>
              </a:buClr>
            </a:pPr>
            <a:r>
              <a:rPr lang="en-US" sz="3400" dirty="0" smtClean="0"/>
              <a:t>Spent 70K for home remodeling</a:t>
            </a:r>
          </a:p>
          <a:p>
            <a:pPr lvl="1">
              <a:buClr>
                <a:schemeClr val="accent2"/>
              </a:buClr>
            </a:pPr>
            <a:r>
              <a:rPr lang="en-US" sz="3400" dirty="0" smtClean="0"/>
              <a:t>Spent 80K on a stripper</a:t>
            </a:r>
          </a:p>
          <a:p>
            <a:pPr lvl="1">
              <a:buClr>
                <a:schemeClr val="accent2"/>
              </a:buClr>
            </a:pPr>
            <a:r>
              <a:rPr lang="en-US" sz="3400" dirty="0" smtClean="0"/>
              <a:t>Involved in illicit and immoral activities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393192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Examples of Adverse Information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#1     Individual was discovered  illegally 			     downloading movies  and has  been 	</a:t>
            </a:r>
            <a:r>
              <a:rPr lang="en-US" dirty="0"/>
              <a:t>	</a:t>
            </a:r>
            <a:r>
              <a:rPr lang="en-US" dirty="0" smtClean="0"/>
              <a:t>     served with a civil suit</a:t>
            </a:r>
          </a:p>
          <a:p>
            <a:r>
              <a:rPr lang="en-US" dirty="0" smtClean="0"/>
              <a:t>Example #2    Individual was involved in a case of road 		     rage where he actually assaulted another 		     individual  (charges have been pressed)</a:t>
            </a:r>
          </a:p>
          <a:p>
            <a:r>
              <a:rPr lang="en-US" dirty="0" smtClean="0"/>
              <a:t>Example #3    Individual has a foreign passport that he 		     refuses to turn in</a:t>
            </a:r>
          </a:p>
          <a:p>
            <a:r>
              <a:rPr lang="en-US" dirty="0" smtClean="0"/>
              <a:t>Example #4    Individual is in the process of a short 		     sale of his house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045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Ways to Report Adverse Information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495800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2200" dirty="0" smtClean="0"/>
              <a:t>Report adverse information through JPAS</a:t>
            </a:r>
          </a:p>
          <a:p>
            <a:pPr>
              <a:buClr>
                <a:schemeClr val="accent2"/>
              </a:buClr>
            </a:pPr>
            <a:endParaRPr lang="en-US" sz="2200" dirty="0" smtClean="0"/>
          </a:p>
          <a:p>
            <a:pPr>
              <a:buClr>
                <a:schemeClr val="accent2"/>
              </a:buClr>
            </a:pPr>
            <a:r>
              <a:rPr lang="en-US" sz="2200" dirty="0" smtClean="0"/>
              <a:t>Fax  adverse information to DoDCAF at 443-661-1140</a:t>
            </a:r>
          </a:p>
          <a:p>
            <a:pPr lvl="1">
              <a:buClr>
                <a:schemeClr val="accent2"/>
              </a:buClr>
            </a:pPr>
            <a:r>
              <a:rPr lang="en-US" sz="2000" dirty="0" smtClean="0"/>
              <a:t>Defense Security Service</a:t>
            </a:r>
          </a:p>
          <a:p>
            <a:pPr lvl="1">
              <a:buClr>
                <a:schemeClr val="accent2"/>
              </a:buClr>
            </a:pPr>
            <a:r>
              <a:rPr lang="en-US" sz="2000" dirty="0" smtClean="0"/>
              <a:t>ATTN: PSMO-I</a:t>
            </a:r>
          </a:p>
          <a:p>
            <a:pPr lvl="1">
              <a:buClr>
                <a:schemeClr val="accent2"/>
              </a:buClr>
            </a:pPr>
            <a:r>
              <a:rPr lang="en-US" sz="2000" dirty="0" smtClean="0"/>
              <a:t>7556 Teague Road, suite 500</a:t>
            </a:r>
          </a:p>
          <a:p>
            <a:pPr lvl="1">
              <a:buClr>
                <a:schemeClr val="accent2"/>
              </a:buClr>
            </a:pPr>
            <a:r>
              <a:rPr lang="en-US" sz="2000" dirty="0" smtClean="0"/>
              <a:t>Hanover, MD 21076</a:t>
            </a:r>
          </a:p>
          <a:p>
            <a:pPr lvl="1">
              <a:buClr>
                <a:schemeClr val="accent2"/>
              </a:buClr>
            </a:pPr>
            <a:r>
              <a:rPr lang="en-US" sz="2000" dirty="0" smtClean="0"/>
              <a:t>Phone: 443-661-1320</a:t>
            </a:r>
          </a:p>
          <a:p>
            <a:pPr lvl="1">
              <a:buClr>
                <a:schemeClr val="accent2"/>
              </a:buClr>
            </a:pPr>
            <a:r>
              <a:rPr lang="en-US" sz="2000" dirty="0" smtClean="0"/>
              <a:t>Ask PSMO-I@dss.mil</a:t>
            </a:r>
          </a:p>
          <a:p>
            <a:pPr lvl="0">
              <a:buClr>
                <a:srgbClr val="009DD9"/>
              </a:buClr>
            </a:pPr>
            <a:r>
              <a:rPr lang="en-US" sz="2200" dirty="0" smtClean="0">
                <a:solidFill>
                  <a:prstClr val="white"/>
                </a:solidFill>
              </a:rPr>
              <a:t>Notify local DSS Rep</a:t>
            </a:r>
            <a:endParaRPr lang="en-US" sz="2000" dirty="0" smtClean="0"/>
          </a:p>
          <a:p>
            <a:pPr>
              <a:buClr>
                <a:schemeClr val="accent2"/>
              </a:buClr>
            </a:pPr>
            <a:endParaRPr lang="en-US" sz="22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to Submit an Incident Report via JPAS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40386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828800"/>
            <a:ext cx="40386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eft Arrow 13"/>
          <p:cNvSpPr/>
          <p:nvPr/>
        </p:nvSpPr>
        <p:spPr>
          <a:xfrm>
            <a:off x="1676400" y="4495800"/>
            <a:ext cx="304800" cy="76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Left Arrow 14"/>
          <p:cNvSpPr/>
          <p:nvPr/>
        </p:nvSpPr>
        <p:spPr>
          <a:xfrm>
            <a:off x="7543800" y="2971800"/>
            <a:ext cx="304800" cy="76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>
            <a:off x="6553200" y="3124200"/>
            <a:ext cx="304800" cy="76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>
            <a:off x="6553200" y="3276600"/>
            <a:ext cx="304800" cy="76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Left Arrow 17"/>
          <p:cNvSpPr/>
          <p:nvPr/>
        </p:nvSpPr>
        <p:spPr>
          <a:xfrm>
            <a:off x="6629400" y="5638800"/>
            <a:ext cx="304800" cy="76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Left Arrow 18"/>
          <p:cNvSpPr/>
          <p:nvPr/>
        </p:nvSpPr>
        <p:spPr>
          <a:xfrm>
            <a:off x="5638800" y="3505200"/>
            <a:ext cx="304800" cy="76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Left Arrow 19"/>
          <p:cNvSpPr/>
          <p:nvPr/>
        </p:nvSpPr>
        <p:spPr>
          <a:xfrm>
            <a:off x="7162800" y="5029200"/>
            <a:ext cx="304800" cy="76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BOTTOM LINE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25000" lnSpcReduction="20000"/>
          </a:bodyPr>
          <a:lstStyle/>
          <a:p>
            <a:pPr>
              <a:buClr>
                <a:schemeClr val="accent2"/>
              </a:buClr>
            </a:pPr>
            <a:r>
              <a:rPr lang="en-US" sz="8800" dirty="0" smtClean="0"/>
              <a:t>Establish  procedures to ensure cleared personnel are aware of their responsibilities for reporting</a:t>
            </a:r>
            <a:br>
              <a:rPr lang="en-US" sz="8800" dirty="0" smtClean="0"/>
            </a:br>
            <a:endParaRPr lang="en-US" sz="8800" dirty="0" smtClean="0"/>
          </a:p>
          <a:p>
            <a:pPr>
              <a:buClr>
                <a:schemeClr val="accent2"/>
              </a:buClr>
            </a:pPr>
            <a:r>
              <a:rPr lang="en-US" sz="8800" dirty="0" smtClean="0"/>
              <a:t>Know when and how to report adverse information </a:t>
            </a:r>
            <a:br>
              <a:rPr lang="en-US" sz="8800" dirty="0" smtClean="0"/>
            </a:br>
            <a:endParaRPr lang="en-US" sz="8800" dirty="0" smtClean="0"/>
          </a:p>
          <a:p>
            <a:pPr>
              <a:buClr>
                <a:schemeClr val="accent2"/>
              </a:buClr>
            </a:pPr>
            <a:r>
              <a:rPr lang="en-US" sz="8800" dirty="0" smtClean="0"/>
              <a:t>Keep the appropriate offices  advised (IS Rep, DSS, FBI, </a:t>
            </a:r>
            <a:r>
              <a:rPr lang="en-US" sz="8800" dirty="0" err="1" smtClean="0"/>
              <a:t>DoDCAF</a:t>
            </a:r>
            <a:r>
              <a:rPr lang="en-US" sz="8800" dirty="0" smtClean="0"/>
              <a:t>/PSMO-I)</a:t>
            </a:r>
            <a:br>
              <a:rPr lang="en-US" sz="8800" dirty="0" smtClean="0"/>
            </a:br>
            <a:endParaRPr lang="en-US" sz="8800" dirty="0" smtClean="0"/>
          </a:p>
          <a:p>
            <a:pPr>
              <a:buClr>
                <a:schemeClr val="accent2"/>
              </a:buClr>
            </a:pPr>
            <a:r>
              <a:rPr lang="en-US" sz="8800" dirty="0" smtClean="0"/>
              <a:t>Do not make reports based on rumors or innuendo</a:t>
            </a:r>
          </a:p>
          <a:p>
            <a:pPr>
              <a:buClr>
                <a:schemeClr val="accent2"/>
              </a:buClr>
            </a:pPr>
            <a:endParaRPr lang="en-US" sz="8800" dirty="0"/>
          </a:p>
          <a:p>
            <a:pPr>
              <a:buClr>
                <a:schemeClr val="accent2"/>
              </a:buClr>
            </a:pPr>
            <a:r>
              <a:rPr lang="en-US" sz="8800" dirty="0" smtClean="0"/>
              <a:t>Make sure you talk to your HR department so they will know what to report to you</a:t>
            </a:r>
            <a:r>
              <a:rPr lang="en-US" sz="6400" dirty="0" smtClean="0"/>
              <a:t/>
            </a:r>
            <a:br>
              <a:rPr lang="en-US" sz="6400" dirty="0" smtClean="0"/>
            </a:br>
            <a:endParaRPr lang="en-US" sz="6400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sz="3100" dirty="0" smtClean="0">
                <a:solidFill>
                  <a:schemeClr val="tx1"/>
                </a:solidFill>
              </a:rPr>
              <a:t>Adjudicative Guidelines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0"/>
            <a:ext cx="6705600" cy="4495800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1300" dirty="0" smtClean="0">
              <a:solidFill>
                <a:schemeClr val="tx1"/>
              </a:solidFill>
            </a:endParaRPr>
          </a:p>
          <a:p>
            <a:pPr algn="l"/>
            <a:r>
              <a:rPr lang="en-US" sz="6000" dirty="0" smtClean="0">
                <a:solidFill>
                  <a:schemeClr val="tx1"/>
                </a:solidFill>
              </a:rPr>
              <a:t>There are 13 </a:t>
            </a:r>
            <a:r>
              <a:rPr lang="en-US" sz="6000" dirty="0">
                <a:solidFill>
                  <a:schemeClr val="tx1"/>
                </a:solidFill>
              </a:rPr>
              <a:t>Adjudicative Guidelines </a:t>
            </a:r>
            <a:r>
              <a:rPr lang="en-US" sz="6000" dirty="0" smtClean="0">
                <a:solidFill>
                  <a:schemeClr val="tx1"/>
                </a:solidFill>
              </a:rPr>
              <a:t>used in </a:t>
            </a:r>
            <a:r>
              <a:rPr lang="en-US" sz="6000" dirty="0">
                <a:solidFill>
                  <a:schemeClr val="tx1"/>
                </a:solidFill>
              </a:rPr>
              <a:t>determining eligibility to perform sensitive </a:t>
            </a:r>
            <a:r>
              <a:rPr lang="en-US" sz="6000" dirty="0" smtClean="0">
                <a:solidFill>
                  <a:schemeClr val="tx1"/>
                </a:solidFill>
              </a:rPr>
              <a:t>duties as well as evaluating </a:t>
            </a:r>
            <a:r>
              <a:rPr lang="en-US" sz="6000" dirty="0">
                <a:solidFill>
                  <a:schemeClr val="tx1"/>
                </a:solidFill>
              </a:rPr>
              <a:t>the impact of a potentially derogatory </a:t>
            </a:r>
            <a:r>
              <a:rPr lang="en-US" sz="6000" dirty="0" smtClean="0">
                <a:solidFill>
                  <a:schemeClr val="tx1"/>
                </a:solidFill>
              </a:rPr>
              <a:t>event</a:t>
            </a:r>
            <a:r>
              <a:rPr lang="en-US" sz="6000" dirty="0" smtClean="0"/>
              <a:t>: </a:t>
            </a:r>
          </a:p>
          <a:p>
            <a:pPr algn="l"/>
            <a:endParaRPr lang="en-US" sz="6000" dirty="0" smtClean="0"/>
          </a:p>
          <a:p>
            <a:pPr algn="l">
              <a:buFont typeface="Arial" pitchFamily="34" charset="0"/>
              <a:buChar char="•"/>
            </a:pPr>
            <a:endParaRPr lang="en-US" sz="1700" dirty="0"/>
          </a:p>
          <a:p>
            <a:pPr algn="l">
              <a:buFont typeface="Arial" pitchFamily="34" charset="0"/>
              <a:buChar char="•"/>
            </a:pPr>
            <a:endParaRPr lang="en-US" sz="1700" dirty="0" smtClean="0"/>
          </a:p>
          <a:p>
            <a:pPr marL="233363" indent="-233363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6200" dirty="0" smtClean="0">
                <a:solidFill>
                  <a:schemeClr val="tx1"/>
                </a:solidFill>
              </a:rPr>
              <a:t>Allegiance </a:t>
            </a:r>
            <a:r>
              <a:rPr lang="en-US" sz="6200" dirty="0">
                <a:solidFill>
                  <a:schemeClr val="tx1"/>
                </a:solidFill>
              </a:rPr>
              <a:t>to the U.S.</a:t>
            </a:r>
          </a:p>
          <a:p>
            <a:pPr marL="233363" indent="-233363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Foreign </a:t>
            </a:r>
            <a:r>
              <a:rPr lang="en-US" sz="6200" dirty="0" smtClean="0">
                <a:solidFill>
                  <a:schemeClr val="tx1"/>
                </a:solidFill>
              </a:rPr>
              <a:t>influence</a:t>
            </a:r>
            <a:endParaRPr lang="en-US" sz="6200" dirty="0">
              <a:solidFill>
                <a:schemeClr val="tx1"/>
              </a:solidFill>
            </a:endParaRPr>
          </a:p>
          <a:p>
            <a:pPr marL="233363" indent="-233363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Foreign </a:t>
            </a:r>
            <a:r>
              <a:rPr lang="en-US" sz="6200" dirty="0" smtClean="0">
                <a:solidFill>
                  <a:schemeClr val="tx1"/>
                </a:solidFill>
              </a:rPr>
              <a:t>preference</a:t>
            </a:r>
            <a:endParaRPr lang="en-US" sz="6200" dirty="0">
              <a:solidFill>
                <a:schemeClr val="tx1"/>
              </a:solidFill>
            </a:endParaRPr>
          </a:p>
          <a:p>
            <a:pPr marL="233363" indent="-233363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Sexual </a:t>
            </a:r>
            <a:r>
              <a:rPr lang="en-US" sz="6200" dirty="0" smtClean="0">
                <a:solidFill>
                  <a:schemeClr val="tx1"/>
                </a:solidFill>
              </a:rPr>
              <a:t>behavior</a:t>
            </a:r>
            <a:endParaRPr lang="en-US" sz="6200" dirty="0">
              <a:solidFill>
                <a:schemeClr val="tx1"/>
              </a:solidFill>
            </a:endParaRPr>
          </a:p>
          <a:p>
            <a:pPr marL="233363" indent="-233363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Personal </a:t>
            </a:r>
            <a:r>
              <a:rPr lang="en-US" sz="6200" dirty="0" smtClean="0">
                <a:solidFill>
                  <a:schemeClr val="tx1"/>
                </a:solidFill>
              </a:rPr>
              <a:t>conduct</a:t>
            </a:r>
            <a:endParaRPr lang="en-US" sz="6200" dirty="0">
              <a:solidFill>
                <a:schemeClr val="tx1"/>
              </a:solidFill>
            </a:endParaRPr>
          </a:p>
          <a:p>
            <a:pPr marL="233363" indent="-233363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Financial </a:t>
            </a:r>
            <a:r>
              <a:rPr lang="en-US" sz="6200" dirty="0" smtClean="0">
                <a:solidFill>
                  <a:schemeClr val="tx1"/>
                </a:solidFill>
              </a:rPr>
              <a:t>considerations</a:t>
            </a:r>
            <a:endParaRPr lang="en-US" sz="6200" dirty="0">
              <a:solidFill>
                <a:schemeClr val="tx1"/>
              </a:solidFill>
            </a:endParaRPr>
          </a:p>
          <a:p>
            <a:pPr marL="233363" indent="-233363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Alcohol </a:t>
            </a:r>
            <a:r>
              <a:rPr lang="en-US" sz="6200" dirty="0" smtClean="0">
                <a:solidFill>
                  <a:schemeClr val="tx1"/>
                </a:solidFill>
              </a:rPr>
              <a:t>consumption</a:t>
            </a:r>
            <a:endParaRPr lang="en-US" sz="6200" dirty="0">
              <a:solidFill>
                <a:schemeClr val="tx1"/>
              </a:solidFill>
            </a:endParaRPr>
          </a:p>
          <a:p>
            <a:pPr marL="233363" indent="-233363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Drug </a:t>
            </a:r>
            <a:r>
              <a:rPr lang="en-US" sz="6200" dirty="0" smtClean="0">
                <a:solidFill>
                  <a:schemeClr val="tx1"/>
                </a:solidFill>
              </a:rPr>
              <a:t>involvement</a:t>
            </a:r>
            <a:endParaRPr lang="en-US" sz="6200" dirty="0">
              <a:solidFill>
                <a:schemeClr val="tx1"/>
              </a:solidFill>
            </a:endParaRPr>
          </a:p>
          <a:p>
            <a:pPr marL="233363" indent="-233363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Psychological </a:t>
            </a:r>
            <a:r>
              <a:rPr lang="en-US" sz="6200" dirty="0" smtClean="0">
                <a:solidFill>
                  <a:schemeClr val="tx1"/>
                </a:solidFill>
              </a:rPr>
              <a:t>conditions</a:t>
            </a:r>
            <a:endParaRPr lang="en-US" sz="6200" dirty="0">
              <a:solidFill>
                <a:schemeClr val="tx1"/>
              </a:solidFill>
            </a:endParaRPr>
          </a:p>
          <a:p>
            <a:pPr marL="233363" indent="-233363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Criminal </a:t>
            </a:r>
            <a:r>
              <a:rPr lang="en-US" sz="6200" dirty="0" smtClean="0">
                <a:solidFill>
                  <a:schemeClr val="tx1"/>
                </a:solidFill>
              </a:rPr>
              <a:t>conduct</a:t>
            </a:r>
            <a:endParaRPr lang="en-US" sz="6200" dirty="0">
              <a:solidFill>
                <a:schemeClr val="tx1"/>
              </a:solidFill>
            </a:endParaRPr>
          </a:p>
          <a:p>
            <a:pPr marL="233363" indent="-233363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Handling protected </a:t>
            </a:r>
            <a:r>
              <a:rPr lang="en-US" sz="6200" dirty="0" smtClean="0">
                <a:solidFill>
                  <a:schemeClr val="tx1"/>
                </a:solidFill>
              </a:rPr>
              <a:t>information</a:t>
            </a:r>
            <a:endParaRPr lang="en-US" sz="6200" dirty="0">
              <a:solidFill>
                <a:schemeClr val="tx1"/>
              </a:solidFill>
            </a:endParaRPr>
          </a:p>
          <a:p>
            <a:pPr marL="233363" indent="-233363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Outside </a:t>
            </a:r>
            <a:r>
              <a:rPr lang="en-US" sz="6200" dirty="0" smtClean="0">
                <a:solidFill>
                  <a:schemeClr val="tx1"/>
                </a:solidFill>
              </a:rPr>
              <a:t>activities</a:t>
            </a:r>
            <a:endParaRPr lang="en-US" sz="6200" dirty="0">
              <a:solidFill>
                <a:schemeClr val="tx1"/>
              </a:solidFill>
            </a:endParaRPr>
          </a:p>
          <a:p>
            <a:pPr marL="233363" indent="-233363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/>
                </a:solidFill>
              </a:rPr>
              <a:t>Use of information technology </a:t>
            </a:r>
            <a:r>
              <a:rPr lang="en-US" sz="6200" dirty="0" smtClean="0">
                <a:solidFill>
                  <a:schemeClr val="tx1"/>
                </a:solidFill>
              </a:rPr>
              <a:t>systems</a:t>
            </a:r>
            <a:endParaRPr lang="en-US" sz="6200" dirty="0">
              <a:solidFill>
                <a:schemeClr val="tx1"/>
              </a:solidFill>
            </a:endParaRP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6200" dirty="0"/>
              <a:t/>
            </a:r>
            <a:br>
              <a:rPr lang="en-US" sz="6200" dirty="0"/>
            </a:br>
            <a:endParaRPr lang="en-US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NISPOM </a:t>
            </a:r>
            <a:r>
              <a:rPr lang="en-US" sz="2800" dirty="0"/>
              <a:t>1-300 REPORTING</a:t>
            </a:r>
            <a:br>
              <a:rPr lang="en-US" sz="2800" dirty="0"/>
            </a:br>
            <a:r>
              <a:rPr lang="en-US" sz="2800" dirty="0"/>
              <a:t> REQUIREMENTS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290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Impact on the status of the facility clearance (FCL)</a:t>
            </a:r>
          </a:p>
          <a:p>
            <a:pPr>
              <a:lnSpc>
                <a:spcPct val="80000"/>
              </a:lnSpc>
              <a:buClr>
                <a:srgbClr val="000000"/>
              </a:buClr>
            </a:pPr>
            <a:endParaRPr lang="en-US" sz="2800" dirty="0"/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sz="2800" dirty="0"/>
              <a:t>Impact on the status of an employee’s personnel </a:t>
            </a:r>
            <a:r>
              <a:rPr lang="en-US" sz="2800" dirty="0" smtClean="0"/>
              <a:t>security </a:t>
            </a:r>
            <a:r>
              <a:rPr lang="en-US" sz="2800" dirty="0"/>
              <a:t>clearance (PCL)</a:t>
            </a:r>
          </a:p>
          <a:p>
            <a:pPr>
              <a:lnSpc>
                <a:spcPct val="80000"/>
              </a:lnSpc>
              <a:buClr>
                <a:srgbClr val="000000"/>
              </a:buClr>
            </a:pPr>
            <a:endParaRPr lang="en-US" sz="2800" dirty="0"/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sz="2800" dirty="0"/>
              <a:t>Affect proper safeguarding of classified information</a:t>
            </a:r>
          </a:p>
          <a:p>
            <a:pPr marL="0" indent="0">
              <a:lnSpc>
                <a:spcPct val="80000"/>
              </a:lnSpc>
              <a:buClr>
                <a:srgbClr val="000000"/>
              </a:buClr>
              <a:buNone/>
            </a:pPr>
            <a:endParaRPr lang="en-US" sz="2800" dirty="0"/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 2" panose="05020102010507070707" pitchFamily="18" charset="2"/>
              <a:buChar char=""/>
            </a:pPr>
            <a:r>
              <a:rPr lang="en-US" sz="2800" dirty="0"/>
              <a:t>Indicate that classified information has been lost or </a:t>
            </a:r>
            <a:r>
              <a:rPr lang="en-US" sz="2800" dirty="0" smtClean="0"/>
              <a:t>compromised</a:t>
            </a:r>
            <a:endParaRPr lang="en-US" sz="2800" dirty="0"/>
          </a:p>
          <a:p>
            <a:pPr>
              <a:lnSpc>
                <a:spcPct val="80000"/>
              </a:lnSpc>
              <a:buClr>
                <a:srgbClr val="000000"/>
              </a:buClr>
            </a:pP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NISPOM 1-302a </a:t>
            </a:r>
            <a:r>
              <a:rPr lang="en-US" sz="2800" dirty="0" smtClean="0"/>
              <a:t>Adverse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/>
              <a:t>Information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458200" cy="43891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dirty="0" smtClean="0"/>
              <a:t>Report Adverse Information </a:t>
            </a:r>
            <a:r>
              <a:rPr lang="en-US" dirty="0"/>
              <a:t>that comes to your attention concerning any of your cleared employees</a:t>
            </a:r>
          </a:p>
          <a:p>
            <a:pPr marL="0" indent="0">
              <a:lnSpc>
                <a:spcPct val="80000"/>
              </a:lnSpc>
              <a:buClr>
                <a:srgbClr val="000000"/>
              </a:buClr>
              <a:buNone/>
            </a:pPr>
            <a:endParaRPr lang="en-US" dirty="0" smtClean="0"/>
          </a:p>
          <a:p>
            <a:pPr marL="233363" lvl="1" indent="-233363">
              <a:lnSpc>
                <a:spcPct val="80000"/>
              </a:lnSpc>
              <a:buClr>
                <a:schemeClr val="accent2"/>
              </a:buClr>
            </a:pPr>
            <a:r>
              <a:rPr lang="en-US" dirty="0"/>
              <a:t>Reports based on rumor and innuendo should not be made</a:t>
            </a:r>
          </a:p>
          <a:p>
            <a:pPr marL="330200" lvl="1" indent="0">
              <a:lnSpc>
                <a:spcPct val="80000"/>
              </a:lnSpc>
              <a:buClr>
                <a:srgbClr val="000000"/>
              </a:buClr>
              <a:buNone/>
            </a:pPr>
            <a:endParaRPr lang="en-US" dirty="0"/>
          </a:p>
          <a:p>
            <a:pPr marL="233363" lvl="1" indent="-233363">
              <a:lnSpc>
                <a:spcPct val="80000"/>
              </a:lnSpc>
              <a:buClr>
                <a:schemeClr val="accent2"/>
              </a:buClr>
            </a:pPr>
            <a:r>
              <a:rPr lang="en-US" dirty="0"/>
              <a:t>Adverse Information for terminated employees should be </a:t>
            </a:r>
            <a:r>
              <a:rPr lang="en-US" dirty="0" smtClean="0"/>
              <a:t>reported</a:t>
            </a:r>
          </a:p>
          <a:p>
            <a:pPr marL="0" indent="0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Examples of Adverse Information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865120"/>
          </a:xfrm>
        </p:spPr>
        <p:txBody>
          <a:bodyPr>
            <a:normAutofit fontScale="40000" lnSpcReduction="20000"/>
          </a:bodyPr>
          <a:lstStyle/>
          <a:p>
            <a:pPr>
              <a:buClr>
                <a:schemeClr val="accent2"/>
              </a:buClr>
            </a:pPr>
            <a:r>
              <a:rPr lang="en-US" sz="5100" dirty="0" smtClean="0"/>
              <a:t>Arrest </a:t>
            </a:r>
            <a:r>
              <a:rPr lang="en-US" sz="5100" dirty="0"/>
              <a:t>for any serious violation of the law</a:t>
            </a:r>
          </a:p>
          <a:p>
            <a:pPr>
              <a:buClr>
                <a:schemeClr val="accent2"/>
              </a:buClr>
            </a:pPr>
            <a:r>
              <a:rPr lang="en-US" sz="5100" dirty="0"/>
              <a:t>Use of illegal drugs or misuse of controlled </a:t>
            </a:r>
            <a:r>
              <a:rPr lang="en-US" sz="5100" dirty="0" smtClean="0"/>
              <a:t>substances</a:t>
            </a:r>
            <a:endParaRPr lang="en-US" sz="5100" dirty="0"/>
          </a:p>
          <a:p>
            <a:pPr>
              <a:buClr>
                <a:schemeClr val="accent2"/>
              </a:buClr>
            </a:pPr>
            <a:r>
              <a:rPr lang="en-US" sz="5100" dirty="0"/>
              <a:t>Any pattern of security violations or disregard for security </a:t>
            </a:r>
            <a:r>
              <a:rPr lang="en-US" sz="5100" dirty="0" smtClean="0"/>
              <a:t>regulations</a:t>
            </a:r>
            <a:endParaRPr lang="en-US" sz="5100" dirty="0"/>
          </a:p>
          <a:p>
            <a:pPr>
              <a:buClr>
                <a:schemeClr val="accent2"/>
              </a:buClr>
            </a:pPr>
            <a:r>
              <a:rPr lang="en-US" sz="5100" dirty="0"/>
              <a:t>Excessive indebtedness/recurring financial </a:t>
            </a:r>
            <a:r>
              <a:rPr lang="en-US" sz="5100" dirty="0" smtClean="0"/>
              <a:t>difficulties</a:t>
            </a:r>
            <a:endParaRPr lang="en-US" sz="5100" dirty="0"/>
          </a:p>
          <a:p>
            <a:pPr>
              <a:buClr>
                <a:schemeClr val="accent2"/>
              </a:buClr>
            </a:pPr>
            <a:r>
              <a:rPr lang="en-US" sz="5100" dirty="0" smtClean="0"/>
              <a:t>Bizarre </a:t>
            </a:r>
            <a:r>
              <a:rPr lang="en-US" sz="5100" dirty="0"/>
              <a:t>or disgraceful conduct</a:t>
            </a:r>
          </a:p>
          <a:p>
            <a:pPr>
              <a:buClr>
                <a:schemeClr val="accent2"/>
              </a:buClr>
            </a:pPr>
            <a:r>
              <a:rPr lang="en-US" sz="5000" dirty="0"/>
              <a:t>Treatment for mental or emotional </a:t>
            </a:r>
            <a:r>
              <a:rPr lang="en-US" sz="5000" dirty="0" smtClean="0"/>
              <a:t>disorders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Where </a:t>
            </a:r>
            <a:r>
              <a:rPr lang="en-US" sz="2800" dirty="0" smtClean="0"/>
              <a:t>and </a:t>
            </a:r>
            <a:r>
              <a:rPr lang="en-US" sz="2800" dirty="0"/>
              <a:t>How to Submit </a:t>
            </a:r>
            <a:br>
              <a:rPr lang="en-US" sz="2800" dirty="0"/>
            </a:br>
            <a:r>
              <a:rPr lang="en-US" sz="2800" dirty="0"/>
              <a:t>Adverse Information Reports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839200" cy="43434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b="1" u="sng" dirty="0" smtClean="0"/>
              <a:t>FBI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Reports on espionage, sabotage, terrorism, or  subversive activities go to the FBI with a copy to IS Rep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b="1" u="sng" dirty="0" err="1" smtClean="0"/>
              <a:t>DoDCAF</a:t>
            </a:r>
            <a:r>
              <a:rPr lang="en-US" b="1" u="sng" dirty="0" smtClean="0"/>
              <a:t>/PSMO-I</a:t>
            </a:r>
          </a:p>
          <a:p>
            <a:pPr marL="0" lvl="1" indent="0">
              <a:lnSpc>
                <a:spcPct val="200000"/>
              </a:lnSpc>
              <a:buNone/>
            </a:pPr>
            <a:r>
              <a:rPr lang="en-US" sz="2600" dirty="0" smtClean="0"/>
              <a:t>Reports on people, including KMPs, go to </a:t>
            </a:r>
            <a:r>
              <a:rPr lang="en-US" sz="2600" dirty="0" err="1" smtClean="0"/>
              <a:t>DoDCAF</a:t>
            </a:r>
            <a:r>
              <a:rPr lang="en-US" sz="2600" dirty="0" smtClean="0"/>
              <a:t>/PSMO-I usually via the JPAS RRU or Incident Report </a:t>
            </a:r>
          </a:p>
          <a:p>
            <a:pPr marL="393192" lvl="1" indent="0" algn="ctr">
              <a:lnSpc>
                <a:spcPct val="200000"/>
              </a:lnSpc>
              <a:buNone/>
            </a:pPr>
            <a:r>
              <a:rPr lang="en-US" sz="2600" b="1" u="sng" dirty="0" smtClean="0"/>
              <a:t>DSS IS REP Field Office</a:t>
            </a:r>
          </a:p>
          <a:p>
            <a:pPr marL="0" lvl="1" indent="0">
              <a:lnSpc>
                <a:spcPct val="200000"/>
              </a:lnSpc>
              <a:buNone/>
            </a:pPr>
            <a:r>
              <a:rPr lang="en-US" sz="2600" dirty="0" smtClean="0"/>
              <a:t>Reports on the Facility, including KMPs, go to your DSS IS Rep at the DSS Field Office</a:t>
            </a:r>
            <a:br>
              <a:rPr lang="en-US" sz="2600" dirty="0" smtClean="0"/>
            </a:br>
            <a:endParaRPr lang="en-US" sz="2600" dirty="0" smtClean="0"/>
          </a:p>
          <a:p>
            <a:pPr lvl="1" algn="ctr"/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Training Personnel </a:t>
            </a:r>
            <a:r>
              <a:rPr lang="en-US" sz="2800" dirty="0" smtClean="0"/>
              <a:t>is the Key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2400" dirty="0"/>
              <a:t>Brief all cleared personnel on what to report</a:t>
            </a:r>
          </a:p>
          <a:p>
            <a:pPr>
              <a:buClr>
                <a:schemeClr val="accent2"/>
              </a:buClr>
            </a:pPr>
            <a:r>
              <a:rPr lang="en-US" sz="2400" dirty="0"/>
              <a:t>As </a:t>
            </a:r>
            <a:r>
              <a:rPr lang="en-US" sz="2400" dirty="0" smtClean="0"/>
              <a:t>an FSO, </a:t>
            </a:r>
            <a:r>
              <a:rPr lang="en-US" sz="2400" dirty="0"/>
              <a:t>get out into the </a:t>
            </a:r>
            <a:r>
              <a:rPr lang="en-US" sz="2400" dirty="0" smtClean="0"/>
              <a:t>workplace and talk </a:t>
            </a:r>
            <a:r>
              <a:rPr lang="en-US" sz="2400" dirty="0"/>
              <a:t>to the employees</a:t>
            </a:r>
          </a:p>
          <a:p>
            <a:pPr>
              <a:buClr>
                <a:schemeClr val="accent2"/>
              </a:buClr>
            </a:pPr>
            <a:r>
              <a:rPr lang="en-US" sz="2400" dirty="0"/>
              <a:t>Inform employees to be vigilant</a:t>
            </a:r>
          </a:p>
          <a:p>
            <a:pPr>
              <a:buClr>
                <a:schemeClr val="accent2"/>
              </a:buClr>
            </a:pPr>
            <a:r>
              <a:rPr lang="en-US" sz="2400" dirty="0"/>
              <a:t>Keep HR in the loop</a:t>
            </a:r>
          </a:p>
          <a:p>
            <a:pPr>
              <a:buClr>
                <a:schemeClr val="accent2"/>
              </a:buClr>
            </a:pPr>
            <a:r>
              <a:rPr lang="en-US" sz="2400" dirty="0" smtClean="0"/>
              <a:t>Become involved in the company </a:t>
            </a:r>
            <a:r>
              <a:rPr lang="en-US" sz="2400" dirty="0"/>
              <a:t>and </a:t>
            </a:r>
            <a:r>
              <a:rPr lang="en-US" sz="2400" dirty="0" smtClean="0"/>
              <a:t>the community</a:t>
            </a:r>
            <a:endParaRPr lang="en-US" sz="2400" dirty="0"/>
          </a:p>
          <a:p>
            <a:pPr>
              <a:buClr>
                <a:schemeClr val="accent2"/>
              </a:buClr>
            </a:pPr>
            <a:r>
              <a:rPr lang="en-US" sz="2400" dirty="0"/>
              <a:t>Know what services are available </a:t>
            </a:r>
          </a:p>
          <a:p>
            <a:pPr marL="0" indent="0">
              <a:buClr>
                <a:schemeClr val="accent2"/>
              </a:buClr>
              <a:buNone/>
            </a:pPr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Reports of Loss Compromise or Suspected Compromise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of Classified Information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2400" dirty="0" smtClean="0"/>
              <a:t>Upon initial discovery you must initiate a preliminary inquiry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Get as many facts as possible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Notify the DSS Field Office immediately  (via phone or e-mail to your IS REP)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Initial report due by close of business on the following day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Final report is submitted upon completion of your detailed inquiry (normally within 15 days after submission of the initial report)</a:t>
            </a:r>
          </a:p>
          <a:p>
            <a:pPr marL="393192" lvl="1" indent="0">
              <a:buNone/>
            </a:pP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Do Adverse Information Reports Do Any Good?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3886200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2400" dirty="0" smtClean="0"/>
              <a:t>Yes, they do</a:t>
            </a:r>
          </a:p>
          <a:p>
            <a:pPr>
              <a:buClr>
                <a:schemeClr val="accent2"/>
              </a:buClr>
            </a:pPr>
            <a:r>
              <a:rPr lang="en-US" sz="2400" dirty="0" smtClean="0"/>
              <a:t>Help identify individuals whose continued access to Classified information requires reassessment</a:t>
            </a:r>
          </a:p>
          <a:p>
            <a:pPr>
              <a:buClr>
                <a:schemeClr val="accent2"/>
              </a:buClr>
            </a:pPr>
            <a:r>
              <a:rPr lang="en-US" sz="2400" dirty="0" smtClean="0"/>
              <a:t>Frequently, Adverse Information Reports do result in reinvestigations  and in some cases clearances (eligibilities) are REVOKED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2660</TotalTime>
  <Words>706</Words>
  <Application>Microsoft Office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Adverse Information </vt:lpstr>
      <vt:lpstr>    Adjudicative Guidelines</vt:lpstr>
      <vt:lpstr>NISPOM 1-300 REPORTING  REQUIREMENTS</vt:lpstr>
      <vt:lpstr>NISPOM 1-302a Adverse  Information </vt:lpstr>
      <vt:lpstr>Examples of Adverse Information </vt:lpstr>
      <vt:lpstr>Where and How to Submit  Adverse Information Reports</vt:lpstr>
      <vt:lpstr>Training Personnel is the Key</vt:lpstr>
      <vt:lpstr>Reports of Loss Compromise or Suspected Compromise of Classified Information</vt:lpstr>
      <vt:lpstr>Do Adverse Information Reports Do Any Good?</vt:lpstr>
      <vt:lpstr>Can Incident Reports Prevent Spies?</vt:lpstr>
      <vt:lpstr>Can Incident Reports Prevent Spies?</vt:lpstr>
      <vt:lpstr>Examples of Adverse Information</vt:lpstr>
      <vt:lpstr>Ways to Report Adverse Information</vt:lpstr>
      <vt:lpstr>How to Submit an Incident Report via JPAS</vt:lpstr>
      <vt:lpstr>BOTTOM LINE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Adjudicative Guidelines</dc:title>
  <dc:creator>Jacquelyn Spurlock</dc:creator>
  <cp:lastModifiedBy>Office of Research</cp:lastModifiedBy>
  <cp:revision>81</cp:revision>
  <cp:lastPrinted>2014-02-18T15:12:24Z</cp:lastPrinted>
  <dcterms:created xsi:type="dcterms:W3CDTF">2012-12-11T12:39:03Z</dcterms:created>
  <dcterms:modified xsi:type="dcterms:W3CDTF">2014-04-09T15:03:29Z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qminfo">
    <vt:i4>1</vt:i4>
  </property>
  <property fmtid="{D5CDD505-2E9C-101B-9397-08002B2CF9AE}" pid="3" name="lqmsess">
    <vt:lpwstr>40baa286-a41a-49b6-8d2a-f0df255c55b5</vt:lpwstr>
  </property>
</Properties>
</file>