
<file path=[Content_Types].xml><?xml version="1.0" encoding="utf-8"?>
<Types xmlns="http://schemas.openxmlformats.org/package/2006/content-types">
  <Default Extension="rels" ContentType="application/vnd.openxmlformats-package.relationships+xml"/>
  <Default Extension="xml" ContentType="application/vnd.openxmlformats-officedocument.presentationml.slide+xml"/>
  <Override PartName="/docProps/app.xml" ContentType="application/vnd.openxmlformats-officedocument.extended-properties+xml"/>
  <Default Extension="jpeg" ContentType="image/jpeg"/>
  <Override PartName="/ppt/handoutMasters/handoutMaster1.xml" ContentType="application/vnd.openxmlformats-officedocument.presentationml.handoutMaster+xml"/>
  <Default Extension="png" ContentType="image/png"/>
  <Override PartName="/ppt/slideMasters/slideMaster1.xml" ContentType="application/vnd.openxmlformats-officedocument.presentationml.slideMaster+xml"/>
  <Override PartName="/ppt/theme/theme3.xml" ContentType="application/vnd.openxmlformats-officedocument.theme+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docProps/custom.xml" ContentType="application/vnd.openxmlformats-officedocument.custom-properties+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tableStyles.xml" ContentType="application/vnd.openxmlformats-officedocument.presentationml.tableStyles+xml"/>
  <Override PartName="/ppt/theme/theme2.xml" ContentType="application/vnd.openxmlformats-officedocument.theme+xml"/>
  <Override PartName="/docProps/core.xml" ContentType="application/vnd.openxmlformats-package.core-properties+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viewProps.xml" ContentType="application/vnd.openxmlformats-officedocument.presentationml.viewProps+xml"/>
  <Override PartName="/ppt/presentation.xml" ContentType="application/vnd.openxmlformats-officedocument.presentationml.presentation.main+xml"/>
  <Override PartName="/ppt/slideLayouts/slideLayout11.xml" ContentType="application/vnd.openxmlformats-officedocument.presentationml.slideLayout+xml"/>
  <Override PartName="/ppt/presProps.xml" ContentType="application/vnd.openxmlformats-officedocument.presentationml.presProps+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1" r:id="rId4"/>
    <p:sldId id="262" r:id="rId5"/>
    <p:sldId id="258" r:id="rId6"/>
    <p:sldId id="269" r:id="rId7"/>
    <p:sldId id="268" r:id="rId8"/>
    <p:sldId id="259" r:id="rId9"/>
    <p:sldId id="264" r:id="rId10"/>
    <p:sldId id="266" r:id="rId11"/>
    <p:sldId id="267" r:id="rId12"/>
    <p:sldId id="263"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AF9807-D42D-4F81-A847-C8CD1A4681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74623B24-21E4-4ED6-898E-5DBB3FD6960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E12C38F-8D57-4F60-A088-669C7534B0F4}" type="datetimeFigureOut">
              <a:rPr lang="en-US" smtClean="0"/>
              <a:t>1/29/2020</a:t>
            </a:fld>
            <a:endParaRPr lang="en-US"/>
          </a:p>
        </p:txBody>
      </p:sp>
      <p:sp>
        <p:nvSpPr>
          <p:cNvPr id="4" name="Footer Placeholder 3">
            <a:extLst>
              <a:ext uri="{FF2B5EF4-FFF2-40B4-BE49-F238E27FC236}">
                <a16:creationId xmlns:a16="http://schemas.microsoft.com/office/drawing/2014/main" id="{58956A57-46EC-483E-83A7-7ADDC28B7A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874C4C33-B627-4953-85B1-F93964A8D4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0627D55-2B0E-4CE7-B594-135C338140B2}" type="slidenum">
              <a:rPr lang="en-US" smtClean="0"/>
              <a:t>‹#›</a:t>
            </a:fld>
            <a:endParaRPr lang="en-US"/>
          </a:p>
        </p:txBody>
      </p:sp>
    </p:spTree>
    <p:extLst>
      <p:ext uri="{BB962C8B-B14F-4D97-AF65-F5344CB8AC3E}">
        <p14:creationId xmlns:p14="http://schemas.microsoft.com/office/powerpoint/2010/main" val="253669573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CFF83F-973B-45E1-80EF-FA85EF7770CE}" type="datetimeFigureOut">
              <a:rPr lang="en-US" smtClean="0"/>
              <a:t>1/29/2020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9412CE-446B-4F49-B67A-C17BF2670850}" type="slidenum">
              <a:rPr lang="en-US" smtClean="0"/>
              <a:t>‹#›</a:t>
            </a:fld>
            <a:endParaRPr lang="en-US"/>
          </a:p>
        </p:txBody>
      </p:sp>
    </p:spTree>
    <p:extLst>
      <p:ext uri="{BB962C8B-B14F-4D97-AF65-F5344CB8AC3E}">
        <p14:creationId xmlns:p14="http://schemas.microsoft.com/office/powerpoint/2010/main" val="377557133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7FD15-0139-42C9-BD2E-210BD7985D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8F3833-C8B5-4C32-A8E4-0DA7CB97DC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1EED04-E74F-429C-989A-72FB2B124108}"/>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5" name="Footer Placeholder 4">
            <a:extLst>
              <a:ext uri="{FF2B5EF4-FFF2-40B4-BE49-F238E27FC236}">
                <a16:creationId xmlns:a16="http://schemas.microsoft.com/office/drawing/2014/main" id="{245F9DE9-419C-4DDF-8927-A1C792E77D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0F1557-07FB-43FC-B2E1-193FEE38FE6D}"/>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181034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3685C-5D1A-4281-98E3-658B295C87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7639F0-6202-477A-89CF-90B9C5E49B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85738-6805-4375-9FE6-8A62B5CF25B6}"/>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5" name="Footer Placeholder 4">
            <a:extLst>
              <a:ext uri="{FF2B5EF4-FFF2-40B4-BE49-F238E27FC236}">
                <a16:creationId xmlns:a16="http://schemas.microsoft.com/office/drawing/2014/main" id="{05F6D7BC-85F3-4019-993D-2779A3F172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9ADD80-E4D4-4246-87B6-662B0A134BB8}"/>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1810784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E762BC-4559-42BA-B97A-4BCDCA48D0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AFEB6A-39B9-4972-96FB-C2E4EAFAC4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4151C-3D37-46D3-8C38-18A50C7ABB91}"/>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5" name="Footer Placeholder 4">
            <a:extLst>
              <a:ext uri="{FF2B5EF4-FFF2-40B4-BE49-F238E27FC236}">
                <a16:creationId xmlns:a16="http://schemas.microsoft.com/office/drawing/2014/main" id="{15F3F4F3-4037-4AFC-9ED2-9A093956F0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00678F-2CF2-47ED-9359-B63ED11AE397}"/>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55963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A6BDC-CD0D-4D13-B953-7761E799B5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FF9F39-93C0-4627-81E6-84FAEF2936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7B474-3A0B-4700-91A6-02F496C80AE4}"/>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5" name="Footer Placeholder 4">
            <a:extLst>
              <a:ext uri="{FF2B5EF4-FFF2-40B4-BE49-F238E27FC236}">
                <a16:creationId xmlns:a16="http://schemas.microsoft.com/office/drawing/2014/main" id="{62151154-C857-4947-8F74-D4D483BEE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5280CA-C39F-49FC-9B58-73E0B9B1343D}"/>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67284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43E58-A4E0-4A63-88A2-D8C51EAA45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F40E97-387A-49DB-9DEF-F6BCC8776D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807AF6-E5FA-46BB-B7BC-3BB8939F2EFE}"/>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5" name="Footer Placeholder 4">
            <a:extLst>
              <a:ext uri="{FF2B5EF4-FFF2-40B4-BE49-F238E27FC236}">
                <a16:creationId xmlns:a16="http://schemas.microsoft.com/office/drawing/2014/main" id="{158965E8-EF50-4F6C-8BDE-3F5A325084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91A442-FA09-45B5-8841-42B73C6BE211}"/>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392689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7C5B-FBA6-4196-9397-5D009539A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381921-F44A-412D-BC91-B5568EA83D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5D98-9DEE-4523-BEA5-AA26AD72BA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BFF212-6AFF-4798-9C42-1EAE7EEEF390}"/>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6" name="Footer Placeholder 5">
            <a:extLst>
              <a:ext uri="{FF2B5EF4-FFF2-40B4-BE49-F238E27FC236}">
                <a16:creationId xmlns:a16="http://schemas.microsoft.com/office/drawing/2014/main" id="{C4973E51-4A01-45C7-BE51-7C2ABB490C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A95C3-4094-4300-BF3E-AE137DA102A1}"/>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95812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3DE8B-E0D4-4A72-ACE3-FA2B097853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3FCF6D-409E-46EB-B4B2-E170394372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A86083-1E80-4935-8A22-CEECBED450A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76DC4E-9ACE-4571-94C2-153893BD86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960B85-2603-419F-881A-37684EA5C2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A9CD27-8F6B-4C8E-AC5D-57D7CD483066}"/>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8" name="Footer Placeholder 7">
            <a:extLst>
              <a:ext uri="{FF2B5EF4-FFF2-40B4-BE49-F238E27FC236}">
                <a16:creationId xmlns:a16="http://schemas.microsoft.com/office/drawing/2014/main" id="{606FA2E9-5C3B-4EED-9C7E-12D4F1A06A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48A7A3-9EF0-4AED-BA69-FBFE67C6A614}"/>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1756752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1C634-AEAA-4B31-A766-8FBF8DFB05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D2FDFA-6219-42F7-BDDC-C69FD5B3328F}"/>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4" name="Footer Placeholder 3">
            <a:extLst>
              <a:ext uri="{FF2B5EF4-FFF2-40B4-BE49-F238E27FC236}">
                <a16:creationId xmlns:a16="http://schemas.microsoft.com/office/drawing/2014/main" id="{207838CD-C810-4D55-8632-6517EEDAAD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D24F12-098E-486E-8EAC-B7FC24085B11}"/>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410536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341611-01B1-4948-B602-4BD0727A65B7}"/>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3" name="Footer Placeholder 2">
            <a:extLst>
              <a:ext uri="{FF2B5EF4-FFF2-40B4-BE49-F238E27FC236}">
                <a16:creationId xmlns:a16="http://schemas.microsoft.com/office/drawing/2014/main" id="{30911199-5A84-4409-8060-8908F5C881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6936C7-B829-490E-9EBF-5C69BACD8629}"/>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1814008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63FF5-347B-4BFB-A24B-07BEE39FC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B0473F-6253-4D5E-A853-F789362DBC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188E4C-3E41-4868-B17F-4550C7FE55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E68110-F892-450E-B8F8-9D85EE306739}"/>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6" name="Footer Placeholder 5">
            <a:extLst>
              <a:ext uri="{FF2B5EF4-FFF2-40B4-BE49-F238E27FC236}">
                <a16:creationId xmlns:a16="http://schemas.microsoft.com/office/drawing/2014/main" id="{B45C03EA-21D2-4721-B075-DEFFC87A0D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90095A-8ECF-411E-820C-0ADAA099146F}"/>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1493774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0E0D8-5B9D-455F-9244-38242690B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3CBD0B-1CC4-44B8-BB3C-AD68505D4E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B7BF71-BB0C-4FE1-8514-DC5A25809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210D0A-6D6F-4BEA-A821-41E48A433DF0}"/>
              </a:ext>
            </a:extLst>
          </p:cNvPr>
          <p:cNvSpPr>
            <a:spLocks noGrp="1"/>
          </p:cNvSpPr>
          <p:nvPr>
            <p:ph type="dt" sz="half" idx="10"/>
          </p:nvPr>
        </p:nvSpPr>
        <p:spPr/>
        <p:txBody>
          <a:bodyPr/>
          <a:lstStyle/>
          <a:p>
            <a:fld id="{050425B5-CBE2-4527-B954-C0192AB8499D}" type="datetimeFigureOut">
              <a:rPr lang="en-US" smtClean="0"/>
              <a:t>1/29/2020</a:t>
            </a:fld>
            <a:endParaRPr lang="en-US"/>
          </a:p>
        </p:txBody>
      </p:sp>
      <p:sp>
        <p:nvSpPr>
          <p:cNvPr id="6" name="Footer Placeholder 5">
            <a:extLst>
              <a:ext uri="{FF2B5EF4-FFF2-40B4-BE49-F238E27FC236}">
                <a16:creationId xmlns:a16="http://schemas.microsoft.com/office/drawing/2014/main" id="{F17DD433-67D9-4F9A-87D5-28B10CD6F0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B2325A-4B8C-49DB-803F-47A1D2B50E22}"/>
              </a:ext>
            </a:extLst>
          </p:cNvPr>
          <p:cNvSpPr>
            <a:spLocks noGrp="1"/>
          </p:cNvSpPr>
          <p:nvPr>
            <p:ph type="sldNum" sz="quarter" idx="12"/>
          </p:nvPr>
        </p:nvSpPr>
        <p:spPr/>
        <p:txBody>
          <a:bodyPr/>
          <a:lstStyle/>
          <a:p>
            <a:fld id="{85AAB034-EA9A-4BF1-9CB1-61607ACAC7D0}" type="slidenum">
              <a:rPr lang="en-US" smtClean="0"/>
              <a:t>‹#›</a:t>
            </a:fld>
            <a:endParaRPr lang="en-US"/>
          </a:p>
        </p:txBody>
      </p:sp>
    </p:spTree>
    <p:extLst>
      <p:ext uri="{BB962C8B-B14F-4D97-AF65-F5344CB8AC3E}">
        <p14:creationId xmlns:p14="http://schemas.microsoft.com/office/powerpoint/2010/main" val="3591272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0958A784-ABE9-48E1-A18B-A611AA75AAA9}"/>
              </a:ext>
            </a:extLst>
          </p:cNvPr>
          <p:cNvSpPr>
            <a:spLocks noGrp="1"/>
          </p:cNvSpPr>
          <p:nvPr>
            <p:ph type="ftr" sz="quarter" idx="3"/>
          </p:nvPr>
        </p:nvSpPr>
        <p:spPr>
          <a:xfrm>
            <a:off x="6003634" y="5976203"/>
            <a:ext cx="184731" cy="830997"/>
          </a:xfrm>
          <a:prstGeom prst="rect">
            <a:avLst/>
          </a:prstGeom>
        </p:spPr>
        <p:txBody>
          <a:bodyPr vert="horz" wrap="none" lIns="91440" tIns="45720" rIns="91440" bIns="45720" rtlCol="0" anchor="b" anchorCtr="1">
            <a:spAutoFit/>
          </a:bodyPr>
          <a:lstStyle>
            <a:lvl1pPr algn="ctr">
              <a:defRPr sz="1200">
                <a:solidFill>
                  <a:schemeClr val="tx1">
                    <a:tint val="75000"/>
                  </a:schemeClr>
                </a:solidFill>
              </a:defRPr>
            </a:lvl1pPr>
          </a:lstStyle>
          <a:p>
            <a:endParaRPr lang="en-US"/>
          </a:p>
          <a:p>
            <a:endParaRPr lang="en-US"/>
          </a:p>
          <a:p>
            <a:endParaRPr lang="en-US"/>
          </a:p>
          <a:p>
            <a:endParaRPr lang="en-US"/>
          </a:p>
        </p:txBody>
      </p:sp>
      <p:sp>
        <p:nvSpPr>
          <p:cNvPr id="2" name="Title Placeholder 1">
            <a:extLst>
              <a:ext uri="{FF2B5EF4-FFF2-40B4-BE49-F238E27FC236}">
                <a16:creationId xmlns:a16="http://schemas.microsoft.com/office/drawing/2014/main" id="{AAE45F8D-C766-46B7-91F7-BBE16F5971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9855CD-BD38-441C-BB57-8BBA959465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8624F6-F6FF-44E8-AFD7-960576932F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425B5-CBE2-4527-B954-C0192AB8499D}" type="datetimeFigureOut">
              <a:rPr lang="en-US" smtClean="0"/>
              <a:t>1/29/2020</a:t>
            </a:fld>
            <a:endParaRPr lang="en-US"/>
          </a:p>
        </p:txBody>
      </p:sp>
      <p:sp>
        <p:nvSpPr>
          <p:cNvPr id="6" name="Slide Number Placeholder 5">
            <a:extLst>
              <a:ext uri="{FF2B5EF4-FFF2-40B4-BE49-F238E27FC236}">
                <a16:creationId xmlns:a16="http://schemas.microsoft.com/office/drawing/2014/main" id="{2179C47D-965E-4F8A-B914-B57C4E081E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AB034-EA9A-4BF1-9CB1-61607ACAC7D0}" type="slidenum">
              <a:rPr lang="en-US" smtClean="0"/>
              <a:t>‹#›</a:t>
            </a:fld>
            <a:endParaRPr lang="en-US"/>
          </a:p>
        </p:txBody>
      </p:sp>
    </p:spTree>
    <p:extLst>
      <p:ext uri="{BB962C8B-B14F-4D97-AF65-F5344CB8AC3E}">
        <p14:creationId xmlns:p14="http://schemas.microsoft.com/office/powerpoint/2010/main" val="838240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40104A5-658D-46AB-9F9D-7F3DA9F488C8}"/>
              </a:ext>
            </a:extLst>
          </p:cNvPr>
          <p:cNvSpPr>
            <a:spLocks noGrp="1"/>
          </p:cNvSpPr>
          <p:nvPr>
            <p:ph type="ftr" sz="quarter" idx="11"/>
          </p:nvPr>
        </p:nvSpPr>
        <p:spPr>
          <a:xfrm>
            <a:off x="6003634" y="6345535"/>
            <a:ext cx="184731" cy="461665"/>
          </a:xfrm>
        </p:spPr>
        <p:txBody>
          <a:bodyPr wrap="none" anchor="b" anchorCtr="1">
            <a:spAutoFit/>
          </a:bodyPr>
          <a:lstStyle/>
          <a:p>
            <a:endParaRPr lang="en-US"/>
          </a:p>
          <a:p>
            <a:endParaRPr lang="en-US"/>
          </a:p>
        </p:txBody>
      </p:sp>
      <p:sp>
        <p:nvSpPr>
          <p:cNvPr id="2" name="Title 1">
            <a:extLst>
              <a:ext uri="{FF2B5EF4-FFF2-40B4-BE49-F238E27FC236}">
                <a16:creationId xmlns:a16="http://schemas.microsoft.com/office/drawing/2014/main" id="{D9B939BF-F923-4DEF-9C68-99B62057B6BB}"/>
              </a:ext>
            </a:extLst>
          </p:cNvPr>
          <p:cNvSpPr>
            <a:spLocks noGrp="1"/>
          </p:cNvSpPr>
          <p:nvPr>
            <p:ph type="ctrTitle"/>
          </p:nvPr>
        </p:nvSpPr>
        <p:spPr>
          <a:xfrm>
            <a:off x="1524000" y="1122363"/>
            <a:ext cx="9144000" cy="1134276"/>
          </a:xfrm>
        </p:spPr>
        <p:txBody>
          <a:bodyPr>
            <a:normAutofit fontScale="90000"/>
          </a:bodyPr>
          <a:lstStyle/>
          <a:p>
            <a:r>
              <a:rPr lang="en-US" b="1" dirty="0"/>
              <a:t>FISWG</a:t>
            </a:r>
            <a:r>
              <a:rPr lang="en-US" dirty="0"/>
              <a:t> </a:t>
            </a:r>
            <a:br>
              <a:rPr lang="en-US" dirty="0"/>
            </a:br>
            <a:r>
              <a:rPr lang="en-US" sz="3200" dirty="0"/>
              <a:t>22 Jan 2020</a:t>
            </a:r>
            <a:endParaRPr lang="en-US" dirty="0"/>
          </a:p>
        </p:txBody>
      </p:sp>
      <p:sp>
        <p:nvSpPr>
          <p:cNvPr id="3" name="Subtitle 2">
            <a:extLst>
              <a:ext uri="{FF2B5EF4-FFF2-40B4-BE49-F238E27FC236}">
                <a16:creationId xmlns:a16="http://schemas.microsoft.com/office/drawing/2014/main" id="{5AEEDA67-CF6C-4914-8DC4-AE39AB0126A9}"/>
              </a:ext>
            </a:extLst>
          </p:cNvPr>
          <p:cNvSpPr>
            <a:spLocks noGrp="1"/>
          </p:cNvSpPr>
          <p:nvPr>
            <p:ph type="subTitle" idx="1"/>
          </p:nvPr>
        </p:nvSpPr>
        <p:spPr>
          <a:xfrm>
            <a:off x="1524000" y="3602038"/>
            <a:ext cx="9144000" cy="2983320"/>
          </a:xfrm>
        </p:spPr>
        <p:txBody>
          <a:bodyPr>
            <a:normAutofit lnSpcReduction="10000"/>
          </a:bodyPr>
          <a:lstStyle/>
          <a:p>
            <a:r>
              <a:rPr lang="en-US" dirty="0"/>
              <a:t>RMF Appendices</a:t>
            </a:r>
          </a:p>
          <a:p>
            <a:r>
              <a:rPr lang="en-US" dirty="0"/>
              <a:t>&amp; </a:t>
            </a:r>
          </a:p>
          <a:p>
            <a:r>
              <a:rPr lang="en-US" dirty="0"/>
              <a:t>Incident Response Plans</a:t>
            </a:r>
          </a:p>
          <a:p>
            <a:endParaRPr lang="en-US" dirty="0"/>
          </a:p>
          <a:p>
            <a:endParaRPr lang="en-US" dirty="0"/>
          </a:p>
          <a:p>
            <a:r>
              <a:rPr lang="en-US" dirty="0"/>
              <a:t>Dan Van </a:t>
            </a:r>
            <a:r>
              <a:rPr lang="en-US" dirty="0" err="1"/>
              <a:t>Aulen</a:t>
            </a:r>
            <a:r>
              <a:rPr lang="en-US" dirty="0"/>
              <a:t> &amp; Tom Westermeyer, Lockheed Martin Orlando</a:t>
            </a:r>
          </a:p>
          <a:p>
            <a:r>
              <a:rPr lang="en-US" dirty="0"/>
              <a:t>407-356-7387</a:t>
            </a:r>
          </a:p>
        </p:txBody>
      </p:sp>
    </p:spTree>
    <p:extLst>
      <p:ext uri="{BB962C8B-B14F-4D97-AF65-F5344CB8AC3E}">
        <p14:creationId xmlns:p14="http://schemas.microsoft.com/office/powerpoint/2010/main" val="401413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094C910-A3EB-4A13-8583-9DE3EE842BE2}"/>
              </a:ext>
            </a:extLst>
          </p:cNvPr>
          <p:cNvPicPr>
            <a:picLocks noChangeAspect="1"/>
          </p:cNvPicPr>
          <p:nvPr/>
        </p:nvPicPr>
        <p:blipFill>
          <a:blip r:embed="rId2"/>
          <a:stretch>
            <a:fillRect/>
          </a:stretch>
        </p:blipFill>
        <p:spPr>
          <a:xfrm>
            <a:off x="1018644" y="74751"/>
            <a:ext cx="4484533" cy="6606331"/>
          </a:xfrm>
          <a:prstGeom prst="rect">
            <a:avLst/>
          </a:prstGeom>
        </p:spPr>
      </p:pic>
      <p:sp>
        <p:nvSpPr>
          <p:cNvPr id="3" name="Footer Placeholder 2">
            <a:extLst>
              <a:ext uri="{FF2B5EF4-FFF2-40B4-BE49-F238E27FC236}">
                <a16:creationId xmlns:a16="http://schemas.microsoft.com/office/drawing/2014/main" id="{CFC5DC14-2A62-4F56-9DFA-DFE9CDF34501}"/>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393861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A9ECB-FF48-4237-871D-B2F4C03CC8BD}"/>
              </a:ext>
            </a:extLst>
          </p:cNvPr>
          <p:cNvSpPr>
            <a:spLocks noGrp="1"/>
          </p:cNvSpPr>
          <p:nvPr>
            <p:ph type="title"/>
          </p:nvPr>
        </p:nvSpPr>
        <p:spPr/>
        <p:txBody>
          <a:bodyPr/>
          <a:lstStyle/>
          <a:p>
            <a:r>
              <a:rPr lang="en-US" dirty="0"/>
              <a:t>Resources</a:t>
            </a:r>
          </a:p>
        </p:txBody>
      </p:sp>
      <p:sp>
        <p:nvSpPr>
          <p:cNvPr id="3" name="TextBox 2">
            <a:extLst>
              <a:ext uri="{FF2B5EF4-FFF2-40B4-BE49-F238E27FC236}">
                <a16:creationId xmlns:a16="http://schemas.microsoft.com/office/drawing/2014/main" id="{98820A85-6C09-46FB-947B-80CCA889C98F}"/>
              </a:ext>
            </a:extLst>
          </p:cNvPr>
          <p:cNvSpPr txBox="1"/>
          <p:nvPr/>
        </p:nvSpPr>
        <p:spPr>
          <a:xfrm>
            <a:off x="708171" y="1476462"/>
            <a:ext cx="10645629" cy="3693319"/>
          </a:xfrm>
          <a:prstGeom prst="rect">
            <a:avLst/>
          </a:prstGeom>
          <a:noFill/>
        </p:spPr>
        <p:txBody>
          <a:bodyPr wrap="square" rtlCol="0">
            <a:spAutoFit/>
          </a:bodyPr>
          <a:lstStyle/>
          <a:p>
            <a:r>
              <a:rPr lang="en-US" dirty="0"/>
              <a:t>The following references will assist with the development of an IRP:</a:t>
            </a:r>
          </a:p>
          <a:p>
            <a:endParaRPr lang="en-US" dirty="0"/>
          </a:p>
          <a:p>
            <a:r>
              <a:rPr lang="en-US" dirty="0"/>
              <a:t>· NIST SP 800-88 Rev 1, Guidelines for Media Sanitization</a:t>
            </a:r>
          </a:p>
          <a:p>
            <a:r>
              <a:rPr lang="en-US" dirty="0"/>
              <a:t>· NIST SP 800-61 Rev 2, Computer Security Incident Handling</a:t>
            </a:r>
          </a:p>
          <a:p>
            <a:r>
              <a:rPr lang="en-US" dirty="0"/>
              <a:t>· CNSSI No. 1001, National Instruction on Classified Information Spillage</a:t>
            </a:r>
          </a:p>
          <a:p>
            <a:r>
              <a:rPr lang="en-US" dirty="0"/>
              <a:t>· CNSSP No. 18, National Policy on Classified Information Spillage</a:t>
            </a:r>
          </a:p>
          <a:p>
            <a:r>
              <a:rPr lang="en-US" dirty="0"/>
              <a:t>· CNSSP No. 26, National Policy on Reducing the Risk of Removable Media for National Security Systems</a:t>
            </a:r>
          </a:p>
          <a:p>
            <a:endParaRPr lang="en-US" dirty="0"/>
          </a:p>
          <a:p>
            <a:r>
              <a:rPr lang="en-US" dirty="0"/>
              <a:t>Note:  CNSSP 26  Release Date: 07/24/2013…This document is designated FOUO. To access protected FOUO content in the CNSS Library, you must login with a Federal/DoD Public Key Infrastructure (PKI), Personal Identity Verification (PIV) or Common Access Card (CAC) client certificate correctly installed in your browser and click on the "CAC/PKI/PIV Login" button above.</a:t>
            </a:r>
          </a:p>
          <a:p>
            <a:endParaRPr lang="en-US" dirty="0"/>
          </a:p>
        </p:txBody>
      </p:sp>
      <p:sp>
        <p:nvSpPr>
          <p:cNvPr id="4" name="Footer Placeholder 3">
            <a:extLst>
              <a:ext uri="{FF2B5EF4-FFF2-40B4-BE49-F238E27FC236}">
                <a16:creationId xmlns:a16="http://schemas.microsoft.com/office/drawing/2014/main" id="{504136E6-C522-4599-8CDD-A47915FCFCF6}"/>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2214455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EABF-1434-472E-9403-80A7C22528C3}"/>
              </a:ext>
            </a:extLst>
          </p:cNvPr>
          <p:cNvSpPr>
            <a:spLocks noGrp="1"/>
          </p:cNvSpPr>
          <p:nvPr>
            <p:ph type="title"/>
          </p:nvPr>
        </p:nvSpPr>
        <p:spPr>
          <a:xfrm>
            <a:off x="838200" y="365125"/>
            <a:ext cx="10515600" cy="717055"/>
          </a:xfrm>
        </p:spPr>
        <p:txBody>
          <a:bodyPr/>
          <a:lstStyle/>
          <a:p>
            <a:pPr algn="ctr"/>
            <a:r>
              <a:rPr lang="en-US" dirty="0"/>
              <a:t>RMF Attachments (Differences)</a:t>
            </a:r>
          </a:p>
        </p:txBody>
      </p:sp>
      <p:sp>
        <p:nvSpPr>
          <p:cNvPr id="3" name="TextBox 2">
            <a:extLst>
              <a:ext uri="{FF2B5EF4-FFF2-40B4-BE49-F238E27FC236}">
                <a16:creationId xmlns:a16="http://schemas.microsoft.com/office/drawing/2014/main" id="{14588595-1E55-4E7A-BC86-E238DFFF7C26}"/>
              </a:ext>
            </a:extLst>
          </p:cNvPr>
          <p:cNvSpPr txBox="1"/>
          <p:nvPr/>
        </p:nvSpPr>
        <p:spPr>
          <a:xfrm>
            <a:off x="147858" y="1078840"/>
            <a:ext cx="4782424" cy="4801314"/>
          </a:xfrm>
          <a:prstGeom prst="rect">
            <a:avLst/>
          </a:prstGeom>
          <a:noFill/>
        </p:spPr>
        <p:txBody>
          <a:bodyPr wrap="square" rtlCol="0">
            <a:spAutoFit/>
          </a:bodyPr>
          <a:lstStyle/>
          <a:p>
            <a:r>
              <a:rPr lang="en-US" b="1" dirty="0"/>
              <a:t>DAAPM 1.2 Appendices (OBMS)</a:t>
            </a:r>
          </a:p>
          <a:p>
            <a:r>
              <a:rPr lang="en-US" dirty="0"/>
              <a:t>	A. System/Network Diagram</a:t>
            </a:r>
          </a:p>
          <a:p>
            <a:r>
              <a:rPr lang="en-US" dirty="0"/>
              <a:t>	B. Facility/System Layout</a:t>
            </a:r>
          </a:p>
          <a:p>
            <a:r>
              <a:rPr lang="en-US" dirty="0"/>
              <a:t>	C. Hardware Baseline</a:t>
            </a:r>
          </a:p>
          <a:p>
            <a:r>
              <a:rPr lang="en-US" dirty="0"/>
              <a:t>	D. Software Baseline</a:t>
            </a:r>
          </a:p>
          <a:p>
            <a:r>
              <a:rPr lang="en-US" dirty="0"/>
              <a:t>	E. DSS Form 147</a:t>
            </a:r>
          </a:p>
          <a:p>
            <a:r>
              <a:rPr lang="en-US" dirty="0"/>
              <a:t>	F. IS Access Authorization and Briefing</a:t>
            </a:r>
          </a:p>
          <a:p>
            <a:r>
              <a:rPr lang="en-US" dirty="0"/>
              <a:t>	G. Upgrade/Downgrade/Sanitization</a:t>
            </a:r>
          </a:p>
          <a:p>
            <a:r>
              <a:rPr lang="en-US" dirty="0"/>
              <a:t>	H. IS Security Seal Log</a:t>
            </a:r>
          </a:p>
          <a:p>
            <a:r>
              <a:rPr lang="en-US" dirty="0"/>
              <a:t>	I. Maintenance Log</a:t>
            </a:r>
          </a:p>
          <a:p>
            <a:r>
              <a:rPr lang="en-US" dirty="0"/>
              <a:t>	J. Assured File Transfer Procedures</a:t>
            </a:r>
          </a:p>
          <a:p>
            <a:r>
              <a:rPr lang="en-US" dirty="0"/>
              <a:t>	K. Contingency Plan	</a:t>
            </a:r>
          </a:p>
          <a:p>
            <a:r>
              <a:rPr lang="en-US" dirty="0"/>
              <a:t>	L. Incident Response Plan</a:t>
            </a:r>
          </a:p>
          <a:p>
            <a:r>
              <a:rPr lang="en-US" dirty="0"/>
              <a:t>	M. POA&amp;M</a:t>
            </a:r>
          </a:p>
          <a:p>
            <a:r>
              <a:rPr lang="en-US" dirty="0"/>
              <a:t>	N. Risk Assessment Report (RAR)</a:t>
            </a:r>
          </a:p>
          <a:p>
            <a:r>
              <a:rPr lang="en-US" dirty="0"/>
              <a:t>	O. Mobility System Plan</a:t>
            </a:r>
          </a:p>
          <a:p>
            <a:r>
              <a:rPr lang="en-US" dirty="0"/>
              <a:t>	P. Other items, RALS/254s/SGCs etc.</a:t>
            </a:r>
          </a:p>
        </p:txBody>
      </p:sp>
      <p:sp>
        <p:nvSpPr>
          <p:cNvPr id="4" name="TextBox 3">
            <a:extLst>
              <a:ext uri="{FF2B5EF4-FFF2-40B4-BE49-F238E27FC236}">
                <a16:creationId xmlns:a16="http://schemas.microsoft.com/office/drawing/2014/main" id="{DB4D0612-72CF-4D19-B3CE-7139B238538B}"/>
              </a:ext>
            </a:extLst>
          </p:cNvPr>
          <p:cNvSpPr txBox="1"/>
          <p:nvPr/>
        </p:nvSpPr>
        <p:spPr>
          <a:xfrm>
            <a:off x="4195894" y="1078840"/>
            <a:ext cx="4782424" cy="5355312"/>
          </a:xfrm>
          <a:prstGeom prst="rect">
            <a:avLst/>
          </a:prstGeom>
          <a:noFill/>
        </p:spPr>
        <p:txBody>
          <a:bodyPr wrap="square" rtlCol="0">
            <a:spAutoFit/>
          </a:bodyPr>
          <a:lstStyle/>
          <a:p>
            <a:r>
              <a:rPr lang="en-US" b="1" dirty="0"/>
              <a:t>DAAPM 2.0 Appendices (eMASS)</a:t>
            </a:r>
          </a:p>
          <a:p>
            <a:r>
              <a:rPr lang="en-US" dirty="0"/>
              <a:t>	A. Security Controls</a:t>
            </a:r>
          </a:p>
          <a:p>
            <a:r>
              <a:rPr lang="en-US" dirty="0"/>
              <a:t>	B. Facility/System Layout</a:t>
            </a:r>
          </a:p>
          <a:p>
            <a:r>
              <a:rPr lang="en-US" dirty="0"/>
              <a:t>	C. Risk Assessment Report (RAR)</a:t>
            </a:r>
          </a:p>
          <a:p>
            <a:r>
              <a:rPr lang="en-US" dirty="0"/>
              <a:t>	D. POA&amp;M Template</a:t>
            </a:r>
          </a:p>
          <a:p>
            <a:r>
              <a:rPr lang="en-US" dirty="0"/>
              <a:t>	E.RMF Certification Statement</a:t>
            </a:r>
          </a:p>
          <a:p>
            <a:r>
              <a:rPr lang="en-US" dirty="0"/>
              <a:t>	F. ISSM Appointment Letter</a:t>
            </a:r>
          </a:p>
          <a:p>
            <a:r>
              <a:rPr lang="en-US" dirty="0"/>
              <a:t>	G. Hardware Baseline</a:t>
            </a:r>
          </a:p>
          <a:p>
            <a:r>
              <a:rPr lang="en-US" dirty="0"/>
              <a:t>	H. Software Baseline</a:t>
            </a:r>
          </a:p>
          <a:p>
            <a:r>
              <a:rPr lang="en-US" dirty="0"/>
              <a:t>	I. System/Network Diagram</a:t>
            </a:r>
          </a:p>
          <a:p>
            <a:r>
              <a:rPr lang="en-US" dirty="0"/>
              <a:t>	J. DSS Form 147</a:t>
            </a:r>
          </a:p>
          <a:p>
            <a:r>
              <a:rPr lang="en-US" dirty="0"/>
              <a:t>	K. IS Access Authorization and Briefing</a:t>
            </a:r>
          </a:p>
          <a:p>
            <a:r>
              <a:rPr lang="en-US" dirty="0"/>
              <a:t>	L. Privileged User Briefing</a:t>
            </a:r>
          </a:p>
          <a:p>
            <a:r>
              <a:rPr lang="en-US" dirty="0"/>
              <a:t>	M. Upgrade/Downgrade</a:t>
            </a:r>
          </a:p>
          <a:p>
            <a:r>
              <a:rPr lang="en-US" dirty="0"/>
              <a:t>	N. Security Seal Log</a:t>
            </a:r>
          </a:p>
          <a:p>
            <a:r>
              <a:rPr lang="en-US" dirty="0"/>
              <a:t>	O. Maintenance Log/Change Log</a:t>
            </a:r>
          </a:p>
          <a:p>
            <a:r>
              <a:rPr lang="en-US" dirty="0"/>
              <a:t>	P. AFT Process</a:t>
            </a:r>
          </a:p>
          <a:p>
            <a:r>
              <a:rPr lang="en-US" dirty="0"/>
              <a:t>	Q. Contingency Plan</a:t>
            </a:r>
          </a:p>
          <a:p>
            <a:r>
              <a:rPr lang="en-US" dirty="0"/>
              <a:t>			</a:t>
            </a:r>
          </a:p>
        </p:txBody>
      </p:sp>
      <p:sp>
        <p:nvSpPr>
          <p:cNvPr id="5" name="Footer Placeholder 4">
            <a:extLst>
              <a:ext uri="{FF2B5EF4-FFF2-40B4-BE49-F238E27FC236}">
                <a16:creationId xmlns:a16="http://schemas.microsoft.com/office/drawing/2014/main" id="{EA2487EF-1372-4152-94D6-4B1343FADFA8}"/>
              </a:ext>
            </a:extLst>
          </p:cNvPr>
          <p:cNvSpPr>
            <a:spLocks noGrp="1"/>
          </p:cNvSpPr>
          <p:nvPr>
            <p:ph type="ftr" sz="quarter" idx="11"/>
          </p:nvPr>
        </p:nvSpPr>
        <p:spPr/>
        <p:txBody>
          <a:bodyPr/>
          <a:lstStyle/>
          <a:p>
            <a:endParaRPr lang="en-US"/>
          </a:p>
          <a:p>
            <a:endParaRPr lang="en-US"/>
          </a:p>
        </p:txBody>
      </p:sp>
      <p:sp>
        <p:nvSpPr>
          <p:cNvPr id="7" name="TextBox 6">
            <a:extLst>
              <a:ext uri="{FF2B5EF4-FFF2-40B4-BE49-F238E27FC236}">
                <a16:creationId xmlns:a16="http://schemas.microsoft.com/office/drawing/2014/main" id="{9540E135-8D5A-4634-93A6-5CE6BBEE3D1C}"/>
              </a:ext>
            </a:extLst>
          </p:cNvPr>
          <p:cNvSpPr txBox="1"/>
          <p:nvPr/>
        </p:nvSpPr>
        <p:spPr>
          <a:xfrm>
            <a:off x="8830461" y="1078840"/>
            <a:ext cx="3213681" cy="3139321"/>
          </a:xfrm>
          <a:prstGeom prst="rect">
            <a:avLst/>
          </a:prstGeom>
          <a:noFill/>
        </p:spPr>
        <p:txBody>
          <a:bodyPr wrap="square" rtlCol="0">
            <a:spAutoFit/>
          </a:bodyPr>
          <a:lstStyle/>
          <a:p>
            <a:endParaRPr lang="en-US" dirty="0"/>
          </a:p>
          <a:p>
            <a:r>
              <a:rPr lang="en-US" dirty="0"/>
              <a:t>R. Incident Response Plan</a:t>
            </a:r>
          </a:p>
          <a:p>
            <a:r>
              <a:rPr lang="en-US" dirty="0"/>
              <a:t>T. Sanitization</a:t>
            </a:r>
          </a:p>
          <a:p>
            <a:r>
              <a:rPr lang="en-US" dirty="0"/>
              <a:t>U. Mobility System Plan</a:t>
            </a:r>
          </a:p>
          <a:p>
            <a:r>
              <a:rPr lang="en-US" dirty="0"/>
              <a:t>V. Federal IS Template</a:t>
            </a:r>
          </a:p>
          <a:p>
            <a:r>
              <a:rPr lang="en-US" dirty="0"/>
              <a:t>W. G-2-C ISA</a:t>
            </a:r>
          </a:p>
          <a:p>
            <a:r>
              <a:rPr lang="en-US" dirty="0"/>
              <a:t>X. Warning Banner</a:t>
            </a:r>
          </a:p>
          <a:p>
            <a:r>
              <a:rPr lang="en-US" dirty="0"/>
              <a:t>Y. Acronyms</a:t>
            </a:r>
          </a:p>
          <a:p>
            <a:r>
              <a:rPr lang="en-US" dirty="0"/>
              <a:t>Z. Definitions</a:t>
            </a:r>
          </a:p>
          <a:p>
            <a:r>
              <a:rPr lang="en-US" dirty="0"/>
              <a:t>AA. References</a:t>
            </a:r>
          </a:p>
          <a:p>
            <a:endParaRPr lang="en-US" dirty="0"/>
          </a:p>
        </p:txBody>
      </p:sp>
    </p:spTree>
    <p:extLst>
      <p:ext uri="{BB962C8B-B14F-4D97-AF65-F5344CB8AC3E}">
        <p14:creationId xmlns:p14="http://schemas.microsoft.com/office/powerpoint/2010/main" val="1333780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61D9-0D83-4F77-9579-2FD4D99A9F29}"/>
              </a:ext>
            </a:extLst>
          </p:cNvPr>
          <p:cNvSpPr>
            <a:spLocks noGrp="1"/>
          </p:cNvSpPr>
          <p:nvPr>
            <p:ph type="title"/>
          </p:nvPr>
        </p:nvSpPr>
        <p:spPr/>
        <p:txBody>
          <a:bodyPr/>
          <a:lstStyle/>
          <a:p>
            <a:pPr algn="ctr"/>
            <a:r>
              <a:rPr lang="en-US" dirty="0"/>
              <a:t>Questions????</a:t>
            </a:r>
          </a:p>
        </p:txBody>
      </p:sp>
      <p:sp>
        <p:nvSpPr>
          <p:cNvPr id="3" name="Footer Placeholder 2">
            <a:extLst>
              <a:ext uri="{FF2B5EF4-FFF2-40B4-BE49-F238E27FC236}">
                <a16:creationId xmlns:a16="http://schemas.microsoft.com/office/drawing/2014/main" id="{8196CBD9-C712-4042-B1A2-E3EE5921CD08}"/>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400037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EABF-1434-472E-9403-80A7C22528C3}"/>
              </a:ext>
            </a:extLst>
          </p:cNvPr>
          <p:cNvSpPr>
            <a:spLocks noGrp="1"/>
          </p:cNvSpPr>
          <p:nvPr>
            <p:ph type="title"/>
          </p:nvPr>
        </p:nvSpPr>
        <p:spPr>
          <a:xfrm>
            <a:off x="838200" y="365125"/>
            <a:ext cx="10515600" cy="717055"/>
          </a:xfrm>
        </p:spPr>
        <p:txBody>
          <a:bodyPr/>
          <a:lstStyle/>
          <a:p>
            <a:pPr algn="ctr"/>
            <a:r>
              <a:rPr lang="en-US" dirty="0"/>
              <a:t>RMF Appendices (Original)</a:t>
            </a:r>
          </a:p>
        </p:txBody>
      </p:sp>
      <p:sp>
        <p:nvSpPr>
          <p:cNvPr id="3" name="TextBox 2">
            <a:extLst>
              <a:ext uri="{FF2B5EF4-FFF2-40B4-BE49-F238E27FC236}">
                <a16:creationId xmlns:a16="http://schemas.microsoft.com/office/drawing/2014/main" id="{14588595-1E55-4E7A-BC86-E238DFFF7C26}"/>
              </a:ext>
            </a:extLst>
          </p:cNvPr>
          <p:cNvSpPr txBox="1"/>
          <p:nvPr/>
        </p:nvSpPr>
        <p:spPr>
          <a:xfrm>
            <a:off x="3495066" y="1380844"/>
            <a:ext cx="4782424" cy="4801314"/>
          </a:xfrm>
          <a:prstGeom prst="rect">
            <a:avLst/>
          </a:prstGeom>
          <a:noFill/>
        </p:spPr>
        <p:txBody>
          <a:bodyPr wrap="square" rtlCol="0">
            <a:spAutoFit/>
          </a:bodyPr>
          <a:lstStyle/>
          <a:p>
            <a:r>
              <a:rPr lang="en-US" b="1" dirty="0"/>
              <a:t>             DAAPM 1.2 Appendices (OBMS)</a:t>
            </a:r>
          </a:p>
          <a:p>
            <a:r>
              <a:rPr lang="en-US" dirty="0"/>
              <a:t>	A. System/Network Diagram</a:t>
            </a:r>
          </a:p>
          <a:p>
            <a:r>
              <a:rPr lang="en-US" dirty="0"/>
              <a:t>	B. Facility/System Layout</a:t>
            </a:r>
          </a:p>
          <a:p>
            <a:r>
              <a:rPr lang="en-US" dirty="0"/>
              <a:t>	C. Hardware Baseline</a:t>
            </a:r>
          </a:p>
          <a:p>
            <a:r>
              <a:rPr lang="en-US" dirty="0"/>
              <a:t>	D. Software Baseline</a:t>
            </a:r>
          </a:p>
          <a:p>
            <a:r>
              <a:rPr lang="en-US" dirty="0"/>
              <a:t>	E. DSS Form 147</a:t>
            </a:r>
          </a:p>
          <a:p>
            <a:r>
              <a:rPr lang="en-US" dirty="0"/>
              <a:t>	F. IS Access Authorization and Briefing</a:t>
            </a:r>
          </a:p>
          <a:p>
            <a:r>
              <a:rPr lang="en-US" dirty="0"/>
              <a:t>	G. Upgrade/Downgrade/Sanitization</a:t>
            </a:r>
          </a:p>
          <a:p>
            <a:r>
              <a:rPr lang="en-US" dirty="0"/>
              <a:t>	H. IS Security Seal Log</a:t>
            </a:r>
          </a:p>
          <a:p>
            <a:r>
              <a:rPr lang="en-US" dirty="0"/>
              <a:t>	I. Maintenance Log</a:t>
            </a:r>
          </a:p>
          <a:p>
            <a:r>
              <a:rPr lang="en-US" dirty="0"/>
              <a:t>	J. Assured File Transfer Procedures</a:t>
            </a:r>
          </a:p>
          <a:p>
            <a:r>
              <a:rPr lang="en-US" dirty="0"/>
              <a:t>	K. Contingency Plan	</a:t>
            </a:r>
          </a:p>
          <a:p>
            <a:r>
              <a:rPr lang="en-US" dirty="0"/>
              <a:t>	L. Incident Response Plan</a:t>
            </a:r>
          </a:p>
          <a:p>
            <a:r>
              <a:rPr lang="en-US" dirty="0"/>
              <a:t>	M. POA&amp;M</a:t>
            </a:r>
          </a:p>
          <a:p>
            <a:r>
              <a:rPr lang="en-US" dirty="0"/>
              <a:t>	N. Risk Assessment Report (RAR)</a:t>
            </a:r>
          </a:p>
          <a:p>
            <a:r>
              <a:rPr lang="en-US" dirty="0"/>
              <a:t>	O. Mobility System Plan</a:t>
            </a:r>
          </a:p>
          <a:p>
            <a:r>
              <a:rPr lang="en-US" dirty="0"/>
              <a:t>	P. Other items, RALS/254s/SGCs etc.</a:t>
            </a:r>
          </a:p>
        </p:txBody>
      </p:sp>
      <p:sp>
        <p:nvSpPr>
          <p:cNvPr id="5" name="Footer Placeholder 4">
            <a:extLst>
              <a:ext uri="{FF2B5EF4-FFF2-40B4-BE49-F238E27FC236}">
                <a16:creationId xmlns:a16="http://schemas.microsoft.com/office/drawing/2014/main" id="{EA2487EF-1372-4152-94D6-4B1343FADFA8}"/>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4131805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EABF-1434-472E-9403-80A7C22528C3}"/>
              </a:ext>
            </a:extLst>
          </p:cNvPr>
          <p:cNvSpPr>
            <a:spLocks noGrp="1"/>
          </p:cNvSpPr>
          <p:nvPr>
            <p:ph type="title"/>
          </p:nvPr>
        </p:nvSpPr>
        <p:spPr>
          <a:xfrm>
            <a:off x="838200" y="365125"/>
            <a:ext cx="10515600" cy="717055"/>
          </a:xfrm>
        </p:spPr>
        <p:txBody>
          <a:bodyPr/>
          <a:lstStyle/>
          <a:p>
            <a:pPr algn="ctr"/>
            <a:r>
              <a:rPr lang="en-US" dirty="0"/>
              <a:t>RMF Appendices (Current) </a:t>
            </a:r>
            <a:r>
              <a:rPr lang="en-US" sz="1200" dirty="0"/>
              <a:t>ref page iv - v DAAPM 2.0</a:t>
            </a:r>
          </a:p>
        </p:txBody>
      </p:sp>
      <p:sp>
        <p:nvSpPr>
          <p:cNvPr id="4" name="TextBox 3">
            <a:extLst>
              <a:ext uri="{FF2B5EF4-FFF2-40B4-BE49-F238E27FC236}">
                <a16:creationId xmlns:a16="http://schemas.microsoft.com/office/drawing/2014/main" id="{DB4D0612-72CF-4D19-B3CE-7139B238538B}"/>
              </a:ext>
            </a:extLst>
          </p:cNvPr>
          <p:cNvSpPr txBox="1"/>
          <p:nvPr/>
        </p:nvSpPr>
        <p:spPr>
          <a:xfrm>
            <a:off x="838200" y="1128722"/>
            <a:ext cx="4782424" cy="5355312"/>
          </a:xfrm>
          <a:prstGeom prst="rect">
            <a:avLst/>
          </a:prstGeom>
          <a:noFill/>
        </p:spPr>
        <p:txBody>
          <a:bodyPr wrap="square" rtlCol="0">
            <a:spAutoFit/>
          </a:bodyPr>
          <a:lstStyle/>
          <a:p>
            <a:r>
              <a:rPr lang="en-US" b="1" dirty="0"/>
              <a:t>DAAPM 2.0 Appendices (eMASS)</a:t>
            </a:r>
          </a:p>
          <a:p>
            <a:r>
              <a:rPr lang="en-US" dirty="0"/>
              <a:t>	A. </a:t>
            </a:r>
            <a:r>
              <a:rPr lang="en-US" dirty="0">
                <a:highlight>
                  <a:srgbClr val="FFFF00"/>
                </a:highlight>
              </a:rPr>
              <a:t>Security Controls</a:t>
            </a:r>
          </a:p>
          <a:p>
            <a:r>
              <a:rPr lang="en-US" dirty="0"/>
              <a:t>	B. </a:t>
            </a:r>
            <a:r>
              <a:rPr lang="en-US" dirty="0">
                <a:highlight>
                  <a:srgbClr val="FFFF00"/>
                </a:highlight>
              </a:rPr>
              <a:t>DSS Overlays</a:t>
            </a:r>
          </a:p>
          <a:p>
            <a:r>
              <a:rPr lang="en-US" dirty="0"/>
              <a:t>	C. Risk Assessment Report (RAR)</a:t>
            </a:r>
          </a:p>
          <a:p>
            <a:r>
              <a:rPr lang="en-US" dirty="0"/>
              <a:t>	D. POA&amp;M Template</a:t>
            </a:r>
          </a:p>
          <a:p>
            <a:r>
              <a:rPr lang="en-US" dirty="0"/>
              <a:t>	E. </a:t>
            </a:r>
            <a:r>
              <a:rPr lang="en-US" dirty="0">
                <a:highlight>
                  <a:srgbClr val="FFFF00"/>
                </a:highlight>
              </a:rPr>
              <a:t>RMF Certification Statement</a:t>
            </a:r>
          </a:p>
          <a:p>
            <a:r>
              <a:rPr lang="en-US" dirty="0"/>
              <a:t>	F. </a:t>
            </a:r>
            <a:r>
              <a:rPr lang="en-US" dirty="0">
                <a:highlight>
                  <a:srgbClr val="FFFF00"/>
                </a:highlight>
              </a:rPr>
              <a:t>ISSM Appointment Letter</a:t>
            </a:r>
          </a:p>
          <a:p>
            <a:r>
              <a:rPr lang="en-US" dirty="0"/>
              <a:t>	G. Hardware Baseline</a:t>
            </a:r>
          </a:p>
          <a:p>
            <a:r>
              <a:rPr lang="en-US" dirty="0"/>
              <a:t>	H. Software Baseline</a:t>
            </a:r>
          </a:p>
          <a:p>
            <a:r>
              <a:rPr lang="en-US" dirty="0"/>
              <a:t>	I. System/Network Diagram</a:t>
            </a:r>
          </a:p>
          <a:p>
            <a:r>
              <a:rPr lang="en-US" dirty="0"/>
              <a:t>	J. DSS Form 147</a:t>
            </a:r>
          </a:p>
          <a:p>
            <a:r>
              <a:rPr lang="en-US" dirty="0"/>
              <a:t>	K. IS Access Authorization and Briefing</a:t>
            </a:r>
          </a:p>
          <a:p>
            <a:r>
              <a:rPr lang="en-US" dirty="0"/>
              <a:t>	L. </a:t>
            </a:r>
            <a:r>
              <a:rPr lang="en-US" dirty="0">
                <a:highlight>
                  <a:srgbClr val="FFFF00"/>
                </a:highlight>
              </a:rPr>
              <a:t>Privileged User Briefing</a:t>
            </a:r>
          </a:p>
          <a:p>
            <a:r>
              <a:rPr lang="en-US" dirty="0"/>
              <a:t>	M. Upgrade/Downgrade</a:t>
            </a:r>
          </a:p>
          <a:p>
            <a:r>
              <a:rPr lang="en-US" dirty="0"/>
              <a:t>	N. Security Seal Log</a:t>
            </a:r>
          </a:p>
          <a:p>
            <a:r>
              <a:rPr lang="en-US" dirty="0"/>
              <a:t>	O. Maintenance Log/Change Log</a:t>
            </a:r>
          </a:p>
          <a:p>
            <a:r>
              <a:rPr lang="en-US" dirty="0"/>
              <a:t>	P. AFT Process</a:t>
            </a:r>
          </a:p>
          <a:p>
            <a:r>
              <a:rPr lang="en-US" dirty="0"/>
              <a:t>	Q. Contingency Plan</a:t>
            </a:r>
          </a:p>
          <a:p>
            <a:r>
              <a:rPr lang="en-US" dirty="0"/>
              <a:t>			</a:t>
            </a:r>
          </a:p>
        </p:txBody>
      </p:sp>
      <p:sp>
        <p:nvSpPr>
          <p:cNvPr id="5" name="Footer Placeholder 4">
            <a:extLst>
              <a:ext uri="{FF2B5EF4-FFF2-40B4-BE49-F238E27FC236}">
                <a16:creationId xmlns:a16="http://schemas.microsoft.com/office/drawing/2014/main" id="{EA2487EF-1372-4152-94D6-4B1343FADFA8}"/>
              </a:ext>
            </a:extLst>
          </p:cNvPr>
          <p:cNvSpPr>
            <a:spLocks noGrp="1"/>
          </p:cNvSpPr>
          <p:nvPr>
            <p:ph type="ftr" sz="quarter" idx="11"/>
          </p:nvPr>
        </p:nvSpPr>
        <p:spPr/>
        <p:txBody>
          <a:bodyPr/>
          <a:lstStyle/>
          <a:p>
            <a:endParaRPr lang="en-US"/>
          </a:p>
          <a:p>
            <a:endParaRPr lang="en-US"/>
          </a:p>
        </p:txBody>
      </p:sp>
      <p:sp>
        <p:nvSpPr>
          <p:cNvPr id="7" name="TextBox 6">
            <a:extLst>
              <a:ext uri="{FF2B5EF4-FFF2-40B4-BE49-F238E27FC236}">
                <a16:creationId xmlns:a16="http://schemas.microsoft.com/office/drawing/2014/main" id="{9540E135-8D5A-4634-93A6-5CE6BBEE3D1C}"/>
              </a:ext>
            </a:extLst>
          </p:cNvPr>
          <p:cNvSpPr txBox="1"/>
          <p:nvPr/>
        </p:nvSpPr>
        <p:spPr>
          <a:xfrm>
            <a:off x="6284688" y="1082180"/>
            <a:ext cx="4394497" cy="4247317"/>
          </a:xfrm>
          <a:prstGeom prst="rect">
            <a:avLst/>
          </a:prstGeom>
          <a:noFill/>
        </p:spPr>
        <p:txBody>
          <a:bodyPr wrap="square" rtlCol="0">
            <a:spAutoFit/>
          </a:bodyPr>
          <a:lstStyle/>
          <a:p>
            <a:endParaRPr lang="en-US" dirty="0"/>
          </a:p>
          <a:p>
            <a:r>
              <a:rPr lang="en-US" dirty="0"/>
              <a:t>  R. Incident Response Plan</a:t>
            </a:r>
          </a:p>
          <a:p>
            <a:r>
              <a:rPr lang="en-US" dirty="0"/>
              <a:t>  T. Sanitization</a:t>
            </a:r>
          </a:p>
          <a:p>
            <a:r>
              <a:rPr lang="en-US" dirty="0"/>
              <a:t>  U. Mobility System Plan</a:t>
            </a:r>
          </a:p>
          <a:p>
            <a:r>
              <a:rPr lang="en-US" dirty="0"/>
              <a:t>  V. Federal IS Template</a:t>
            </a:r>
          </a:p>
          <a:p>
            <a:r>
              <a:rPr lang="en-US" dirty="0"/>
              <a:t> W. </a:t>
            </a:r>
            <a:r>
              <a:rPr lang="en-US" dirty="0">
                <a:highlight>
                  <a:srgbClr val="FFFF00"/>
                </a:highlight>
              </a:rPr>
              <a:t>G-2-C ISA</a:t>
            </a:r>
          </a:p>
          <a:p>
            <a:r>
              <a:rPr lang="en-US" dirty="0"/>
              <a:t>  X. </a:t>
            </a:r>
            <a:r>
              <a:rPr lang="en-US" dirty="0">
                <a:highlight>
                  <a:srgbClr val="FFFF00"/>
                </a:highlight>
              </a:rPr>
              <a:t>Warning Banner</a:t>
            </a:r>
          </a:p>
          <a:p>
            <a:r>
              <a:rPr lang="en-US" dirty="0"/>
              <a:t>  Y.  </a:t>
            </a:r>
            <a:r>
              <a:rPr lang="en-US" dirty="0">
                <a:highlight>
                  <a:srgbClr val="FFFF00"/>
                </a:highlight>
              </a:rPr>
              <a:t>Acronyms</a:t>
            </a:r>
          </a:p>
          <a:p>
            <a:r>
              <a:rPr lang="en-US" dirty="0"/>
              <a:t>  Z.  </a:t>
            </a:r>
            <a:r>
              <a:rPr lang="en-US" dirty="0">
                <a:highlight>
                  <a:srgbClr val="FFFF00"/>
                </a:highlight>
              </a:rPr>
              <a:t>Definitions</a:t>
            </a:r>
          </a:p>
          <a:p>
            <a:r>
              <a:rPr lang="en-US" dirty="0"/>
              <a:t>AA. </a:t>
            </a:r>
            <a:r>
              <a:rPr lang="en-US" dirty="0">
                <a:highlight>
                  <a:srgbClr val="FFFF00"/>
                </a:highlight>
              </a:rPr>
              <a:t>References</a:t>
            </a:r>
          </a:p>
          <a:p>
            <a:endParaRPr lang="en-US" dirty="0"/>
          </a:p>
          <a:p>
            <a:r>
              <a:rPr lang="en-US" dirty="0"/>
              <a:t>Note, </a:t>
            </a:r>
            <a:r>
              <a:rPr lang="en-US" b="1" dirty="0"/>
              <a:t>Facility/System Layout and DD 254</a:t>
            </a:r>
            <a:r>
              <a:rPr lang="en-US" dirty="0"/>
              <a:t> is not referenced but is still required</a:t>
            </a:r>
          </a:p>
          <a:p>
            <a:endParaRPr lang="en-US" dirty="0"/>
          </a:p>
          <a:p>
            <a:r>
              <a:rPr lang="en-US" dirty="0">
                <a:highlight>
                  <a:srgbClr val="FFFF00"/>
                </a:highlight>
              </a:rPr>
              <a:t>Highlighted items are new requirements</a:t>
            </a:r>
          </a:p>
        </p:txBody>
      </p:sp>
    </p:spTree>
    <p:extLst>
      <p:ext uri="{BB962C8B-B14F-4D97-AF65-F5344CB8AC3E}">
        <p14:creationId xmlns:p14="http://schemas.microsoft.com/office/powerpoint/2010/main" val="4071079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3EABF-1434-472E-9403-80A7C22528C3}"/>
              </a:ext>
            </a:extLst>
          </p:cNvPr>
          <p:cNvSpPr>
            <a:spLocks noGrp="1"/>
          </p:cNvSpPr>
          <p:nvPr>
            <p:ph type="title"/>
          </p:nvPr>
        </p:nvSpPr>
        <p:spPr>
          <a:xfrm>
            <a:off x="745834" y="50801"/>
            <a:ext cx="10515600" cy="1576686"/>
          </a:xfrm>
        </p:spPr>
        <p:txBody>
          <a:bodyPr>
            <a:normAutofit/>
          </a:bodyPr>
          <a:lstStyle/>
          <a:p>
            <a:pPr algn="ctr"/>
            <a:r>
              <a:rPr lang="en-US" dirty="0"/>
              <a:t>RMF Attachments </a:t>
            </a:r>
            <a:r>
              <a:rPr lang="en-US" sz="1200" dirty="0"/>
              <a:t>ref page 33 – 34 DAAPM 2.0</a:t>
            </a:r>
            <a:br>
              <a:rPr lang="en-US" sz="1200" dirty="0"/>
            </a:br>
            <a:r>
              <a:rPr lang="en-US" sz="1600" dirty="0"/>
              <a:t>In order to provide a complete system security authorization package and facilitate the assessment and authorization process,</a:t>
            </a:r>
            <a:br>
              <a:rPr lang="en-US" sz="1600" dirty="0"/>
            </a:br>
            <a:r>
              <a:rPr lang="en-US" sz="1600" dirty="0"/>
              <a:t>the following supporting artifacts should be included</a:t>
            </a:r>
            <a:r>
              <a:rPr lang="en-US" sz="1400" dirty="0"/>
              <a:t>: </a:t>
            </a:r>
          </a:p>
        </p:txBody>
      </p:sp>
      <p:sp>
        <p:nvSpPr>
          <p:cNvPr id="4" name="TextBox 3">
            <a:extLst>
              <a:ext uri="{FF2B5EF4-FFF2-40B4-BE49-F238E27FC236}">
                <a16:creationId xmlns:a16="http://schemas.microsoft.com/office/drawing/2014/main" id="{DB4D0612-72CF-4D19-B3CE-7139B238538B}"/>
              </a:ext>
            </a:extLst>
          </p:cNvPr>
          <p:cNvSpPr txBox="1"/>
          <p:nvPr/>
        </p:nvSpPr>
        <p:spPr>
          <a:xfrm>
            <a:off x="838200" y="1627486"/>
            <a:ext cx="5541818" cy="5355312"/>
          </a:xfrm>
          <a:prstGeom prst="rect">
            <a:avLst/>
          </a:prstGeom>
          <a:noFill/>
        </p:spPr>
        <p:txBody>
          <a:bodyPr wrap="square" rtlCol="0">
            <a:spAutoFit/>
          </a:bodyPr>
          <a:lstStyle/>
          <a:p>
            <a:r>
              <a:rPr lang="en-US" dirty="0"/>
              <a:t>	A. Risk Assessment Report (RAR) (App C) </a:t>
            </a:r>
          </a:p>
          <a:p>
            <a:r>
              <a:rPr lang="en-US" dirty="0"/>
              <a:t>	B. POA&amp;M (App D)</a:t>
            </a:r>
          </a:p>
          <a:p>
            <a:r>
              <a:rPr lang="en-US" dirty="0"/>
              <a:t>	C. CONMON Strategy</a:t>
            </a:r>
          </a:p>
          <a:p>
            <a:r>
              <a:rPr lang="en-US" dirty="0"/>
              <a:t>	D. Interconnection (ISA/MOU if applicable)</a:t>
            </a:r>
          </a:p>
          <a:p>
            <a:r>
              <a:rPr lang="en-US" dirty="0"/>
              <a:t>	E. RMF Certification Statement (App E)</a:t>
            </a:r>
          </a:p>
          <a:p>
            <a:r>
              <a:rPr lang="en-US" dirty="0"/>
              <a:t>	F. ISSM/**</a:t>
            </a:r>
            <a:r>
              <a:rPr lang="en-US" dirty="0">
                <a:highlight>
                  <a:srgbClr val="FFFF00"/>
                </a:highlight>
              </a:rPr>
              <a:t>ISSO</a:t>
            </a:r>
            <a:r>
              <a:rPr lang="en-US" dirty="0"/>
              <a:t> Appointment Letter (App F)</a:t>
            </a:r>
          </a:p>
          <a:p>
            <a:r>
              <a:rPr lang="en-US" dirty="0"/>
              <a:t>	G. </a:t>
            </a:r>
            <a:r>
              <a:rPr lang="en-US" dirty="0">
                <a:highlight>
                  <a:srgbClr val="FFFF00"/>
                </a:highlight>
              </a:rPr>
              <a:t>ISSM Training Records</a:t>
            </a:r>
            <a:r>
              <a:rPr lang="en-US" dirty="0"/>
              <a:t> (8570, eMASS, RMF)</a:t>
            </a:r>
          </a:p>
          <a:p>
            <a:r>
              <a:rPr lang="en-US" dirty="0"/>
              <a:t>	H. 254, RFP or framework Agreement </a:t>
            </a:r>
          </a:p>
          <a:p>
            <a:r>
              <a:rPr lang="en-US" dirty="0"/>
              <a:t>	I. Config Management, HW/SW List (App G&amp;H)</a:t>
            </a:r>
          </a:p>
          <a:p>
            <a:r>
              <a:rPr lang="en-US" dirty="0"/>
              <a:t>	J. System/Network Diagram (App I)</a:t>
            </a:r>
          </a:p>
          <a:p>
            <a:r>
              <a:rPr lang="en-US" dirty="0"/>
              <a:t>	K. Facility/System Layout</a:t>
            </a:r>
          </a:p>
          <a:p>
            <a:r>
              <a:rPr lang="en-US" dirty="0"/>
              <a:t>	L. DSS Form 147 (App J)</a:t>
            </a:r>
          </a:p>
          <a:p>
            <a:r>
              <a:rPr lang="en-US" dirty="0"/>
              <a:t>	M. IS Access Authorization and Briefing (App K)</a:t>
            </a:r>
          </a:p>
          <a:p>
            <a:r>
              <a:rPr lang="en-US" dirty="0"/>
              <a:t>	N. Privileged User Briefing (App L)</a:t>
            </a:r>
          </a:p>
          <a:p>
            <a:r>
              <a:rPr lang="en-US" dirty="0"/>
              <a:t>	O. Upgrade/Downgrade (App M)</a:t>
            </a:r>
          </a:p>
          <a:p>
            <a:r>
              <a:rPr lang="en-US" dirty="0"/>
              <a:t>	P. IS Security Seal Log (if applicable) (App N)</a:t>
            </a:r>
          </a:p>
          <a:p>
            <a:r>
              <a:rPr lang="en-US" dirty="0"/>
              <a:t>	Q. Maintenance Log/Change Log (App O)</a:t>
            </a:r>
          </a:p>
          <a:p>
            <a:r>
              <a:rPr lang="en-US" dirty="0"/>
              <a:t>	</a:t>
            </a:r>
          </a:p>
          <a:p>
            <a:r>
              <a:rPr lang="en-US" dirty="0"/>
              <a:t>			</a:t>
            </a:r>
          </a:p>
        </p:txBody>
      </p:sp>
      <p:sp>
        <p:nvSpPr>
          <p:cNvPr id="5" name="Footer Placeholder 4">
            <a:extLst>
              <a:ext uri="{FF2B5EF4-FFF2-40B4-BE49-F238E27FC236}">
                <a16:creationId xmlns:a16="http://schemas.microsoft.com/office/drawing/2014/main" id="{EA2487EF-1372-4152-94D6-4B1343FADFA8}"/>
              </a:ext>
            </a:extLst>
          </p:cNvPr>
          <p:cNvSpPr>
            <a:spLocks noGrp="1"/>
          </p:cNvSpPr>
          <p:nvPr>
            <p:ph type="ftr" sz="quarter" idx="11"/>
          </p:nvPr>
        </p:nvSpPr>
        <p:spPr/>
        <p:txBody>
          <a:bodyPr/>
          <a:lstStyle/>
          <a:p>
            <a:endParaRPr lang="en-US"/>
          </a:p>
          <a:p>
            <a:endParaRPr lang="en-US"/>
          </a:p>
        </p:txBody>
      </p:sp>
      <p:sp>
        <p:nvSpPr>
          <p:cNvPr id="7" name="TextBox 6">
            <a:extLst>
              <a:ext uri="{FF2B5EF4-FFF2-40B4-BE49-F238E27FC236}">
                <a16:creationId xmlns:a16="http://schemas.microsoft.com/office/drawing/2014/main" id="{9540E135-8D5A-4634-93A6-5CE6BBEE3D1C}"/>
              </a:ext>
            </a:extLst>
          </p:cNvPr>
          <p:cNvSpPr txBox="1"/>
          <p:nvPr/>
        </p:nvSpPr>
        <p:spPr>
          <a:xfrm>
            <a:off x="6569151" y="1627874"/>
            <a:ext cx="5418717" cy="5078313"/>
          </a:xfrm>
          <a:prstGeom prst="rect">
            <a:avLst/>
          </a:prstGeom>
          <a:noFill/>
        </p:spPr>
        <p:txBody>
          <a:bodyPr wrap="square" rtlCol="0">
            <a:spAutoFit/>
          </a:bodyPr>
          <a:lstStyle/>
          <a:p>
            <a:endParaRPr lang="en-US" dirty="0"/>
          </a:p>
          <a:p>
            <a:r>
              <a:rPr lang="en-US" dirty="0"/>
              <a:t>  R. Media Protection AFT Process/DTA (App P)</a:t>
            </a:r>
          </a:p>
          <a:p>
            <a:r>
              <a:rPr lang="en-US" dirty="0"/>
              <a:t>  S. Contingency Plan (if applicable) (App Q)</a:t>
            </a:r>
          </a:p>
          <a:p>
            <a:r>
              <a:rPr lang="en-US" dirty="0"/>
              <a:t>  T. Incident Response Plan (IRP) (App R)</a:t>
            </a:r>
          </a:p>
          <a:p>
            <a:r>
              <a:rPr lang="en-US" dirty="0"/>
              <a:t>  U. Sanitization Procedures (App T)</a:t>
            </a:r>
          </a:p>
          <a:p>
            <a:r>
              <a:rPr lang="en-US" dirty="0"/>
              <a:t>  V. Mobility System Plan (if applicable) (App U)</a:t>
            </a:r>
          </a:p>
          <a:p>
            <a:r>
              <a:rPr lang="en-US" dirty="0"/>
              <a:t> W. SPP (if applicable)</a:t>
            </a:r>
          </a:p>
          <a:p>
            <a:r>
              <a:rPr lang="en-US" dirty="0"/>
              <a:t>  X. Artifacts (SOPs, policies, etc.) demonstrating proper         </a:t>
            </a:r>
          </a:p>
          <a:p>
            <a:r>
              <a:rPr lang="en-US" dirty="0"/>
              <a:t>      control implementation and/or requested by the AO.  </a:t>
            </a:r>
          </a:p>
          <a:p>
            <a:r>
              <a:rPr lang="en-US" dirty="0"/>
              <a:t>  Y.  Acronyms</a:t>
            </a:r>
          </a:p>
          <a:p>
            <a:endParaRPr lang="en-US" dirty="0"/>
          </a:p>
          <a:p>
            <a:r>
              <a:rPr lang="en-US" dirty="0"/>
              <a:t>Note: The artifacts above are not an all-inclusive list. Templates are provided in the DAAPM Appendices and available for download on the </a:t>
            </a:r>
            <a:r>
              <a:rPr lang="en-US" u="sng" dirty="0">
                <a:solidFill>
                  <a:schemeClr val="accent1"/>
                </a:solidFill>
              </a:rPr>
              <a:t>DSS RMF Webpage</a:t>
            </a:r>
            <a:r>
              <a:rPr lang="en-US" dirty="0"/>
              <a:t>. (This is a rabbit hole)</a:t>
            </a:r>
          </a:p>
          <a:p>
            <a:endParaRPr lang="en-US" dirty="0"/>
          </a:p>
          <a:p>
            <a:r>
              <a:rPr lang="en-US" dirty="0"/>
              <a:t>**Consider Mobility and Program personnel that perform audits</a:t>
            </a:r>
          </a:p>
        </p:txBody>
      </p:sp>
    </p:spTree>
    <p:extLst>
      <p:ext uri="{BB962C8B-B14F-4D97-AF65-F5344CB8AC3E}">
        <p14:creationId xmlns:p14="http://schemas.microsoft.com/office/powerpoint/2010/main" val="1152088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7863A-C71B-4893-9882-D719AD00B3E1}"/>
              </a:ext>
            </a:extLst>
          </p:cNvPr>
          <p:cNvSpPr>
            <a:spLocks noGrp="1"/>
          </p:cNvSpPr>
          <p:nvPr>
            <p:ph type="title"/>
          </p:nvPr>
        </p:nvSpPr>
        <p:spPr/>
        <p:txBody>
          <a:bodyPr>
            <a:normAutofit fontScale="90000"/>
          </a:bodyPr>
          <a:lstStyle/>
          <a:p>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r>
              <a:rPr lang="en-US" b="1" dirty="0"/>
              <a:t>Definition of an Incident</a:t>
            </a:r>
            <a:br>
              <a:rPr lang="en-US" sz="2200" b="1" dirty="0"/>
            </a:br>
            <a:r>
              <a:rPr lang="en-US" sz="2200" b="1" dirty="0"/>
              <a:t> </a:t>
            </a:r>
            <a:br>
              <a:rPr lang="en-US" sz="2200" b="1" dirty="0"/>
            </a:br>
            <a:r>
              <a:rPr lang="en-US" sz="2200" b="1" dirty="0"/>
              <a:t>Event</a:t>
            </a:r>
            <a:r>
              <a:rPr lang="en-US" sz="2200" b="1" u="sng" dirty="0"/>
              <a:t> </a:t>
            </a:r>
            <a:br>
              <a:rPr lang="en-US" sz="2200" b="1" dirty="0"/>
            </a:br>
            <a:r>
              <a:rPr lang="en-US" sz="2200" dirty="0"/>
              <a:t>An event is an occurrence not yet assessed that may affect the performance of an information system and/or network. Examples of events include an unplanned system reboot, a system crash, and packet flooding within a network. Events sometimes provide indication that an incident is occurring or has occurred. </a:t>
            </a:r>
            <a:br>
              <a:rPr lang="en-US" sz="2200" dirty="0"/>
            </a:br>
            <a:r>
              <a:rPr lang="en-US" sz="2200" b="1" dirty="0"/>
              <a:t> </a:t>
            </a:r>
            <a:br>
              <a:rPr lang="en-US" sz="2200" b="1" dirty="0"/>
            </a:br>
            <a:r>
              <a:rPr lang="en-US" sz="2200" b="1" dirty="0"/>
              <a:t>Incident</a:t>
            </a:r>
            <a:br>
              <a:rPr lang="en-US" sz="2200" b="1" dirty="0"/>
            </a:br>
            <a:r>
              <a:rPr lang="en-US" sz="2200" dirty="0"/>
              <a:t>An incident is an assessed occurrence having potential or actual adverse effects on the information system. A security incident is an incident or series of incidents that violate the security policy. Security incidents include penetration of computer systems, spillages, exploitation of technical or administrative vulnerabilities, and introduction of computer viruses or other forms of malicious code.</a:t>
            </a:r>
            <a:br>
              <a:rPr lang="en-US" dirty="0"/>
            </a:br>
            <a:endParaRPr lang="en-US" dirty="0"/>
          </a:p>
        </p:txBody>
      </p:sp>
      <p:sp>
        <p:nvSpPr>
          <p:cNvPr id="3" name="Footer Placeholder 2">
            <a:extLst>
              <a:ext uri="{FF2B5EF4-FFF2-40B4-BE49-F238E27FC236}">
                <a16:creationId xmlns:a16="http://schemas.microsoft.com/office/drawing/2014/main" id="{8FBDBB9A-B896-46A6-B3A8-8C7A6E28E1E7}"/>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9936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7863A-C71B-4893-9882-D719AD00B3E1}"/>
              </a:ext>
            </a:extLst>
          </p:cNvPr>
          <p:cNvSpPr>
            <a:spLocks noGrp="1"/>
          </p:cNvSpPr>
          <p:nvPr>
            <p:ph type="title"/>
          </p:nvPr>
        </p:nvSpPr>
        <p:spPr/>
        <p:txBody>
          <a:bodyPr>
            <a:normAutofit fontScale="90000"/>
          </a:bodyPr>
          <a:lstStyle/>
          <a:p>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r>
              <a:rPr lang="en-US" b="1" dirty="0"/>
              <a:t>Definition of an Incident</a:t>
            </a:r>
            <a:br>
              <a:rPr lang="en-US" sz="2200" b="1" dirty="0"/>
            </a:br>
            <a:r>
              <a:rPr lang="en-US" sz="2200" b="1" dirty="0"/>
              <a:t> </a:t>
            </a:r>
            <a:br>
              <a:rPr lang="en-US" sz="2200" b="1" dirty="0"/>
            </a:br>
            <a:r>
              <a:rPr lang="en-US" sz="2200" b="1" dirty="0"/>
              <a:t>Event</a:t>
            </a:r>
            <a:r>
              <a:rPr lang="en-US" sz="2200" b="1" u="sng" dirty="0"/>
              <a:t> </a:t>
            </a:r>
            <a:br>
              <a:rPr lang="en-US" sz="2200" b="1" dirty="0"/>
            </a:br>
            <a:r>
              <a:rPr lang="en-US" sz="2200" dirty="0"/>
              <a:t>An event is an occurrence not yet assessed that may affect the performance of an information system and/or network. Examples of events include an unplanned system reboot, a system crash, and packet flooding within a network. Events sometimes provide indication that an incident is occurring or has occurred. </a:t>
            </a:r>
            <a:br>
              <a:rPr lang="en-US" sz="2200" dirty="0"/>
            </a:br>
            <a:r>
              <a:rPr lang="en-US" sz="2200" b="1" dirty="0"/>
              <a:t> </a:t>
            </a:r>
            <a:br>
              <a:rPr lang="en-US" sz="2200" b="1" dirty="0"/>
            </a:br>
            <a:r>
              <a:rPr lang="en-US" sz="2200" b="1" dirty="0"/>
              <a:t>Incident</a:t>
            </a:r>
            <a:br>
              <a:rPr lang="en-US" sz="2200" b="1" dirty="0"/>
            </a:br>
            <a:r>
              <a:rPr lang="en-US" sz="2200" dirty="0"/>
              <a:t>An incident is an assessed occurrence having potential or actual adverse effects on the information system. A security incident is an incident or series of incidents that violate the security policy. Security incidents include penetration of computer systems, spillages, exploitation of technical or administrative vulnerabilities, and introduction of computer viruses or other forms of malicious code.</a:t>
            </a:r>
            <a:br>
              <a:rPr lang="en-US" dirty="0"/>
            </a:br>
            <a:endParaRPr lang="en-US" dirty="0"/>
          </a:p>
        </p:txBody>
      </p:sp>
      <p:sp>
        <p:nvSpPr>
          <p:cNvPr id="3" name="Footer Placeholder 2">
            <a:extLst>
              <a:ext uri="{FF2B5EF4-FFF2-40B4-BE49-F238E27FC236}">
                <a16:creationId xmlns:a16="http://schemas.microsoft.com/office/drawing/2014/main" id="{8FBDBB9A-B896-46A6-B3A8-8C7A6E28E1E7}"/>
              </a:ext>
            </a:extLst>
          </p:cNvPr>
          <p:cNvSpPr>
            <a:spLocks noGrp="1"/>
          </p:cNvSpPr>
          <p:nvPr>
            <p:ph type="ftr" sz="quarter" idx="11"/>
          </p:nvPr>
        </p:nvSpPr>
        <p:spPr/>
        <p:txBody>
          <a:bodyPr/>
          <a:lstStyle/>
          <a:p>
            <a:endParaRPr lang="en-US"/>
          </a:p>
          <a:p>
            <a:endParaRPr lang="en-US"/>
          </a:p>
        </p:txBody>
      </p:sp>
    </p:spTree>
    <p:extLst>
      <p:ext uri="{BB962C8B-B14F-4D97-AF65-F5344CB8AC3E}">
        <p14:creationId xmlns:p14="http://schemas.microsoft.com/office/powerpoint/2010/main" val="3858767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7863A-C71B-4893-9882-D719AD00B3E1}"/>
              </a:ext>
            </a:extLst>
          </p:cNvPr>
          <p:cNvSpPr>
            <a:spLocks noGrp="1"/>
          </p:cNvSpPr>
          <p:nvPr>
            <p:ph type="title"/>
          </p:nvPr>
        </p:nvSpPr>
        <p:spPr>
          <a:xfrm>
            <a:off x="838200" y="365125"/>
            <a:ext cx="10515600" cy="968725"/>
          </a:xfrm>
        </p:spPr>
        <p:txBody>
          <a:bodyPr>
            <a:normAutofit fontScale="90000"/>
          </a:bodyPr>
          <a:lstStyle/>
          <a:p>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br>
              <a:rPr lang="en-US" sz="2200" b="1" dirty="0"/>
            </a:br>
            <a:r>
              <a:rPr lang="en-US" b="1" dirty="0"/>
              <a:t>Incidents to Consider</a:t>
            </a:r>
            <a:br>
              <a:rPr lang="en-US" sz="2200" b="1" dirty="0"/>
            </a:br>
            <a:br>
              <a:rPr lang="en-US" sz="2200" b="1" dirty="0"/>
            </a:br>
            <a:br>
              <a:rPr lang="en-US" sz="2200" b="1" dirty="0"/>
            </a:br>
            <a:br>
              <a:rPr lang="en-US" sz="2200" b="1" dirty="0"/>
            </a:br>
            <a:br>
              <a:rPr lang="en-US" sz="2200" b="1" dirty="0"/>
            </a:br>
            <a:br>
              <a:rPr lang="en-US" sz="2200" b="1" dirty="0"/>
            </a:br>
            <a:br>
              <a:rPr lang="en-US" sz="2200" b="1" dirty="0"/>
            </a:br>
            <a:r>
              <a:rPr lang="en-US" sz="2200" b="1" dirty="0"/>
              <a:t> </a:t>
            </a:r>
            <a:br>
              <a:rPr lang="en-US" sz="2200" b="1" dirty="0"/>
            </a:br>
            <a:br>
              <a:rPr lang="en-US" dirty="0"/>
            </a:br>
            <a:endParaRPr lang="en-US" dirty="0"/>
          </a:p>
        </p:txBody>
      </p:sp>
      <p:sp>
        <p:nvSpPr>
          <p:cNvPr id="3" name="Footer Placeholder 2">
            <a:extLst>
              <a:ext uri="{FF2B5EF4-FFF2-40B4-BE49-F238E27FC236}">
                <a16:creationId xmlns:a16="http://schemas.microsoft.com/office/drawing/2014/main" id="{8FBDBB9A-B896-46A6-B3A8-8C7A6E28E1E7}"/>
              </a:ext>
            </a:extLst>
          </p:cNvPr>
          <p:cNvSpPr>
            <a:spLocks noGrp="1"/>
          </p:cNvSpPr>
          <p:nvPr>
            <p:ph type="ftr" sz="quarter" idx="11"/>
          </p:nvPr>
        </p:nvSpPr>
        <p:spPr/>
        <p:txBody>
          <a:bodyPr/>
          <a:lstStyle/>
          <a:p>
            <a:endParaRPr lang="en-US"/>
          </a:p>
          <a:p>
            <a:endParaRPr lang="en-US"/>
          </a:p>
        </p:txBody>
      </p:sp>
      <p:sp>
        <p:nvSpPr>
          <p:cNvPr id="4" name="TextBox 3">
            <a:extLst>
              <a:ext uri="{FF2B5EF4-FFF2-40B4-BE49-F238E27FC236}">
                <a16:creationId xmlns:a16="http://schemas.microsoft.com/office/drawing/2014/main" id="{DDF0DBCA-E221-4ED8-B230-94F0B2E9A241}"/>
              </a:ext>
            </a:extLst>
          </p:cNvPr>
          <p:cNvSpPr txBox="1"/>
          <p:nvPr/>
        </p:nvSpPr>
        <p:spPr>
          <a:xfrm>
            <a:off x="922789" y="1149184"/>
            <a:ext cx="4152550" cy="5078313"/>
          </a:xfrm>
          <a:prstGeom prst="rect">
            <a:avLst/>
          </a:prstGeom>
          <a:noFill/>
        </p:spPr>
        <p:txBody>
          <a:bodyPr wrap="square" rtlCol="0">
            <a:spAutoFit/>
          </a:bodyPr>
          <a:lstStyle/>
          <a:p>
            <a:r>
              <a:rPr lang="en-US" b="1" dirty="0"/>
              <a:t>Data Destruction or Corruption</a:t>
            </a:r>
          </a:p>
          <a:p>
            <a:r>
              <a:rPr lang="en-US" b="1" dirty="0"/>
              <a:t>Data Compromise and Data Spills</a:t>
            </a:r>
          </a:p>
          <a:p>
            <a:r>
              <a:rPr lang="en-US" b="1" dirty="0"/>
              <a:t>Malicious Code</a:t>
            </a:r>
          </a:p>
          <a:p>
            <a:r>
              <a:rPr lang="en-US" b="1" dirty="0"/>
              <a:t>Virus Attack </a:t>
            </a:r>
          </a:p>
          <a:p>
            <a:r>
              <a:rPr lang="en-US" b="1" dirty="0"/>
              <a:t>Worm Attack</a:t>
            </a:r>
          </a:p>
          <a:p>
            <a:r>
              <a:rPr lang="en-US" b="1" dirty="0"/>
              <a:t>Trojan Horse Attack</a:t>
            </a:r>
          </a:p>
          <a:p>
            <a:r>
              <a:rPr lang="en-US" b="1" dirty="0"/>
              <a:t>Denial-of-Service (DoS) Attack</a:t>
            </a:r>
          </a:p>
          <a:p>
            <a:r>
              <a:rPr lang="en-US" b="1" dirty="0"/>
              <a:t>System Contamination</a:t>
            </a:r>
          </a:p>
          <a:p>
            <a:r>
              <a:rPr lang="en-US" b="1" dirty="0"/>
              <a:t>Privileged User Misuse</a:t>
            </a:r>
          </a:p>
          <a:p>
            <a:r>
              <a:rPr lang="en-US" b="1" dirty="0"/>
              <a:t>Security Support Structure Configuration Modification</a:t>
            </a:r>
          </a:p>
          <a:p>
            <a:r>
              <a:rPr lang="en-US" b="1" dirty="0"/>
              <a:t>Insider Threat</a:t>
            </a:r>
          </a:p>
          <a:p>
            <a:r>
              <a:rPr lang="en-US" b="1" dirty="0"/>
              <a:t>Illegal or Unauthorized Usage</a:t>
            </a:r>
          </a:p>
          <a:p>
            <a:r>
              <a:rPr lang="en-US" b="1" dirty="0"/>
              <a:t>Improper Usage</a:t>
            </a:r>
          </a:p>
          <a:p>
            <a:endParaRPr lang="en-US" b="1" dirty="0"/>
          </a:p>
          <a:p>
            <a:r>
              <a:rPr lang="en-US" b="1" dirty="0">
                <a:solidFill>
                  <a:srgbClr val="FF0000"/>
                </a:solidFill>
              </a:rPr>
              <a:t>Note: This is not an all-inclusive list!!!</a:t>
            </a:r>
          </a:p>
          <a:p>
            <a:endParaRPr lang="en-US" b="1" dirty="0"/>
          </a:p>
          <a:p>
            <a:endParaRPr lang="en-US" dirty="0"/>
          </a:p>
        </p:txBody>
      </p:sp>
    </p:spTree>
    <p:extLst>
      <p:ext uri="{BB962C8B-B14F-4D97-AF65-F5344CB8AC3E}">
        <p14:creationId xmlns:p14="http://schemas.microsoft.com/office/powerpoint/2010/main" val="1707372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6980-518C-4CA9-B836-42FF53EA4152}"/>
              </a:ext>
            </a:extLst>
          </p:cNvPr>
          <p:cNvSpPr>
            <a:spLocks noGrp="1"/>
          </p:cNvSpPr>
          <p:nvPr>
            <p:ph type="title"/>
          </p:nvPr>
        </p:nvSpPr>
        <p:spPr>
          <a:xfrm>
            <a:off x="838200" y="365125"/>
            <a:ext cx="10515600" cy="1325563"/>
          </a:xfrm>
        </p:spPr>
        <p:txBody>
          <a:bodyPr>
            <a:normAutofit/>
          </a:bodyPr>
          <a:lstStyle/>
          <a:p>
            <a:r>
              <a:rPr lang="en-US" dirty="0"/>
              <a:t>Reporting Requirements	</a:t>
            </a:r>
          </a:p>
        </p:txBody>
      </p:sp>
      <p:sp>
        <p:nvSpPr>
          <p:cNvPr id="3" name="Footer Placeholder 2">
            <a:extLst>
              <a:ext uri="{FF2B5EF4-FFF2-40B4-BE49-F238E27FC236}">
                <a16:creationId xmlns:a16="http://schemas.microsoft.com/office/drawing/2014/main" id="{9FF891DD-D520-4ABD-8EEB-A72274E809EE}"/>
              </a:ext>
            </a:extLst>
          </p:cNvPr>
          <p:cNvSpPr>
            <a:spLocks noGrp="1"/>
          </p:cNvSpPr>
          <p:nvPr>
            <p:ph type="ftr" sz="quarter" idx="11"/>
          </p:nvPr>
        </p:nvSpPr>
        <p:spPr/>
        <p:txBody>
          <a:bodyPr/>
          <a:lstStyle/>
          <a:p>
            <a:endParaRPr lang="en-US"/>
          </a:p>
          <a:p>
            <a:endParaRPr lang="en-US"/>
          </a:p>
        </p:txBody>
      </p:sp>
      <p:pic>
        <p:nvPicPr>
          <p:cNvPr id="5" name="Picture 4">
            <a:extLst>
              <a:ext uri="{FF2B5EF4-FFF2-40B4-BE49-F238E27FC236}">
                <a16:creationId xmlns:a16="http://schemas.microsoft.com/office/drawing/2014/main" id="{D08545BD-9469-42CF-8D98-E01A3FAAB635}"/>
              </a:ext>
            </a:extLst>
          </p:cNvPr>
          <p:cNvPicPr>
            <a:picLocks noChangeAspect="1"/>
          </p:cNvPicPr>
          <p:nvPr/>
        </p:nvPicPr>
        <p:blipFill>
          <a:blip r:embed="rId2"/>
          <a:stretch>
            <a:fillRect/>
          </a:stretch>
        </p:blipFill>
        <p:spPr>
          <a:xfrm>
            <a:off x="3523376" y="1690688"/>
            <a:ext cx="3402994" cy="3885582"/>
          </a:xfrm>
          <a:prstGeom prst="rect">
            <a:avLst/>
          </a:prstGeom>
        </p:spPr>
      </p:pic>
    </p:spTree>
    <p:extLst>
      <p:ext uri="{BB962C8B-B14F-4D97-AF65-F5344CB8AC3E}">
        <p14:creationId xmlns:p14="http://schemas.microsoft.com/office/powerpoint/2010/main" val="2587153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6980-518C-4CA9-B836-42FF53EA4152}"/>
              </a:ext>
            </a:extLst>
          </p:cNvPr>
          <p:cNvSpPr>
            <a:spLocks noGrp="1"/>
          </p:cNvSpPr>
          <p:nvPr>
            <p:ph type="title"/>
          </p:nvPr>
        </p:nvSpPr>
        <p:spPr>
          <a:xfrm>
            <a:off x="838200" y="365125"/>
            <a:ext cx="10515600" cy="1325563"/>
          </a:xfrm>
        </p:spPr>
        <p:txBody>
          <a:bodyPr>
            <a:normAutofit/>
          </a:bodyPr>
          <a:lstStyle/>
          <a:p>
            <a:r>
              <a:rPr lang="en-US" dirty="0"/>
              <a:t>Reporting Requirements	</a:t>
            </a:r>
          </a:p>
        </p:txBody>
      </p:sp>
      <p:sp>
        <p:nvSpPr>
          <p:cNvPr id="3" name="Footer Placeholder 2">
            <a:extLst>
              <a:ext uri="{FF2B5EF4-FFF2-40B4-BE49-F238E27FC236}">
                <a16:creationId xmlns:a16="http://schemas.microsoft.com/office/drawing/2014/main" id="{9FF891DD-D520-4ABD-8EEB-A72274E809EE}"/>
              </a:ext>
            </a:extLst>
          </p:cNvPr>
          <p:cNvSpPr>
            <a:spLocks noGrp="1"/>
          </p:cNvSpPr>
          <p:nvPr>
            <p:ph type="ftr" sz="quarter" idx="11"/>
          </p:nvPr>
        </p:nvSpPr>
        <p:spPr/>
        <p:txBody>
          <a:bodyPr/>
          <a:lstStyle/>
          <a:p>
            <a:endParaRPr lang="en-US"/>
          </a:p>
          <a:p>
            <a:endParaRPr lang="en-US"/>
          </a:p>
        </p:txBody>
      </p:sp>
      <p:pic>
        <p:nvPicPr>
          <p:cNvPr id="5" name="Picture 4">
            <a:extLst>
              <a:ext uri="{FF2B5EF4-FFF2-40B4-BE49-F238E27FC236}">
                <a16:creationId xmlns:a16="http://schemas.microsoft.com/office/drawing/2014/main" id="{D08545BD-9469-42CF-8D98-E01A3FAAB635}"/>
              </a:ext>
            </a:extLst>
          </p:cNvPr>
          <p:cNvPicPr>
            <a:picLocks noChangeAspect="1"/>
          </p:cNvPicPr>
          <p:nvPr/>
        </p:nvPicPr>
        <p:blipFill>
          <a:blip r:embed="rId2"/>
          <a:stretch>
            <a:fillRect/>
          </a:stretch>
        </p:blipFill>
        <p:spPr>
          <a:xfrm>
            <a:off x="998289" y="1690688"/>
            <a:ext cx="3402994" cy="3885582"/>
          </a:xfrm>
          <a:prstGeom prst="rect">
            <a:avLst/>
          </a:prstGeom>
        </p:spPr>
      </p:pic>
      <p:sp>
        <p:nvSpPr>
          <p:cNvPr id="4" name="TextBox 3">
            <a:extLst>
              <a:ext uri="{FF2B5EF4-FFF2-40B4-BE49-F238E27FC236}">
                <a16:creationId xmlns:a16="http://schemas.microsoft.com/office/drawing/2014/main" id="{8C8E7D4E-6CAD-4589-9601-0E37BE5374FD}"/>
              </a:ext>
            </a:extLst>
          </p:cNvPr>
          <p:cNvSpPr txBox="1"/>
          <p:nvPr/>
        </p:nvSpPr>
        <p:spPr>
          <a:xfrm>
            <a:off x="5343787" y="2197915"/>
            <a:ext cx="6417578" cy="3416320"/>
          </a:xfrm>
          <a:prstGeom prst="rect">
            <a:avLst/>
          </a:prstGeom>
          <a:noFill/>
        </p:spPr>
        <p:txBody>
          <a:bodyPr wrap="square" rtlCol="0">
            <a:spAutoFit/>
          </a:bodyPr>
          <a:lstStyle/>
          <a:p>
            <a:r>
              <a:rPr lang="en-US" dirty="0"/>
              <a:t>2.3.1 Timeline for Initial Report Submission of the initial report must adhere to the following guidelines:</a:t>
            </a:r>
          </a:p>
          <a:p>
            <a:endParaRPr lang="en-US" dirty="0"/>
          </a:p>
          <a:p>
            <a:r>
              <a:rPr lang="en-US" dirty="0"/>
              <a:t>Top Secret: within 24-hours (1-day)</a:t>
            </a:r>
          </a:p>
          <a:p>
            <a:r>
              <a:rPr lang="en-US" dirty="0"/>
              <a:t>Secret/Confidential: within 72-hours (3-days)</a:t>
            </a:r>
          </a:p>
          <a:p>
            <a:endParaRPr lang="en-US" dirty="0"/>
          </a:p>
          <a:p>
            <a:r>
              <a:rPr lang="en-US" dirty="0"/>
              <a:t>3.1 Timeline for Final Report Submission of the final report must adhere to the following guidelines:</a:t>
            </a:r>
          </a:p>
          <a:p>
            <a:endParaRPr lang="en-US" dirty="0"/>
          </a:p>
          <a:p>
            <a:r>
              <a:rPr lang="en-US" dirty="0"/>
              <a:t>Top Secret/Secret/Confidential: within 15-days of discovery  </a:t>
            </a:r>
          </a:p>
          <a:p>
            <a:endParaRPr lang="en-US" dirty="0"/>
          </a:p>
          <a:p>
            <a:r>
              <a:rPr lang="en-US" dirty="0"/>
              <a:t>However, actual reporting times may vary based on your IS Rep.</a:t>
            </a:r>
          </a:p>
        </p:txBody>
      </p:sp>
    </p:spTree>
    <p:extLst>
      <p:ext uri="{BB962C8B-B14F-4D97-AF65-F5344CB8AC3E}">
        <p14:creationId xmlns:p14="http://schemas.microsoft.com/office/powerpoint/2010/main" val="32570013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7143</TotalTime>
  <Words>598</Words>
  <Application>Microsoft Office PowerPoint</Application>
  <PresentationFormat>Widescreen</PresentationFormat>
  <Paragraphs>182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FISWG  22 Jan 2020</vt:lpstr>
      <vt:lpstr>RMF Appendices (Original)</vt:lpstr>
      <vt:lpstr>RMF Appendices (Current) ref page iv - v DAAPM 2.0</vt:lpstr>
      <vt:lpstr>RMF Attachments ref page 33 – 34 DAAPM 2.0 In order to provide a complete system security authorization package and facilitate the assessment and authorization process, the following supporting artifacts should be included: </vt:lpstr>
      <vt:lpstr>               Definition of an Incident   Event  An event is an occurrence not yet assessed that may affect the performance of an information system and/or network. Examples of events include an unplanned system reboot, a system crash, and packet flooding within a network. Events sometimes provide indication that an incident is occurring or has occurred.    Incident An incident is an assessed occurrence having potential or actual adverse effects on the information system. A security incident is an incident or series of incidents that violate the security policy. Security incidents include penetration of computer systems, spillages, exploitation of technical or administrative vulnerabilities, and introduction of computer viruses or other forms of malicious code. </vt:lpstr>
      <vt:lpstr>               Definition of an Incident   Event  An event is an occurrence not yet assessed that may affect the performance of an information system and/or network. Examples of events include an unplanned system reboot, a system crash, and packet flooding within a network. Events sometimes provide indication that an incident is occurring or has occurred.    Incident An incident is an assessed occurrence having potential or actual adverse effects on the information system. A security incident is an incident or series of incidents that violate the security policy. Security incidents include penetration of computer systems, spillages, exploitation of technical or administrative vulnerabilities, and introduction of computer viruses or other forms of malicious code. </vt:lpstr>
      <vt:lpstr>         Incidents to Consider          </vt:lpstr>
      <vt:lpstr>Reporting Requirements </vt:lpstr>
      <vt:lpstr>Reporting Requirements </vt:lpstr>
      <vt:lpstr>PowerPoint Presentation</vt:lpstr>
      <vt:lpstr>Resources</vt:lpstr>
      <vt:lpstr>RMF Attachments (Differences)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itle>FISWG</dc:title>
  <dc:creator>Westermeyer, Thomas (US)</dc:creator>
  <cp:keywords>Unrestricted</cp:keywords>
  <cp:lastModifiedBy>Gerardi, Robert M (US)</cp:lastModifiedBy>
  <cp:revision>31</cp:revision>
  <dcterms:created xsi:type="dcterms:W3CDTF">2019-12-04T12:31:04Z</dcterms:created>
  <dcterms:modified xsi:type="dcterms:W3CDTF">2020-01-29T14:16:50Z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US\e366242</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ies>
</file>