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 ContentType="application/vnd.ms-exce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692" r:id="rId5"/>
  </p:sldMasterIdLst>
  <p:notesMasterIdLst>
    <p:notesMasterId r:id="rId38"/>
  </p:notesMasterIdLst>
  <p:handoutMasterIdLst>
    <p:handoutMasterId r:id="rId39"/>
  </p:handoutMasterIdLst>
  <p:sldIdLst>
    <p:sldId id="256" r:id="rId6"/>
    <p:sldId id="661" r:id="rId7"/>
    <p:sldId id="664" r:id="rId8"/>
    <p:sldId id="663" r:id="rId9"/>
    <p:sldId id="665" r:id="rId10"/>
    <p:sldId id="666" r:id="rId11"/>
    <p:sldId id="667" r:id="rId12"/>
    <p:sldId id="668" r:id="rId13"/>
    <p:sldId id="669" r:id="rId14"/>
    <p:sldId id="670" r:id="rId15"/>
    <p:sldId id="672" r:id="rId16"/>
    <p:sldId id="673" r:id="rId17"/>
    <p:sldId id="674" r:id="rId18"/>
    <p:sldId id="675" r:id="rId19"/>
    <p:sldId id="735" r:id="rId20"/>
    <p:sldId id="676" r:id="rId21"/>
    <p:sldId id="677" r:id="rId22"/>
    <p:sldId id="678" r:id="rId23"/>
    <p:sldId id="679" r:id="rId24"/>
    <p:sldId id="680" r:id="rId25"/>
    <p:sldId id="681" r:id="rId26"/>
    <p:sldId id="722" r:id="rId27"/>
    <p:sldId id="683" r:id="rId28"/>
    <p:sldId id="733" r:id="rId29"/>
    <p:sldId id="685" r:id="rId30"/>
    <p:sldId id="686" r:id="rId31"/>
    <p:sldId id="687" r:id="rId32"/>
    <p:sldId id="688" r:id="rId33"/>
    <p:sldId id="734" r:id="rId34"/>
    <p:sldId id="690" r:id="rId35"/>
    <p:sldId id="691" r:id="rId36"/>
    <p:sldId id="692" r:id="rId3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oran" initials="RM" lastIdx="3" clrIdx="0">
    <p:extLst>
      <p:ext uri="{19B8F6BF-5375-455C-9EA6-DF929625EA0E}">
        <p15:presenceInfo xmlns:p15="http://schemas.microsoft.com/office/powerpoint/2012/main" userId="S::Rebecca.Moran@barbaricum.com::8649bb43-b5c2-4a74-b65e-97f6be52fbed" providerId="AD"/>
      </p:ext>
    </p:extLst>
  </p:cmAuthor>
  <p:cmAuthor id="2" name="Karin Drinkhall" initials="KD" lastIdx="39" clrIdx="1">
    <p:extLst>
      <p:ext uri="{19B8F6BF-5375-455C-9EA6-DF929625EA0E}">
        <p15:presenceInfo xmlns:p15="http://schemas.microsoft.com/office/powerpoint/2012/main" userId="S::karin.drinkhall@barbaricum.com::c4d23764-2ccd-442c-8ab8-30ec7b3028b3" providerId="AD"/>
      </p:ext>
    </p:extLst>
  </p:cmAuthor>
  <p:cmAuthor id="3" name="Cady Susswein" initials="CS" lastIdx="16" clrIdx="2">
    <p:extLst>
      <p:ext uri="{19B8F6BF-5375-455C-9EA6-DF929625EA0E}">
        <p15:presenceInfo xmlns:p15="http://schemas.microsoft.com/office/powerpoint/2012/main" userId="S-1-5-21-1382969165-1514556056-3839793607-4237" providerId="AD"/>
      </p:ext>
    </p:extLst>
  </p:cmAuthor>
  <p:cmAuthor id="4" name="Adam Genest" initials="AG" lastIdx="4" clrIdx="3">
    <p:extLst>
      <p:ext uri="{19B8F6BF-5375-455C-9EA6-DF929625EA0E}">
        <p15:presenceInfo xmlns:p15="http://schemas.microsoft.com/office/powerpoint/2012/main" userId="S-1-5-21-1382969165-1514556056-3839793607-4246" providerId="AD"/>
      </p:ext>
    </p:extLst>
  </p:cmAuthor>
  <p:cmAuthor id="5" name="McGovern, Cindy, CIV, DSS" initials="MCCD" lastIdx="11" clrIdx="4">
    <p:extLst>
      <p:ext uri="{19B8F6BF-5375-455C-9EA6-DF929625EA0E}">
        <p15:presenceInfo xmlns:p15="http://schemas.microsoft.com/office/powerpoint/2012/main" userId="McGovern, Cindy, CIV, D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AC5"/>
    <a:srgbClr val="4370A5"/>
    <a:srgbClr val="233D5F"/>
    <a:srgbClr val="185B75"/>
    <a:srgbClr val="022B46"/>
    <a:srgbClr val="7C7937"/>
    <a:srgbClr val="082F49"/>
    <a:srgbClr val="DBB94F"/>
    <a:srgbClr val="B9CDE5"/>
    <a:srgbClr val="4A7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564BC-CF5B-4003-B07D-DA9A28A337AB}" v="97" dt="2025-09-22T10:34:57.4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5" autoAdjust="0"/>
    <p:restoredTop sz="74892" autoAdjust="0"/>
  </p:normalViewPr>
  <p:slideViewPr>
    <p:cSldViewPr snapToGrid="0">
      <p:cViewPr varScale="1">
        <p:scale>
          <a:sx n="54" d="100"/>
          <a:sy n="54" d="100"/>
        </p:scale>
        <p:origin x="1888" y="56"/>
      </p:cViewPr>
      <p:guideLst>
        <p:guide orient="horz" pos="912"/>
        <p:guide pos="4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21" d="100"/>
          <a:sy n="21" d="100"/>
        </p:scale>
        <p:origin x="2307"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A2303-A828-4868-BCD2-43E6ADBA1714}"/>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UNCLASSIFIED</a:t>
            </a:r>
          </a:p>
        </p:txBody>
      </p:sp>
      <p:sp>
        <p:nvSpPr>
          <p:cNvPr id="3" name="Date Placeholder 2">
            <a:extLst>
              <a:ext uri="{FF2B5EF4-FFF2-40B4-BE49-F238E27FC236}">
                <a16:creationId xmlns:a16="http://schemas.microsoft.com/office/drawing/2014/main" id="{C4465AD4-7C1C-481B-9B1B-4775FC264E7D}"/>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1050DF1-B193-47D9-AEA7-8FA64C7DA567}" type="datetimeFigureOut">
              <a:rPr lang="en-US" smtClean="0"/>
              <a:t>9/22/2025</a:t>
            </a:fld>
            <a:endParaRPr lang="en-US" dirty="0"/>
          </a:p>
        </p:txBody>
      </p:sp>
      <p:sp>
        <p:nvSpPr>
          <p:cNvPr id="4" name="Footer Placeholder 3">
            <a:extLst>
              <a:ext uri="{FF2B5EF4-FFF2-40B4-BE49-F238E27FC236}">
                <a16:creationId xmlns:a16="http://schemas.microsoft.com/office/drawing/2014/main" id="{3B66AD05-A455-4CBD-A44B-4AE539CC5526}"/>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UNCLASSIFIED</a:t>
            </a:r>
          </a:p>
        </p:txBody>
      </p:sp>
      <p:sp>
        <p:nvSpPr>
          <p:cNvPr id="5" name="Slide Number Placeholder 4">
            <a:extLst>
              <a:ext uri="{FF2B5EF4-FFF2-40B4-BE49-F238E27FC236}">
                <a16:creationId xmlns:a16="http://schemas.microsoft.com/office/drawing/2014/main" id="{AB01C8A2-8249-478E-A411-E502EF84565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3C07AFA-A8CC-4461-899E-76FF8C518BC3}" type="slidenum">
              <a:rPr lang="en-US" smtClean="0"/>
              <a:t>‹#›</a:t>
            </a:fld>
            <a:endParaRPr lang="en-US" dirty="0"/>
          </a:p>
        </p:txBody>
      </p:sp>
    </p:spTree>
    <p:extLst>
      <p:ext uri="{BB962C8B-B14F-4D97-AF65-F5344CB8AC3E}">
        <p14:creationId xmlns:p14="http://schemas.microsoft.com/office/powerpoint/2010/main" val="3576627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UNCLASSIFIED</a:t>
            </a: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E5BC464-4157-45DD-9AF9-856C192248A6}" type="datetimeFigureOut">
              <a:rPr lang="en-US" smtClean="0"/>
              <a:t>9/22/2025</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UNCLASSIFIED</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0B5419-D896-412E-9D97-3EB44132F001}" type="slidenum">
              <a:rPr lang="en-US" smtClean="0"/>
              <a:t>‹#›</a:t>
            </a:fld>
            <a:endParaRPr lang="en-US" dirty="0"/>
          </a:p>
        </p:txBody>
      </p:sp>
    </p:spTree>
    <p:extLst>
      <p:ext uri="{BB962C8B-B14F-4D97-AF65-F5344CB8AC3E}">
        <p14:creationId xmlns:p14="http://schemas.microsoft.com/office/powerpoint/2010/main" val="11014464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United_States_National_Security_Council" TargetMode="External"/><Relationship Id="rId3" Type="http://schemas.openxmlformats.org/officeDocument/2006/relationships/hyperlink" Target="http://en.wikipedia.org/wiki/World_War_II" TargetMode="External"/><Relationship Id="rId7" Type="http://schemas.openxmlformats.org/officeDocument/2006/relationships/hyperlink" Target="http://en.wikipedia.org/wiki/United_States_Department_of_Defense" TargetMode="External"/><Relationship Id="rId12" Type="http://schemas.openxmlformats.org/officeDocument/2006/relationships/hyperlink" Target="http://en.wikipedia.org/wiki/Intelligence_agenc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National_Military_Establishment" TargetMode="External"/><Relationship Id="rId11" Type="http://schemas.openxmlformats.org/officeDocument/2006/relationships/hyperlink" Target="http://en.wikipedia.org/wiki/Central_Intelligence_Agency" TargetMode="External"/><Relationship Id="rId5" Type="http://schemas.openxmlformats.org/officeDocument/2006/relationships/hyperlink" Target="http://en.wikipedia.org/wiki/United_States_Department_of_the_Navy" TargetMode="External"/><Relationship Id="rId10" Type="http://schemas.openxmlformats.org/officeDocument/2006/relationships/hyperlink" Target="http://en.wikipedia.org/wiki/Executive_(government)" TargetMode="External"/><Relationship Id="rId4" Type="http://schemas.openxmlformats.org/officeDocument/2006/relationships/hyperlink" Target="http://en.wikipedia.org/wiki/United_States_Department_of_War" TargetMode="External"/><Relationship Id="rId9" Type="http://schemas.openxmlformats.org/officeDocument/2006/relationships/hyperlink" Target="http://en.wikipedia.org/wiki/National_securi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a:t>
            </a:fld>
            <a:endParaRPr lang="en-US" dirty="0"/>
          </a:p>
        </p:txBody>
      </p:sp>
    </p:spTree>
    <p:extLst>
      <p:ext uri="{BB962C8B-B14F-4D97-AF65-F5344CB8AC3E}">
        <p14:creationId xmlns:p14="http://schemas.microsoft.com/office/powerpoint/2010/main" val="188680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Full report at (https://www.dcsa.mil/Portals/91/Documents/CI/FY19_Annual_Targeting_US_Technologies.pdf)</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10</a:t>
            </a:fld>
            <a:endParaRPr lang="en-US" dirty="0"/>
          </a:p>
        </p:txBody>
      </p:sp>
    </p:spTree>
    <p:extLst>
      <p:ext uri="{BB962C8B-B14F-4D97-AF65-F5344CB8AC3E}">
        <p14:creationId xmlns:p14="http://schemas.microsoft.com/office/powerpoint/2010/main" val="369878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This slide and the next, list some areas our adversaries target to collect information and technology.  Do you work in one of these areas? If I asked everyone to raise their hand if they work in one of these areas, I bet we’d see almost all the hands go up.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Yes, we are all targets.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See also DCSA </a:t>
            </a:r>
            <a:r>
              <a:rPr lang="en-US" altLang="en-US" u="sng" dirty="0">
                <a:latin typeface="Arial" panose="020B0604020202020204" pitchFamily="34" charset="0"/>
              </a:rPr>
              <a:t>Counterintelligence Awareness </a:t>
            </a:r>
            <a:r>
              <a:rPr lang="en-US" altLang="en-US" dirty="0">
                <a:latin typeface="Arial" panose="020B0604020202020204" pitchFamily="34" charset="0"/>
              </a:rPr>
              <a:t>Handout 2019 (https://www.dcsa.mil/Portals/91/Documents/CI/DCSACounterintelligenceAwareness2019.pdf)</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11</a:t>
            </a:fld>
            <a:endParaRPr lang="en-US" dirty="0"/>
          </a:p>
        </p:txBody>
      </p:sp>
    </p:spTree>
    <p:extLst>
      <p:ext uri="{BB962C8B-B14F-4D97-AF65-F5344CB8AC3E}">
        <p14:creationId xmlns:p14="http://schemas.microsoft.com/office/powerpoint/2010/main" val="198443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a:p>
            <a:endParaRPr lang="en-US" dirty="0"/>
          </a:p>
          <a:p>
            <a:r>
              <a:rPr lang="en-US" dirty="0"/>
              <a:t>Picture:  Clipart</a:t>
            </a:r>
          </a:p>
        </p:txBody>
      </p:sp>
      <p:sp>
        <p:nvSpPr>
          <p:cNvPr id="4" name="Slide Number Placeholder 3"/>
          <p:cNvSpPr>
            <a:spLocks noGrp="1"/>
          </p:cNvSpPr>
          <p:nvPr>
            <p:ph type="sldNum" sz="quarter" idx="10"/>
          </p:nvPr>
        </p:nvSpPr>
        <p:spPr/>
        <p:txBody>
          <a:bodyPr/>
          <a:lstStyle/>
          <a:p>
            <a:fld id="{F60B5419-D896-412E-9D97-3EB44132F001}" type="slidenum">
              <a:rPr lang="en-US" smtClean="0"/>
              <a:t>12</a:t>
            </a:fld>
            <a:endParaRPr lang="en-US" dirty="0"/>
          </a:p>
        </p:txBody>
      </p:sp>
    </p:spTree>
    <p:extLst>
      <p:ext uri="{BB962C8B-B14F-4D97-AF65-F5344CB8AC3E}">
        <p14:creationId xmlns:p14="http://schemas.microsoft.com/office/powerpoint/2010/main" val="282499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As mentioned when we went over the Yearly Report (TRENDS no</a:t>
            </a:r>
            <a:r>
              <a:rPr lang="en-US" altLang="en-US" baseline="0" dirty="0">
                <a:latin typeface="Arial" panose="020B0604020202020204" pitchFamily="34" charset="0"/>
              </a:rPr>
              <a:t> longer exists)</a:t>
            </a:r>
            <a:r>
              <a:rPr lang="en-US" altLang="en-US" dirty="0">
                <a:latin typeface="Arial" panose="020B0604020202020204" pitchFamily="34" charset="0"/>
              </a:rPr>
              <a:t>, we will now talk about some of the common “Methods of Contact” adversaries use to target cleared industry. </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13</a:t>
            </a:fld>
            <a:endParaRPr lang="en-US" dirty="0"/>
          </a:p>
        </p:txBody>
      </p:sp>
    </p:spTree>
    <p:extLst>
      <p:ext uri="{BB962C8B-B14F-4D97-AF65-F5344CB8AC3E}">
        <p14:creationId xmlns:p14="http://schemas.microsoft.com/office/powerpoint/2010/main" val="201295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RFI = Requests for Information</a:t>
            </a:r>
          </a:p>
          <a:p>
            <a:endParaRPr lang="en-US" altLang="en-US" dirty="0">
              <a:latin typeface="Arial" panose="020B0604020202020204" pitchFamily="34" charset="0"/>
            </a:endParaRPr>
          </a:p>
          <a:p>
            <a:r>
              <a:rPr lang="en-US" altLang="en-US" dirty="0">
                <a:latin typeface="Arial" panose="020B0604020202020204" pitchFamily="34" charset="0"/>
              </a:rPr>
              <a:t>Go over email solicitations, and why this is the #1 Method of Contact for overt collection.</a:t>
            </a:r>
          </a:p>
          <a:p>
            <a:endParaRPr lang="en-US" altLang="en-US" dirty="0">
              <a:latin typeface="Arial" panose="020B0604020202020204" pitchFamily="34" charset="0"/>
            </a:endParaRPr>
          </a:p>
          <a:p>
            <a:r>
              <a:rPr lang="en-US" altLang="en-US" dirty="0">
                <a:latin typeface="Arial" panose="020B0604020202020204" pitchFamily="34" charset="0"/>
              </a:rPr>
              <a:t>Go over email indicators</a:t>
            </a:r>
          </a:p>
          <a:p>
            <a:endParaRPr lang="en-US" altLang="en-US" dirty="0">
              <a:latin typeface="Arial" panose="020B0604020202020204" pitchFamily="34" charset="0"/>
            </a:endParaRPr>
          </a:p>
          <a:p>
            <a:r>
              <a:rPr lang="en-US" altLang="en-US" dirty="0">
                <a:latin typeface="Arial" panose="020B0604020202020204" pitchFamily="34" charset="0"/>
              </a:rPr>
              <a:t>Header/Footer information can be useful</a:t>
            </a:r>
          </a:p>
          <a:p>
            <a:endParaRPr lang="en-US" altLang="en-US" dirty="0">
              <a:latin typeface="Arial" panose="020B0604020202020204" pitchFamily="34" charset="0"/>
            </a:endParaRPr>
          </a:p>
          <a:p>
            <a:r>
              <a:rPr lang="en-US" altLang="en-US" dirty="0">
                <a:latin typeface="Arial" panose="020B0604020202020204" pitchFamily="34" charset="0"/>
              </a:rPr>
              <a:t>Quick Check:  Is this email from inside or outside your organization.  If outside your company, could it be a spoofed / spear-phishing email? (We will cover these more in the Cyber section later on in the briefing)</a:t>
            </a:r>
          </a:p>
          <a:p>
            <a:endParaRPr lang="en-US" altLang="en-US" dirty="0">
              <a:latin typeface="Arial" panose="020B0604020202020204" pitchFamily="34" charset="0"/>
            </a:endParaRPr>
          </a:p>
          <a:p>
            <a:r>
              <a:rPr lang="en-US" altLang="en-US" dirty="0">
                <a:latin typeface="Arial" panose="020B0604020202020204" pitchFamily="34" charset="0"/>
              </a:rPr>
              <a:t>Picture:  https://weblogs.asp.net/jeffwids/how-to-view-outlook-2010-internet-headers-for-an-email</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14</a:t>
            </a:fld>
            <a:endParaRPr lang="en-US" dirty="0"/>
          </a:p>
        </p:txBody>
      </p:sp>
    </p:spTree>
    <p:extLst>
      <p:ext uri="{BB962C8B-B14F-4D97-AF65-F5344CB8AC3E}">
        <p14:creationId xmlns:p14="http://schemas.microsoft.com/office/powerpoint/2010/main" val="102578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Go over website-based solicitations</a:t>
            </a:r>
          </a:p>
          <a:p>
            <a:endParaRPr lang="en-US" altLang="en-US" dirty="0">
              <a:latin typeface="Arial" panose="020B0604020202020204" pitchFamily="34" charset="0"/>
            </a:endParaRPr>
          </a:p>
          <a:p>
            <a:r>
              <a:rPr lang="en-US" altLang="en-US" dirty="0">
                <a:latin typeface="Arial" panose="020B0604020202020204" pitchFamily="34" charset="0"/>
              </a:rPr>
              <a:t>Low cost / High Gain</a:t>
            </a:r>
          </a:p>
          <a:p>
            <a:endParaRPr lang="en-US" altLang="en-US" dirty="0">
              <a:latin typeface="Arial" panose="020B0604020202020204" pitchFamily="34" charset="0"/>
            </a:endParaRPr>
          </a:p>
          <a:p>
            <a:r>
              <a:rPr lang="en-US" altLang="en-US" dirty="0">
                <a:latin typeface="Arial" panose="020B0604020202020204" pitchFamily="34" charset="0"/>
              </a:rPr>
              <a:t>Adversaries can be anyone on the web, and simply ask for information, or if you will sell them x, y, z…</a:t>
            </a:r>
          </a:p>
          <a:p>
            <a:endParaRPr lang="en-US" altLang="en-US" dirty="0">
              <a:latin typeface="Arial" panose="020B0604020202020204" pitchFamily="34" charset="0"/>
            </a:endParaRPr>
          </a:p>
          <a:p>
            <a:r>
              <a:rPr lang="en-US" altLang="en-US" dirty="0">
                <a:latin typeface="Arial" panose="020B0604020202020204" pitchFamily="34" charset="0"/>
              </a:rPr>
              <a:t>“If you have to say NO, let DCSA know.” …. Meaning, if your BD/Sales team identifies anomalies, and won’t continue the sale; let Security/DCSA know that someone TRIED to suspiciously request your technology.  Sometimes, knowing that they asked (even if you intend to “no-bid” the situation) is important</a:t>
            </a:r>
          </a:p>
          <a:p>
            <a:endParaRPr lang="en-US" altLang="en-US" dirty="0">
              <a:latin typeface="Arial" panose="020B0604020202020204" pitchFamily="34" charset="0"/>
            </a:endParaRPr>
          </a:p>
          <a:p>
            <a:r>
              <a:rPr lang="en-US" altLang="en-US" dirty="0">
                <a:latin typeface="Arial" panose="020B0604020202020204" pitchFamily="34" charset="0"/>
              </a:rPr>
              <a:t>“</a:t>
            </a:r>
            <a:r>
              <a:rPr lang="en-US" altLang="en-US" b="1" dirty="0">
                <a:latin typeface="Arial" panose="020B0604020202020204" pitchFamily="34" charset="0"/>
              </a:rPr>
              <a:t>Indicators of Suspicious Purchase Requests:”</a:t>
            </a:r>
            <a:endParaRPr lang="en-US" altLang="en-US" dirty="0">
              <a:latin typeface="Arial" panose="020B0604020202020204" pitchFamily="34" charset="0"/>
            </a:endParaRPr>
          </a:p>
          <a:p>
            <a:r>
              <a:rPr lang="en-US" altLang="en-US" dirty="0">
                <a:latin typeface="Arial" panose="020B0604020202020204" pitchFamily="34" charset="0"/>
              </a:rPr>
              <a:t>• End user is a warehouse or company that organizes shipments for others</a:t>
            </a:r>
          </a:p>
          <a:p>
            <a:r>
              <a:rPr lang="en-US" altLang="en-US" dirty="0">
                <a:latin typeface="Arial" panose="020B0604020202020204" pitchFamily="34" charset="0"/>
              </a:rPr>
              <a:t>• No end-user certificate</a:t>
            </a:r>
          </a:p>
          <a:p>
            <a:r>
              <a:rPr lang="en-US" altLang="en-US" dirty="0">
                <a:latin typeface="Arial" panose="020B0604020202020204" pitchFamily="34" charset="0"/>
              </a:rPr>
              <a:t>• Vagueness of order – quantity, delivery, destination, or identity of customer</a:t>
            </a:r>
          </a:p>
          <a:p>
            <a:r>
              <a:rPr lang="en-US" altLang="en-US" dirty="0">
                <a:latin typeface="Arial" panose="020B0604020202020204" pitchFamily="34" charset="0"/>
              </a:rPr>
              <a:t>• Multiple sales representatives</a:t>
            </a:r>
          </a:p>
          <a:p>
            <a:r>
              <a:rPr lang="en-US" altLang="en-US" dirty="0">
                <a:latin typeface="Arial" panose="020B0604020202020204" pitchFamily="34" charset="0"/>
              </a:rPr>
              <a:t>• Unusual quantity</a:t>
            </a:r>
          </a:p>
          <a:p>
            <a:r>
              <a:rPr lang="en-US" altLang="en-US" dirty="0">
                <a:latin typeface="Arial" panose="020B0604020202020204" pitchFamily="34" charset="0"/>
              </a:rPr>
              <a:t>• Requested modifications of technology</a:t>
            </a:r>
          </a:p>
          <a:p>
            <a:r>
              <a:rPr lang="en-US" altLang="en-US" dirty="0">
                <a:latin typeface="Arial" panose="020B0604020202020204" pitchFamily="34" charset="0"/>
              </a:rPr>
              <a:t>• Rushed delivery date </a:t>
            </a:r>
          </a:p>
          <a:p>
            <a:r>
              <a:rPr lang="en-US" altLang="en-US" dirty="0">
                <a:latin typeface="Arial" panose="020B0604020202020204" pitchFamily="34" charset="0"/>
              </a:rPr>
              <a:t>• No return address</a:t>
            </a:r>
          </a:p>
          <a:p>
            <a:r>
              <a:rPr lang="en-US" altLang="en-US" dirty="0">
                <a:latin typeface="Arial" panose="020B0604020202020204" pitchFamily="34" charset="0"/>
              </a:rPr>
              <a:t>• End user address is in a third country</a:t>
            </a:r>
          </a:p>
          <a:p>
            <a:r>
              <a:rPr lang="en-US" altLang="en-US" dirty="0">
                <a:latin typeface="Arial" panose="020B0604020202020204" pitchFamily="34" charset="0"/>
              </a:rPr>
              <a:t>• Address is an obscure PO Box or residence</a:t>
            </a:r>
          </a:p>
          <a:p>
            <a:r>
              <a:rPr lang="en-US" altLang="en-US" dirty="0">
                <a:latin typeface="Arial" panose="020B0604020202020204" pitchFamily="34" charset="0"/>
              </a:rPr>
              <a:t>• Multiple businesses using the same address</a:t>
            </a:r>
          </a:p>
          <a:p>
            <a:r>
              <a:rPr lang="en-US" altLang="en-US" dirty="0">
                <a:latin typeface="Arial" panose="020B0604020202020204" pitchFamily="34" charset="0"/>
              </a:rPr>
              <a:t>• Buyer requests all products be shipped directly to him/her</a:t>
            </a:r>
          </a:p>
          <a:p>
            <a:r>
              <a:rPr lang="en-US" altLang="en-US" dirty="0">
                <a:latin typeface="Arial" panose="020B0604020202020204" pitchFamily="34" charset="0"/>
              </a:rPr>
              <a:t>~~ CI Booklet, page 3, Counterintelligence Awareness</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16</a:t>
            </a:fld>
            <a:endParaRPr lang="en-US" dirty="0"/>
          </a:p>
        </p:txBody>
      </p:sp>
    </p:spTree>
    <p:extLst>
      <p:ext uri="{BB962C8B-B14F-4D97-AF65-F5344CB8AC3E}">
        <p14:creationId xmlns:p14="http://schemas.microsoft.com/office/powerpoint/2010/main" val="228437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Go over elicitation</a:t>
            </a:r>
          </a:p>
          <a:p>
            <a:endParaRPr lang="en-US" altLang="en-US" dirty="0">
              <a:latin typeface="Arial" panose="020B0604020202020204" pitchFamily="34" charset="0"/>
            </a:endParaRPr>
          </a:p>
          <a:p>
            <a:r>
              <a:rPr lang="en-US" altLang="en-US" dirty="0">
                <a:latin typeface="Arial" panose="020B0604020202020204" pitchFamily="34" charset="0"/>
              </a:rPr>
              <a:t>If you get that feeling that someone is asking too many personal or business-related questions, let Security/DCSA know</a:t>
            </a:r>
          </a:p>
          <a:p>
            <a:endParaRPr lang="en-US" altLang="en-US" dirty="0">
              <a:latin typeface="Arial" panose="020B0604020202020204" pitchFamily="34" charset="0"/>
            </a:endParaRPr>
          </a:p>
          <a:p>
            <a:r>
              <a:rPr lang="en-US" altLang="en-US" dirty="0">
                <a:latin typeface="Arial" panose="020B0604020202020204" pitchFamily="34" charset="0"/>
              </a:rPr>
              <a:t>“Foreign intelligence officers are trained in elicitation tactics; their job is to obtain protected information. Non-traditional collectors, such as business and academic contacts, will leverage existing relationships to obtain restricted information outside the scope of the relationship. Because of this, not all elicitation attempts are obvious to the target.” ~~ CI Booklet, page 18, Personal Contact</a:t>
            </a:r>
          </a:p>
          <a:p>
            <a:endParaRPr lang="en-US" altLang="en-US" dirty="0">
              <a:latin typeface="Arial" panose="020B0604020202020204" pitchFamily="34" charset="0"/>
            </a:endParaRPr>
          </a:p>
          <a:p>
            <a:r>
              <a:rPr lang="en-US" altLang="en-US" dirty="0">
                <a:latin typeface="Arial" panose="020B0604020202020204" pitchFamily="34" charset="0"/>
              </a:rPr>
              <a:t>“If you believe someone is attempting to elicit information from you, you can”:</a:t>
            </a:r>
          </a:p>
          <a:p>
            <a:r>
              <a:rPr lang="en-US" altLang="en-US" dirty="0">
                <a:latin typeface="Arial" panose="020B0604020202020204" pitchFamily="34" charset="0"/>
              </a:rPr>
              <a:t>• Change the topic</a:t>
            </a:r>
          </a:p>
          <a:p>
            <a:r>
              <a:rPr lang="en-US" altLang="en-US" dirty="0">
                <a:latin typeface="Arial" panose="020B0604020202020204" pitchFamily="34" charset="0"/>
              </a:rPr>
              <a:t>• Refer them to public websites</a:t>
            </a:r>
          </a:p>
          <a:p>
            <a:r>
              <a:rPr lang="en-US" altLang="en-US" dirty="0">
                <a:latin typeface="Arial" panose="020B0604020202020204" pitchFamily="34" charset="0"/>
              </a:rPr>
              <a:t>• Deflect the question</a:t>
            </a:r>
          </a:p>
          <a:p>
            <a:r>
              <a:rPr lang="en-US" altLang="en-US" dirty="0">
                <a:latin typeface="Arial" panose="020B0604020202020204" pitchFamily="34" charset="0"/>
              </a:rPr>
              <a:t>• Provide a vague answer</a:t>
            </a:r>
          </a:p>
          <a:p>
            <a:r>
              <a:rPr lang="en-US" altLang="en-US" dirty="0">
                <a:latin typeface="Arial" panose="020B0604020202020204" pitchFamily="34" charset="0"/>
              </a:rPr>
              <a:t>• Explain that you don’t know</a:t>
            </a:r>
          </a:p>
          <a:p>
            <a:r>
              <a:rPr lang="en-US" altLang="en-US" dirty="0">
                <a:latin typeface="Arial" panose="020B0604020202020204" pitchFamily="34" charset="0"/>
              </a:rPr>
              <a:t>~~ CI Booklet, page 19, Personal Contact</a:t>
            </a:r>
          </a:p>
        </p:txBody>
      </p:sp>
      <p:sp>
        <p:nvSpPr>
          <p:cNvPr id="4" name="Slide Number Placeholder 3"/>
          <p:cNvSpPr>
            <a:spLocks noGrp="1"/>
          </p:cNvSpPr>
          <p:nvPr>
            <p:ph type="sldNum" sz="quarter" idx="10"/>
          </p:nvPr>
        </p:nvSpPr>
        <p:spPr/>
        <p:txBody>
          <a:bodyPr/>
          <a:lstStyle/>
          <a:p>
            <a:fld id="{F60B5419-D896-412E-9D97-3EB44132F001}" type="slidenum">
              <a:rPr lang="en-US" smtClean="0"/>
              <a:t>17</a:t>
            </a:fld>
            <a:endParaRPr lang="en-US" dirty="0"/>
          </a:p>
        </p:txBody>
      </p:sp>
    </p:spTree>
    <p:extLst>
      <p:ext uri="{BB962C8B-B14F-4D97-AF65-F5344CB8AC3E}">
        <p14:creationId xmlns:p14="http://schemas.microsoft.com/office/powerpoint/2010/main" val="178060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Go over Foreign Visit suspicious indicators</a:t>
            </a:r>
          </a:p>
          <a:p>
            <a:endParaRPr lang="en-US" altLang="en-US" dirty="0">
              <a:latin typeface="Arial" panose="020B0604020202020204" pitchFamily="34" charset="0"/>
            </a:endParaRPr>
          </a:p>
          <a:p>
            <a:r>
              <a:rPr lang="en-US" altLang="en-US" dirty="0">
                <a:latin typeface="Arial" panose="020B0604020202020204" pitchFamily="34" charset="0"/>
              </a:rPr>
              <a:t>Examples</a:t>
            </a:r>
          </a:p>
          <a:p>
            <a:r>
              <a:rPr lang="en-US" altLang="en-US" dirty="0">
                <a:latin typeface="Arial" panose="020B0604020202020204" pitchFamily="34" charset="0"/>
              </a:rPr>
              <a:t>• Violation of Security Protocols</a:t>
            </a:r>
          </a:p>
          <a:p>
            <a:r>
              <a:rPr lang="en-US" altLang="en-US" dirty="0">
                <a:latin typeface="Arial" panose="020B0604020202020204" pitchFamily="34" charset="0"/>
              </a:rPr>
              <a:t>• Peppering</a:t>
            </a:r>
          </a:p>
          <a:p>
            <a:r>
              <a:rPr lang="en-US" altLang="en-US" dirty="0">
                <a:latin typeface="Arial" panose="020B0604020202020204" pitchFamily="34" charset="0"/>
              </a:rPr>
              <a:t>• Wandering Visitor</a:t>
            </a:r>
          </a:p>
          <a:p>
            <a:r>
              <a:rPr lang="en-US" altLang="en-US" dirty="0">
                <a:latin typeface="Arial" panose="020B0604020202020204" pitchFamily="34" charset="0"/>
              </a:rPr>
              <a:t>• Divide and Conquer</a:t>
            </a:r>
          </a:p>
          <a:p>
            <a:r>
              <a:rPr lang="en-US" altLang="en-US" dirty="0">
                <a:latin typeface="Arial" panose="020B0604020202020204" pitchFamily="34" charset="0"/>
              </a:rPr>
              <a:t>• Switch Visitors</a:t>
            </a:r>
          </a:p>
          <a:p>
            <a:r>
              <a:rPr lang="en-US" altLang="en-US" dirty="0">
                <a:latin typeface="Arial" panose="020B0604020202020204" pitchFamily="34" charset="0"/>
              </a:rPr>
              <a:t>• Bait and Switch</a:t>
            </a:r>
          </a:p>
          <a:p>
            <a:r>
              <a:rPr lang="en-US" altLang="en-US" dirty="0">
                <a:latin typeface="Arial" panose="020B0604020202020204" pitchFamily="34" charset="0"/>
              </a:rPr>
              <a:t>• Distraught Visitor</a:t>
            </a:r>
          </a:p>
          <a:p>
            <a:r>
              <a:rPr lang="en-US" altLang="en-US" dirty="0">
                <a:latin typeface="Arial" panose="020B0604020202020204" pitchFamily="34" charset="0"/>
              </a:rPr>
              <a:t>• Use of Prohibited Electronics</a:t>
            </a:r>
          </a:p>
          <a:p>
            <a:endParaRPr lang="en-US" altLang="en-US" dirty="0">
              <a:latin typeface="Arial" panose="020B0604020202020204" pitchFamily="34" charset="0"/>
            </a:endParaRPr>
          </a:p>
          <a:p>
            <a:r>
              <a:rPr lang="en-US" altLang="en-US" dirty="0">
                <a:latin typeface="Arial" panose="020B0604020202020204" pitchFamily="34" charset="0"/>
              </a:rPr>
              <a:t>~~ See also </a:t>
            </a:r>
            <a:r>
              <a:rPr lang="en-US" altLang="en-US" u="sng" dirty="0">
                <a:latin typeface="Arial" panose="020B0604020202020204" pitchFamily="34" charset="0"/>
              </a:rPr>
              <a:t>Foreign Visits </a:t>
            </a:r>
            <a:r>
              <a:rPr lang="en-US" altLang="en-US" dirty="0">
                <a:latin typeface="Arial" panose="020B0604020202020204" pitchFamily="34" charset="0"/>
              </a:rPr>
              <a:t>Handout 2019 (https://www.dcsa.mil/Portals/91/Documents/CI/DCSAForeignVisits2019.pdf)</a:t>
            </a:r>
          </a:p>
          <a:p>
            <a:endParaRPr lang="en-US" altLang="en-US" dirty="0">
              <a:latin typeface="Arial" panose="020B0604020202020204" pitchFamily="34" charset="0"/>
            </a:endParaRPr>
          </a:p>
          <a:p>
            <a:r>
              <a:rPr lang="en-US" altLang="en-US" dirty="0" err="1">
                <a:latin typeface="Arial" panose="020B0604020202020204" pitchFamily="34" charset="0"/>
              </a:rPr>
              <a:t>Picutre</a:t>
            </a:r>
            <a:r>
              <a:rPr lang="en-US" altLang="en-US" dirty="0">
                <a:latin typeface="Arial" panose="020B0604020202020204" pitchFamily="34" charset="0"/>
              </a:rPr>
              <a:t>: https://www.bestfunquiz.com/q/how-to-choose-a-smartphone-quiz</a:t>
            </a:r>
          </a:p>
          <a:p>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18</a:t>
            </a:fld>
            <a:endParaRPr lang="en-US" dirty="0"/>
          </a:p>
        </p:txBody>
      </p:sp>
    </p:spTree>
    <p:extLst>
      <p:ext uri="{BB962C8B-B14F-4D97-AF65-F5344CB8AC3E}">
        <p14:creationId xmlns:p14="http://schemas.microsoft.com/office/powerpoint/2010/main" val="3334764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Go over Foreign Travel suspicious indicators (May</a:t>
            </a:r>
            <a:r>
              <a:rPr lang="en-US" altLang="en-US" baseline="0" dirty="0">
                <a:latin typeface="Arial" panose="020B0604020202020204" pitchFamily="34" charset="0"/>
              </a:rPr>
              <a:t> have to Insert the video again)</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In Transit:</a:t>
            </a:r>
          </a:p>
          <a:p>
            <a:r>
              <a:rPr lang="en-US" altLang="en-US" dirty="0">
                <a:latin typeface="Arial" panose="020B0604020202020204" pitchFamily="34" charset="0"/>
              </a:rPr>
              <a:t>• Questioning from airport security</a:t>
            </a:r>
          </a:p>
          <a:p>
            <a:r>
              <a:rPr lang="en-US" altLang="en-US" dirty="0">
                <a:latin typeface="Arial" panose="020B0604020202020204" pitchFamily="34" charset="0"/>
              </a:rPr>
              <a:t>• Luggage searches</a:t>
            </a:r>
          </a:p>
          <a:p>
            <a:r>
              <a:rPr lang="en-US" altLang="en-US" dirty="0">
                <a:latin typeface="Arial" panose="020B0604020202020204" pitchFamily="34" charset="0"/>
              </a:rPr>
              <a:t>• Being separated from your computers and personal electronic devices</a:t>
            </a:r>
          </a:p>
          <a:p>
            <a:endParaRPr lang="en-US" altLang="en-US" dirty="0">
              <a:latin typeface="Arial" panose="020B0604020202020204" pitchFamily="34" charset="0"/>
            </a:endParaRPr>
          </a:p>
          <a:p>
            <a:r>
              <a:rPr lang="en-US" altLang="en-US" dirty="0">
                <a:latin typeface="Arial" panose="020B0604020202020204" pitchFamily="34" charset="0"/>
              </a:rPr>
              <a:t>At Destination:</a:t>
            </a:r>
          </a:p>
          <a:p>
            <a:r>
              <a:rPr lang="en-US" altLang="en-US" dirty="0">
                <a:latin typeface="Arial" panose="020B0604020202020204" pitchFamily="34" charset="0"/>
              </a:rPr>
              <a:t>• Hotel surveillance (room, lobby)</a:t>
            </a:r>
          </a:p>
          <a:p>
            <a:r>
              <a:rPr lang="en-US" altLang="en-US" dirty="0">
                <a:latin typeface="Arial" panose="020B0604020202020204" pitchFamily="34" charset="0"/>
              </a:rPr>
              <a:t>• Hotel room intrusion or searches</a:t>
            </a:r>
          </a:p>
          <a:p>
            <a:r>
              <a:rPr lang="en-US" altLang="en-US" dirty="0">
                <a:latin typeface="Arial" panose="020B0604020202020204" pitchFamily="34" charset="0"/>
              </a:rPr>
              <a:t>• Hotel safes are not “safe.”</a:t>
            </a:r>
          </a:p>
          <a:p>
            <a:r>
              <a:rPr lang="en-US" altLang="en-US" dirty="0">
                <a:latin typeface="Arial" panose="020B0604020202020204" pitchFamily="34" charset="0"/>
              </a:rPr>
              <a:t>• Theft</a:t>
            </a:r>
          </a:p>
          <a:p>
            <a:r>
              <a:rPr lang="en-US" altLang="en-US" dirty="0">
                <a:latin typeface="Arial" panose="020B0604020202020204" pitchFamily="34" charset="0"/>
              </a:rPr>
              <a:t>• Eaves-dropping</a:t>
            </a:r>
          </a:p>
          <a:p>
            <a:r>
              <a:rPr lang="en-US" altLang="en-US" dirty="0">
                <a:latin typeface="Arial" panose="020B0604020202020204" pitchFamily="34" charset="0"/>
              </a:rPr>
              <a:t>• Event surveillance (CCT, Expos)</a:t>
            </a:r>
          </a:p>
          <a:p>
            <a:r>
              <a:rPr lang="en-US" altLang="en-US" dirty="0">
                <a:latin typeface="Arial" panose="020B0604020202020204" pitchFamily="34" charset="0"/>
              </a:rPr>
              <a:t>• Unauthorized installation of malicious software on computers or personal devices</a:t>
            </a:r>
          </a:p>
          <a:p>
            <a:endParaRPr lang="en-US" altLang="en-US" dirty="0">
              <a:latin typeface="Arial" panose="020B0604020202020204" pitchFamily="34" charset="0"/>
            </a:endParaRPr>
          </a:p>
          <a:p>
            <a:r>
              <a:rPr lang="en-US" altLang="en-US" dirty="0">
                <a:latin typeface="Arial" panose="020B0604020202020204" pitchFamily="34" charset="0"/>
              </a:rPr>
              <a:t>Video, (1 min clip):  of what it looks like to have a hotel room searched by those who “work” at the hotel</a:t>
            </a:r>
          </a:p>
          <a:p>
            <a:endParaRPr lang="en-US" altLang="en-US" dirty="0">
              <a:latin typeface="Arial" panose="020B0604020202020204" pitchFamily="34" charset="0"/>
            </a:endParaRPr>
          </a:p>
          <a:p>
            <a:r>
              <a:rPr lang="en-US" altLang="en-US" dirty="0">
                <a:latin typeface="Arial" panose="020B0604020202020204" pitchFamily="34" charset="0"/>
              </a:rPr>
              <a:t>Can also show DNI “Know the Risk, Raise your Shield” Travel Awareness video (or parts of it; it’s 7 mins log) (</a:t>
            </a:r>
            <a:r>
              <a:rPr lang="en-US" altLang="en-US" u="sng" dirty="0">
                <a:latin typeface="Arial" panose="020B0604020202020204" pitchFamily="34" charset="0"/>
              </a:rPr>
              <a:t>https://www.dni.gov/index.php/ncsc-how-we-work/ncsc-know-the-risk-raise-your-shield/ncsc-awareness-materials</a:t>
            </a:r>
            <a:r>
              <a:rPr lang="en-US" altLang="en-US" dirty="0">
                <a:latin typeface="Arial" panose="020B0604020202020204" pitchFamily="34" charset="0"/>
              </a:rPr>
              <a:t>) </a:t>
            </a:r>
          </a:p>
          <a:p>
            <a:r>
              <a:rPr lang="en-US" altLang="en-US" dirty="0">
                <a:latin typeface="Arial" panose="020B0604020202020204" pitchFamily="34" charset="0"/>
              </a:rPr>
              <a:t>(YouTube:  </a:t>
            </a:r>
            <a:r>
              <a:rPr lang="en-US" altLang="en-US" u="sng" dirty="0">
                <a:latin typeface="Arial" panose="020B0604020202020204" pitchFamily="34" charset="0"/>
              </a:rPr>
              <a:t>https://youtu.be/6ZXYEdWPBYA)</a:t>
            </a:r>
          </a:p>
          <a:p>
            <a:endParaRPr lang="en-US" altLang="en-US" dirty="0">
              <a:latin typeface="Arial" panose="020B0604020202020204" pitchFamily="34" charset="0"/>
            </a:endParaRPr>
          </a:p>
          <a:p>
            <a:r>
              <a:rPr lang="en-US" altLang="en-US" dirty="0">
                <a:latin typeface="Arial" panose="020B0604020202020204" pitchFamily="34" charset="0"/>
              </a:rPr>
              <a:t>~~ CI Booklet, page 24-25, Foreign Travel Vulnerability</a:t>
            </a:r>
          </a:p>
          <a:p>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19</a:t>
            </a:fld>
            <a:endParaRPr lang="en-US" dirty="0"/>
          </a:p>
        </p:txBody>
      </p:sp>
    </p:spTree>
    <p:extLst>
      <p:ext uri="{BB962C8B-B14F-4D97-AF65-F5344CB8AC3E}">
        <p14:creationId xmlns:p14="http://schemas.microsoft.com/office/powerpoint/2010/main" val="353362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Smart Traveler Enrollment Program (https://travel.state.gov).  Full URL /Picture:  (https://travel.state.gov/content/travel/en/international-travel/before-you-go/step.html)</a:t>
            </a:r>
          </a:p>
          <a:p>
            <a:endParaRPr lang="en-US" altLang="en-US" sz="1200" dirty="0">
              <a:latin typeface="Arial" panose="020B0604020202020204" pitchFamily="34" charset="0"/>
            </a:endParaRPr>
          </a:p>
          <a:p>
            <a:r>
              <a:rPr lang="en-US" altLang="en-US" sz="1200" dirty="0">
                <a:latin typeface="Arial" panose="020B0604020202020204" pitchFamily="34" charset="0"/>
              </a:rPr>
              <a:t>What is STEP?</a:t>
            </a:r>
          </a:p>
          <a:p>
            <a:r>
              <a:rPr lang="en-US" altLang="en-US" sz="1200" dirty="0">
                <a:latin typeface="Arial" panose="020B0604020202020204" pitchFamily="34" charset="0"/>
              </a:rPr>
              <a:t>Benefits of Enrolling in STEP The Smart Traveler Enrollment Program (STEP) is a free service to allow U.S. citizens and nationals traveling abroad to enroll their trip with the nearest U.S. Embassy or Consulate</a:t>
            </a:r>
          </a:p>
          <a:p>
            <a:endParaRPr lang="en-US" altLang="en-US" sz="1200" dirty="0">
              <a:latin typeface="Arial" panose="020B0604020202020204" pitchFamily="34" charset="0"/>
            </a:endParaRPr>
          </a:p>
          <a:p>
            <a:r>
              <a:rPr lang="en-US" altLang="en-US" sz="1200" dirty="0">
                <a:latin typeface="Arial" panose="020B0604020202020204" pitchFamily="34" charset="0"/>
              </a:rPr>
              <a:t>Before you go: </a:t>
            </a:r>
          </a:p>
          <a:p>
            <a:r>
              <a:rPr lang="en-US" altLang="en-US" sz="1200" dirty="0">
                <a:latin typeface="Arial" panose="020B0604020202020204" pitchFamily="34" charset="0"/>
              </a:rPr>
              <a:t>• Inform others of your itinerary </a:t>
            </a:r>
          </a:p>
          <a:p>
            <a:r>
              <a:rPr lang="en-US" altLang="en-US" sz="1200" dirty="0">
                <a:latin typeface="Arial" panose="020B0604020202020204" pitchFamily="34" charset="0"/>
              </a:rPr>
              <a:t>• Know the local laws and customs </a:t>
            </a:r>
          </a:p>
          <a:p>
            <a:r>
              <a:rPr lang="en-US" altLang="en-US" sz="1200" dirty="0">
                <a:latin typeface="Arial" panose="020B0604020202020204" pitchFamily="34" charset="0"/>
              </a:rPr>
              <a:t>• Register your travel with the Department of State </a:t>
            </a:r>
          </a:p>
          <a:p>
            <a:r>
              <a:rPr lang="en-US" altLang="en-US" sz="1200" dirty="0">
                <a:latin typeface="Arial" panose="020B0604020202020204" pitchFamily="34" charset="0"/>
              </a:rPr>
              <a:t>• Check health and immunization information with Center for Disease Control and World Health Organization </a:t>
            </a:r>
          </a:p>
          <a:p>
            <a:r>
              <a:rPr lang="en-US" altLang="en-US" sz="1200" dirty="0">
                <a:latin typeface="Arial" panose="020B0604020202020204" pitchFamily="34" charset="0"/>
              </a:rPr>
              <a:t>• Establish a point of contact for your family </a:t>
            </a:r>
          </a:p>
          <a:p>
            <a:r>
              <a:rPr lang="en-US" altLang="en-US" sz="1200" dirty="0">
                <a:latin typeface="Arial" panose="020B0604020202020204" pitchFamily="34" charset="0"/>
              </a:rPr>
              <a:t>• Keep all medications in their original container </a:t>
            </a:r>
          </a:p>
          <a:p>
            <a:r>
              <a:rPr lang="en-US" altLang="en-US" sz="1200" dirty="0">
                <a:latin typeface="Arial" panose="020B0604020202020204" pitchFamily="34" charset="0"/>
              </a:rPr>
              <a:t>• Make copies of your passport and other important documents </a:t>
            </a:r>
          </a:p>
          <a:p>
            <a:endParaRPr lang="en-US" altLang="en-US" sz="1200" dirty="0">
              <a:latin typeface="Arial" panose="020B0604020202020204" pitchFamily="34" charset="0"/>
            </a:endParaRPr>
          </a:p>
          <a:p>
            <a:r>
              <a:rPr lang="en-US" altLang="en-US" sz="1200" dirty="0">
                <a:latin typeface="Arial" panose="020B0604020202020204" pitchFamily="34" charset="0"/>
              </a:rPr>
              <a:t>Contact your local security official for a Foreign Travel Debriefing upon return from your trip </a:t>
            </a:r>
          </a:p>
          <a:p>
            <a:r>
              <a:rPr lang="en-US" altLang="en-US" sz="1200" dirty="0">
                <a:latin typeface="Arial" panose="020B0604020202020204" pitchFamily="34" charset="0"/>
              </a:rPr>
              <a:t>• Report any suspicious activity or contact to your local security official</a:t>
            </a:r>
          </a:p>
          <a:p>
            <a:endParaRPr lang="en-US" altLang="en-US" sz="1200" dirty="0">
              <a:latin typeface="Arial" panose="020B0604020202020204" pitchFamily="34" charset="0"/>
            </a:endParaRPr>
          </a:p>
          <a:p>
            <a:endParaRPr lang="en-US" altLang="en-US" sz="1200" dirty="0">
              <a:latin typeface="Arial" panose="020B0604020202020204" pitchFamily="34" charset="0"/>
            </a:endParaRP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60B5419-D896-412E-9D97-3EB44132F001}" type="slidenum">
              <a:rPr lang="en-US" smtClean="0"/>
              <a:t>20</a:t>
            </a:fld>
            <a:endParaRPr lang="en-US" dirty="0"/>
          </a:p>
        </p:txBody>
      </p:sp>
    </p:spTree>
    <p:extLst>
      <p:ext uri="{BB962C8B-B14F-4D97-AF65-F5344CB8AC3E}">
        <p14:creationId xmlns:p14="http://schemas.microsoft.com/office/powerpoint/2010/main" val="219969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These are the topics we will be covering…..</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a:t>
            </a:fld>
            <a:endParaRPr lang="en-US" dirty="0"/>
          </a:p>
        </p:txBody>
      </p:sp>
    </p:spTree>
    <p:extLst>
      <p:ext uri="{BB962C8B-B14F-4D97-AF65-F5344CB8AC3E}">
        <p14:creationId xmlns:p14="http://schemas.microsoft.com/office/powerpoint/2010/main" val="354250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Go over CCT suspicious indicators:  Before the trip, during the trip, after you return from your trip</a:t>
            </a:r>
          </a:p>
          <a:p>
            <a:endParaRPr lang="en-US" altLang="en-US" dirty="0">
              <a:latin typeface="Arial" panose="020B0604020202020204" pitchFamily="34" charset="0"/>
            </a:endParaRPr>
          </a:p>
          <a:p>
            <a:r>
              <a:rPr lang="en-US" altLang="en-US" dirty="0">
                <a:latin typeface="Arial" panose="020B0604020202020204" pitchFamily="34" charset="0"/>
              </a:rPr>
              <a:t>~~See also </a:t>
            </a:r>
            <a:r>
              <a:rPr lang="en-US" altLang="en-US" u="sng" dirty="0">
                <a:latin typeface="Arial" panose="020B0604020202020204" pitchFamily="34" charset="0"/>
              </a:rPr>
              <a:t>CCT</a:t>
            </a:r>
            <a:r>
              <a:rPr lang="en-US" altLang="en-US" dirty="0">
                <a:latin typeface="Arial" panose="020B0604020202020204" pitchFamily="34" charset="0"/>
              </a:rPr>
              <a:t> Handout 2019 (https://www.dcsa.mil/Portals/91/Documents/CI/DCSAConferences2019.pdf)</a:t>
            </a:r>
          </a:p>
          <a:p>
            <a:endParaRPr lang="en-US" altLang="en-US" dirty="0">
              <a:latin typeface="Arial" panose="020B0604020202020204" pitchFamily="34" charset="0"/>
            </a:endParaRPr>
          </a:p>
          <a:p>
            <a:r>
              <a:rPr lang="en-US" altLang="en-US" dirty="0">
                <a:latin typeface="Arial" panose="020B0604020202020204" pitchFamily="34" charset="0"/>
              </a:rPr>
              <a:t>Can also show DNI “Know the Risk, Raise your Shield” Human Targeting at CCTs video (5:11 mins long) (</a:t>
            </a:r>
            <a:r>
              <a:rPr lang="en-US" altLang="en-US" u="sng" dirty="0">
                <a:latin typeface="Arial" panose="020B0604020202020204" pitchFamily="34" charset="0"/>
              </a:rPr>
              <a:t>https://www.dni.gov/index.php/ncsc-how-we-work/ncsc-know-the-risk-raise-your-shield/ncsc-awareness-materials</a:t>
            </a:r>
            <a:r>
              <a:rPr lang="en-US" altLang="en-US" dirty="0">
                <a:latin typeface="Arial" panose="020B0604020202020204" pitchFamily="34" charset="0"/>
              </a:rPr>
              <a:t>) </a:t>
            </a:r>
          </a:p>
          <a:p>
            <a:r>
              <a:rPr lang="en-US" altLang="en-US" dirty="0">
                <a:latin typeface="Arial" panose="020B0604020202020204" pitchFamily="34" charset="0"/>
              </a:rPr>
              <a:t>(YouTube:  </a:t>
            </a:r>
            <a:r>
              <a:rPr lang="en-US" altLang="en-US" u="sng" dirty="0">
                <a:latin typeface="Arial" panose="020B0604020202020204" pitchFamily="34" charset="0"/>
              </a:rPr>
              <a:t>https://youtu.be/XpqOEniQK9U</a:t>
            </a:r>
            <a:r>
              <a:rPr lang="en-US" altLang="en-US" dirty="0">
                <a:latin typeface="Arial" panose="020B0604020202020204" pitchFamily="34" charset="0"/>
              </a:rPr>
              <a:t>)</a:t>
            </a:r>
          </a:p>
        </p:txBody>
      </p:sp>
      <p:sp>
        <p:nvSpPr>
          <p:cNvPr id="4" name="Slide Number Placeholder 3"/>
          <p:cNvSpPr>
            <a:spLocks noGrp="1"/>
          </p:cNvSpPr>
          <p:nvPr>
            <p:ph type="sldNum" sz="quarter" idx="10"/>
          </p:nvPr>
        </p:nvSpPr>
        <p:spPr/>
        <p:txBody>
          <a:bodyPr/>
          <a:lstStyle/>
          <a:p>
            <a:fld id="{F60B5419-D896-412E-9D97-3EB44132F001}" type="slidenum">
              <a:rPr lang="en-US" smtClean="0"/>
              <a:t>21</a:t>
            </a:fld>
            <a:endParaRPr lang="en-US" dirty="0"/>
          </a:p>
        </p:txBody>
      </p:sp>
    </p:spTree>
    <p:extLst>
      <p:ext uri="{BB962C8B-B14F-4D97-AF65-F5344CB8AC3E}">
        <p14:creationId xmlns:p14="http://schemas.microsoft.com/office/powerpoint/2010/main" val="2059280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Here are some suspicious behaviors industry has reported at CCTs.</a:t>
            </a:r>
          </a:p>
          <a:p>
            <a:endParaRPr lang="en-US" altLang="en-US" dirty="0">
              <a:latin typeface="Arial" panose="020B0604020202020204" pitchFamily="34" charset="0"/>
            </a:endParaRPr>
          </a:p>
          <a:p>
            <a:r>
              <a:rPr lang="en-US" altLang="en-US" dirty="0">
                <a:latin typeface="Arial" panose="020B0604020202020204" pitchFamily="34" charset="0"/>
              </a:rPr>
              <a:t>The four pictures will display first.</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22</a:t>
            </a:fld>
            <a:endParaRPr lang="en-US" dirty="0"/>
          </a:p>
        </p:txBody>
      </p:sp>
    </p:spTree>
    <p:extLst>
      <p:ext uri="{BB962C8B-B14F-4D97-AF65-F5344CB8AC3E}">
        <p14:creationId xmlns:p14="http://schemas.microsoft.com/office/powerpoint/2010/main" val="144727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a:p>
            <a:r>
              <a:rPr lang="en-US" altLang="en-US" dirty="0">
                <a:latin typeface="Arial" panose="020B0604020202020204" pitchFamily="34" charset="0"/>
              </a:rPr>
              <a:t>Foreign entities exploit legitimate activities with defense-oriented companies to obtain access to otherwise denied information, programs, technology, or associated U.S. personnel. </a:t>
            </a:r>
          </a:p>
          <a:p>
            <a:endParaRPr lang="en-US" altLang="en-US" dirty="0">
              <a:latin typeface="Arial" panose="020B0604020202020204" pitchFamily="34" charset="0"/>
            </a:endParaRPr>
          </a:p>
          <a:p>
            <a:r>
              <a:rPr lang="en-US" altLang="en-US" dirty="0">
                <a:latin typeface="Arial" panose="020B0604020202020204" pitchFamily="34" charset="0"/>
              </a:rPr>
              <a:t>This method of operation relies on the appearance of legitimacy provided by the established commercial or business activity. </a:t>
            </a:r>
          </a:p>
          <a:p>
            <a:endParaRPr lang="en-US" altLang="en-US" dirty="0">
              <a:latin typeface="Arial" panose="020B0604020202020204" pitchFamily="34" charset="0"/>
            </a:endParaRPr>
          </a:p>
          <a:p>
            <a:r>
              <a:rPr lang="en-US" altLang="en-US" dirty="0">
                <a:latin typeface="Arial" panose="020B0604020202020204" pitchFamily="34" charset="0"/>
              </a:rPr>
              <a:t>Conversely, U.S. company personnel, cleared or not, seeking to build positive relationships and gain future business with foreign partners, may unwittingly provide information beyond the scope of the business activity for which the relationship exists. </a:t>
            </a:r>
          </a:p>
          <a:p>
            <a:endParaRPr lang="en-US" altLang="en-US" dirty="0">
              <a:latin typeface="Arial" panose="020B0604020202020204" pitchFamily="34" charset="0"/>
            </a:endParaRPr>
          </a:p>
          <a:p>
            <a:r>
              <a:rPr lang="en-US" altLang="en-US" dirty="0">
                <a:latin typeface="Arial" panose="020B0604020202020204" pitchFamily="34" charset="0"/>
              </a:rPr>
              <a:t> </a:t>
            </a:r>
          </a:p>
          <a:p>
            <a:r>
              <a:rPr lang="en-US" altLang="en-US" dirty="0">
                <a:latin typeface="Arial" panose="020B0604020202020204" pitchFamily="34" charset="0"/>
              </a:rPr>
              <a:t>~~ See also DCSA </a:t>
            </a:r>
            <a:r>
              <a:rPr lang="en-US" altLang="en-US" u="sng" dirty="0">
                <a:latin typeface="Arial" panose="020B0604020202020204" pitchFamily="34" charset="0"/>
              </a:rPr>
              <a:t>Exploitation of Business Activities </a:t>
            </a:r>
            <a:r>
              <a:rPr lang="en-US" altLang="en-US" dirty="0">
                <a:latin typeface="Arial" panose="020B0604020202020204" pitchFamily="34" charset="0"/>
              </a:rPr>
              <a:t>2019 Handout (https://www.dcsa.mil/Portals/91/Documents/CI/DCSAExploitationofBusinessActivities2019.pdf)</a:t>
            </a:r>
          </a:p>
          <a:p>
            <a:endParaRPr lang="en-US" altLang="en-US" dirty="0">
              <a:latin typeface="Arial" panose="020B0604020202020204" pitchFamily="34" charset="0"/>
            </a:endParaRPr>
          </a:p>
          <a:p>
            <a:r>
              <a:rPr lang="en-US" altLang="en-US" dirty="0">
                <a:latin typeface="Arial" panose="020B0604020202020204" pitchFamily="34" charset="0"/>
              </a:rPr>
              <a:t>Picture:  DCSA Handout</a:t>
            </a:r>
          </a:p>
        </p:txBody>
      </p:sp>
      <p:sp>
        <p:nvSpPr>
          <p:cNvPr id="4" name="Slide Number Placeholder 3"/>
          <p:cNvSpPr>
            <a:spLocks noGrp="1"/>
          </p:cNvSpPr>
          <p:nvPr>
            <p:ph type="sldNum" sz="quarter" idx="10"/>
          </p:nvPr>
        </p:nvSpPr>
        <p:spPr/>
        <p:txBody>
          <a:bodyPr/>
          <a:lstStyle/>
          <a:p>
            <a:fld id="{F60B5419-D896-412E-9D97-3EB44132F001}" type="slidenum">
              <a:rPr lang="en-US" smtClean="0"/>
              <a:t>23</a:t>
            </a:fld>
            <a:endParaRPr lang="en-US" dirty="0"/>
          </a:p>
        </p:txBody>
      </p:sp>
    </p:spTree>
    <p:extLst>
      <p:ext uri="{BB962C8B-B14F-4D97-AF65-F5344CB8AC3E}">
        <p14:creationId xmlns:p14="http://schemas.microsoft.com/office/powerpoint/2010/main" val="2033064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most potentially damaging scenario to sensitive DoD equity involves a trusted insider threat.  </a:t>
            </a:r>
          </a:p>
          <a:p>
            <a:pPr>
              <a:defRPr/>
            </a:pPr>
            <a:endParaRPr lang="en-US" dirty="0"/>
          </a:p>
          <a:p>
            <a:pPr>
              <a:defRPr/>
            </a:pPr>
            <a:r>
              <a:rPr lang="en-US" altLang="en-US" sz="800" dirty="0"/>
              <a:t>Definition:  The likelihood, risk, or potential that an insider will use his or her authorized </a:t>
            </a:r>
            <a:r>
              <a:rPr lang="en-US" altLang="en-US" sz="800" u="sng" dirty="0"/>
              <a:t>access</a:t>
            </a:r>
            <a:r>
              <a:rPr lang="en-US" altLang="en-US" sz="800" dirty="0"/>
              <a:t>, wittingly or unwittingly, to do </a:t>
            </a:r>
            <a:r>
              <a:rPr lang="en-US" altLang="en-US" sz="800" u="sng" dirty="0"/>
              <a:t>harm</a:t>
            </a:r>
            <a:r>
              <a:rPr lang="en-US" altLang="en-US" sz="800" dirty="0"/>
              <a:t> to the national security of the United States. Insider threats may include harm to contractor or program information, to the extent that the information impacts the contractor or agency’s obligations to protect classified national security information.</a:t>
            </a:r>
          </a:p>
          <a:p>
            <a:pPr>
              <a:defRPr/>
            </a:pPr>
            <a:endParaRPr lang="en-US" altLang="en-US" sz="800" dirty="0"/>
          </a:p>
          <a:p>
            <a:pPr>
              <a:defRPr/>
            </a:pPr>
            <a:r>
              <a:rPr lang="en-US" altLang="en-US" sz="800" dirty="0"/>
              <a:t>MICE-R acronym for potential motivations.  ** Automations will pop up each of the 5 motivations **:  Money, Ideology, Compromise (Blackmail), Ego, Revenge</a:t>
            </a:r>
          </a:p>
          <a:p>
            <a:pPr>
              <a:defRPr/>
            </a:pPr>
            <a:endParaRPr lang="en-US" altLang="en-US" sz="800" dirty="0"/>
          </a:p>
          <a:p>
            <a:pPr>
              <a:defRPr/>
            </a:pPr>
            <a:endParaRPr lang="en-US" altLang="en-US" sz="800" dirty="0"/>
          </a:p>
          <a:p>
            <a:pPr>
              <a:defRPr/>
            </a:pPr>
            <a:r>
              <a:rPr lang="en-US" altLang="en-US" sz="800" dirty="0"/>
              <a:t>Have the audience identify the possible motivations in the following case studies</a:t>
            </a:r>
          </a:p>
          <a:p>
            <a:pPr>
              <a:defRPr/>
            </a:pPr>
            <a:endParaRPr lang="en-US" dirty="0"/>
          </a:p>
          <a:p>
            <a:pPr>
              <a:defRPr/>
            </a:pPr>
            <a:r>
              <a:rPr lang="en-US" u="sng" dirty="0"/>
              <a:t>Two case studies</a:t>
            </a:r>
            <a:r>
              <a:rPr lang="en-US" dirty="0"/>
              <a:t>:</a:t>
            </a:r>
          </a:p>
          <a:p>
            <a:pPr marL="228600" indent="-228600">
              <a:buFontTx/>
              <a:buAutoNum type="arabicParenR"/>
              <a:defRPr/>
            </a:pPr>
            <a:r>
              <a:rPr lang="en-US" dirty="0"/>
              <a:t>(USPER1) Chi Mak:  (USPER) Chi Mak worked on more than 200 U.S. Defense and military contracts over a 20-year span. Sent to US in 1978  to gain employment. In 2008, (USPER1) Mak was eventually convicted for acting as an unregistered foreign agent of China and sentenced to 24 and 1/2 years in prison for conspiring to export technology related to Navy ships.  Gave up information on the Navy’s Quiet Electric Drive (QED) Propulsion System.  Removed computer disks from work and emailed photographs to his home computer.  Motivation:  Ideology.  He was placed in the US for 24 years to assess US defense and commercial industries.</a:t>
            </a:r>
          </a:p>
          <a:p>
            <a:pPr marL="228600" indent="-228600">
              <a:buFontTx/>
              <a:buAutoNum type="arabicParenR"/>
              <a:defRPr/>
            </a:pPr>
            <a:endParaRPr lang="en-US" dirty="0"/>
          </a:p>
          <a:p>
            <a:pPr marL="228600" indent="-228600">
              <a:buFontTx/>
              <a:buAutoNum type="arabicParenR"/>
              <a:defRPr/>
            </a:pPr>
            <a:r>
              <a:rPr lang="en-US" dirty="0"/>
              <a:t>(USPER2) Greg Bergersen (**Watch 60 minutes clip.  Click on dark shadow box.  1 min clip) YouTube: (</a:t>
            </a:r>
            <a:r>
              <a:rPr lang="en-US" u="sng" dirty="0"/>
              <a:t>https://youtu.be/cAz0Pt3NUWM)</a:t>
            </a:r>
          </a:p>
          <a:p>
            <a:pPr>
              <a:defRPr/>
            </a:pPr>
            <a:r>
              <a:rPr lang="en-US" dirty="0"/>
              <a:t>Former Policy Analyst for Defense Security Cooperation Agency (DSCA).  Worked at Pentagon as a contractor.  Gave up Taiwan’s air defense system plans to who he thought was a Taiwan government official.  In fact, the FIE was Chinese. Sold classified defense information to the People’s Republic of China .Pled guilty to conspiracy to disclose national defense information.  FBI recorded several meetings between (USPER2) Bergersen and Tai Shen Kuo (naturalized citizen and Chinese agent).  Sentenced to 57 months in prison.  Kuo sentenced to 16 years.  Motivation:  Money and Ideology.  Received several thousand dollars and trip to Las Vegas.  He felt that Taiwanese government should know Pentagon’s plans for a C4ISR air defense system and US five year plan for arms sales to Taiwan.</a:t>
            </a:r>
          </a:p>
          <a:p>
            <a:pPr>
              <a:defRPr/>
            </a:pPr>
            <a:endParaRPr lang="en-US" dirty="0"/>
          </a:p>
          <a:p>
            <a:pPr>
              <a:defRPr/>
            </a:pPr>
            <a:r>
              <a:rPr lang="en-US" u="sng" dirty="0"/>
              <a:t>Other Potential Espionage Indicators (PEIs</a:t>
            </a:r>
            <a:r>
              <a:rPr lang="en-US" dirty="0"/>
              <a:t>):</a:t>
            </a:r>
          </a:p>
          <a:p>
            <a:pPr>
              <a:defRPr/>
            </a:pPr>
            <a:r>
              <a:rPr lang="en-US" dirty="0"/>
              <a:t>• Security violations</a:t>
            </a:r>
          </a:p>
          <a:p>
            <a:pPr>
              <a:defRPr/>
            </a:pPr>
            <a:r>
              <a:rPr lang="en-US" dirty="0"/>
              <a:t>• Fail to report overseas travel / contact with foreign nationals</a:t>
            </a:r>
          </a:p>
          <a:p>
            <a:pPr>
              <a:defRPr/>
            </a:pPr>
            <a:r>
              <a:rPr lang="en-US" dirty="0"/>
              <a:t>• Seeking job or clearance outside current job or abilities</a:t>
            </a:r>
          </a:p>
          <a:p>
            <a:pPr>
              <a:defRPr/>
            </a:pPr>
            <a:r>
              <a:rPr lang="en-US" dirty="0"/>
              <a:t>• Asking questions where the answer would be controlled or classified information (If you have to say, “No;” let DCSA know)</a:t>
            </a:r>
          </a:p>
          <a:p>
            <a:pPr>
              <a:defRPr/>
            </a:pPr>
            <a:r>
              <a:rPr lang="en-US" dirty="0"/>
              <a:t>• Seeking access to restricted areas</a:t>
            </a:r>
          </a:p>
          <a:p>
            <a:pPr>
              <a:defRPr/>
            </a:pPr>
            <a:r>
              <a:rPr lang="en-US" dirty="0"/>
              <a:t>• Working odd hours</a:t>
            </a:r>
          </a:p>
          <a:p>
            <a:pPr>
              <a:defRPr/>
            </a:pPr>
            <a:r>
              <a:rPr lang="en-US" dirty="0"/>
              <a:t>• Behavioral indicators such as (Depression, Personal life issues, Abuse of alcohol or drugs, Gambling, Finance trouble, Disciplinary issues) Note:  Behaviors may also be indicative of potential workplace violence</a:t>
            </a:r>
          </a:p>
          <a:p>
            <a:pPr>
              <a:defRPr/>
            </a:pPr>
            <a:endParaRPr lang="en-US" dirty="0"/>
          </a:p>
          <a:p>
            <a:pPr>
              <a:defRPr/>
            </a:pPr>
            <a:r>
              <a:rPr lang="en-US" dirty="0"/>
              <a:t>~~ For more examples, See CDSE Case Studies:  (https://www.cdse.edu/resources/case-studies/insider-threat.html)</a:t>
            </a:r>
          </a:p>
          <a:p>
            <a:pPr>
              <a:defRPr/>
            </a:pPr>
            <a:endParaRPr lang="en-US" dirty="0"/>
          </a:p>
          <a:p>
            <a:pPr>
              <a:defRPr/>
            </a:pPr>
            <a:r>
              <a:rPr lang="en-US" dirty="0"/>
              <a:t>~~ See also </a:t>
            </a:r>
            <a:r>
              <a:rPr lang="en-US" u="sng" dirty="0"/>
              <a:t>Exploitation of Insider Access</a:t>
            </a:r>
            <a:r>
              <a:rPr lang="en-US" dirty="0"/>
              <a:t> 2019 Handout (https://www.dcsa.mil/Portals/91/Documents/CI/DCSAExploitationofInsiderAccess2019.pdf)</a:t>
            </a:r>
          </a:p>
          <a:p>
            <a:pPr>
              <a:defRPr/>
            </a:pPr>
            <a:endParaRPr lang="en-US" dirty="0"/>
          </a:p>
          <a:p>
            <a:pPr>
              <a:defRPr/>
            </a:pPr>
            <a:r>
              <a:rPr lang="en-US" dirty="0"/>
              <a:t>Aegis</a:t>
            </a:r>
            <a:r>
              <a:rPr lang="en-US" baseline="0" dirty="0"/>
              <a:t> picture: https://en.wikipedia.org/wiki/Aegis_Combat_System</a:t>
            </a:r>
          </a:p>
          <a:p>
            <a:pPr>
              <a:defRPr/>
            </a:pPr>
            <a:r>
              <a:rPr lang="en-US" baseline="0" dirty="0" err="1"/>
              <a:t>Luyang</a:t>
            </a:r>
            <a:r>
              <a:rPr lang="en-US" baseline="0" dirty="0"/>
              <a:t> II picture:  https://en.wikipedia.org/wiki/Type_052C_destroyer</a:t>
            </a:r>
          </a:p>
          <a:p>
            <a:pPr>
              <a:defRPr/>
            </a:pPr>
            <a:r>
              <a:rPr lang="en-US" baseline="0" dirty="0"/>
              <a:t>Mice picture:  https://www.chapters.indigo.ca/en-ca/books/goldwhiskers/9781442467057-item.html</a:t>
            </a:r>
          </a:p>
          <a:p>
            <a:pPr>
              <a:defRPr/>
            </a:pPr>
            <a:endParaRPr lang="en-US" dirty="0"/>
          </a:p>
          <a:p>
            <a:pPr>
              <a:defRPr/>
            </a:pPr>
            <a:endParaRPr lang="en-US" b="1" dirty="0">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fld id="{F60B5419-D896-412E-9D97-3EB44132F001}" type="slidenum">
              <a:rPr lang="en-US" smtClean="0"/>
              <a:t>24</a:t>
            </a:fld>
            <a:endParaRPr lang="en-US" dirty="0"/>
          </a:p>
        </p:txBody>
      </p:sp>
    </p:spTree>
    <p:extLst>
      <p:ext uri="{BB962C8B-B14F-4D97-AF65-F5344CB8AC3E}">
        <p14:creationId xmlns:p14="http://schemas.microsoft.com/office/powerpoint/2010/main" val="262548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Earlier when we talked about RFIs, recommend you check if an email is from inside or outside your organization.  If outside your company, could it be a  spearphishing or spoofed email?</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Explain what is phishing</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Don’t open </a:t>
            </a:r>
            <a:r>
              <a:rPr lang="en-US" altLang="en-US" u="sng" dirty="0">
                <a:latin typeface="Arial" panose="020B0604020202020204" pitchFamily="34" charset="0"/>
              </a:rPr>
              <a:t>ATTACHMENTS</a:t>
            </a:r>
            <a:r>
              <a:rPr lang="en-US" altLang="en-US" dirty="0">
                <a:latin typeface="Arial" panose="020B0604020202020204" pitchFamily="34" charset="0"/>
              </a:rPr>
              <a:t> or click on </a:t>
            </a:r>
            <a:r>
              <a:rPr lang="en-US" altLang="en-US" u="sng" dirty="0">
                <a:latin typeface="Arial" panose="020B0604020202020204" pitchFamily="34" charset="0"/>
              </a:rPr>
              <a:t>LINKS</a:t>
            </a:r>
            <a:r>
              <a:rPr lang="en-US" altLang="en-US" dirty="0">
                <a:latin typeface="Arial" panose="020B0604020202020204" pitchFamily="34" charset="0"/>
              </a:rPr>
              <a:t> from an unknown source</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Optional:  Can click on the two pictures for links to 2 videos from DNI, “Know the Risk Raise Your Shield”.  Can also play from:</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a:t>
            </a:r>
            <a:r>
              <a:rPr lang="en-US" altLang="en-US" u="sng" dirty="0">
                <a:latin typeface="Arial" panose="020B0604020202020204" pitchFamily="34" charset="0"/>
              </a:rPr>
              <a:t>https://www.dni.gov/index.php/ncsc-how-we-work/ncsc-know-the-risk-raise-your-shield/ncsc-awareness-materials</a:t>
            </a:r>
            <a:r>
              <a:rPr lang="en-US" altLang="en-US" dirty="0">
                <a:latin typeface="Arial" panose="020B0604020202020204" pitchFamily="34" charset="0"/>
              </a:rPr>
              <a:t>) Scroll down the page to a series of videos.</a:t>
            </a:r>
          </a:p>
          <a:p>
            <a:pPr>
              <a:defRPr/>
            </a:pPr>
            <a:r>
              <a:rPr lang="en-US" altLang="en-US" dirty="0">
                <a:latin typeface="Arial" panose="020B0604020202020204" pitchFamily="34" charset="0"/>
              </a:rPr>
              <a:t>(They are also on YouTube:  </a:t>
            </a:r>
            <a:r>
              <a:rPr lang="en-US" u="sng" dirty="0"/>
              <a:t>https://youtu.be/X5P-VYxPNrk </a:t>
            </a:r>
            <a:r>
              <a:rPr lang="en-US" dirty="0"/>
              <a:t>and </a:t>
            </a:r>
            <a:r>
              <a:rPr lang="en-US" u="sng" dirty="0"/>
              <a:t>https://youtu.be/33R-W8foNlo</a:t>
            </a:r>
            <a:r>
              <a:rPr lang="en-US" altLang="en-US" dirty="0">
                <a:latin typeface="Arial" panose="020B0604020202020204" pitchFamily="34" charset="0"/>
              </a:rPr>
              <a:t>)</a:t>
            </a:r>
          </a:p>
          <a:p>
            <a:pPr>
              <a:defRPr/>
            </a:pPr>
            <a:endParaRPr lang="en-US" altLang="en-US" dirty="0">
              <a:latin typeface="Arial" panose="020B0604020202020204" pitchFamily="34" charset="0"/>
            </a:endParaRPr>
          </a:p>
          <a:p>
            <a:pPr marL="228600" indent="-228600">
              <a:buFontTx/>
              <a:buAutoNum type="arabicParenR"/>
              <a:defRPr/>
            </a:pPr>
            <a:r>
              <a:rPr lang="en-US" altLang="en-US" dirty="0">
                <a:latin typeface="Arial" panose="020B0604020202020204" pitchFamily="34" charset="0"/>
              </a:rPr>
              <a:t>“Don’t be this guy” – short clip of clicking on phishing email and losing $$ (30 sec)</a:t>
            </a:r>
          </a:p>
          <a:p>
            <a:pPr marL="228600" indent="-228600">
              <a:buFontTx/>
              <a:buAutoNum type="arabicParenR"/>
              <a:defRPr/>
            </a:pPr>
            <a:endParaRPr lang="en-US" altLang="en-US" dirty="0">
              <a:latin typeface="Arial" panose="020B0604020202020204" pitchFamily="34" charset="0"/>
            </a:endParaRPr>
          </a:p>
          <a:p>
            <a:pPr marL="228600" indent="-228600">
              <a:buFontTx/>
              <a:buAutoNum type="arabicParenR"/>
              <a:defRPr/>
            </a:pPr>
            <a:r>
              <a:rPr lang="en-US" altLang="en-US" dirty="0">
                <a:latin typeface="Arial" panose="020B0604020202020204" pitchFamily="34" charset="0"/>
              </a:rPr>
              <a:t>“Spearphishing” – click on the brow box and not the word.  Video explaining spear phishing.  (2:46 mins long)</a:t>
            </a:r>
          </a:p>
          <a:p>
            <a:pPr marL="0" indent="0">
              <a:buFontTx/>
              <a:buNone/>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60B5419-D896-412E-9D97-3EB44132F001}" type="slidenum">
              <a:rPr lang="en-US" smtClean="0"/>
              <a:t>25</a:t>
            </a:fld>
            <a:endParaRPr lang="en-US" dirty="0"/>
          </a:p>
        </p:txBody>
      </p:sp>
    </p:spTree>
    <p:extLst>
      <p:ext uri="{BB962C8B-B14F-4D97-AF65-F5344CB8AC3E}">
        <p14:creationId xmlns:p14="http://schemas.microsoft.com/office/powerpoint/2010/main" val="65953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Cyber and Social Networking Considerations</a:t>
            </a:r>
          </a:p>
          <a:p>
            <a:endParaRPr lang="en-US" altLang="en-US" dirty="0">
              <a:latin typeface="Arial" panose="020B0604020202020204" pitchFamily="34" charset="0"/>
            </a:endParaRPr>
          </a:p>
          <a:p>
            <a:r>
              <a:rPr lang="en-US" altLang="en-US" dirty="0">
                <a:latin typeface="Arial" panose="020B0604020202020204" pitchFamily="34" charset="0"/>
              </a:rPr>
              <a:t>Note:  BYOD = Bring Your Own Device to work policies</a:t>
            </a:r>
          </a:p>
          <a:p>
            <a:endParaRPr lang="en-US" altLang="en-US" dirty="0">
              <a:latin typeface="Arial" panose="020B0604020202020204" pitchFamily="34" charset="0"/>
            </a:endParaRPr>
          </a:p>
          <a:p>
            <a:r>
              <a:rPr lang="en-US" altLang="en-US" dirty="0">
                <a:latin typeface="Arial" panose="020B0604020202020204" pitchFamily="34" charset="0"/>
              </a:rPr>
              <a:t>**Show social networking funny video.  Click on red box.  A humorous, fake clip from Onion news. How users on social media sites can post so much information on themselves. (3:20 mins long)</a:t>
            </a:r>
          </a:p>
          <a:p>
            <a:r>
              <a:rPr lang="en-US" altLang="en-US" dirty="0">
                <a:latin typeface="Arial" panose="020B0604020202020204" pitchFamily="34" charset="0"/>
              </a:rPr>
              <a:t>(YouTube:  </a:t>
            </a:r>
            <a:r>
              <a:rPr lang="en-US" altLang="en-US" u="sng" dirty="0">
                <a:latin typeface="Arial" panose="020B0604020202020204" pitchFamily="34" charset="0"/>
              </a:rPr>
              <a:t>https://youtu.be/eiPaTy2iJTM</a:t>
            </a:r>
            <a:r>
              <a:rPr lang="en-US" altLang="en-US" dirty="0">
                <a:latin typeface="Arial" panose="020B0604020202020204" pitchFamily="34" charset="0"/>
              </a:rPr>
              <a:t>)</a:t>
            </a:r>
          </a:p>
          <a:p>
            <a:endParaRPr lang="en-US" altLang="en-US" dirty="0">
              <a:latin typeface="Arial" panose="020B0604020202020204" pitchFamily="34" charset="0"/>
            </a:endParaRPr>
          </a:p>
          <a:p>
            <a:r>
              <a:rPr lang="en-US" altLang="en-US" dirty="0">
                <a:latin typeface="Arial" panose="020B0604020202020204" pitchFamily="34" charset="0"/>
              </a:rPr>
              <a:t>See also DCSA </a:t>
            </a:r>
            <a:r>
              <a:rPr lang="en-US" altLang="en-US" u="sng" dirty="0">
                <a:latin typeface="Arial" panose="020B0604020202020204" pitchFamily="34" charset="0"/>
              </a:rPr>
              <a:t>Cyber Threats</a:t>
            </a:r>
            <a:r>
              <a:rPr lang="en-US" altLang="en-US" dirty="0">
                <a:latin typeface="Arial" panose="020B0604020202020204" pitchFamily="34" charset="0"/>
              </a:rPr>
              <a:t> 2019 Handout (https://www.dcsa.mil/Portals/91/Documents/CI/DCSACyberThreats2019.pdf)</a:t>
            </a:r>
          </a:p>
          <a:p>
            <a:r>
              <a:rPr lang="en-US" altLang="en-US" dirty="0">
                <a:latin typeface="Arial" panose="020B0604020202020204" pitchFamily="34" charset="0"/>
              </a:rPr>
              <a:t>• Remember that everyone is a potential target</a:t>
            </a:r>
          </a:p>
          <a:p>
            <a:r>
              <a:rPr lang="en-US" altLang="en-US" dirty="0">
                <a:latin typeface="Arial" panose="020B0604020202020204" pitchFamily="34" charset="0"/>
              </a:rPr>
              <a:t>• Use complex passwords, change them regularly, and don’t reuse</a:t>
            </a:r>
          </a:p>
          <a:p>
            <a:r>
              <a:rPr lang="en-US" altLang="en-US" dirty="0">
                <a:latin typeface="Arial" panose="020B0604020202020204" pitchFamily="34" charset="0"/>
              </a:rPr>
              <a:t>• Be wary when connecting with unknown individuals on social networking sites</a:t>
            </a:r>
          </a:p>
          <a:p>
            <a:r>
              <a:rPr lang="en-US" altLang="en-US" dirty="0">
                <a:latin typeface="Arial" panose="020B0604020202020204" pitchFamily="34" charset="0"/>
              </a:rPr>
              <a:t>• Spear-phishing can happen on any account, including personal email accounts</a:t>
            </a:r>
          </a:p>
          <a:p>
            <a:r>
              <a:rPr lang="en-US" altLang="en-US" dirty="0">
                <a:latin typeface="Arial" panose="020B0604020202020204" pitchFamily="34" charset="0"/>
              </a:rPr>
              <a:t>• Do not open emails, attachments, or click links from unfamiliar sources, even if they look official</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26</a:t>
            </a:fld>
            <a:endParaRPr lang="en-US" dirty="0"/>
          </a:p>
        </p:txBody>
      </p:sp>
    </p:spTree>
    <p:extLst>
      <p:ext uri="{BB962C8B-B14F-4D97-AF65-F5344CB8AC3E}">
        <p14:creationId xmlns:p14="http://schemas.microsoft.com/office/powerpoint/2010/main" val="3858598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Some tips.</a:t>
            </a:r>
          </a:p>
          <a:p>
            <a:endParaRPr lang="en-US" altLang="en-US" dirty="0">
              <a:latin typeface="Arial" panose="020B0604020202020204" pitchFamily="34" charset="0"/>
            </a:endParaRPr>
          </a:p>
          <a:p>
            <a:r>
              <a:rPr lang="en-US" altLang="en-US" dirty="0">
                <a:latin typeface="Arial" panose="020B0604020202020204" pitchFamily="34" charset="0"/>
              </a:rPr>
              <a:t>Funny picture to say, “Remember:  What goes on the Internet, stays on the internet.” Be mindful of what you post.</a:t>
            </a:r>
          </a:p>
          <a:p>
            <a:endParaRPr lang="en-US" altLang="en-US" dirty="0">
              <a:latin typeface="Arial" panose="020B0604020202020204" pitchFamily="34" charset="0"/>
            </a:endParaRPr>
          </a:p>
          <a:p>
            <a:r>
              <a:rPr lang="en-US" altLang="en-US" dirty="0">
                <a:latin typeface="Arial" panose="020B0604020202020204" pitchFamily="34" charset="0"/>
              </a:rPr>
              <a:t>Picture:</a:t>
            </a:r>
            <a:r>
              <a:rPr lang="en-US" altLang="en-US" baseline="0" dirty="0">
                <a:latin typeface="Arial" panose="020B0604020202020204" pitchFamily="34" charset="0"/>
              </a:rPr>
              <a:t> https://www.dumpaday.com/funny-pictures/funny-nightclub-pictures-20-pics/</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27</a:t>
            </a:fld>
            <a:endParaRPr lang="en-US" dirty="0"/>
          </a:p>
        </p:txBody>
      </p:sp>
    </p:spTree>
    <p:extLst>
      <p:ext uri="{BB962C8B-B14F-4D97-AF65-F5344CB8AC3E}">
        <p14:creationId xmlns:p14="http://schemas.microsoft.com/office/powerpoint/2010/main" val="2898417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Extra case study if needed</a:t>
            </a:r>
          </a:p>
          <a:p>
            <a:endParaRPr lang="en-US" dirty="0"/>
          </a:p>
          <a:p>
            <a:r>
              <a:rPr lang="en-US" dirty="0"/>
              <a:t>Picture:  CDSE</a:t>
            </a:r>
          </a:p>
        </p:txBody>
      </p:sp>
      <p:sp>
        <p:nvSpPr>
          <p:cNvPr id="4" name="Slide Number Placeholder 3"/>
          <p:cNvSpPr>
            <a:spLocks noGrp="1"/>
          </p:cNvSpPr>
          <p:nvPr>
            <p:ph type="sldNum" sz="quarter" idx="10"/>
          </p:nvPr>
        </p:nvSpPr>
        <p:spPr/>
        <p:txBody>
          <a:bodyPr/>
          <a:lstStyle/>
          <a:p>
            <a:fld id="{F60B5419-D896-412E-9D97-3EB44132F001}" type="slidenum">
              <a:rPr lang="en-US" smtClean="0"/>
              <a:t>28</a:t>
            </a:fld>
            <a:endParaRPr lang="en-US" dirty="0"/>
          </a:p>
        </p:txBody>
      </p:sp>
    </p:spTree>
    <p:extLst>
      <p:ext uri="{BB962C8B-B14F-4D97-AF65-F5344CB8AC3E}">
        <p14:creationId xmlns:p14="http://schemas.microsoft.com/office/powerpoint/2010/main" val="2086885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final slide is something to consider when talking about social media.  I’m not showing it to dive into politics or what is and what is not “fake news,” but to underscore how our foreign adversaries can manipulate social media to their advantage.  Bottom line up front:  this is an old tactic, deployed in a new way, so much so that in the Fall of 2017, Director of the FBI established the Foreign Influence Task Force (FITF) to identify and counteract foreign influence operations in the US. </a:t>
            </a:r>
          </a:p>
          <a:p>
            <a:endParaRPr lang="en-US" altLang="en-US" dirty="0">
              <a:latin typeface="Arial" panose="020B0604020202020204" pitchFamily="34" charset="0"/>
            </a:endParaRPr>
          </a:p>
          <a:p>
            <a:r>
              <a:rPr lang="en-US" altLang="en-US" dirty="0">
                <a:latin typeface="Arial" panose="020B0604020202020204" pitchFamily="34" charset="0"/>
              </a:rPr>
              <a:t>Malign foreign influence operations aimed at the U.S. are not new (covertly funding newspapers for example), but the Internet allow for these efforts to spread rapidly and globally (for example false US personas on Internet sites spreading divisive messages).  (https://www.justice.gov/opa/speech/deputy-assistant-attorney-general-adam-s-hickey-testifies-house-judiciary-committee, 22 Oct 2019)</a:t>
            </a:r>
          </a:p>
          <a:p>
            <a:endParaRPr lang="en-US" altLang="en-US" dirty="0">
              <a:latin typeface="Arial" panose="020B0604020202020204" pitchFamily="34" charset="0"/>
            </a:endParaRPr>
          </a:p>
          <a:p>
            <a:r>
              <a:rPr lang="en-US" altLang="en-US" dirty="0">
                <a:latin typeface="Arial" panose="020B0604020202020204" pitchFamily="34" charset="0"/>
              </a:rPr>
              <a:t>Foreign influence operations are not a new problem. But the interconnectedness of the modern world, combined with the anonymity of the Internet, have changed the nature of the threat and how the FBI and its partners must address it. The goal of these foreign influence operations directed against the United States is to spread disinformation, sow discord, and, ultimately, undermine confidence in our democratic institutions and values.</a:t>
            </a:r>
          </a:p>
          <a:p>
            <a:r>
              <a:rPr lang="en-US" altLang="en-US" dirty="0">
                <a:latin typeface="Arial" panose="020B0604020202020204" pitchFamily="34" charset="0"/>
              </a:rPr>
              <a:t>(https://www.fbi.gov/investigate/counterintelligence/foreign-influence)\</a:t>
            </a:r>
          </a:p>
          <a:p>
            <a:endParaRPr lang="en-US" altLang="en-US" dirty="0">
              <a:latin typeface="Arial" panose="020B0604020202020204" pitchFamily="34" charset="0"/>
            </a:endParaRPr>
          </a:p>
          <a:p>
            <a:r>
              <a:rPr lang="en-US" altLang="en-US" dirty="0">
                <a:latin typeface="Arial" panose="020B0604020202020204" pitchFamily="34" charset="0"/>
              </a:rPr>
              <a:t>See the examples</a:t>
            </a:r>
          </a:p>
          <a:p>
            <a:r>
              <a:rPr lang="en-US" altLang="en-US" dirty="0">
                <a:latin typeface="Arial" panose="020B0604020202020204" pitchFamily="34" charset="0"/>
              </a:rPr>
              <a:t>Example:  2016 Presidential Election and 2018 Midterm Elections:  January 2017 report by the Office of the Director of National Intelligence (ODNI) addressing Russian interference in the 2016 U.S. presidential election, Russia has had a “longstanding desire to undermine the U.S.-led liberal democratic order,” and that nation’s recent election-focused “activities demonstrated a significant escalation in directness, level of activity, and scope of effort compared to previous operations.” Russia’s malign foreign influence campaign, according to ODNI, “followed a Russian messaging strategy that blends covert intelligence operations—such as cyber activity—with overt efforts by Russian Government agencies, state funded media, third-party intermediaries, and paid social media users or ‘trolls.’ (https://www.justice.gov/opa/speech/deputy-assistant-attorney-general-adam-s-hickey-testifies-house-judiciary-committee, 22 Oct 2019)</a:t>
            </a:r>
          </a:p>
          <a:p>
            <a:endParaRPr lang="en-US" altLang="en-US" dirty="0">
              <a:latin typeface="Arial" panose="020B0604020202020204" pitchFamily="34" charset="0"/>
            </a:endParaRPr>
          </a:p>
          <a:p>
            <a:r>
              <a:rPr lang="en-US" altLang="en-US" dirty="0">
                <a:latin typeface="Arial" panose="020B0604020202020204" pitchFamily="34" charset="0"/>
              </a:rPr>
              <a:t>Non Political example:  In October 2018, seven Russian officers in the GRU were indicted on computer hacking and other charges related to a Russian malign influence effort designed to undermine, retaliate against, and otherwise delegitimize the efforts of international anti-doping organizations and officials who had publicly exposed a Russian state-sponsored athlete doping program and to damage the reputations of athletes around the world (https://www.justice.gov/opa/speech/deputy-assistant-attorney-general-adam-s-hickey-testifies-house-judiciary-committee, 22 Oct 2019)</a:t>
            </a:r>
          </a:p>
          <a:p>
            <a:endParaRPr lang="en-US" altLang="en-US" dirty="0">
              <a:latin typeface="Arial" panose="020B0604020202020204" pitchFamily="34" charset="0"/>
            </a:endParaRPr>
          </a:p>
          <a:p>
            <a:r>
              <a:rPr lang="en-US" altLang="en-US" dirty="0">
                <a:latin typeface="Arial" panose="020B0604020202020204" pitchFamily="34" charset="0"/>
              </a:rPr>
              <a:t>(USPER4) Twitter / Fake Persona Examples:  As of 12 June 2020:  (USPER4) Twitter has identified online propaganda networks run by Russia, China, and Turkey and shut down over 170,000 accounts that were essentially false personas run through bots and related methodologies (23,750 China accounts that tweeted that tweeted 348,608 times [ They also had 200,000 accounts suspended in August 2019], 1,152 Russian accounts that tweeted 3,434,792 times, 7,340 Iranian accounts that tweeted 36,948,524 times.) Tweets focused on the Hong Kong protests; COVID-19; exiled Chinese billionaire Guo Wengui; and Taiwan (a smaller but still significant set). </a:t>
            </a:r>
          </a:p>
          <a:p>
            <a:r>
              <a:rPr lang="en-US" altLang="en-US" dirty="0">
                <a:latin typeface="Arial" panose="020B0604020202020204" pitchFamily="34" charset="0"/>
              </a:rPr>
              <a:t>     - Narratives around COVID-19 primarily praise China’s response to the virus, and occasionally contrast China’s response against that of the U.S. government or Taiwan’s response, or use the presence of the virus as a means to attack Hong Kong activists. The English-language content included pointed reiterations of the claim that China - not Taiwan - had a superior response to containing coronavirus. </a:t>
            </a:r>
          </a:p>
          <a:p>
            <a:r>
              <a:rPr lang="en-US" altLang="en-US" dirty="0">
                <a:latin typeface="Arial" panose="020B0604020202020204" pitchFamily="34" charset="0"/>
              </a:rPr>
              <a:t>     -  Similar to (USPER4) Twitter’s August 2019 PRC-attributed takedown, the accounts used in this operation were not well developed personas: most accounts had fewer than 10 followers and no bios. Batches of accounts were created on the same day with similar naming conventions or bio patterns. </a:t>
            </a:r>
          </a:p>
          <a:p>
            <a:r>
              <a:rPr lang="en-US" altLang="en-US" dirty="0">
                <a:latin typeface="Arial" panose="020B0604020202020204" pitchFamily="34" charset="0"/>
              </a:rPr>
              <a:t>     - Tweets about Hong Kong and Guo clustered around significant events, and focused on countering pro-democracy narratives in Hong Kong and denouncing Guo’s business contract with former White House chief strategist Steve Bannon.(https://blog.twitter.com/en_us/topics/company/2020/information-operations-june-2020.html) (https://cyber.fsi.stanford.edu/io/news/june-2020-twitter-takedown)</a:t>
            </a:r>
          </a:p>
          <a:p>
            <a:endParaRPr lang="en-US" altLang="en-US" dirty="0">
              <a:latin typeface="Arial" panose="020B0604020202020204" pitchFamily="34" charset="0"/>
            </a:endParaRPr>
          </a:p>
          <a:p>
            <a:r>
              <a:rPr lang="en-US" altLang="en-US" dirty="0">
                <a:latin typeface="Arial" panose="020B0604020202020204" pitchFamily="34" charset="0"/>
              </a:rPr>
              <a:t>*Animation:  Conclusion will pop-up at the end.  See also conclusion in the report https://www.justice.gov/opa/speech/deputy-assistant-attorney-general-adam-s-hickey-testifies-house-judiciary-committee</a:t>
            </a:r>
          </a:p>
          <a:p>
            <a:endParaRPr lang="en-US" altLang="en-US" dirty="0">
              <a:latin typeface="Arial" panose="020B0604020202020204" pitchFamily="34" charset="0"/>
            </a:endParaRPr>
          </a:p>
          <a:p>
            <a:r>
              <a:rPr lang="en-US" altLang="en-US" dirty="0">
                <a:latin typeface="Arial" panose="020B0604020202020204" pitchFamily="34" charset="0"/>
              </a:rPr>
              <a:t>Picture from:  https://cyber.fsi.stanford.edu/io/news/june-2020-twitter-takedown</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29</a:t>
            </a:fld>
            <a:endParaRPr lang="en-US" dirty="0"/>
          </a:p>
        </p:txBody>
      </p:sp>
    </p:spTree>
    <p:extLst>
      <p:ext uri="{BB962C8B-B14F-4D97-AF65-F5344CB8AC3E}">
        <p14:creationId xmlns:p14="http://schemas.microsoft.com/office/powerpoint/2010/main" val="84778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 like to end with some humor at the end of this presentation.  </a:t>
            </a:r>
            <a:r>
              <a:rPr lang="en-US" altLang="en-US" dirty="0">
                <a:latin typeface="Arial" panose="020B0604020202020204" pitchFamily="34" charset="0"/>
                <a:sym typeface="Wingdings" panose="05000000000000000000" pitchFamily="2" charset="2"/>
              </a:rPr>
              <a:t></a:t>
            </a:r>
            <a:endParaRPr lang="en-US" altLang="en-US" dirty="0">
              <a:latin typeface="Arial" panose="020B0604020202020204" pitchFamily="34" charset="0"/>
            </a:endParaRPr>
          </a:p>
          <a:p>
            <a:endParaRPr lang="en-US" dirty="0"/>
          </a:p>
          <a:p>
            <a:r>
              <a:rPr lang="en-US" dirty="0"/>
              <a:t>Picture:  Twitter</a:t>
            </a:r>
            <a:r>
              <a:rPr lang="en-US" baseline="0" dirty="0"/>
              <a:t> screen shot, https://twitter.com/</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30</a:t>
            </a:fld>
            <a:endParaRPr lang="en-US" dirty="0"/>
          </a:p>
        </p:txBody>
      </p:sp>
    </p:spTree>
    <p:extLst>
      <p:ext uri="{BB962C8B-B14F-4D97-AF65-F5344CB8AC3E}">
        <p14:creationId xmlns:p14="http://schemas.microsoft.com/office/powerpoint/2010/main" val="212162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rPr>
              <a:t>Has anyone heard of DCSA (formerly DSS), or have worked with us before?</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Let me tell you a little about our agency …</a:t>
            </a:r>
          </a:p>
          <a:p>
            <a:pPr eaLnBrk="1" hangingPunct="1">
              <a:defRPr/>
            </a:pPr>
            <a:endParaRPr lang="en-US" altLang="en-US" dirty="0">
              <a:latin typeface="Arial" panose="020B0604020202020204" pitchFamily="34" charset="0"/>
            </a:endParaRPr>
          </a:p>
          <a:p>
            <a:pPr marL="171450" indent="-171450" eaLnBrk="1" hangingPunct="1">
              <a:buFont typeface="Arial" panose="020B0604020202020204" pitchFamily="34" charset="0"/>
              <a:buChar char="•"/>
              <a:defRPr/>
            </a:pPr>
            <a:r>
              <a:rPr lang="en-US" altLang="en-US" dirty="0">
                <a:latin typeface="Arial" panose="020B0604020202020204" pitchFamily="34" charset="0"/>
              </a:rPr>
              <a:t>Fall under DoD / USDI</a:t>
            </a:r>
          </a:p>
          <a:p>
            <a:pPr marL="171450" indent="-171450" eaLnBrk="1" hangingPunct="1">
              <a:buFont typeface="Arial" panose="020B0604020202020204" pitchFamily="34" charset="0"/>
              <a:buChar char="•"/>
              <a:defRPr/>
            </a:pPr>
            <a:r>
              <a:rPr lang="en-US" altLang="en-US" dirty="0">
                <a:latin typeface="Arial" panose="020B0604020202020204" pitchFamily="34" charset="0"/>
              </a:rPr>
              <a:t>Cognizant Security Agency for Industrial Security</a:t>
            </a:r>
          </a:p>
          <a:p>
            <a:pPr marL="171450" indent="-171450" eaLnBrk="1" hangingPunct="1">
              <a:buFont typeface="Arial" panose="020B0604020202020204" pitchFamily="34" charset="0"/>
              <a:buChar char="•"/>
              <a:defRPr/>
            </a:pPr>
            <a:r>
              <a:rPr lang="en-US" altLang="en-US" dirty="0">
                <a:latin typeface="Arial" panose="020B0604020202020204" pitchFamily="34" charset="0"/>
              </a:rPr>
              <a:t>National Industrial</a:t>
            </a:r>
            <a:r>
              <a:rPr lang="en-US" altLang="en-US" baseline="0" dirty="0">
                <a:latin typeface="Arial" panose="020B0604020202020204" pitchFamily="34" charset="0"/>
              </a:rPr>
              <a:t> Security Program (</a:t>
            </a:r>
            <a:r>
              <a:rPr lang="en-US" altLang="en-US" dirty="0">
                <a:latin typeface="Arial" panose="020B0604020202020204" pitchFamily="34" charset="0"/>
              </a:rPr>
              <a:t>NISP) </a:t>
            </a:r>
          </a:p>
          <a:p>
            <a:pPr marL="171450" indent="-171450" eaLnBrk="1" hangingPunct="1">
              <a:buFont typeface="Arial" panose="020B0604020202020204" pitchFamily="34" charset="0"/>
              <a:buChar char="•"/>
              <a:defRPr/>
            </a:pPr>
            <a:r>
              <a:rPr lang="en-US" altLang="en-US" dirty="0">
                <a:latin typeface="Arial" panose="020B0604020202020204" pitchFamily="34" charset="0"/>
              </a:rPr>
              <a:t>Mission = Ensuring a Trusted Workforce and Enabling industry to deliver uncompromised through critical technology protection (CTP), Vetting, CI, and professional education/certification (CDSE)</a:t>
            </a:r>
          </a:p>
          <a:p>
            <a:pPr marL="171450" indent="-171450" eaLnBrk="1" hangingPunct="1">
              <a:buFont typeface="Arial" panose="020B0604020202020204" pitchFamily="34" charset="0"/>
              <a:buChar char="•"/>
              <a:defRPr/>
            </a:pPr>
            <a:r>
              <a:rPr lang="en-US" altLang="en-US" dirty="0">
                <a:latin typeface="Arial" panose="020B0604020202020204" pitchFamily="34" charset="0"/>
              </a:rPr>
              <a:t>Vision = Guardians of our Nation’s assets</a:t>
            </a:r>
          </a:p>
        </p:txBody>
      </p:sp>
      <p:sp>
        <p:nvSpPr>
          <p:cNvPr id="4" name="Slide Number Placeholder 3"/>
          <p:cNvSpPr>
            <a:spLocks noGrp="1"/>
          </p:cNvSpPr>
          <p:nvPr>
            <p:ph type="sldNum" sz="quarter" idx="10"/>
          </p:nvPr>
        </p:nvSpPr>
        <p:spPr/>
        <p:txBody>
          <a:bodyPr/>
          <a:lstStyle/>
          <a:p>
            <a:fld id="{F60B5419-D896-412E-9D97-3EB44132F001}" type="slidenum">
              <a:rPr lang="en-US" smtClean="0"/>
              <a:t>3</a:t>
            </a:fld>
            <a:endParaRPr lang="en-US" dirty="0"/>
          </a:p>
        </p:txBody>
      </p:sp>
    </p:spTree>
    <p:extLst>
      <p:ext uri="{BB962C8B-B14F-4D97-AF65-F5344CB8AC3E}">
        <p14:creationId xmlns:p14="http://schemas.microsoft.com/office/powerpoint/2010/main" val="3499989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Questions?  (Fill in your contact information)</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32</a:t>
            </a:fld>
            <a:endParaRPr lang="en-US" dirty="0"/>
          </a:p>
        </p:txBody>
      </p:sp>
    </p:spTree>
    <p:extLst>
      <p:ext uri="{BB962C8B-B14F-4D97-AF65-F5344CB8AC3E}">
        <p14:creationId xmlns:p14="http://schemas.microsoft.com/office/powerpoint/2010/main" val="90425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Go through the definition of counterintelligence</a:t>
            </a:r>
            <a:r>
              <a:rPr lang="en-US" baseline="0" dirty="0"/>
              <a:t> (CI)</a:t>
            </a:r>
            <a:endParaRPr lang="en-US" dirty="0"/>
          </a:p>
          <a:p>
            <a:pPr>
              <a:defRPr/>
            </a:pPr>
            <a:endParaRPr lang="en-US" dirty="0"/>
          </a:p>
          <a:p>
            <a:pPr>
              <a:defRPr/>
            </a:pPr>
            <a:r>
              <a:rPr lang="en-US" dirty="0"/>
              <a:t>About the picture:</a:t>
            </a:r>
          </a:p>
          <a:p>
            <a:pPr>
              <a:defRPr/>
            </a:pPr>
            <a:r>
              <a:rPr lang="en-US" dirty="0"/>
              <a:t>The </a:t>
            </a:r>
            <a:r>
              <a:rPr lang="en-US" b="1" dirty="0"/>
              <a:t>National Security Act of 1947</a:t>
            </a:r>
            <a:r>
              <a:rPr lang="en-US" dirty="0"/>
              <a:t> was a major restructuring of the United States government's military and intelligence agencies following </a:t>
            </a:r>
            <a:r>
              <a:rPr lang="en-US" dirty="0">
                <a:hlinkClick r:id="rId3" tooltip="World War II"/>
              </a:rPr>
              <a:t>World War II</a:t>
            </a:r>
            <a:r>
              <a:rPr lang="en-US" dirty="0"/>
              <a:t>. The Act merged the </a:t>
            </a:r>
            <a:r>
              <a:rPr lang="en-US" dirty="0">
                <a:hlinkClick r:id="rId4" tooltip="United States Department of War"/>
              </a:rPr>
              <a:t>Department of War</a:t>
            </a:r>
            <a:r>
              <a:rPr lang="en-US" dirty="0"/>
              <a:t> (renamed as the Department of the Army) and the </a:t>
            </a:r>
            <a:r>
              <a:rPr lang="en-US" dirty="0">
                <a:hlinkClick r:id="rId5" tooltip="United States Department of the Navy"/>
              </a:rPr>
              <a:t>Department of the Navy</a:t>
            </a:r>
            <a:r>
              <a:rPr lang="en-US" dirty="0"/>
              <a:t> into the </a:t>
            </a:r>
            <a:r>
              <a:rPr lang="en-US" dirty="0">
                <a:hlinkClick r:id="rId6" tooltip="National Military Establishment"/>
              </a:rPr>
              <a:t>National Military Establishment</a:t>
            </a:r>
            <a:r>
              <a:rPr lang="en-US" dirty="0"/>
              <a:t> (NME). The act was amended on August 10, 1949, under the Secretary of Defense. At the same time, the NME was renamed as the </a:t>
            </a:r>
            <a:r>
              <a:rPr lang="en-US" dirty="0">
                <a:hlinkClick r:id="rId7" tooltip="United States Department of Defense"/>
              </a:rPr>
              <a:t>Department of Defense</a:t>
            </a:r>
            <a:r>
              <a:rPr lang="en-US" dirty="0"/>
              <a:t>. Aside from the military reorganization, the act established the </a:t>
            </a:r>
            <a:r>
              <a:rPr lang="en-US" dirty="0">
                <a:hlinkClick r:id="rId8" tooltip="United States National Security Council"/>
              </a:rPr>
              <a:t>National Security Council</a:t>
            </a:r>
            <a:r>
              <a:rPr lang="en-US" dirty="0"/>
              <a:t>, a central place of coordination for </a:t>
            </a:r>
            <a:r>
              <a:rPr lang="en-US" dirty="0">
                <a:hlinkClick r:id="rId9" tooltip="National security"/>
              </a:rPr>
              <a:t>national security</a:t>
            </a:r>
            <a:r>
              <a:rPr lang="en-US" dirty="0"/>
              <a:t> policy in the </a:t>
            </a:r>
            <a:r>
              <a:rPr lang="en-US" dirty="0">
                <a:hlinkClick r:id="rId10" tooltip="Executive (government)"/>
              </a:rPr>
              <a:t>executive branch</a:t>
            </a:r>
            <a:r>
              <a:rPr lang="en-US" dirty="0"/>
              <a:t>, and the </a:t>
            </a:r>
            <a:r>
              <a:rPr lang="en-US" dirty="0">
                <a:hlinkClick r:id="rId11" tooltip="Central Intelligence Agency"/>
              </a:rPr>
              <a:t>Central Intelligence Agency</a:t>
            </a:r>
            <a:r>
              <a:rPr lang="en-US" dirty="0"/>
              <a:t>, the U.S.'s first peacetime </a:t>
            </a:r>
            <a:r>
              <a:rPr lang="en-US" dirty="0">
                <a:hlinkClick r:id="rId12" tooltip="Intelligence agency"/>
              </a:rPr>
              <a:t>intelligence agency</a:t>
            </a:r>
            <a:r>
              <a:rPr lang="en-US" dirty="0"/>
              <a:t>.</a:t>
            </a:r>
          </a:p>
          <a:p>
            <a:pPr>
              <a:defRPr/>
            </a:pPr>
            <a:endParaRPr lang="en-US" altLang="en-US" dirty="0"/>
          </a:p>
          <a:p>
            <a:pPr marL="175308" indent="-175308">
              <a:buFontTx/>
              <a:buChar char="-"/>
              <a:defRPr/>
            </a:pPr>
            <a:r>
              <a:rPr lang="en-US" altLang="en-US" dirty="0"/>
              <a:t>Promote the national security, established the National Military Establishment (NME)</a:t>
            </a:r>
          </a:p>
          <a:p>
            <a:pPr marL="175308" indent="-175308">
              <a:buFontTx/>
              <a:buChar char="-"/>
              <a:defRPr/>
            </a:pPr>
            <a:r>
              <a:rPr lang="en-US" altLang="en-US" dirty="0"/>
              <a:t>Established the DoD</a:t>
            </a:r>
          </a:p>
          <a:p>
            <a:pPr marL="175308" indent="-175308">
              <a:buFontTx/>
              <a:buChar char="-"/>
              <a:defRPr/>
            </a:pPr>
            <a:r>
              <a:rPr lang="en-US" altLang="en-US" dirty="0"/>
              <a:t>Created Intel Agencies</a:t>
            </a:r>
          </a:p>
          <a:p>
            <a:pPr marL="175308" indent="-175308">
              <a:buFontTx/>
              <a:buChar char="-"/>
              <a:defRPr/>
            </a:pPr>
            <a:endParaRPr lang="en-US" altLang="en-US" dirty="0"/>
          </a:p>
          <a:p>
            <a:pPr marL="0" indent="0">
              <a:buFontTx/>
              <a:buNone/>
              <a:defRPr/>
            </a:pPr>
            <a:r>
              <a:rPr lang="en-US" altLang="en-US" dirty="0" err="1"/>
              <a:t>Picutre</a:t>
            </a:r>
            <a:r>
              <a:rPr lang="en-US" altLang="en-US" dirty="0"/>
              <a:t>:  https://en.wikipedia.org/wiki/National_Security_Act_of_1947</a:t>
            </a:r>
          </a:p>
        </p:txBody>
      </p:sp>
      <p:sp>
        <p:nvSpPr>
          <p:cNvPr id="4" name="Slide Number Placeholder 3"/>
          <p:cNvSpPr>
            <a:spLocks noGrp="1"/>
          </p:cNvSpPr>
          <p:nvPr>
            <p:ph type="sldNum" sz="quarter" idx="10"/>
          </p:nvPr>
        </p:nvSpPr>
        <p:spPr/>
        <p:txBody>
          <a:bodyPr/>
          <a:lstStyle/>
          <a:p>
            <a:fld id="{F60B5419-D896-412E-9D97-3EB44132F001}" type="slidenum">
              <a:rPr lang="en-US" smtClean="0"/>
              <a:t>4</a:t>
            </a:fld>
            <a:endParaRPr lang="en-US" dirty="0"/>
          </a:p>
        </p:txBody>
      </p:sp>
    </p:spTree>
    <p:extLst>
      <p:ext uri="{BB962C8B-B14F-4D97-AF65-F5344CB8AC3E}">
        <p14:creationId xmlns:p14="http://schemas.microsoft.com/office/powerpoint/2010/main" val="167074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Protect anything that would degrade our advantage tactically, operationally, and strategically.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DCSA Mission is to protect the classified, but our advisories don’t always target that first.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Picture:  Clipart</a:t>
            </a:r>
          </a:p>
          <a:p>
            <a:pPr>
              <a:defRPr/>
            </a:pPr>
            <a:endParaRPr lang="en-US" alt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5</a:t>
            </a:fld>
            <a:endParaRPr lang="en-US" dirty="0"/>
          </a:p>
        </p:txBody>
      </p:sp>
    </p:spTree>
    <p:extLst>
      <p:ext uri="{BB962C8B-B14F-4D97-AF65-F5344CB8AC3E}">
        <p14:creationId xmlns:p14="http://schemas.microsoft.com/office/powerpoint/2010/main" val="33692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Sometimes, you may get asked questions where the answer would entail sensitive, proprietary, controlled, or classified answers.  You are all trained not to answer those questions, and to re-direct the conversation.  However, “If you have to say NO, let DCSA (or your Security Team) know.”  Sometimes it is critical to know that they asked and were rebuffed.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following list is a sample of the information that our adversaries may target</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6</a:t>
            </a:fld>
            <a:endParaRPr lang="en-US" dirty="0"/>
          </a:p>
        </p:txBody>
      </p:sp>
    </p:spTree>
    <p:extLst>
      <p:ext uri="{BB962C8B-B14F-4D97-AF65-F5344CB8AC3E}">
        <p14:creationId xmlns:p14="http://schemas.microsoft.com/office/powerpoint/2010/main" val="274627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Back up slide if you need to reference NISPOM requirements</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7</a:t>
            </a:fld>
            <a:endParaRPr lang="en-US" dirty="0"/>
          </a:p>
        </p:txBody>
      </p:sp>
    </p:spTree>
    <p:extLst>
      <p:ext uri="{BB962C8B-B14F-4D97-AF65-F5344CB8AC3E}">
        <p14:creationId xmlns:p14="http://schemas.microsoft.com/office/powerpoint/2010/main" val="1715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Back up slide if you need to reference NISPOM requirements</a:t>
            </a:r>
          </a:p>
        </p:txBody>
      </p:sp>
      <p:sp>
        <p:nvSpPr>
          <p:cNvPr id="4" name="Slide Number Placeholder 3"/>
          <p:cNvSpPr>
            <a:spLocks noGrp="1"/>
          </p:cNvSpPr>
          <p:nvPr>
            <p:ph type="sldNum" sz="quarter" idx="10"/>
          </p:nvPr>
        </p:nvSpPr>
        <p:spPr/>
        <p:txBody>
          <a:bodyPr/>
          <a:lstStyle/>
          <a:p>
            <a:fld id="{F60B5419-D896-412E-9D97-3EB44132F001}" type="slidenum">
              <a:rPr lang="en-US" smtClean="0"/>
              <a:t>8</a:t>
            </a:fld>
            <a:endParaRPr lang="en-US" dirty="0"/>
          </a:p>
        </p:txBody>
      </p:sp>
    </p:spTree>
    <p:extLst>
      <p:ext uri="{BB962C8B-B14F-4D97-AF65-F5344CB8AC3E}">
        <p14:creationId xmlns:p14="http://schemas.microsoft.com/office/powerpoint/2010/main" val="249228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Quick Overview:</a:t>
            </a:r>
          </a:p>
          <a:p>
            <a:endParaRPr lang="en-US" altLang="en-US" dirty="0">
              <a:latin typeface="Arial" panose="020B0604020202020204" pitchFamily="34" charset="0"/>
            </a:endParaRPr>
          </a:p>
          <a:p>
            <a:r>
              <a:rPr lang="en-US" altLang="en-US" dirty="0">
                <a:latin typeface="Arial" panose="020B0604020202020204" pitchFamily="34" charset="0"/>
              </a:rPr>
              <a:t>In 2019 (using FY 2018 data) Electronics was the most commonly sought technology category (Do you see technologies that your company works on in this list?)</a:t>
            </a:r>
          </a:p>
          <a:p>
            <a:r>
              <a:rPr lang="en-US" altLang="en-US" dirty="0">
                <a:latin typeface="Arial" panose="020B0604020202020204" pitchFamily="34" charset="0"/>
              </a:rPr>
              <a:t>     - 2019 was the first year Optics was in the top five most targeted technology categories</a:t>
            </a:r>
          </a:p>
          <a:p>
            <a:r>
              <a:rPr lang="en-US" altLang="en-US" dirty="0">
                <a:latin typeface="Arial" panose="020B0604020202020204" pitchFamily="34" charset="0"/>
              </a:rPr>
              <a:t>     - Foreign entities targeted unmanned or independent systems across all technology categories</a:t>
            </a:r>
          </a:p>
          <a:p>
            <a:endParaRPr lang="en-US" altLang="en-US" dirty="0">
              <a:latin typeface="Arial" panose="020B0604020202020204" pitchFamily="34" charset="0"/>
            </a:endParaRPr>
          </a:p>
          <a:p>
            <a:r>
              <a:rPr lang="en-US" altLang="en-US" dirty="0">
                <a:latin typeface="Arial" panose="020B0604020202020204" pitchFamily="34" charset="0"/>
              </a:rPr>
              <a:t>East Asia &amp; the Pacific accounted for 40% of industry reporting</a:t>
            </a:r>
          </a:p>
          <a:p>
            <a:endParaRPr lang="en-US" altLang="en-US" dirty="0">
              <a:latin typeface="Arial" panose="020B0604020202020204" pitchFamily="34" charset="0"/>
            </a:endParaRPr>
          </a:p>
          <a:p>
            <a:r>
              <a:rPr lang="en-US" altLang="en-US" dirty="0">
                <a:latin typeface="Arial" panose="020B0604020202020204" pitchFamily="34" charset="0"/>
              </a:rPr>
              <a:t>The top five most common methods of operation (MO) accounted for 79% of incidents (Exploitation of cyber operations increased by 55% from last year)</a:t>
            </a:r>
          </a:p>
          <a:p>
            <a:endParaRPr lang="en-US" altLang="en-US" dirty="0">
              <a:latin typeface="Arial" panose="020B0604020202020204" pitchFamily="34" charset="0"/>
            </a:endParaRPr>
          </a:p>
          <a:p>
            <a:r>
              <a:rPr lang="en-US" altLang="en-US" dirty="0">
                <a:latin typeface="Arial" panose="020B0604020202020204" pitchFamily="34" charset="0"/>
              </a:rPr>
              <a:t>Email was overwhelmingly the most common method of contact (MC) in FY18 (2019 Trends) – This includes phishing email operations</a:t>
            </a:r>
          </a:p>
          <a:p>
            <a:endParaRPr lang="en-US" altLang="en-US" dirty="0">
              <a:latin typeface="Arial" panose="020B0604020202020204" pitchFamily="34" charset="0"/>
            </a:endParaRPr>
          </a:p>
          <a:p>
            <a:r>
              <a:rPr lang="en-US" altLang="en-US" dirty="0">
                <a:latin typeface="Arial" panose="020B0604020202020204" pitchFamily="34" charset="0"/>
              </a:rPr>
              <a:t>** Automation** Red color box pops up -- Now we will talk about Methods of Contact that you may experience in your company…</a:t>
            </a:r>
          </a:p>
          <a:p>
            <a:endParaRPr lang="en-US" altLang="en-US" dirty="0">
              <a:latin typeface="Arial" panose="020B0604020202020204" pitchFamily="34" charset="0"/>
            </a:endParaRPr>
          </a:p>
          <a:p>
            <a:r>
              <a:rPr lang="en-US" altLang="en-US" dirty="0">
                <a:latin typeface="Arial" panose="020B0604020202020204" pitchFamily="34" charset="0"/>
              </a:rPr>
              <a:t>Reference (Pictures): https://www.dcsa.mil/Portals/91/Documents/CI/FY19_Annual_Targeting_US_Technologies.pdf</a:t>
            </a:r>
          </a:p>
        </p:txBody>
      </p:sp>
      <p:sp>
        <p:nvSpPr>
          <p:cNvPr id="4" name="Slide Number Placeholder 3"/>
          <p:cNvSpPr>
            <a:spLocks noGrp="1"/>
          </p:cNvSpPr>
          <p:nvPr>
            <p:ph type="sldNum" sz="quarter" idx="10"/>
          </p:nvPr>
        </p:nvSpPr>
        <p:spPr/>
        <p:txBody>
          <a:bodyPr/>
          <a:lstStyle/>
          <a:p>
            <a:fld id="{F60B5419-D896-412E-9D97-3EB44132F001}" type="slidenum">
              <a:rPr lang="en-US" smtClean="0"/>
              <a:t>9</a:t>
            </a:fld>
            <a:endParaRPr lang="en-US" dirty="0"/>
          </a:p>
        </p:txBody>
      </p:sp>
    </p:spTree>
    <p:extLst>
      <p:ext uri="{BB962C8B-B14F-4D97-AF65-F5344CB8AC3E}">
        <p14:creationId xmlns:p14="http://schemas.microsoft.com/office/powerpoint/2010/main" val="4289381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859B-88E1-41DF-8CBF-5A60D92853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7713" y="2639439"/>
            <a:ext cx="8787937" cy="2029900"/>
          </a:xfrm>
          <a:prstGeom prst="rect">
            <a:avLst/>
          </a:prstGeom>
        </p:spPr>
      </p:pic>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a:xfrm>
            <a:off x="628650" y="6356350"/>
            <a:ext cx="7886700" cy="365125"/>
          </a:xfrm>
        </p:spPr>
        <p:txBody>
          <a:bodyPr/>
          <a:lstStyle>
            <a:lvl1pPr>
              <a:defRPr>
                <a:solidFill>
                  <a:schemeClr val="tx1">
                    <a:lumMod val="50000"/>
                    <a:lumOff val="50000"/>
                  </a:schemeClr>
                </a:solidFill>
              </a:defRPr>
            </a:lvl1pPr>
          </a:lstStyle>
          <a:p>
            <a:r>
              <a:rPr lang="en-US" cap="all" dirty="0">
                <a:ea typeface="Calibri Light" panose="020F0302020204030204" pitchFamily="34" charset="0"/>
              </a:rPr>
              <a:t>Add Classification Here</a:t>
            </a: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188720" y="847587"/>
            <a:ext cx="6766560" cy="2223444"/>
          </a:xfrm>
        </p:spPr>
        <p:txBody>
          <a:bodyPr tIns="0" bIns="0" anchor="b">
            <a:normAutofit/>
          </a:bodyPr>
          <a:lstStyle>
            <a:lvl1pPr algn="ctr">
              <a:defRPr sz="6000" b="1">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188720" y="3063240"/>
            <a:ext cx="6765925" cy="674688"/>
          </a:xfrm>
        </p:spPr>
        <p:txBody>
          <a:bodyPr>
            <a:normAutofit/>
          </a:bodyPr>
          <a:lstStyle>
            <a:lvl1pPr marL="0" indent="0" algn="ctr">
              <a:buNone/>
              <a:defRPr sz="2800" b="0" i="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436626" y="5336236"/>
            <a:ext cx="3624628"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a:t>
            </a:r>
          </a:p>
        </p:txBody>
      </p:sp>
      <p:sp>
        <p:nvSpPr>
          <p:cNvPr id="13" name="Text Placeholder 4">
            <a:extLst>
              <a:ext uri="{FF2B5EF4-FFF2-40B4-BE49-F238E27FC236}">
                <a16:creationId xmlns:a16="http://schemas.microsoft.com/office/drawing/2014/main" id="{1709515F-63E0-4F66-AE14-EA31D2B2B2B4}"/>
              </a:ext>
            </a:extLst>
          </p:cNvPr>
          <p:cNvSpPr>
            <a:spLocks noGrp="1"/>
          </p:cNvSpPr>
          <p:nvPr>
            <p:ph type="body" sz="quarter" idx="17" hasCustomPrompt="1"/>
          </p:nvPr>
        </p:nvSpPr>
        <p:spPr>
          <a:xfrm>
            <a:off x="628650" y="97394"/>
            <a:ext cx="7886700"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43909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a:xfrm>
            <a:off x="962025" y="6356350"/>
            <a:ext cx="7219950" cy="365125"/>
          </a:xfrm>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a:xfrm>
            <a:off x="8001000" y="6356350"/>
            <a:ext cx="514350" cy="365125"/>
          </a:xfrm>
        </p:spPr>
        <p:txBody>
          <a:bodyPr/>
          <a:lstStyle/>
          <a:p>
            <a:fld id="{98FDB9DF-6B57-45C2-A666-B3AE8126FA43}" type="slidenum">
              <a:rPr lang="en-US" smtClean="0"/>
              <a:t>‹#›</a:t>
            </a:fld>
            <a:endParaRPr lang="en-US" dirty="0"/>
          </a:p>
        </p:txBody>
      </p:sp>
      <p:sp>
        <p:nvSpPr>
          <p:cNvPr id="7" name="Title 1">
            <a:extLst>
              <a:ext uri="{FF2B5EF4-FFF2-40B4-BE49-F238E27FC236}">
                <a16:creationId xmlns:a16="http://schemas.microsoft.com/office/drawing/2014/main" id="{A82FB851-1FEB-4C2B-B143-5C99021B6074}"/>
              </a:ext>
            </a:extLst>
          </p:cNvPr>
          <p:cNvSpPr>
            <a:spLocks noGrp="1"/>
          </p:cNvSpPr>
          <p:nvPr>
            <p:ph type="title" hasCustomPrompt="1"/>
          </p:nvPr>
        </p:nvSpPr>
        <p:spPr>
          <a:xfrm>
            <a:off x="1371600" y="2448571"/>
            <a:ext cx="6400800" cy="1292662"/>
          </a:xfrm>
        </p:spPr>
        <p:txBody>
          <a:bodyPr lIns="0" tIns="91440" rIns="0" bIns="91440" anchor="ctr" anchorCtr="1">
            <a:spAutoFit/>
          </a:bodyPr>
          <a:lstStyle>
            <a:lvl1pPr algn="ctr">
              <a:defRPr sz="4000" b="1">
                <a:solidFill>
                  <a:srgbClr val="022B46"/>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cxnSp>
        <p:nvCxnSpPr>
          <p:cNvPr id="8" name="Straight Connector 7">
            <a:extLst>
              <a:ext uri="{FF2B5EF4-FFF2-40B4-BE49-F238E27FC236}">
                <a16:creationId xmlns:a16="http://schemas.microsoft.com/office/drawing/2014/main" id="{AD2012A7-B79C-451F-8DE7-B2F6589664BB}"/>
              </a:ext>
            </a:extLst>
          </p:cNvPr>
          <p:cNvCxnSpPr/>
          <p:nvPr userDrawn="1"/>
        </p:nvCxnSpPr>
        <p:spPr>
          <a:xfrm>
            <a:off x="1371600" y="2277381"/>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39FAF-1705-46C4-881C-65AB31F476D4}"/>
              </a:ext>
            </a:extLst>
          </p:cNvPr>
          <p:cNvCxnSpPr/>
          <p:nvPr userDrawn="1"/>
        </p:nvCxnSpPr>
        <p:spPr>
          <a:xfrm>
            <a:off x="1371600" y="3879735"/>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880FBF-DEFE-4F5E-A730-26F97D705A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81574" y="4530707"/>
            <a:ext cx="3804194" cy="1735619"/>
          </a:xfrm>
          <a:prstGeom prst="rect">
            <a:avLst/>
          </a:prstGeom>
        </p:spPr>
      </p:pic>
      <p:sp>
        <p:nvSpPr>
          <p:cNvPr id="11" name="Text Placeholder 4">
            <a:extLst>
              <a:ext uri="{FF2B5EF4-FFF2-40B4-BE49-F238E27FC236}">
                <a16:creationId xmlns:a16="http://schemas.microsoft.com/office/drawing/2014/main" id="{E948471F-6B1C-421E-A0B3-A306F861D4EF}"/>
              </a:ext>
            </a:extLst>
          </p:cNvPr>
          <p:cNvSpPr>
            <a:spLocks noGrp="1"/>
          </p:cNvSpPr>
          <p:nvPr>
            <p:ph type="body" sz="quarter" idx="17" hasCustomPrompt="1"/>
          </p:nvPr>
        </p:nvSpPr>
        <p:spPr>
          <a:xfrm>
            <a:off x="628650" y="97394"/>
            <a:ext cx="7886700"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4860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7280"/>
            <a:ext cx="78867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
        <p:nvSpPr>
          <p:cNvPr id="8" name="Title Placeholder 1">
            <a:extLst>
              <a:ext uri="{FF2B5EF4-FFF2-40B4-BE49-F238E27FC236}">
                <a16:creationId xmlns:a16="http://schemas.microsoft.com/office/drawing/2014/main" id="{E8F750F0-CABF-4409-B34F-55196BE241D4}"/>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17571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wo lin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12" name="Content Placeholder 2">
            <a:extLst>
              <a:ext uri="{FF2B5EF4-FFF2-40B4-BE49-F238E27FC236}">
                <a16:creationId xmlns:a16="http://schemas.microsoft.com/office/drawing/2014/main" id="{16A3FA92-E7AB-4CBA-BCD0-2E59B9C15646}"/>
              </a:ext>
            </a:extLst>
          </p:cNvPr>
          <p:cNvSpPr>
            <a:spLocks noGrp="1"/>
          </p:cNvSpPr>
          <p:nvPr>
            <p:ph idx="1"/>
          </p:nvPr>
        </p:nvSpPr>
        <p:spPr>
          <a:xfrm>
            <a:off x="628650" y="1524000"/>
            <a:ext cx="7886700" cy="4602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13C0DE74-EF76-4E6D-8695-930528D3715E}"/>
              </a:ext>
            </a:extLst>
          </p:cNvPr>
          <p:cNvSpPr>
            <a:spLocks noGrp="1"/>
          </p:cNvSpPr>
          <p:nvPr>
            <p:ph type="title" hasCustomPrompt="1"/>
          </p:nvPr>
        </p:nvSpPr>
        <p:spPr>
          <a:xfrm>
            <a:off x="628650" y="295275"/>
            <a:ext cx="7195508" cy="1067204"/>
          </a:xfrm>
          <a:prstGeom prst="rect">
            <a:avLst/>
          </a:prstGeom>
        </p:spPr>
        <p:txBody>
          <a:bodyPr vert="horz" lIns="91440" tIns="45720" rIns="91440" bIns="45720" rtlCol="0" anchor="t">
            <a:normAutofit/>
          </a:bodyPr>
          <a:lstStyle>
            <a:lvl1pPr>
              <a:lnSpc>
                <a:spcPts val="4200"/>
              </a:lnSpc>
              <a:defRPr/>
            </a:lvl1pPr>
          </a:lstStyle>
          <a:p>
            <a:r>
              <a:rPr lang="en-US" dirty="0"/>
              <a:t>Click to edit Master title style</a:t>
            </a:r>
            <a:br>
              <a:rPr lang="en-US" dirty="0"/>
            </a:br>
            <a:endParaRPr lang="en-US" dirty="0"/>
          </a:p>
        </p:txBody>
      </p:sp>
      <p:sp>
        <p:nvSpPr>
          <p:cNvPr id="8" name="Text Placeholder 4">
            <a:extLst>
              <a:ext uri="{FF2B5EF4-FFF2-40B4-BE49-F238E27FC236}">
                <a16:creationId xmlns:a16="http://schemas.microsoft.com/office/drawing/2014/main" id="{16E3CAEB-179C-4D4E-98EF-A0F520A70380}"/>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22166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97280"/>
            <a:ext cx="38862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9728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10" name="Text Placeholder 4">
            <a:extLst>
              <a:ext uri="{FF2B5EF4-FFF2-40B4-BE49-F238E27FC236}">
                <a16:creationId xmlns:a16="http://schemas.microsoft.com/office/drawing/2014/main" id="{09DDBA6A-0CC3-419C-942A-4F62C820DFAF}"/>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12" name="Title Placeholder 1">
            <a:extLst>
              <a:ext uri="{FF2B5EF4-FFF2-40B4-BE49-F238E27FC236}">
                <a16:creationId xmlns:a16="http://schemas.microsoft.com/office/drawing/2014/main" id="{0A88B215-1D7C-4786-8F99-522DEEB09772}"/>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80183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77290"/>
            <a:ext cx="3868340"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1752600"/>
            <a:ext cx="3868340" cy="4369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177290"/>
            <a:ext cx="3887391"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1" y="1752600"/>
            <a:ext cx="3887391" cy="4369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9" name="Slide Number Placeholder 8"/>
          <p:cNvSpPr>
            <a:spLocks noGrp="1"/>
          </p:cNvSpPr>
          <p:nvPr>
            <p:ph type="sldNum" sz="quarter" idx="12"/>
          </p:nvPr>
        </p:nvSpPr>
        <p:spPr/>
        <p:txBody>
          <a:bodyPr/>
          <a:lstStyle/>
          <a:p>
            <a:fld id="{B4935736-6DC4-47F4-9AC4-BE352C6182E9}" type="slidenum">
              <a:rPr lang="en-US" smtClean="0"/>
              <a:t>‹#›</a:t>
            </a:fld>
            <a:endParaRPr lang="en-US" dirty="0"/>
          </a:p>
        </p:txBody>
      </p:sp>
      <p:sp>
        <p:nvSpPr>
          <p:cNvPr id="11" name="Text Placeholder 4">
            <a:extLst>
              <a:ext uri="{FF2B5EF4-FFF2-40B4-BE49-F238E27FC236}">
                <a16:creationId xmlns:a16="http://schemas.microsoft.com/office/drawing/2014/main" id="{55FFA742-9ADB-4F69-A06E-3DB9AA4A1BAA}"/>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12" name="Title Placeholder 1">
            <a:extLst>
              <a:ext uri="{FF2B5EF4-FFF2-40B4-BE49-F238E27FC236}">
                <a16:creationId xmlns:a16="http://schemas.microsoft.com/office/drawing/2014/main" id="{4C2D7801-32B5-4B75-A231-EDF4A22D120F}"/>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3184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097280"/>
            <a:ext cx="4629150" cy="4937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097279"/>
            <a:ext cx="2949178" cy="49377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9" name="Text Placeholder 4">
            <a:extLst>
              <a:ext uri="{FF2B5EF4-FFF2-40B4-BE49-F238E27FC236}">
                <a16:creationId xmlns:a16="http://schemas.microsoft.com/office/drawing/2014/main" id="{834F88AC-A953-42BC-BD3F-0FB2CCFDF939}"/>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10" name="Title Placeholder 1">
            <a:extLst>
              <a:ext uri="{FF2B5EF4-FFF2-40B4-BE49-F238E27FC236}">
                <a16:creationId xmlns:a16="http://schemas.microsoft.com/office/drawing/2014/main" id="{78ACB56C-9AC5-4672-B8F1-5167C32F2890}"/>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400327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097280"/>
            <a:ext cx="7886700"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8" name="Text Placeholder 4">
            <a:extLst>
              <a:ext uri="{FF2B5EF4-FFF2-40B4-BE49-F238E27FC236}">
                <a16:creationId xmlns:a16="http://schemas.microsoft.com/office/drawing/2014/main" id="{AEE1F441-3FF7-4F04-BC7D-A643F5E445A2}"/>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9" name="Title Placeholder 1">
            <a:extLst>
              <a:ext uri="{FF2B5EF4-FFF2-40B4-BE49-F238E27FC236}">
                <a16:creationId xmlns:a16="http://schemas.microsoft.com/office/drawing/2014/main" id="{7ABC884E-3F5E-460C-A776-6D2D925B8C59}"/>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258977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r>
              <a:rPr lang="en-US" cap="all" dirty="0">
                <a:solidFill>
                  <a:srgbClr val="7F7F7F"/>
                </a:solidFill>
                <a:ea typeface="Calibri Light" panose="020F0302020204030204" pitchFamily="34" charset="0"/>
              </a:rPr>
              <a:t>Add Classification Here</a:t>
            </a:r>
          </a:p>
        </p:txBody>
      </p:sp>
      <p:sp>
        <p:nvSpPr>
          <p:cNvPr id="4" name="Slide Number Placeholder 3"/>
          <p:cNvSpPr>
            <a:spLocks noGrp="1"/>
          </p:cNvSpPr>
          <p:nvPr>
            <p:ph type="sldNum" sz="quarter" idx="12"/>
          </p:nvPr>
        </p:nvSpPr>
        <p:spPr/>
        <p:txBody>
          <a:bodyPr/>
          <a:lstStyle/>
          <a:p>
            <a:fld id="{B4935736-6DC4-47F4-9AC4-BE352C6182E9}" type="slidenum">
              <a:rPr lang="en-US" smtClean="0"/>
              <a:t>‹#›</a:t>
            </a:fld>
            <a:endParaRPr lang="en-US" dirty="0"/>
          </a:p>
        </p:txBody>
      </p:sp>
      <p:sp>
        <p:nvSpPr>
          <p:cNvPr id="6" name="Text Placeholder 4">
            <a:extLst>
              <a:ext uri="{FF2B5EF4-FFF2-40B4-BE49-F238E27FC236}">
                <a16:creationId xmlns:a16="http://schemas.microsoft.com/office/drawing/2014/main" id="{C627AC5F-9C5A-4C5F-90D3-ED384C2C4141}"/>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826478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1B456D8E-0DF4-44E2-AC7E-4923F12C3F5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a:extLst>
              <a:ext uri="{FF2B5EF4-FFF2-40B4-BE49-F238E27FC236}">
                <a16:creationId xmlns:a16="http://schemas.microsoft.com/office/drawing/2014/main" id="{19CFDEC1-3448-4997-A15A-658868D476F0}"/>
              </a:ext>
            </a:extLst>
          </p:cNvPr>
          <p:cNvSpPr>
            <a:spLocks noGrp="1"/>
          </p:cNvSpPr>
          <p:nvPr>
            <p:ph type="ftr" sz="quarter" idx="3"/>
          </p:nvPr>
        </p:nvSpPr>
        <p:spPr>
          <a:xfrm>
            <a:off x="985837" y="6361906"/>
            <a:ext cx="7172326" cy="365125"/>
          </a:xfrm>
          <a:prstGeom prst="rect">
            <a:avLst/>
          </a:prstGeom>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cap="all" dirty="0">
                <a:ea typeface="Calibri Light" panose="020F0302020204030204" pitchFamily="34" charset="0"/>
              </a:rPr>
              <a:t>Add Classification Here</a:t>
            </a:r>
          </a:p>
        </p:txBody>
      </p:sp>
      <p:sp>
        <p:nvSpPr>
          <p:cNvPr id="6" name="Slide Number Placeholder 5">
            <a:extLst>
              <a:ext uri="{FF2B5EF4-FFF2-40B4-BE49-F238E27FC236}">
                <a16:creationId xmlns:a16="http://schemas.microsoft.com/office/drawing/2014/main" id="{D837ADB5-900B-4470-86CF-EAC1844B55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B9DF-6B57-45C2-A666-B3AE8126FA43}" type="slidenum">
              <a:rPr lang="en-US" smtClean="0"/>
              <a:t>‹#›</a:t>
            </a:fld>
            <a:endParaRPr lang="en-US" dirty="0"/>
          </a:p>
        </p:txBody>
      </p:sp>
      <p:sp>
        <p:nvSpPr>
          <p:cNvPr id="13" name="Title Placeholder 12">
            <a:extLst>
              <a:ext uri="{FF2B5EF4-FFF2-40B4-BE49-F238E27FC236}">
                <a16:creationId xmlns:a16="http://schemas.microsoft.com/office/drawing/2014/main" id="{F201C723-1F18-4881-9A2D-9878F94C70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00FD1F32-FDC3-4029-B2A5-15A8A1B4DB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1348"/>
      </p:ext>
    </p:extLst>
  </p:cSld>
  <p:clrMap bg1="lt1" tx1="dk1" bg2="lt2" tx2="dk2" accent1="accent1" accent2="accent2" accent3="accent3" accent4="accent4" accent5="accent5" accent6="accent6" hlink="hlink" folHlink="folHlink"/>
  <p:sldLayoutIdLst>
    <p:sldLayoutId id="2147483705" r:id="rId1"/>
    <p:sldLayoutId id="2147483707" r:id="rId2"/>
  </p:sldLayoutIdLst>
  <p:hf hdr="0"/>
  <p:txStyles>
    <p:titleStyle>
      <a:lvl1pPr algn="l" defTabSz="914400" rtl="0" eaLnBrk="1" latinLnBrk="0" hangingPunct="1">
        <a:lnSpc>
          <a:spcPct val="90000"/>
        </a:lnSpc>
        <a:spcBef>
          <a:spcPct val="0"/>
        </a:spcBef>
        <a:buNone/>
        <a:defRPr sz="3600" b="1" kern="1200">
          <a:solidFill>
            <a:srgbClr val="022B4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076C6C2-3FAE-486F-92F5-1FEECE9499C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 y="-2"/>
            <a:ext cx="9144001" cy="1243013"/>
          </a:xfrm>
          <a:prstGeom prst="rect">
            <a:avLst/>
          </a:prstGeom>
        </p:spPr>
      </p:pic>
      <p:sp>
        <p:nvSpPr>
          <p:cNvPr id="2" name="Title Placeholder 1"/>
          <p:cNvSpPr>
            <a:spLocks noGrp="1"/>
          </p:cNvSpPr>
          <p:nvPr>
            <p:ph type="title"/>
          </p:nvPr>
        </p:nvSpPr>
        <p:spPr>
          <a:xfrm>
            <a:off x="628650" y="341109"/>
            <a:ext cx="7195508" cy="5432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123122"/>
            <a:ext cx="78867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3"/>
            <a:ext cx="5486400" cy="365125"/>
          </a:xfrm>
          <a:prstGeom prst="rect">
            <a:avLst/>
          </a:prstGeom>
          <a:noFill/>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cap="all" dirty="0">
                <a:ea typeface="Calibri Light" panose="020F0302020204030204" pitchFamily="34" charset="0"/>
              </a:rPr>
              <a:t>Add Classification Here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cxnSp>
        <p:nvCxnSpPr>
          <p:cNvPr id="8" name="Straight Connector 7">
            <a:extLst>
              <a:ext uri="{FF2B5EF4-FFF2-40B4-BE49-F238E27FC236}">
                <a16:creationId xmlns:a16="http://schemas.microsoft.com/office/drawing/2014/main" id="{5887033E-1393-4CBB-BF87-C285C3CAF98B}"/>
              </a:ext>
            </a:extLst>
          </p:cNvPr>
          <p:cNvCxnSpPr/>
          <p:nvPr userDrawn="1"/>
        </p:nvCxnSpPr>
        <p:spPr>
          <a:xfrm>
            <a:off x="8179055" y="6356353"/>
            <a:ext cx="0" cy="365125"/>
          </a:xfrm>
          <a:prstGeom prst="line">
            <a:avLst/>
          </a:prstGeom>
          <a:ln w="19050">
            <a:solidFill>
              <a:srgbClr val="022B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26C770-4F33-47E0-97CD-FA88E8FFCC4F}"/>
              </a:ext>
            </a:extLst>
          </p:cNvPr>
          <p:cNvSpPr txBox="1"/>
          <p:nvPr userDrawn="1"/>
        </p:nvSpPr>
        <p:spPr>
          <a:xfrm>
            <a:off x="6245161" y="6292023"/>
            <a:ext cx="1920111" cy="517514"/>
          </a:xfrm>
          <a:prstGeom prst="rect">
            <a:avLst/>
          </a:prstGeom>
          <a:noFill/>
        </p:spPr>
        <p:txBody>
          <a:bodyPr wrap="square" rtlCol="0">
            <a:spAutoFit/>
          </a:bodyPr>
          <a:lstStyle/>
          <a:p>
            <a:pPr algn="r">
              <a:lnSpc>
                <a:spcPts val="1100"/>
              </a:lnSpc>
            </a:pPr>
            <a:r>
              <a:rPr lang="en-US" sz="1100" b="1" kern="0" spc="20" baseline="0" dirty="0">
                <a:solidFill>
                  <a:srgbClr val="022B46"/>
                </a:solidFill>
                <a:latin typeface="Calibri" panose="020F0502020204030204" pitchFamily="34" charset="0"/>
                <a:cs typeface="Calibri" panose="020F0502020204030204" pitchFamily="34" charset="0"/>
              </a:rPr>
              <a:t>DEFENSE COUNTERINTELLIGENCE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AND SECURITY AGENCY</a:t>
            </a:r>
          </a:p>
        </p:txBody>
      </p:sp>
    </p:spTree>
    <p:extLst>
      <p:ext uri="{BB962C8B-B14F-4D97-AF65-F5344CB8AC3E}">
        <p14:creationId xmlns:p14="http://schemas.microsoft.com/office/powerpoint/2010/main" val="1318362519"/>
      </p:ext>
    </p:extLst>
  </p:cSld>
  <p:clrMap bg1="lt1" tx1="dk1" bg2="lt2" tx2="dk2" accent1="accent1" accent2="accent2" accent3="accent3" accent4="accent4" accent5="accent5" accent6="accent6" hlink="hlink" folHlink="folHlink"/>
  <p:sldLayoutIdLst>
    <p:sldLayoutId id="2147483694" r:id="rId1"/>
    <p:sldLayoutId id="2147483703" r:id="rId2"/>
    <p:sldLayoutId id="2147483696" r:id="rId3"/>
    <p:sldLayoutId id="2147483697" r:id="rId4"/>
    <p:sldLayoutId id="2147483700" r:id="rId5"/>
    <p:sldLayoutId id="2147483702" r:id="rId6"/>
    <p:sldLayoutId id="2147483699" r:id="rId7"/>
  </p:sldLayoutIdLst>
  <p:hf hdr="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Users\Sara.Dewitz\Videos\Know%20the%20Risk%20-%20Raise%20Your%20Shield_%20%20Spear%20Phishing-2.wmv" TargetMode="External"/><Relationship Id="rId1" Type="http://schemas.openxmlformats.org/officeDocument/2006/relationships/video" Target="file:///C:\Users\Sara.Dewitz\Videos\Don't%20Be%20THIS%20Guy_%20Spear%20Phishing.wmv" TargetMode="Externa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larry.f.hite.civ@mail.mi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Microsoft_Excel_Chart.xls"/><Relationship Id="rId7" Type="http://schemas.openxmlformats.org/officeDocument/2006/relationships/oleObject" Target="../embeddings/Microsoft_Excel_Chart2.xls"/><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oleObject" Target="../embeddings/Microsoft_Excel_Chart1.xls"/><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81A485-CD43-D92C-3FA6-8A0FBE05F72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272B23-55D7-4308-A4A4-7098F1DD33FB}"/>
              </a:ext>
            </a:extLst>
          </p:cNvPr>
          <p:cNvSpPr>
            <a:spLocks noGrp="1"/>
          </p:cNvSpPr>
          <p:nvPr>
            <p:ph type="ctrTitle"/>
          </p:nvPr>
        </p:nvSpPr>
        <p:spPr>
          <a:xfrm>
            <a:off x="463090" y="1232449"/>
            <a:ext cx="7984156" cy="2059427"/>
          </a:xfrm>
        </p:spPr>
        <p:txBody>
          <a:bodyPr>
            <a:normAutofit/>
          </a:bodyPr>
          <a:lstStyle/>
          <a:p>
            <a:pPr>
              <a:spcBef>
                <a:spcPct val="50000"/>
              </a:spcBef>
            </a:pPr>
            <a:r>
              <a:rPr lang="en-US" altLang="en-US" sz="4400" dirty="0">
                <a:solidFill>
                  <a:schemeClr val="tx2"/>
                </a:solidFill>
              </a:rPr>
              <a:t>Counterintelligence Awareness, Reporting, and Partnership Briefing</a:t>
            </a:r>
            <a:endParaRPr lang="en-US" sz="4400" dirty="0"/>
          </a:p>
        </p:txBody>
      </p:sp>
      <p:sp>
        <p:nvSpPr>
          <p:cNvPr id="3" name="Subtitle 2">
            <a:extLst>
              <a:ext uri="{FF2B5EF4-FFF2-40B4-BE49-F238E27FC236}">
                <a16:creationId xmlns:a16="http://schemas.microsoft.com/office/drawing/2014/main" id="{BFA7F815-BAE6-48E2-B365-F056B5EA07ED}"/>
              </a:ext>
            </a:extLst>
          </p:cNvPr>
          <p:cNvSpPr>
            <a:spLocks noGrp="1"/>
          </p:cNvSpPr>
          <p:nvPr>
            <p:ph type="subTitle" idx="1"/>
          </p:nvPr>
        </p:nvSpPr>
        <p:spPr>
          <a:xfrm>
            <a:off x="463090" y="4320394"/>
            <a:ext cx="3624628" cy="674178"/>
          </a:xfrm>
        </p:spPr>
        <p:txBody>
          <a:bodyPr/>
          <a:lstStyle/>
          <a:p>
            <a:r>
              <a:rPr lang="en-US" dirty="0">
                <a:solidFill>
                  <a:srgbClr val="FF0000"/>
                </a:solidFill>
              </a:rPr>
              <a:t>Larry Hite</a:t>
            </a:r>
          </a:p>
          <a:p>
            <a:endParaRPr lang="en-US" dirty="0">
              <a:solidFill>
                <a:srgbClr val="FF0000"/>
              </a:solidFill>
            </a:endParaRPr>
          </a:p>
        </p:txBody>
      </p:sp>
      <p:sp>
        <p:nvSpPr>
          <p:cNvPr id="7" name="TextBox 6"/>
          <p:cNvSpPr txBox="1"/>
          <p:nvPr/>
        </p:nvSpPr>
        <p:spPr>
          <a:xfrm>
            <a:off x="463090" y="5663078"/>
            <a:ext cx="8496208" cy="707886"/>
          </a:xfrm>
          <a:prstGeom prst="rect">
            <a:avLst/>
          </a:prstGeom>
          <a:noFill/>
        </p:spPr>
        <p:txBody>
          <a:bodyPr wrap="square" rtlCol="0">
            <a:spAutoFit/>
          </a:bodyPr>
          <a:lstStyle/>
          <a:p>
            <a:r>
              <a:rPr lang="en-US" sz="1000" dirty="0">
                <a:solidFill>
                  <a:srgbClr val="022B46"/>
                </a:solidFill>
                <a:latin typeface="Calibri" panose="020F0502020204030204" pitchFamily="34" charset="0"/>
                <a:cs typeface="Calibri" panose="020F0502020204030204" pitchFamily="34" charset="0"/>
              </a:rPr>
              <a:t>WARNING: This report may contain information with United States Persons as defined by Executive Order 12333 and Department of Defense Manual 5240.01. Such Information should be handled and protected in accordance with applicable Intelligence Oversight rules by persons and organizations subject to those rules. DCSA collects, retains, and disseminates United States Persons information with all applicable laws, directives, and policies. Should you require minimized USPI, c</a:t>
            </a:r>
            <a:endParaRPr lang="en-US" sz="1000" dirty="0">
              <a:solidFill>
                <a:srgbClr val="FF0000"/>
              </a:solidFill>
            </a:endParaRPr>
          </a:p>
        </p:txBody>
      </p:sp>
      <p:sp>
        <p:nvSpPr>
          <p:cNvPr id="5" name="TextBox 4"/>
          <p:cNvSpPr txBox="1"/>
          <p:nvPr/>
        </p:nvSpPr>
        <p:spPr>
          <a:xfrm>
            <a:off x="463090" y="5129341"/>
            <a:ext cx="8264051" cy="400110"/>
          </a:xfrm>
          <a:prstGeom prst="rect">
            <a:avLst/>
          </a:prstGeom>
          <a:noFill/>
        </p:spPr>
        <p:txBody>
          <a:bodyPr wrap="square" rtlCol="0">
            <a:spAutoFit/>
          </a:bodyPr>
          <a:lstStyle/>
          <a:p>
            <a:r>
              <a:rPr lang="en-US" sz="1000" dirty="0">
                <a:solidFill>
                  <a:srgbClr val="233D5F"/>
                </a:solidFill>
                <a:latin typeface="+mj-lt"/>
              </a:rPr>
              <a:t>This brief has been produced by the Defense Counterintelligence and Security Agency (DCSA) for DoD Contractors and Government Agencies as Part of their security program. Questions and requests to further distribute this publication should be addresses to the DCSA Directorate of Counterintelligence</a:t>
            </a:r>
          </a:p>
        </p:txBody>
      </p:sp>
    </p:spTree>
    <p:extLst>
      <p:ext uri="{BB962C8B-B14F-4D97-AF65-F5344CB8AC3E}">
        <p14:creationId xmlns:p14="http://schemas.microsoft.com/office/powerpoint/2010/main" val="327969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10</a:t>
            </a:fld>
            <a:endParaRPr lang="en-US" dirty="0"/>
          </a:p>
        </p:txBody>
      </p:sp>
      <p:sp>
        <p:nvSpPr>
          <p:cNvPr id="4" name="Content Placeholder 3"/>
          <p:cNvSpPr>
            <a:spLocks noGrp="1"/>
          </p:cNvSpPr>
          <p:nvPr>
            <p:ph idx="1"/>
          </p:nvPr>
        </p:nvSpPr>
        <p:spPr>
          <a:xfrm>
            <a:off x="628650" y="1127760"/>
            <a:ext cx="7886700" cy="5462226"/>
          </a:xfrm>
        </p:spPr>
        <p:txBody>
          <a:bodyPr>
            <a:noAutofit/>
          </a:bodyPr>
          <a:lstStyle/>
          <a:p>
            <a:r>
              <a:rPr lang="en-US" b="1" dirty="0"/>
              <a:t>DOJ Case: Arrest of Ji </a:t>
            </a:r>
            <a:r>
              <a:rPr lang="en-US" b="1" dirty="0" err="1"/>
              <a:t>Chaoqun</a:t>
            </a:r>
            <a:r>
              <a:rPr lang="en-US" b="1" dirty="0"/>
              <a:t> (2018)</a:t>
            </a:r>
            <a:endParaRPr lang="en-US" dirty="0"/>
          </a:p>
          <a:p>
            <a:r>
              <a:rPr lang="en-US" dirty="0"/>
              <a:t>Ji </a:t>
            </a:r>
            <a:r>
              <a:rPr lang="en-US" dirty="0" err="1"/>
              <a:t>Chaoqun</a:t>
            </a:r>
            <a:r>
              <a:rPr lang="en-US" dirty="0"/>
              <a:t>, a Chinese in US on Student visa, was arrested for acting as an agent of the Chinese government and attempting to recruit engineers and scientists in the U.S. with access to sensitive defense technologies. </a:t>
            </a:r>
          </a:p>
          <a:p>
            <a:r>
              <a:rPr lang="en-US" b="1" dirty="0"/>
              <a:t>Role</a:t>
            </a:r>
            <a:r>
              <a:rPr lang="en-US" dirty="0"/>
              <a:t>: Ji was tasked by the Jiangsu Province Ministry of State Security (JSSD), a regional arm of China's intelligence agency, to identify ethnic Chinese working in U.S. defense contractors within aerospace and defense industries, including those in Florida.</a:t>
            </a:r>
          </a:p>
          <a:p>
            <a:r>
              <a:rPr lang="en-US" b="1" dirty="0"/>
              <a:t>Operation</a:t>
            </a:r>
            <a:r>
              <a:rPr lang="en-US" dirty="0"/>
              <a:t>: Ji provided the JSSD with background reports on eight U.S. citizens, some of whom were defense contractors, as part of his espionage activities.</a:t>
            </a:r>
          </a:p>
          <a:p>
            <a:r>
              <a:rPr lang="en-US" dirty="0"/>
              <a:t>Arrested in </a:t>
            </a:r>
            <a:r>
              <a:rPr lang="en-US" b="1" dirty="0"/>
              <a:t>BELGIUM</a:t>
            </a:r>
          </a:p>
        </p:txBody>
      </p:sp>
      <p:sp>
        <p:nvSpPr>
          <p:cNvPr id="5" name="Title 4"/>
          <p:cNvSpPr>
            <a:spLocks noGrp="1"/>
          </p:cNvSpPr>
          <p:nvPr>
            <p:ph type="title"/>
          </p:nvPr>
        </p:nvSpPr>
        <p:spPr>
          <a:xfrm>
            <a:off x="628650" y="0"/>
            <a:ext cx="7195508" cy="1067204"/>
          </a:xfrm>
        </p:spPr>
        <p:txBody>
          <a:bodyPr/>
          <a:lstStyle/>
          <a:p>
            <a:pPr>
              <a:lnSpc>
                <a:spcPct val="221674"/>
              </a:lnSpc>
            </a:pPr>
            <a:r>
              <a:rPr lang="en-US" dirty="0"/>
              <a:t>Case Study</a:t>
            </a:r>
          </a:p>
        </p:txBody>
      </p:sp>
    </p:spTree>
    <p:extLst>
      <p:ext uri="{BB962C8B-B14F-4D97-AF65-F5344CB8AC3E}">
        <p14:creationId xmlns:p14="http://schemas.microsoft.com/office/powerpoint/2010/main" val="37146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65462"/>
            <a:ext cx="7886700" cy="5029200"/>
          </a:xfrm>
        </p:spPr>
        <p:txBody>
          <a:bodyPr>
            <a:noAutofit/>
          </a:bodyPr>
          <a:lstStyle/>
          <a:p>
            <a:r>
              <a:rPr lang="en-US" altLang="en-US" b="1" dirty="0">
                <a:latin typeface="+mn-lt"/>
              </a:rPr>
              <a:t>Overseas Travelers (pre-brief &amp; debrief)</a:t>
            </a:r>
          </a:p>
          <a:p>
            <a:pPr lvl="1"/>
            <a:r>
              <a:rPr lang="en-US" altLang="en-US" sz="2000" dirty="0">
                <a:latin typeface="+mn-lt"/>
              </a:rPr>
              <a:t>Employees more vulnerable to foreign collection attempts outside the United States</a:t>
            </a:r>
          </a:p>
          <a:p>
            <a:r>
              <a:rPr lang="en-US" altLang="en-US" b="1" dirty="0">
                <a:latin typeface="+mn-lt"/>
              </a:rPr>
              <a:t>Hosting Foreign Visits</a:t>
            </a:r>
          </a:p>
          <a:p>
            <a:pPr lvl="1"/>
            <a:r>
              <a:rPr lang="en-US" altLang="en-US" sz="2000" dirty="0">
                <a:latin typeface="+mn-lt"/>
              </a:rPr>
              <a:t>Primary contact with visiting foreigners; arranging the visit; prime elicitation target</a:t>
            </a:r>
          </a:p>
          <a:p>
            <a:r>
              <a:rPr lang="en-US" altLang="en-US" b="1" dirty="0">
                <a:latin typeface="+mn-lt"/>
              </a:rPr>
              <a:t>Business Development Personnel</a:t>
            </a:r>
          </a:p>
          <a:p>
            <a:pPr lvl="1"/>
            <a:r>
              <a:rPr lang="en-US" altLang="en-US" sz="2000" dirty="0">
                <a:latin typeface="+mn-lt"/>
              </a:rPr>
              <a:t>Virtue of duties make them first-contact for business proposals</a:t>
            </a:r>
          </a:p>
          <a:p>
            <a:r>
              <a:rPr lang="en-US" altLang="en-US" b="1" dirty="0">
                <a:latin typeface="+mn-lt"/>
              </a:rPr>
              <a:t>Sales / International Sales</a:t>
            </a:r>
          </a:p>
          <a:p>
            <a:pPr lvl="1"/>
            <a:r>
              <a:rPr lang="en-US" altLang="en-US" sz="2000" dirty="0">
                <a:latin typeface="+mn-lt"/>
              </a:rPr>
              <a:t>Initial contact; continued contact; website / web-form requests; low cost, high gain targeting</a:t>
            </a:r>
          </a:p>
          <a:p>
            <a:r>
              <a:rPr lang="en-US" altLang="en-US" b="1" dirty="0">
                <a:latin typeface="+mn-lt"/>
              </a:rPr>
              <a:t>Human Resource Personnel</a:t>
            </a:r>
          </a:p>
          <a:p>
            <a:pPr lvl="1"/>
            <a:r>
              <a:rPr lang="en-US" altLang="en-US" sz="2000" dirty="0">
                <a:latin typeface="+mn-lt"/>
              </a:rPr>
              <a:t>Employment often sought to get close to classified programs; resumes</a:t>
            </a:r>
          </a:p>
          <a:p>
            <a:endParaRPr lang="en-US" dirty="0">
              <a:latin typeface="+mn-lt"/>
            </a:endParaRPr>
          </a:p>
        </p:txBody>
      </p:sp>
      <p:sp>
        <p:nvSpPr>
          <p:cNvPr id="4" name="Slide Number Placeholder 3"/>
          <p:cNvSpPr>
            <a:spLocks noGrp="1"/>
          </p:cNvSpPr>
          <p:nvPr>
            <p:ph type="sldNum" sz="quarter" idx="12"/>
          </p:nvPr>
        </p:nvSpPr>
        <p:spPr/>
        <p:txBody>
          <a:bodyPr/>
          <a:lstStyle/>
          <a:p>
            <a:fld id="{B4935736-6DC4-47F4-9AC4-BE352C6182E9}" type="slidenum">
              <a:rPr lang="en-US" smtClean="0"/>
              <a:t>11</a:t>
            </a:fld>
            <a:endParaRPr lang="en-US" dirty="0"/>
          </a:p>
        </p:txBody>
      </p:sp>
      <p:sp>
        <p:nvSpPr>
          <p:cNvPr id="6" name="Title 5"/>
          <p:cNvSpPr>
            <a:spLocks noGrp="1"/>
          </p:cNvSpPr>
          <p:nvPr>
            <p:ph type="title"/>
          </p:nvPr>
        </p:nvSpPr>
        <p:spPr/>
        <p:txBody>
          <a:bodyPr>
            <a:normAutofit fontScale="90000"/>
          </a:bodyPr>
          <a:lstStyle/>
          <a:p>
            <a:r>
              <a:rPr lang="en-US" dirty="0"/>
              <a:t>Target Areas</a:t>
            </a:r>
          </a:p>
        </p:txBody>
      </p:sp>
      <p:sp>
        <p:nvSpPr>
          <p:cNvPr id="3" name="TextBox 2">
            <a:extLst>
              <a:ext uri="{FF2B5EF4-FFF2-40B4-BE49-F238E27FC236}">
                <a16:creationId xmlns:a16="http://schemas.microsoft.com/office/drawing/2014/main" id="{F4908E4C-C7AD-FED2-3EC9-766198CEF203}"/>
              </a:ext>
            </a:extLst>
          </p:cNvPr>
          <p:cNvSpPr txBox="1"/>
          <p:nvPr/>
        </p:nvSpPr>
        <p:spPr>
          <a:xfrm>
            <a:off x="6457950" y="4820642"/>
            <a:ext cx="2517569" cy="1015663"/>
          </a:xfrm>
          <a:prstGeom prst="rect">
            <a:avLst/>
          </a:prstGeom>
          <a:noFill/>
        </p:spPr>
        <p:txBody>
          <a:bodyPr wrap="square" rtlCol="0">
            <a:spAutoFit/>
          </a:bodyPr>
          <a:lstStyle/>
          <a:p>
            <a:r>
              <a:rPr lang="en-US" sz="1200" dirty="0" err="1">
                <a:solidFill>
                  <a:srgbClr val="FF0000"/>
                </a:solidFill>
              </a:rPr>
              <a:t>Abouzar</a:t>
            </a:r>
            <a:r>
              <a:rPr lang="en-US" sz="1200" dirty="0">
                <a:solidFill>
                  <a:srgbClr val="FF0000"/>
                </a:solidFill>
              </a:rPr>
              <a:t> Rahmati, naturalized citizen who worked for the FAA. Attended Iranian Universities for BS and MS and a US University for another MS. Arrested 2023</a:t>
            </a:r>
            <a:r>
              <a:rPr lang="en-US" sz="1200" dirty="0"/>
              <a:t>.</a:t>
            </a:r>
          </a:p>
        </p:txBody>
      </p:sp>
    </p:spTree>
    <p:extLst>
      <p:ext uri="{BB962C8B-B14F-4D97-AF65-F5344CB8AC3E}">
        <p14:creationId xmlns:p14="http://schemas.microsoft.com/office/powerpoint/2010/main" val="230270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183" y="1266619"/>
            <a:ext cx="7886700" cy="5029200"/>
          </a:xfrm>
        </p:spPr>
        <p:txBody>
          <a:bodyPr/>
          <a:lstStyle/>
          <a:p>
            <a:r>
              <a:rPr lang="en-US" altLang="en-US" b="1" dirty="0">
                <a:latin typeface="+mn-lt"/>
              </a:rPr>
              <a:t>Gate Keepers (Admin Assistants/Receptionists)</a:t>
            </a:r>
          </a:p>
          <a:p>
            <a:pPr lvl="1"/>
            <a:r>
              <a:rPr lang="en-US" altLang="en-US" sz="2000" dirty="0">
                <a:latin typeface="+mn-lt"/>
              </a:rPr>
              <a:t>Familiarity with inner workings make for ideal foreign targeting </a:t>
            </a:r>
          </a:p>
          <a:p>
            <a:r>
              <a:rPr lang="en-US" altLang="en-US" b="1" dirty="0">
                <a:latin typeface="+mn-lt"/>
              </a:rPr>
              <a:t>Technology (IT) Personnel</a:t>
            </a:r>
          </a:p>
          <a:p>
            <a:pPr lvl="1"/>
            <a:r>
              <a:rPr lang="en-US" altLang="en-US" sz="2000" dirty="0">
                <a:latin typeface="+mn-lt"/>
              </a:rPr>
              <a:t>Best positioned to discern cyber attacks (from inside or outside)</a:t>
            </a:r>
          </a:p>
          <a:p>
            <a:r>
              <a:rPr lang="en-US" altLang="en-US" b="1" dirty="0">
                <a:latin typeface="+mn-lt"/>
              </a:rPr>
              <a:t>Published researchers, scientists, engineers, etc</a:t>
            </a:r>
            <a:r>
              <a:rPr lang="en-US" altLang="en-US" dirty="0">
                <a:latin typeface="+mn-lt"/>
              </a:rPr>
              <a:t>.</a:t>
            </a:r>
          </a:p>
          <a:p>
            <a:pPr lvl="1"/>
            <a:r>
              <a:rPr lang="en-US" altLang="en-US" sz="2000" dirty="0">
                <a:latin typeface="+mn-lt"/>
              </a:rPr>
              <a:t>Specifically targeted for exploitation by hostile services</a:t>
            </a:r>
          </a:p>
          <a:p>
            <a:r>
              <a:rPr lang="en-US" altLang="en-US" b="1" dirty="0">
                <a:latin typeface="+mn-lt"/>
              </a:rPr>
              <a:t>Public Affairs Personnel</a:t>
            </a:r>
          </a:p>
          <a:p>
            <a:pPr lvl="1"/>
            <a:r>
              <a:rPr lang="en-US" altLang="en-US" sz="2000" dirty="0">
                <a:latin typeface="+mn-lt"/>
              </a:rPr>
              <a:t>Typically knowledgeable of foreign visitors or requests for info</a:t>
            </a:r>
          </a:p>
          <a:p>
            <a:endParaRPr lang="en-US" dirty="0">
              <a:latin typeface="+mn-lt"/>
            </a:endParaRPr>
          </a:p>
        </p:txBody>
      </p:sp>
      <p:sp>
        <p:nvSpPr>
          <p:cNvPr id="4" name="Slide Number Placeholder 3"/>
          <p:cNvSpPr>
            <a:spLocks noGrp="1"/>
          </p:cNvSpPr>
          <p:nvPr>
            <p:ph type="sldNum" sz="quarter" idx="12"/>
          </p:nvPr>
        </p:nvSpPr>
        <p:spPr/>
        <p:txBody>
          <a:bodyPr/>
          <a:lstStyle/>
          <a:p>
            <a:fld id="{B4935736-6DC4-47F4-9AC4-BE352C6182E9}" type="slidenum">
              <a:rPr lang="en-US" smtClean="0"/>
              <a:t>12</a:t>
            </a:fld>
            <a:endParaRPr lang="en-US" dirty="0"/>
          </a:p>
        </p:txBody>
      </p:sp>
      <p:sp>
        <p:nvSpPr>
          <p:cNvPr id="6" name="Title 5"/>
          <p:cNvSpPr>
            <a:spLocks noGrp="1"/>
          </p:cNvSpPr>
          <p:nvPr>
            <p:ph type="title"/>
          </p:nvPr>
        </p:nvSpPr>
        <p:spPr/>
        <p:txBody>
          <a:bodyPr>
            <a:normAutofit fontScale="90000"/>
          </a:bodyPr>
          <a:lstStyle/>
          <a:p>
            <a:r>
              <a:rPr lang="en-US" dirty="0"/>
              <a:t>Target Areas (Cont.)</a:t>
            </a:r>
          </a:p>
        </p:txBody>
      </p:sp>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4851397"/>
            <a:ext cx="21240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45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13</a:t>
            </a:fld>
            <a:endParaRPr lang="en-US" dirty="0"/>
          </a:p>
        </p:txBody>
      </p:sp>
      <p:sp>
        <p:nvSpPr>
          <p:cNvPr id="4" name="Content Placeholder 3"/>
          <p:cNvSpPr>
            <a:spLocks noGrp="1"/>
          </p:cNvSpPr>
          <p:nvPr>
            <p:ph idx="1"/>
          </p:nvPr>
        </p:nvSpPr>
        <p:spPr>
          <a:xfrm>
            <a:off x="600211" y="1242278"/>
            <a:ext cx="7886700" cy="4602479"/>
          </a:xfrm>
        </p:spPr>
        <p:txBody>
          <a:bodyPr/>
          <a:lstStyle/>
          <a:p>
            <a:pPr marL="231775" lvl="1" indent="-231775">
              <a:spcBef>
                <a:spcPts val="0"/>
              </a:spcBef>
              <a:spcAft>
                <a:spcPts val="1800"/>
              </a:spcAft>
              <a:buFontTx/>
              <a:buChar char="•"/>
            </a:pPr>
            <a:r>
              <a:rPr lang="en-US" altLang="en-US" dirty="0">
                <a:latin typeface="+mn-lt"/>
              </a:rPr>
              <a:t> Emails</a:t>
            </a:r>
          </a:p>
          <a:p>
            <a:pPr marL="231775" lvl="1" indent="-231775">
              <a:spcBef>
                <a:spcPts val="0"/>
              </a:spcBef>
              <a:spcAft>
                <a:spcPts val="1800"/>
              </a:spcAft>
              <a:buFontTx/>
              <a:buChar char="•"/>
            </a:pPr>
            <a:r>
              <a:rPr lang="en-US" altLang="en-US" dirty="0">
                <a:latin typeface="+mn-lt"/>
              </a:rPr>
              <a:t> Phone Calls / Fax / Web-requests</a:t>
            </a:r>
          </a:p>
          <a:p>
            <a:pPr marL="231775" lvl="1" indent="-231775">
              <a:spcBef>
                <a:spcPts val="0"/>
              </a:spcBef>
              <a:spcAft>
                <a:spcPts val="1800"/>
              </a:spcAft>
              <a:buFontTx/>
              <a:buChar char="•"/>
            </a:pPr>
            <a:r>
              <a:rPr lang="en-US" altLang="en-US" dirty="0">
                <a:latin typeface="+mn-lt"/>
              </a:rPr>
              <a:t> Elicitation</a:t>
            </a:r>
          </a:p>
          <a:p>
            <a:pPr marL="231775" lvl="1" indent="-231775">
              <a:spcBef>
                <a:spcPts val="0"/>
              </a:spcBef>
              <a:spcAft>
                <a:spcPts val="1800"/>
              </a:spcAft>
              <a:buFontTx/>
              <a:buChar char="•"/>
            </a:pPr>
            <a:r>
              <a:rPr lang="en-US" altLang="en-US" dirty="0">
                <a:latin typeface="+mn-lt"/>
              </a:rPr>
              <a:t> Foreign Visits</a:t>
            </a:r>
          </a:p>
          <a:p>
            <a:pPr marL="231775" lvl="1" indent="-231775">
              <a:spcBef>
                <a:spcPts val="0"/>
              </a:spcBef>
              <a:spcAft>
                <a:spcPts val="1800"/>
              </a:spcAft>
              <a:buFontTx/>
              <a:buChar char="•"/>
            </a:pPr>
            <a:r>
              <a:rPr lang="en-US" altLang="en-US" dirty="0">
                <a:latin typeface="+mn-lt"/>
              </a:rPr>
              <a:t> Foreign Travel </a:t>
            </a:r>
          </a:p>
          <a:p>
            <a:pPr marL="231775" lvl="1" indent="-231775">
              <a:spcBef>
                <a:spcPts val="0"/>
              </a:spcBef>
              <a:spcAft>
                <a:spcPts val="1800"/>
              </a:spcAft>
              <a:buFontTx/>
              <a:buChar char="•"/>
            </a:pPr>
            <a:r>
              <a:rPr lang="en-US" altLang="en-US" dirty="0">
                <a:latin typeface="+mn-lt"/>
              </a:rPr>
              <a:t> Conferences / Symposiums / Trade Shows</a:t>
            </a:r>
          </a:p>
          <a:p>
            <a:pPr>
              <a:spcAft>
                <a:spcPts val="1800"/>
              </a:spcAft>
            </a:pPr>
            <a:endParaRPr lang="en-US" dirty="0">
              <a:latin typeface="+mn-lt"/>
            </a:endParaRPr>
          </a:p>
        </p:txBody>
      </p:sp>
      <p:sp>
        <p:nvSpPr>
          <p:cNvPr id="5" name="Title 4"/>
          <p:cNvSpPr>
            <a:spLocks noGrp="1"/>
          </p:cNvSpPr>
          <p:nvPr>
            <p:ph type="title"/>
          </p:nvPr>
        </p:nvSpPr>
        <p:spPr>
          <a:xfrm>
            <a:off x="600211" y="-80724"/>
            <a:ext cx="7195508" cy="1067204"/>
          </a:xfrm>
        </p:spPr>
        <p:txBody>
          <a:bodyPr/>
          <a:lstStyle/>
          <a:p>
            <a:pPr>
              <a:lnSpc>
                <a:spcPct val="221674"/>
              </a:lnSpc>
            </a:pPr>
            <a:r>
              <a:rPr lang="en-US" dirty="0"/>
              <a:t>Identifying Suspicious Contacts</a:t>
            </a:r>
          </a:p>
        </p:txBody>
      </p:sp>
    </p:spTree>
    <p:extLst>
      <p:ext uri="{BB962C8B-B14F-4D97-AF65-F5344CB8AC3E}">
        <p14:creationId xmlns:p14="http://schemas.microsoft.com/office/powerpoint/2010/main" val="167947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14</a:t>
            </a:fld>
            <a:endParaRPr lang="en-US" dirty="0"/>
          </a:p>
        </p:txBody>
      </p:sp>
      <p:sp>
        <p:nvSpPr>
          <p:cNvPr id="4" name="Content Placeholder 3"/>
          <p:cNvSpPr>
            <a:spLocks noGrp="1"/>
          </p:cNvSpPr>
          <p:nvPr>
            <p:ph idx="1"/>
          </p:nvPr>
        </p:nvSpPr>
        <p:spPr>
          <a:xfrm>
            <a:off x="628650" y="1232657"/>
            <a:ext cx="7886700" cy="3842110"/>
          </a:xfrm>
        </p:spPr>
        <p:txBody>
          <a:bodyPr/>
          <a:lstStyle/>
          <a:p>
            <a:pPr>
              <a:buSzPct val="80000"/>
            </a:pPr>
            <a:r>
              <a:rPr lang="en-US" altLang="en-US" dirty="0">
                <a:latin typeface="+mn-lt"/>
              </a:rPr>
              <a:t>Possible Indicators</a:t>
            </a:r>
          </a:p>
          <a:p>
            <a:pPr lvl="1">
              <a:buSzPct val="80000"/>
              <a:buFontTx/>
              <a:buChar char="•"/>
            </a:pPr>
            <a:r>
              <a:rPr lang="en-US" altLang="en-US" sz="2000" dirty="0">
                <a:latin typeface="+mn-lt"/>
              </a:rPr>
              <a:t>Email/Internet addresses from a </a:t>
            </a:r>
            <a:br>
              <a:rPr lang="en-US" altLang="en-US" sz="2000" dirty="0">
                <a:latin typeface="+mn-lt"/>
              </a:rPr>
            </a:br>
            <a:r>
              <a:rPr lang="en-US" altLang="en-US" sz="2000" dirty="0">
                <a:latin typeface="+mn-lt"/>
              </a:rPr>
              <a:t>foreign country </a:t>
            </a:r>
          </a:p>
          <a:p>
            <a:pPr lvl="1">
              <a:buSzPct val="80000"/>
              <a:buFontTx/>
              <a:buChar char="•"/>
            </a:pPr>
            <a:r>
              <a:rPr lang="en-US" altLang="en-US" sz="2000" dirty="0">
                <a:latin typeface="+mn-lt"/>
              </a:rPr>
              <a:t>Recipient uses only a personal address and</a:t>
            </a:r>
            <a:br>
              <a:rPr lang="en-US" altLang="en-US" sz="2000" dirty="0">
                <a:latin typeface="+mn-lt"/>
              </a:rPr>
            </a:br>
            <a:r>
              <a:rPr lang="en-US" altLang="en-US" sz="2000" dirty="0">
                <a:latin typeface="+mn-lt"/>
              </a:rPr>
              <a:t>will not provide a business or government email address</a:t>
            </a:r>
          </a:p>
          <a:p>
            <a:pPr lvl="1">
              <a:buSzPct val="80000"/>
              <a:buFontTx/>
              <a:buChar char="•"/>
            </a:pPr>
            <a:r>
              <a:rPr lang="en-US" altLang="en-US" sz="2000" dirty="0">
                <a:latin typeface="+mn-lt"/>
              </a:rPr>
              <a:t>It is unknown how they got your email address</a:t>
            </a:r>
          </a:p>
          <a:p>
            <a:pPr lvl="1">
              <a:buSzPct val="80000"/>
              <a:buFontTx/>
              <a:buChar char="•"/>
            </a:pPr>
            <a:r>
              <a:rPr lang="en-US" altLang="en-US" sz="2000" dirty="0">
                <a:latin typeface="+mn-lt"/>
              </a:rPr>
              <a:t>Technology requested is classified, export-controlled, or dual-use</a:t>
            </a:r>
          </a:p>
          <a:p>
            <a:pPr lvl="1">
              <a:buSzPct val="80000"/>
              <a:buFontTx/>
              <a:buChar char="•"/>
            </a:pPr>
            <a:r>
              <a:rPr lang="en-US" altLang="en-US" sz="2000" dirty="0">
                <a:latin typeface="+mn-lt"/>
              </a:rPr>
              <a:t>Requester is a student, consultant, or employee of a foreign government</a:t>
            </a:r>
          </a:p>
          <a:p>
            <a:pPr lvl="1">
              <a:buSzPct val="80000"/>
              <a:buFontTx/>
              <a:buChar char="•"/>
            </a:pPr>
            <a:r>
              <a:rPr lang="en-US" altLang="en-US" sz="2000" dirty="0">
                <a:latin typeface="+mn-lt"/>
              </a:rPr>
              <a:t>Requester will not divulge end-user</a:t>
            </a:r>
          </a:p>
          <a:p>
            <a:pPr lvl="1">
              <a:buSzPct val="80000"/>
              <a:buFontTx/>
              <a:buChar char="•"/>
            </a:pPr>
            <a:r>
              <a:rPr lang="en-US" altLang="en-US" sz="2000" dirty="0">
                <a:latin typeface="+mn-lt"/>
              </a:rPr>
              <a:t>Recipient is told not to worry about security concerns</a:t>
            </a:r>
          </a:p>
        </p:txBody>
      </p:sp>
      <p:sp>
        <p:nvSpPr>
          <p:cNvPr id="5" name="Title 4"/>
          <p:cNvSpPr>
            <a:spLocks noGrp="1"/>
          </p:cNvSpPr>
          <p:nvPr>
            <p:ph type="title"/>
          </p:nvPr>
        </p:nvSpPr>
        <p:spPr>
          <a:xfrm>
            <a:off x="628650" y="-71387"/>
            <a:ext cx="7195508" cy="1067204"/>
          </a:xfrm>
        </p:spPr>
        <p:txBody>
          <a:bodyPr/>
          <a:lstStyle/>
          <a:p>
            <a:pPr>
              <a:lnSpc>
                <a:spcPct val="221674"/>
              </a:lnSpc>
            </a:pPr>
            <a:r>
              <a:rPr lang="en-US" dirty="0"/>
              <a:t>Emails/RFIs</a:t>
            </a:r>
          </a:p>
        </p:txBody>
      </p:sp>
      <p:sp>
        <p:nvSpPr>
          <p:cNvPr id="8" name="Rectangle 4"/>
          <p:cNvSpPr>
            <a:spLocks noChangeArrowheads="1"/>
          </p:cNvSpPr>
          <p:nvPr/>
        </p:nvSpPr>
        <p:spPr bwMode="auto">
          <a:xfrm>
            <a:off x="807408" y="5310100"/>
            <a:ext cx="7581900" cy="816379"/>
          </a:xfrm>
          <a:prstGeom prst="rect">
            <a:avLst/>
          </a:prstGeom>
          <a:solidFill>
            <a:srgbClr val="FFFF99"/>
          </a:solidFill>
          <a:ln w="9525" algn="ctr">
            <a:solidFill>
              <a:schemeClr val="tx1"/>
            </a:solidFill>
            <a:miter lim="800000"/>
            <a:headEnd/>
            <a:tailEnd/>
          </a:ln>
          <a:effectLst>
            <a:outerShdw dist="141990" dir="1593903" algn="ctr" rotWithShape="0">
              <a:srgbClr val="4370A5"/>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 name="Rectangle 5"/>
          <p:cNvSpPr>
            <a:spLocks noChangeArrowheads="1"/>
          </p:cNvSpPr>
          <p:nvPr/>
        </p:nvSpPr>
        <p:spPr bwMode="auto">
          <a:xfrm>
            <a:off x="1084696" y="5357725"/>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b="1" dirty="0">
                <a:latin typeface="+mn-lt"/>
              </a:rPr>
              <a:t>Expand header/footer information:</a:t>
            </a:r>
            <a:br>
              <a:rPr lang="en-US" altLang="en-US" sz="2000" b="1" dirty="0">
                <a:latin typeface="+mn-lt"/>
              </a:rPr>
            </a:br>
            <a:r>
              <a:rPr lang="en-US" altLang="en-US" sz="2000" b="1" dirty="0">
                <a:latin typeface="+mn-lt"/>
              </a:rPr>
              <a:t>(Outlook) Open email&gt;&gt;File&gt;&gt;Properties&gt;&gt;Copy Headers</a:t>
            </a:r>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535" y="1118240"/>
            <a:ext cx="2900899" cy="142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93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47882B-7DBE-BD27-4CC3-4D00D19775CB}"/>
              </a:ext>
            </a:extLst>
          </p:cNvPr>
          <p:cNvSpPr>
            <a:spLocks noGrp="1"/>
          </p:cNvSpPr>
          <p:nvPr>
            <p:ph type="ftr" sz="quarter" idx="11"/>
          </p:nvPr>
        </p:nvSpPr>
        <p:spPr/>
        <p:txBody>
          <a:bodyPr/>
          <a:lstStyle/>
          <a:p>
            <a:r>
              <a:rPr lang="en-US" cap="all">
                <a:solidFill>
                  <a:srgbClr val="7F7F7F"/>
                </a:solidFill>
                <a:ea typeface="Calibri Light" panose="020F0302020204030204" pitchFamily="34" charset="0"/>
              </a:rPr>
              <a:t>Add Classification Here</a:t>
            </a:r>
            <a:endParaRPr lang="en-US" cap="all" dirty="0">
              <a:solidFill>
                <a:srgbClr val="7F7F7F"/>
              </a:solidFill>
              <a:ea typeface="Calibri Light" panose="020F0302020204030204" pitchFamily="34" charset="0"/>
            </a:endParaRPr>
          </a:p>
        </p:txBody>
      </p:sp>
      <p:sp>
        <p:nvSpPr>
          <p:cNvPr id="3" name="Slide Number Placeholder 2">
            <a:extLst>
              <a:ext uri="{FF2B5EF4-FFF2-40B4-BE49-F238E27FC236}">
                <a16:creationId xmlns:a16="http://schemas.microsoft.com/office/drawing/2014/main" id="{88247420-1B0D-B954-876C-6852AD983273}"/>
              </a:ext>
            </a:extLst>
          </p:cNvPr>
          <p:cNvSpPr>
            <a:spLocks noGrp="1"/>
          </p:cNvSpPr>
          <p:nvPr>
            <p:ph type="sldNum" sz="quarter" idx="12"/>
          </p:nvPr>
        </p:nvSpPr>
        <p:spPr/>
        <p:txBody>
          <a:bodyPr/>
          <a:lstStyle/>
          <a:p>
            <a:fld id="{B4935736-6DC4-47F4-9AC4-BE352C6182E9}" type="slidenum">
              <a:rPr lang="en-US" smtClean="0"/>
              <a:t>15</a:t>
            </a:fld>
            <a:endParaRPr lang="en-US" dirty="0"/>
          </a:p>
        </p:txBody>
      </p:sp>
      <p:sp>
        <p:nvSpPr>
          <p:cNvPr id="7" name="TextBox 6">
            <a:extLst>
              <a:ext uri="{FF2B5EF4-FFF2-40B4-BE49-F238E27FC236}">
                <a16:creationId xmlns:a16="http://schemas.microsoft.com/office/drawing/2014/main" id="{DF6996F5-FEEE-A3A4-2B59-68DE13F3E591}"/>
              </a:ext>
            </a:extLst>
          </p:cNvPr>
          <p:cNvSpPr txBox="1"/>
          <p:nvPr/>
        </p:nvSpPr>
        <p:spPr>
          <a:xfrm>
            <a:off x="733647" y="1095153"/>
            <a:ext cx="3838353" cy="5170646"/>
          </a:xfrm>
          <a:prstGeom prst="rect">
            <a:avLst/>
          </a:prstGeom>
          <a:noFill/>
        </p:spPr>
        <p:txBody>
          <a:bodyPr wrap="square" rtlCol="0">
            <a:spAutoFit/>
          </a:bodyPr>
          <a:lstStyle/>
          <a:p>
            <a:r>
              <a:rPr lang="en-US" b="1" dirty="0"/>
              <a:t>GMAIL</a:t>
            </a:r>
            <a:r>
              <a:rPr lang="en-US" dirty="0"/>
              <a:t> </a:t>
            </a:r>
          </a:p>
          <a:p>
            <a:r>
              <a:rPr lang="en-US" sz="1200" dirty="0"/>
              <a:t>• Log in to your Gmail account. </a:t>
            </a:r>
          </a:p>
          <a:p>
            <a:r>
              <a:rPr lang="en-US" sz="1200" dirty="0"/>
              <a:t>• Open the message you want to view headers for. </a:t>
            </a:r>
          </a:p>
          <a:p>
            <a:r>
              <a:rPr lang="en-US" sz="1200" dirty="0"/>
              <a:t>• Click the Down arrow next to the Reply button, located at the top right of the message pane. </a:t>
            </a:r>
          </a:p>
          <a:p>
            <a:r>
              <a:rPr lang="en-US" sz="1200" dirty="0"/>
              <a:t>• Select Show Original.</a:t>
            </a:r>
          </a:p>
          <a:p>
            <a:r>
              <a:rPr lang="en-US" b="1" dirty="0"/>
              <a:t>HOTMAIL</a:t>
            </a:r>
            <a:r>
              <a:rPr lang="en-US" dirty="0"/>
              <a:t> </a:t>
            </a:r>
          </a:p>
          <a:p>
            <a:r>
              <a:rPr lang="en-US" dirty="0"/>
              <a:t>• Log in to your Hotmail account. </a:t>
            </a:r>
          </a:p>
          <a:p>
            <a:r>
              <a:rPr lang="en-US" dirty="0"/>
              <a:t>• Select Inbox from the left-side menu. </a:t>
            </a:r>
          </a:p>
          <a:p>
            <a:r>
              <a:rPr lang="en-US" dirty="0"/>
              <a:t>• Right-click the message you want to view headers for and select View Message Source.</a:t>
            </a:r>
          </a:p>
          <a:p>
            <a:r>
              <a:rPr lang="en-US" b="1" dirty="0"/>
              <a:t>YAHOO</a:t>
            </a:r>
            <a:r>
              <a:rPr lang="en-US" dirty="0"/>
              <a:t> </a:t>
            </a:r>
          </a:p>
          <a:p>
            <a:r>
              <a:rPr lang="en-US" dirty="0"/>
              <a:t>• Log in to your Yahoo mail account. </a:t>
            </a:r>
          </a:p>
          <a:p>
            <a:r>
              <a:rPr lang="en-US" dirty="0"/>
              <a:t>• Select the message you want to view headers for. </a:t>
            </a:r>
          </a:p>
          <a:p>
            <a:r>
              <a:rPr lang="en-US" dirty="0"/>
              <a:t>• Click the Actions dropdown and select View Full Header.</a:t>
            </a:r>
          </a:p>
          <a:p>
            <a:endParaRPr lang="en-US" dirty="0"/>
          </a:p>
          <a:p>
            <a:endParaRPr lang="en-US" dirty="0"/>
          </a:p>
        </p:txBody>
      </p:sp>
      <p:sp>
        <p:nvSpPr>
          <p:cNvPr id="8" name="TextBox 7">
            <a:extLst>
              <a:ext uri="{FF2B5EF4-FFF2-40B4-BE49-F238E27FC236}">
                <a16:creationId xmlns:a16="http://schemas.microsoft.com/office/drawing/2014/main" id="{EB887A52-DF98-0E93-E547-55D1CB43B7ED}"/>
              </a:ext>
            </a:extLst>
          </p:cNvPr>
          <p:cNvSpPr txBox="1"/>
          <p:nvPr/>
        </p:nvSpPr>
        <p:spPr>
          <a:xfrm>
            <a:off x="5054010" y="1010245"/>
            <a:ext cx="3838353" cy="5847755"/>
          </a:xfrm>
          <a:prstGeom prst="rect">
            <a:avLst/>
          </a:prstGeom>
          <a:noFill/>
        </p:spPr>
        <p:txBody>
          <a:bodyPr wrap="square" rtlCol="0">
            <a:spAutoFit/>
          </a:bodyPr>
          <a:lstStyle/>
          <a:p>
            <a:r>
              <a:rPr lang="en-US" b="1" dirty="0"/>
              <a:t>OUTLOOK</a:t>
            </a:r>
            <a:r>
              <a:rPr lang="en-US" dirty="0"/>
              <a:t> </a:t>
            </a:r>
          </a:p>
          <a:p>
            <a:r>
              <a:rPr lang="en-US" sz="1600" dirty="0"/>
              <a:t>• Open Outlook. </a:t>
            </a:r>
          </a:p>
          <a:p>
            <a:r>
              <a:rPr lang="en-US" sz="1600" dirty="0"/>
              <a:t>• Open a message. </a:t>
            </a:r>
          </a:p>
          <a:p>
            <a:r>
              <a:rPr lang="en-US" sz="1600" dirty="0"/>
              <a:t>• On the Message tab, located in the Options group, click the Dialog Box Launcher icon. </a:t>
            </a:r>
          </a:p>
          <a:p>
            <a:r>
              <a:rPr lang="en-US" sz="1600" dirty="0"/>
              <a:t>• In the Message Options dialog box, the headers will appear in the Internet Headers box.</a:t>
            </a:r>
          </a:p>
          <a:p>
            <a:r>
              <a:rPr lang="en-US" sz="1600" dirty="0"/>
              <a:t>For older versions of Outlook: </a:t>
            </a:r>
          </a:p>
          <a:p>
            <a:r>
              <a:rPr lang="en-US" sz="1600" dirty="0"/>
              <a:t>• Open Outlook. </a:t>
            </a:r>
          </a:p>
          <a:p>
            <a:r>
              <a:rPr lang="en-US" sz="1600" dirty="0"/>
              <a:t>• Open the message you want to view headers for. </a:t>
            </a:r>
          </a:p>
          <a:p>
            <a:r>
              <a:rPr lang="en-US" sz="1600" dirty="0"/>
              <a:t>• Click the View menu and select Options.</a:t>
            </a:r>
          </a:p>
          <a:p>
            <a:r>
              <a:rPr lang="en-US" sz="1600" dirty="0"/>
              <a:t>OUTLOOK EXPRESS </a:t>
            </a:r>
          </a:p>
          <a:p>
            <a:r>
              <a:rPr lang="en-US" sz="1600" dirty="0"/>
              <a:t>• Open Outlook Express. </a:t>
            </a:r>
          </a:p>
          <a:p>
            <a:r>
              <a:rPr lang="en-US" sz="1600" dirty="0"/>
              <a:t>• From your Inbox, find the message you want to view headers for. </a:t>
            </a:r>
          </a:p>
          <a:p>
            <a:r>
              <a:rPr lang="en-US" sz="1600" dirty="0"/>
              <a:t>• Right-click the message and select Properties. </a:t>
            </a:r>
          </a:p>
          <a:p>
            <a:r>
              <a:rPr lang="en-US" sz="1600" dirty="0"/>
              <a:t>• Open the Details tab in the Dialogue Box.</a:t>
            </a:r>
          </a:p>
          <a:p>
            <a:endParaRPr lang="en-US" dirty="0"/>
          </a:p>
          <a:p>
            <a:endParaRPr lang="en-US" dirty="0"/>
          </a:p>
        </p:txBody>
      </p:sp>
    </p:spTree>
    <p:extLst>
      <p:ext uri="{BB962C8B-B14F-4D97-AF65-F5344CB8AC3E}">
        <p14:creationId xmlns:p14="http://schemas.microsoft.com/office/powerpoint/2010/main" val="73014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16</a:t>
            </a:fld>
            <a:endParaRPr lang="en-US" dirty="0"/>
          </a:p>
        </p:txBody>
      </p:sp>
      <p:sp>
        <p:nvSpPr>
          <p:cNvPr id="4" name="Content Placeholder 3"/>
          <p:cNvSpPr>
            <a:spLocks noGrp="1"/>
          </p:cNvSpPr>
          <p:nvPr>
            <p:ph idx="1"/>
          </p:nvPr>
        </p:nvSpPr>
        <p:spPr>
          <a:xfrm>
            <a:off x="628649" y="1248223"/>
            <a:ext cx="7886700" cy="4602479"/>
          </a:xfrm>
        </p:spPr>
        <p:txBody>
          <a:bodyPr/>
          <a:lstStyle/>
          <a:p>
            <a:pPr>
              <a:buSzPct val="80000"/>
            </a:pPr>
            <a:r>
              <a:rPr lang="en-US" altLang="en-US" dirty="0"/>
              <a:t>Possible Indicators</a:t>
            </a:r>
          </a:p>
          <a:p>
            <a:pPr lvl="1">
              <a:buSzPct val="80000"/>
              <a:buFontTx/>
              <a:buChar char="•"/>
            </a:pPr>
            <a:r>
              <a:rPr lang="en-US" altLang="en-US" sz="2000" dirty="0"/>
              <a:t>Contact information is from a foreign country </a:t>
            </a:r>
          </a:p>
          <a:p>
            <a:pPr lvl="1">
              <a:buSzPct val="80000"/>
              <a:buFontTx/>
              <a:buChar char="•"/>
            </a:pPr>
            <a:r>
              <a:rPr lang="en-US" altLang="en-US" sz="2000" dirty="0"/>
              <a:t>Technology requested is classified, export-controlled, or dual-use</a:t>
            </a:r>
          </a:p>
          <a:p>
            <a:pPr lvl="1">
              <a:buSzPct val="80000"/>
              <a:buFontTx/>
              <a:buChar char="•"/>
            </a:pPr>
            <a:r>
              <a:rPr lang="en-US" altLang="en-US" sz="2000" dirty="0"/>
              <a:t>Claims to be a student, consultant, employee of a foreign government</a:t>
            </a:r>
          </a:p>
          <a:p>
            <a:pPr lvl="1">
              <a:buSzPct val="80000"/>
              <a:buFontTx/>
              <a:buChar char="•"/>
            </a:pPr>
            <a:r>
              <a:rPr lang="en-US" altLang="en-US" sz="2000" dirty="0"/>
              <a:t>Requester will not divulge end-user</a:t>
            </a:r>
          </a:p>
          <a:p>
            <a:pPr lvl="1">
              <a:buSzPct val="80000"/>
              <a:buFontTx/>
              <a:buChar char="•"/>
            </a:pPr>
            <a:r>
              <a:rPr lang="en-US" altLang="en-US" sz="2000" dirty="0"/>
              <a:t>Assures the sales team that export licenses are not required</a:t>
            </a:r>
          </a:p>
          <a:p>
            <a:pPr lvl="1">
              <a:buSzPct val="80000"/>
              <a:buFontTx/>
              <a:buChar char="•"/>
            </a:pPr>
            <a:r>
              <a:rPr lang="en-US" altLang="en-US" sz="2000" dirty="0"/>
              <a:t>Employee is told not to worry about security concerns</a:t>
            </a:r>
          </a:p>
          <a:p>
            <a:pPr lvl="1">
              <a:buSzPct val="80000"/>
              <a:buFontTx/>
              <a:buChar char="•"/>
            </a:pPr>
            <a:r>
              <a:rPr lang="en-US" altLang="en-US" sz="2000" dirty="0"/>
              <a:t>Web-form, or “Contact Us” form, easy way to make contact</a:t>
            </a:r>
          </a:p>
          <a:p>
            <a:endParaRPr lang="en-US" dirty="0"/>
          </a:p>
        </p:txBody>
      </p:sp>
      <p:sp>
        <p:nvSpPr>
          <p:cNvPr id="5" name="Title 4"/>
          <p:cNvSpPr>
            <a:spLocks noGrp="1"/>
          </p:cNvSpPr>
          <p:nvPr>
            <p:ph type="title"/>
          </p:nvPr>
        </p:nvSpPr>
        <p:spPr>
          <a:xfrm>
            <a:off x="628649" y="-59906"/>
            <a:ext cx="7195508" cy="1067204"/>
          </a:xfrm>
        </p:spPr>
        <p:txBody>
          <a:bodyPr/>
          <a:lstStyle/>
          <a:p>
            <a:pPr>
              <a:lnSpc>
                <a:spcPct val="221674"/>
              </a:lnSpc>
            </a:pPr>
            <a:r>
              <a:rPr lang="en-US" dirty="0"/>
              <a:t>Website Contact Us Form</a:t>
            </a:r>
          </a:p>
        </p:txBody>
      </p:sp>
      <p:pic>
        <p:nvPicPr>
          <p:cNvPr id="7" name="Picture 6"/>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70882" y="4322181"/>
            <a:ext cx="6813392" cy="19448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86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17</a:t>
            </a:fld>
            <a:endParaRPr lang="en-US" dirty="0"/>
          </a:p>
        </p:txBody>
      </p:sp>
      <p:sp>
        <p:nvSpPr>
          <p:cNvPr id="4" name="Content Placeholder 3"/>
          <p:cNvSpPr>
            <a:spLocks noGrp="1"/>
          </p:cNvSpPr>
          <p:nvPr>
            <p:ph idx="1"/>
          </p:nvPr>
        </p:nvSpPr>
        <p:spPr>
          <a:xfrm>
            <a:off x="621958" y="1249801"/>
            <a:ext cx="7886700" cy="4602479"/>
          </a:xfrm>
        </p:spPr>
        <p:txBody>
          <a:bodyPr/>
          <a:lstStyle/>
          <a:p>
            <a:pPr marL="231775" indent="-231775">
              <a:spcBef>
                <a:spcPct val="0"/>
              </a:spcBef>
              <a:spcAft>
                <a:spcPts val="1200"/>
              </a:spcAft>
            </a:pPr>
            <a:r>
              <a:rPr lang="en-US" altLang="en-US" dirty="0">
                <a:latin typeface="+mn-lt"/>
              </a:rPr>
              <a:t>Elicitation (or social engineering) is the subtle extraction of information during an apparently normal and innocent conversation</a:t>
            </a:r>
          </a:p>
          <a:p>
            <a:pPr marL="231775" indent="-231775">
              <a:spcBef>
                <a:spcPct val="0"/>
              </a:spcBef>
            </a:pPr>
            <a:r>
              <a:rPr lang="en-US" altLang="en-US" dirty="0">
                <a:latin typeface="+mn-lt"/>
              </a:rPr>
              <a:t>Conducted by a skilled intelligence collector can appear to be a social or professional conversation and can occur anywhere (restaurant, conference, or one’s home)</a:t>
            </a:r>
          </a:p>
          <a:p>
            <a:endParaRPr lang="en-US" dirty="0">
              <a:latin typeface="+mn-lt"/>
            </a:endParaRPr>
          </a:p>
        </p:txBody>
      </p:sp>
      <p:sp>
        <p:nvSpPr>
          <p:cNvPr id="5" name="Title 4"/>
          <p:cNvSpPr>
            <a:spLocks noGrp="1"/>
          </p:cNvSpPr>
          <p:nvPr>
            <p:ph type="title"/>
          </p:nvPr>
        </p:nvSpPr>
        <p:spPr>
          <a:xfrm>
            <a:off x="621958" y="-69439"/>
            <a:ext cx="7195508" cy="1067204"/>
          </a:xfrm>
        </p:spPr>
        <p:txBody>
          <a:bodyPr/>
          <a:lstStyle/>
          <a:p>
            <a:pPr>
              <a:lnSpc>
                <a:spcPct val="221674"/>
              </a:lnSpc>
            </a:pPr>
            <a:r>
              <a:rPr lang="en-US" dirty="0"/>
              <a:t>Elicitation</a:t>
            </a:r>
          </a:p>
        </p:txBody>
      </p:sp>
      <p:sp>
        <p:nvSpPr>
          <p:cNvPr id="7" name="Rectangle 4"/>
          <p:cNvSpPr>
            <a:spLocks noChangeArrowheads="1"/>
          </p:cNvSpPr>
          <p:nvPr/>
        </p:nvSpPr>
        <p:spPr bwMode="auto">
          <a:xfrm>
            <a:off x="763400" y="4058506"/>
            <a:ext cx="7569200" cy="1772726"/>
          </a:xfrm>
          <a:prstGeom prst="rect">
            <a:avLst/>
          </a:prstGeom>
          <a:solidFill>
            <a:srgbClr val="FFFF99"/>
          </a:solidFill>
          <a:ln w="9525" algn="ctr">
            <a:solidFill>
              <a:schemeClr val="tx1"/>
            </a:solidFill>
            <a:miter lim="800000"/>
            <a:headEnd/>
            <a:tailEnd/>
          </a:ln>
          <a:effectLst>
            <a:outerShdw dist="141990" dir="1593903" algn="ctr" rotWithShape="0">
              <a:srgbClr val="248AC5"/>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 name="Rectangle 5"/>
          <p:cNvSpPr>
            <a:spLocks noChangeArrowheads="1"/>
          </p:cNvSpPr>
          <p:nvPr/>
        </p:nvSpPr>
        <p:spPr bwMode="auto">
          <a:xfrm>
            <a:off x="1119000" y="4217256"/>
            <a:ext cx="6858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90000"/>
              </a:lnSpc>
              <a:spcBef>
                <a:spcPct val="0"/>
              </a:spcBef>
            </a:pPr>
            <a:r>
              <a:rPr lang="en-US" altLang="en-US" sz="2000" b="1" dirty="0">
                <a:latin typeface="+mn-lt"/>
              </a:rPr>
              <a:t>Foreign Intelligence Entities are </a:t>
            </a:r>
            <a:r>
              <a:rPr lang="en-US" altLang="en-US" sz="2000" b="1" u="sng" dirty="0">
                <a:latin typeface="+mn-lt"/>
              </a:rPr>
              <a:t>very</a:t>
            </a:r>
            <a:r>
              <a:rPr lang="en-US" altLang="en-US" sz="2000" b="1" dirty="0">
                <a:latin typeface="+mn-lt"/>
              </a:rPr>
              <a:t> patient and skilled</a:t>
            </a:r>
          </a:p>
          <a:p>
            <a:pPr marL="342900" indent="-342900">
              <a:lnSpc>
                <a:spcPct val="90000"/>
              </a:lnSpc>
              <a:spcBef>
                <a:spcPct val="0"/>
              </a:spcBef>
            </a:pPr>
            <a:r>
              <a:rPr lang="en-US" altLang="en-US" sz="2000" b="1" dirty="0">
                <a:latin typeface="+mn-lt"/>
              </a:rPr>
              <a:t>Don’t answer questions outside your scope </a:t>
            </a:r>
          </a:p>
          <a:p>
            <a:pPr>
              <a:lnSpc>
                <a:spcPct val="90000"/>
              </a:lnSpc>
              <a:spcBef>
                <a:spcPct val="0"/>
              </a:spcBef>
              <a:buNone/>
            </a:pPr>
            <a:r>
              <a:rPr lang="en-US" altLang="en-US" sz="2000" b="1" dirty="0">
                <a:latin typeface="+mn-lt"/>
              </a:rPr>
              <a:t>      (Stay in your lane)</a:t>
            </a:r>
          </a:p>
          <a:p>
            <a:pPr marL="342900" indent="-342900">
              <a:lnSpc>
                <a:spcPct val="90000"/>
              </a:lnSpc>
              <a:spcBef>
                <a:spcPct val="0"/>
              </a:spcBef>
            </a:pPr>
            <a:r>
              <a:rPr lang="en-US" altLang="en-US" sz="2000" b="1" dirty="0">
                <a:latin typeface="+mn-lt"/>
              </a:rPr>
              <a:t> Answer a question with a question</a:t>
            </a:r>
            <a:br>
              <a:rPr lang="en-US" altLang="en-US" sz="2000" b="1" dirty="0">
                <a:latin typeface="+mn-lt"/>
              </a:rPr>
            </a:br>
            <a:r>
              <a:rPr lang="en-US" altLang="en-US" sz="2000" b="1" dirty="0">
                <a:latin typeface="+mn-lt"/>
              </a:rPr>
              <a:t>(Why are you asking me this?)</a:t>
            </a:r>
          </a:p>
        </p:txBody>
      </p:sp>
    </p:spTree>
    <p:extLst>
      <p:ext uri="{BB962C8B-B14F-4D97-AF65-F5344CB8AC3E}">
        <p14:creationId xmlns:p14="http://schemas.microsoft.com/office/powerpoint/2010/main" val="249924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18</a:t>
            </a:fld>
            <a:endParaRPr lang="en-US" dirty="0"/>
          </a:p>
        </p:txBody>
      </p:sp>
      <p:sp>
        <p:nvSpPr>
          <p:cNvPr id="4" name="Content Placeholder 3"/>
          <p:cNvSpPr>
            <a:spLocks noGrp="1"/>
          </p:cNvSpPr>
          <p:nvPr>
            <p:ph idx="1"/>
          </p:nvPr>
        </p:nvSpPr>
        <p:spPr>
          <a:xfrm>
            <a:off x="619025" y="1252188"/>
            <a:ext cx="7886700" cy="4602479"/>
          </a:xfrm>
        </p:spPr>
        <p:txBody>
          <a:bodyPr/>
          <a:lstStyle/>
          <a:p>
            <a:r>
              <a:rPr lang="en-US" altLang="en-US" dirty="0">
                <a:latin typeface="+mn-lt"/>
              </a:rPr>
              <a:t>Possible Indicators</a:t>
            </a:r>
          </a:p>
          <a:p>
            <a:pPr lvl="1"/>
            <a:r>
              <a:rPr lang="en-US" altLang="en-US" sz="2000" dirty="0">
                <a:latin typeface="+mn-lt"/>
              </a:rPr>
              <a:t>Peppering &amp; questions outside the scope of the approved visit</a:t>
            </a:r>
          </a:p>
          <a:p>
            <a:pPr lvl="1"/>
            <a:r>
              <a:rPr lang="en-US" altLang="en-US" sz="2000" dirty="0">
                <a:latin typeface="+mn-lt"/>
              </a:rPr>
              <a:t>Wandering or distraught visitor who acts offended when confronted</a:t>
            </a:r>
          </a:p>
          <a:p>
            <a:pPr lvl="1"/>
            <a:r>
              <a:rPr lang="en-US" altLang="en-US" sz="2000" dirty="0">
                <a:latin typeface="+mn-lt"/>
              </a:rPr>
              <a:t>Divide and conquer technique to separate from group</a:t>
            </a:r>
          </a:p>
          <a:p>
            <a:pPr lvl="1"/>
            <a:r>
              <a:rPr lang="en-US" altLang="en-US" sz="2000" dirty="0">
                <a:latin typeface="+mn-lt"/>
              </a:rPr>
              <a:t>Switch visitors: Last minute additions or changes to the visit</a:t>
            </a:r>
          </a:p>
          <a:p>
            <a:pPr lvl="1"/>
            <a:r>
              <a:rPr lang="en-US" altLang="en-US" sz="2000" dirty="0">
                <a:latin typeface="+mn-lt"/>
              </a:rPr>
              <a:t>Bait and switch: Changing the scope of the visit at the last minute </a:t>
            </a:r>
          </a:p>
          <a:p>
            <a:pPr lvl="1"/>
            <a:r>
              <a:rPr lang="en-US" altLang="en-US" sz="2000" dirty="0">
                <a:latin typeface="+mn-lt"/>
              </a:rPr>
              <a:t>Prohibited Electronics: Bringing phones / cameras / video into areas where none are allowed</a:t>
            </a:r>
          </a:p>
          <a:p>
            <a:pPr lvl="1"/>
            <a:r>
              <a:rPr lang="en-US" altLang="en-US" sz="2000" dirty="0">
                <a:latin typeface="+mn-lt"/>
              </a:rPr>
              <a:t>Visitors who conceal their foreign government ties </a:t>
            </a:r>
          </a:p>
          <a:p>
            <a:endParaRPr lang="en-US" altLang="en-US" sz="2000" dirty="0">
              <a:latin typeface="+mn-lt"/>
            </a:endParaRPr>
          </a:p>
          <a:p>
            <a:endParaRPr lang="en-US" dirty="0">
              <a:latin typeface="+mn-lt"/>
            </a:endParaRPr>
          </a:p>
        </p:txBody>
      </p:sp>
      <p:sp>
        <p:nvSpPr>
          <p:cNvPr id="5" name="Title 4"/>
          <p:cNvSpPr>
            <a:spLocks noGrp="1"/>
          </p:cNvSpPr>
          <p:nvPr>
            <p:ph type="title"/>
          </p:nvPr>
        </p:nvSpPr>
        <p:spPr>
          <a:xfrm>
            <a:off x="619025" y="-53977"/>
            <a:ext cx="7195508" cy="1067204"/>
          </a:xfrm>
        </p:spPr>
        <p:txBody>
          <a:bodyPr/>
          <a:lstStyle/>
          <a:p>
            <a:pPr>
              <a:lnSpc>
                <a:spcPct val="221674"/>
              </a:lnSpc>
            </a:pPr>
            <a:r>
              <a:rPr lang="en-US" dirty="0"/>
              <a:t>Foreign Visits</a:t>
            </a:r>
          </a:p>
        </p:txBody>
      </p:sp>
      <p:sp>
        <p:nvSpPr>
          <p:cNvPr id="7" name="Rectangle 4"/>
          <p:cNvSpPr>
            <a:spLocks noChangeArrowheads="1"/>
          </p:cNvSpPr>
          <p:nvPr/>
        </p:nvSpPr>
        <p:spPr bwMode="auto">
          <a:xfrm>
            <a:off x="744150" y="4750769"/>
            <a:ext cx="7729538" cy="1342859"/>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 name="Rectangle 5"/>
          <p:cNvSpPr>
            <a:spLocks noChangeArrowheads="1"/>
          </p:cNvSpPr>
          <p:nvPr/>
        </p:nvSpPr>
        <p:spPr bwMode="auto">
          <a:xfrm>
            <a:off x="1125150" y="4796700"/>
            <a:ext cx="6858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90000"/>
              </a:lnSpc>
              <a:spcBef>
                <a:spcPct val="0"/>
              </a:spcBef>
            </a:pPr>
            <a:r>
              <a:rPr lang="en-US" altLang="en-US" sz="2000" b="1" dirty="0">
                <a:latin typeface="+mn-lt"/>
              </a:rPr>
              <a:t>Know your Technology Control Plan (TCP)</a:t>
            </a:r>
          </a:p>
          <a:p>
            <a:pPr marL="342900" indent="-342900">
              <a:lnSpc>
                <a:spcPct val="90000"/>
              </a:lnSpc>
              <a:spcBef>
                <a:spcPct val="0"/>
              </a:spcBef>
            </a:pPr>
            <a:r>
              <a:rPr lang="en-US" altLang="en-US" sz="2000" b="1" dirty="0">
                <a:latin typeface="+mn-lt"/>
              </a:rPr>
              <a:t>Consider a visitor cell phone policy</a:t>
            </a:r>
          </a:p>
          <a:p>
            <a:pPr marL="342900" indent="-342900">
              <a:lnSpc>
                <a:spcPct val="90000"/>
              </a:lnSpc>
              <a:spcBef>
                <a:spcPct val="0"/>
              </a:spcBef>
            </a:pPr>
            <a:r>
              <a:rPr lang="en-US" altLang="en-US" sz="2000" b="1" dirty="0">
                <a:latin typeface="+mn-lt"/>
              </a:rPr>
              <a:t>Name checks prior to the visit</a:t>
            </a:r>
          </a:p>
          <a:p>
            <a:pPr marL="342900" indent="-342900">
              <a:lnSpc>
                <a:spcPct val="90000"/>
              </a:lnSpc>
              <a:spcBef>
                <a:spcPct val="0"/>
              </a:spcBef>
            </a:pPr>
            <a:r>
              <a:rPr lang="en-US" altLang="en-US" sz="2000" b="1" dirty="0">
                <a:latin typeface="+mn-lt"/>
              </a:rPr>
              <a:t>Business Cards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001" y="4873320"/>
            <a:ext cx="2247418" cy="1123709"/>
          </a:xfrm>
          <a:prstGeom prst="rect">
            <a:avLst/>
          </a:prstGeom>
        </p:spPr>
      </p:pic>
    </p:spTree>
    <p:extLst>
      <p:ext uri="{BB962C8B-B14F-4D97-AF65-F5344CB8AC3E}">
        <p14:creationId xmlns:p14="http://schemas.microsoft.com/office/powerpoint/2010/main" val="224931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19</a:t>
            </a:fld>
            <a:endParaRPr lang="en-US" dirty="0"/>
          </a:p>
        </p:txBody>
      </p:sp>
      <p:sp>
        <p:nvSpPr>
          <p:cNvPr id="4" name="Content Placeholder 3"/>
          <p:cNvSpPr>
            <a:spLocks noGrp="1"/>
          </p:cNvSpPr>
          <p:nvPr>
            <p:ph idx="1"/>
          </p:nvPr>
        </p:nvSpPr>
        <p:spPr>
          <a:xfrm>
            <a:off x="619025" y="1254569"/>
            <a:ext cx="7886700" cy="4602479"/>
          </a:xfrm>
        </p:spPr>
        <p:txBody>
          <a:bodyPr/>
          <a:lstStyle/>
          <a:p>
            <a:r>
              <a:rPr lang="en-US" altLang="en-US" dirty="0">
                <a:latin typeface="+mn-lt"/>
              </a:rPr>
              <a:t>Possible Indicators</a:t>
            </a:r>
          </a:p>
          <a:p>
            <a:pPr lvl="1"/>
            <a:r>
              <a:rPr lang="en-US" altLang="en-US" sz="2000" dirty="0">
                <a:latin typeface="+mn-lt"/>
              </a:rPr>
              <a:t>Hotel room seems as if it was searched</a:t>
            </a:r>
          </a:p>
          <a:p>
            <a:pPr lvl="1"/>
            <a:r>
              <a:rPr lang="en-US" altLang="en-US" sz="2000" dirty="0">
                <a:latin typeface="+mn-lt"/>
              </a:rPr>
              <a:t>Theft</a:t>
            </a:r>
          </a:p>
          <a:p>
            <a:pPr lvl="1"/>
            <a:r>
              <a:rPr lang="en-US" altLang="en-US" sz="2000" dirty="0">
                <a:latin typeface="+mn-lt"/>
              </a:rPr>
              <a:t>The appearance of being followed</a:t>
            </a:r>
          </a:p>
          <a:p>
            <a:r>
              <a:rPr lang="en-US" altLang="en-US" dirty="0">
                <a:latin typeface="+mn-lt"/>
              </a:rPr>
              <a:t>Countermeasures</a:t>
            </a:r>
          </a:p>
          <a:p>
            <a:pPr lvl="1"/>
            <a:r>
              <a:rPr lang="en-US" altLang="en-US" sz="2000" dirty="0">
                <a:latin typeface="+mn-lt"/>
              </a:rPr>
              <a:t>Leave unnecessary devices at work / home</a:t>
            </a:r>
          </a:p>
          <a:p>
            <a:pPr lvl="1"/>
            <a:r>
              <a:rPr lang="en-US" altLang="en-US" sz="2000" dirty="0">
                <a:latin typeface="+mn-lt"/>
              </a:rPr>
              <a:t>Use a travel laptop or removable hard-drive</a:t>
            </a:r>
          </a:p>
          <a:p>
            <a:pPr lvl="1"/>
            <a:r>
              <a:rPr lang="en-US" altLang="en-US" sz="2000" dirty="0">
                <a:latin typeface="+mn-lt"/>
              </a:rPr>
              <a:t>Computer scans before leave / upon return</a:t>
            </a:r>
          </a:p>
          <a:p>
            <a:pPr lvl="1"/>
            <a:r>
              <a:rPr lang="en-US" altLang="en-US" sz="2000" dirty="0">
                <a:latin typeface="+mn-lt"/>
              </a:rPr>
              <a:t>Don’t publicize travel plans (social media) </a:t>
            </a:r>
          </a:p>
          <a:p>
            <a:pPr lvl="1"/>
            <a:r>
              <a:rPr lang="en-US" altLang="en-US" sz="2000" dirty="0">
                <a:latin typeface="+mn-lt"/>
              </a:rPr>
              <a:t>Pre / Post travel security briefings</a:t>
            </a:r>
          </a:p>
          <a:p>
            <a:endParaRPr lang="en-US" dirty="0">
              <a:latin typeface="+mn-lt"/>
            </a:endParaRPr>
          </a:p>
          <a:p>
            <a:endParaRPr lang="en-US" dirty="0">
              <a:latin typeface="+mn-lt"/>
            </a:endParaRPr>
          </a:p>
        </p:txBody>
      </p:sp>
      <p:sp>
        <p:nvSpPr>
          <p:cNvPr id="5" name="Title 4"/>
          <p:cNvSpPr>
            <a:spLocks noGrp="1"/>
          </p:cNvSpPr>
          <p:nvPr>
            <p:ph type="title"/>
          </p:nvPr>
        </p:nvSpPr>
        <p:spPr>
          <a:xfrm>
            <a:off x="619025" y="-66252"/>
            <a:ext cx="7195508" cy="1067204"/>
          </a:xfrm>
        </p:spPr>
        <p:txBody>
          <a:bodyPr/>
          <a:lstStyle/>
          <a:p>
            <a:pPr>
              <a:lnSpc>
                <a:spcPct val="221674"/>
              </a:lnSpc>
            </a:pPr>
            <a:r>
              <a:rPr lang="en-US" dirty="0"/>
              <a:t>Foreign Travel</a:t>
            </a:r>
          </a:p>
        </p:txBody>
      </p:sp>
      <p:sp>
        <p:nvSpPr>
          <p:cNvPr id="8" name="Rectangle 4"/>
          <p:cNvSpPr>
            <a:spLocks noChangeArrowheads="1"/>
          </p:cNvSpPr>
          <p:nvPr/>
        </p:nvSpPr>
        <p:spPr bwMode="auto">
          <a:xfrm>
            <a:off x="786013" y="4940011"/>
            <a:ext cx="7556500" cy="1066030"/>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 name="Rectangle 5"/>
          <p:cNvSpPr>
            <a:spLocks noChangeArrowheads="1"/>
          </p:cNvSpPr>
          <p:nvPr/>
        </p:nvSpPr>
        <p:spPr bwMode="auto">
          <a:xfrm>
            <a:off x="1135263" y="4984460"/>
            <a:ext cx="685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90000"/>
              </a:lnSpc>
              <a:spcBef>
                <a:spcPct val="0"/>
              </a:spcBef>
            </a:pPr>
            <a:r>
              <a:rPr lang="en-US" altLang="en-US" sz="2000" b="1" dirty="0">
                <a:latin typeface="+mn-lt"/>
              </a:rPr>
              <a:t>Do you need to take your laptop?</a:t>
            </a:r>
          </a:p>
          <a:p>
            <a:pPr marL="342900" indent="-342900">
              <a:lnSpc>
                <a:spcPct val="90000"/>
              </a:lnSpc>
              <a:spcBef>
                <a:spcPct val="0"/>
              </a:spcBef>
            </a:pPr>
            <a:r>
              <a:rPr lang="en-US" altLang="en-US" sz="2000" b="1" dirty="0">
                <a:latin typeface="+mn-lt"/>
              </a:rPr>
              <a:t>Computer scans before leave / upon return</a:t>
            </a:r>
          </a:p>
          <a:p>
            <a:pPr marL="342900" indent="-342900">
              <a:lnSpc>
                <a:spcPct val="90000"/>
              </a:lnSpc>
              <a:spcBef>
                <a:spcPct val="0"/>
              </a:spcBef>
            </a:pPr>
            <a:r>
              <a:rPr lang="en-US" altLang="en-US" sz="2000" b="1" dirty="0">
                <a:latin typeface="+mn-lt"/>
              </a:rPr>
              <a:t>Business Cards</a:t>
            </a:r>
            <a:endParaRPr lang="en-US" altLang="en-US" sz="1600" b="1" dirty="0">
              <a:latin typeface="+mn-lt"/>
            </a:endParaRPr>
          </a:p>
        </p:txBody>
      </p:sp>
      <p:sp>
        <p:nvSpPr>
          <p:cNvPr id="6" name="TextBox 5">
            <a:extLst>
              <a:ext uri="{FF2B5EF4-FFF2-40B4-BE49-F238E27FC236}">
                <a16:creationId xmlns:a16="http://schemas.microsoft.com/office/drawing/2014/main" id="{C35F2841-5237-C5A2-B6CA-2072C5D105EB}"/>
              </a:ext>
            </a:extLst>
          </p:cNvPr>
          <p:cNvSpPr txBox="1"/>
          <p:nvPr/>
        </p:nvSpPr>
        <p:spPr>
          <a:xfrm>
            <a:off x="6053559" y="1342663"/>
            <a:ext cx="2471416" cy="1446550"/>
          </a:xfrm>
          <a:prstGeom prst="rect">
            <a:avLst/>
          </a:prstGeom>
          <a:noFill/>
        </p:spPr>
        <p:txBody>
          <a:bodyPr wrap="square" rtlCol="0">
            <a:spAutoFit/>
          </a:bodyPr>
          <a:lstStyle/>
          <a:p>
            <a:r>
              <a:rPr lang="en-US" b="1" dirty="0"/>
              <a:t>Jul 2025 UTS Highlights:</a:t>
            </a:r>
          </a:p>
          <a:p>
            <a:r>
              <a:rPr lang="en-US" sz="1400" b="1" dirty="0"/>
              <a:t>-Spain gives Huawei Wiretap Contracts, Sparking Concerns Over Potential Chinese Government Access Due To Huawei’s Links to Beijing</a:t>
            </a:r>
          </a:p>
        </p:txBody>
      </p:sp>
      <p:sp>
        <p:nvSpPr>
          <p:cNvPr id="7" name="TextBox 6">
            <a:extLst>
              <a:ext uri="{FF2B5EF4-FFF2-40B4-BE49-F238E27FC236}">
                <a16:creationId xmlns:a16="http://schemas.microsoft.com/office/drawing/2014/main" id="{5A0B70E7-6EC5-0A7B-D7C1-689FC4F6FA3E}"/>
              </a:ext>
            </a:extLst>
          </p:cNvPr>
          <p:cNvSpPr txBox="1"/>
          <p:nvPr/>
        </p:nvSpPr>
        <p:spPr>
          <a:xfrm>
            <a:off x="6157732" y="3310359"/>
            <a:ext cx="2471416" cy="1231106"/>
          </a:xfrm>
          <a:prstGeom prst="rect">
            <a:avLst/>
          </a:prstGeom>
          <a:noFill/>
        </p:spPr>
        <p:txBody>
          <a:bodyPr wrap="square" rtlCol="0">
            <a:spAutoFit/>
          </a:bodyPr>
          <a:lstStyle/>
          <a:p>
            <a:r>
              <a:rPr lang="en-US" b="1" dirty="0"/>
              <a:t>Recent Interview:</a:t>
            </a:r>
          </a:p>
          <a:p>
            <a:r>
              <a:rPr lang="en-US" sz="1400" b="1" dirty="0"/>
              <a:t>- Cell Phone Connected To Local Towers and Downloaded Emails To Servers, Discovered While Reviewing Bill</a:t>
            </a:r>
          </a:p>
        </p:txBody>
      </p:sp>
    </p:spTree>
    <p:extLst>
      <p:ext uri="{BB962C8B-B14F-4D97-AF65-F5344CB8AC3E}">
        <p14:creationId xmlns:p14="http://schemas.microsoft.com/office/powerpoint/2010/main" val="272658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EC052CF-1DF0-09DC-90A8-BBDB9F90519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4935736-6DC4-47F4-9AC4-BE352C6182E9}" type="slidenum">
              <a:rPr lang="en-US" smtClean="0"/>
              <a:t>2</a:t>
            </a:fld>
            <a:endParaRPr lang="en-US" dirty="0"/>
          </a:p>
        </p:txBody>
      </p:sp>
      <p:sp>
        <p:nvSpPr>
          <p:cNvPr id="4" name="Content Placeholder 3"/>
          <p:cNvSpPr>
            <a:spLocks noGrp="1"/>
          </p:cNvSpPr>
          <p:nvPr>
            <p:ph idx="1"/>
          </p:nvPr>
        </p:nvSpPr>
        <p:spPr>
          <a:xfrm>
            <a:off x="628650" y="1753874"/>
            <a:ext cx="7886700" cy="4602479"/>
          </a:xfrm>
        </p:spPr>
        <p:txBody>
          <a:bodyPr/>
          <a:lstStyle/>
          <a:p>
            <a:r>
              <a:rPr lang="en-US" altLang="en-US" dirty="0">
                <a:latin typeface="+mn-lt"/>
              </a:rPr>
              <a:t>DCSA Authorities</a:t>
            </a:r>
          </a:p>
          <a:p>
            <a:r>
              <a:rPr lang="en-US" altLang="en-US" dirty="0">
                <a:latin typeface="+mn-lt"/>
              </a:rPr>
              <a:t>What is Counterintelligence (CI)?</a:t>
            </a:r>
          </a:p>
          <a:p>
            <a:r>
              <a:rPr lang="en-US" altLang="en-US" dirty="0">
                <a:latin typeface="+mn-lt"/>
              </a:rPr>
              <a:t>Industry Reporting</a:t>
            </a:r>
          </a:p>
          <a:p>
            <a:r>
              <a:rPr lang="en-US" altLang="en-US" dirty="0">
                <a:latin typeface="+mn-lt"/>
              </a:rPr>
              <a:t>Methods of Contact</a:t>
            </a:r>
          </a:p>
          <a:p>
            <a:r>
              <a:rPr lang="en-US" altLang="en-US" dirty="0">
                <a:latin typeface="+mn-lt"/>
              </a:rPr>
              <a:t>Insider Threat</a:t>
            </a:r>
          </a:p>
          <a:p>
            <a:r>
              <a:rPr lang="en-US" altLang="en-US" dirty="0">
                <a:latin typeface="+mn-lt"/>
              </a:rPr>
              <a:t>Cyber / Social Networking</a:t>
            </a:r>
          </a:p>
          <a:p>
            <a:endParaRPr lang="en-US" dirty="0">
              <a:latin typeface="+mn-lt"/>
            </a:endParaRPr>
          </a:p>
        </p:txBody>
      </p:sp>
      <p:sp>
        <p:nvSpPr>
          <p:cNvPr id="5" name="Title 4"/>
          <p:cNvSpPr>
            <a:spLocks noGrp="1"/>
          </p:cNvSpPr>
          <p:nvPr>
            <p:ph type="title"/>
          </p:nvPr>
        </p:nvSpPr>
        <p:spPr>
          <a:xfrm>
            <a:off x="628650" y="501647"/>
            <a:ext cx="7195508" cy="1067204"/>
          </a:xfrm>
        </p:spPr>
        <p:txBody>
          <a:bodyPr/>
          <a:lstStyle/>
          <a:p>
            <a:pPr>
              <a:lnSpc>
                <a:spcPct val="221674"/>
              </a:lnSpc>
            </a:pPr>
            <a:r>
              <a:rPr lang="en-US" dirty="0"/>
              <a:t>Agenda</a:t>
            </a:r>
          </a:p>
        </p:txBody>
      </p:sp>
    </p:spTree>
    <p:extLst>
      <p:ext uri="{BB962C8B-B14F-4D97-AF65-F5344CB8AC3E}">
        <p14:creationId xmlns:p14="http://schemas.microsoft.com/office/powerpoint/2010/main" val="4286910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20</a:t>
            </a:fld>
            <a:endParaRPr lang="en-US" dirty="0"/>
          </a:p>
        </p:txBody>
      </p:sp>
      <p:sp>
        <p:nvSpPr>
          <p:cNvPr id="5" name="Title 4"/>
          <p:cNvSpPr>
            <a:spLocks noGrp="1"/>
          </p:cNvSpPr>
          <p:nvPr>
            <p:ph type="title"/>
          </p:nvPr>
        </p:nvSpPr>
        <p:spPr>
          <a:xfrm>
            <a:off x="638810" y="0"/>
            <a:ext cx="7195508" cy="1067204"/>
          </a:xfrm>
        </p:spPr>
        <p:txBody>
          <a:bodyPr/>
          <a:lstStyle/>
          <a:p>
            <a:pPr>
              <a:lnSpc>
                <a:spcPct val="221674"/>
              </a:lnSpc>
            </a:pPr>
            <a:r>
              <a:rPr lang="en-US" dirty="0"/>
              <a:t>Foreign Travel (Cont.)</a:t>
            </a:r>
          </a:p>
        </p:txBody>
      </p:sp>
      <p:pic>
        <p:nvPicPr>
          <p:cNvPr id="7" name="Picture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492" y="1268647"/>
            <a:ext cx="8700152" cy="463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51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21</a:t>
            </a:fld>
            <a:endParaRPr lang="en-US" dirty="0"/>
          </a:p>
        </p:txBody>
      </p:sp>
      <p:sp>
        <p:nvSpPr>
          <p:cNvPr id="4" name="Content Placeholder 3"/>
          <p:cNvSpPr>
            <a:spLocks noGrp="1"/>
          </p:cNvSpPr>
          <p:nvPr>
            <p:ph idx="1"/>
          </p:nvPr>
        </p:nvSpPr>
        <p:spPr>
          <a:xfrm>
            <a:off x="619025" y="1259796"/>
            <a:ext cx="7886700" cy="4602479"/>
          </a:xfrm>
        </p:spPr>
        <p:txBody>
          <a:bodyPr/>
          <a:lstStyle/>
          <a:p>
            <a:r>
              <a:rPr lang="en-US" altLang="en-US" dirty="0">
                <a:latin typeface="+mn-lt"/>
              </a:rPr>
              <a:t>Possible Indicators</a:t>
            </a:r>
          </a:p>
          <a:p>
            <a:pPr lvl="1"/>
            <a:r>
              <a:rPr lang="en-US" altLang="en-US" sz="2000" dirty="0">
                <a:latin typeface="+mn-lt"/>
              </a:rPr>
              <a:t>Unsolicited invitation to overseas conference or symposium</a:t>
            </a:r>
          </a:p>
          <a:p>
            <a:pPr lvl="1"/>
            <a:r>
              <a:rPr lang="en-US" altLang="en-US" sz="2000" dirty="0">
                <a:latin typeface="+mn-lt"/>
              </a:rPr>
              <a:t>Being approached by individuals who are overly knowledgeable of you and your work</a:t>
            </a:r>
          </a:p>
          <a:p>
            <a:pPr lvl="1"/>
            <a:r>
              <a:rPr lang="en-US" altLang="en-US" sz="2000" dirty="0">
                <a:latin typeface="+mn-lt"/>
              </a:rPr>
              <a:t>Approved guests bringing uninvited participants to the event (known as “shoe horning”)</a:t>
            </a:r>
          </a:p>
          <a:p>
            <a:pPr lvl="1"/>
            <a:r>
              <a:rPr lang="en-US" altLang="en-US" sz="2000" dirty="0">
                <a:latin typeface="+mn-lt"/>
              </a:rPr>
              <a:t>Foreigners attempting to access events that are closed to foreigners (feigning ignorance)</a:t>
            </a:r>
          </a:p>
          <a:p>
            <a:pPr lvl="1"/>
            <a:r>
              <a:rPr lang="en-US" altLang="en-US" sz="2000" dirty="0">
                <a:latin typeface="+mn-lt"/>
              </a:rPr>
              <a:t>Suspicious behavior at the CCT (photographs, following an employee, invitations to events, etc.)</a:t>
            </a:r>
          </a:p>
          <a:p>
            <a:endParaRPr lang="en-US" altLang="en-US" sz="2000" dirty="0">
              <a:latin typeface="+mn-lt"/>
            </a:endParaRPr>
          </a:p>
          <a:p>
            <a:endParaRPr lang="en-US" dirty="0">
              <a:latin typeface="+mn-lt"/>
            </a:endParaRPr>
          </a:p>
        </p:txBody>
      </p:sp>
      <p:sp>
        <p:nvSpPr>
          <p:cNvPr id="5" name="Title 4"/>
          <p:cNvSpPr>
            <a:spLocks noGrp="1"/>
          </p:cNvSpPr>
          <p:nvPr>
            <p:ph type="title"/>
          </p:nvPr>
        </p:nvSpPr>
        <p:spPr>
          <a:xfrm>
            <a:off x="619025" y="-132506"/>
            <a:ext cx="7195508" cy="1067204"/>
          </a:xfrm>
        </p:spPr>
        <p:txBody>
          <a:bodyPr/>
          <a:lstStyle/>
          <a:p>
            <a:pPr>
              <a:lnSpc>
                <a:spcPct val="221674"/>
              </a:lnSpc>
            </a:pPr>
            <a:r>
              <a:rPr lang="en-US" dirty="0"/>
              <a:t>Conferences, Conventions, Trade Shows</a:t>
            </a:r>
          </a:p>
        </p:txBody>
      </p:sp>
      <p:sp>
        <p:nvSpPr>
          <p:cNvPr id="7" name="Explosion 2 6"/>
          <p:cNvSpPr/>
          <p:nvPr/>
        </p:nvSpPr>
        <p:spPr>
          <a:xfrm>
            <a:off x="6285297" y="609600"/>
            <a:ext cx="1877728" cy="1113322"/>
          </a:xfrm>
          <a:prstGeom prst="irregularSeal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rgbClr val="FF0000"/>
                </a:solidFill>
              </a:rPr>
              <a:t>Clue = All Expenses Paid</a:t>
            </a:r>
          </a:p>
        </p:txBody>
      </p:sp>
      <p:sp>
        <p:nvSpPr>
          <p:cNvPr id="8" name="Rectangle 4"/>
          <p:cNvSpPr>
            <a:spLocks noChangeArrowheads="1"/>
          </p:cNvSpPr>
          <p:nvPr/>
        </p:nvSpPr>
        <p:spPr bwMode="auto">
          <a:xfrm>
            <a:off x="806824" y="4769030"/>
            <a:ext cx="7381501" cy="1381513"/>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 name="Rectangle 5"/>
          <p:cNvSpPr>
            <a:spLocks noChangeArrowheads="1"/>
          </p:cNvSpPr>
          <p:nvPr/>
        </p:nvSpPr>
        <p:spPr bwMode="auto">
          <a:xfrm>
            <a:off x="1076325" y="4964151"/>
            <a:ext cx="6858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None/>
            </a:pPr>
            <a:r>
              <a:rPr lang="en-US" altLang="en-US" sz="2000" b="1" dirty="0">
                <a:latin typeface="+mn-lt"/>
              </a:rPr>
              <a:t>Suspicious contact </a:t>
            </a:r>
            <a:r>
              <a:rPr lang="en-US" altLang="en-US" sz="2000" b="1" u="sng" dirty="0">
                <a:latin typeface="+mn-lt"/>
              </a:rPr>
              <a:t>after</a:t>
            </a:r>
            <a:r>
              <a:rPr lang="en-US" altLang="en-US" sz="2000" b="1" dirty="0">
                <a:latin typeface="+mn-lt"/>
              </a:rPr>
              <a:t> you return from your trip (Saying, “I met you at the trade show”)</a:t>
            </a:r>
          </a:p>
          <a:p>
            <a:pPr>
              <a:lnSpc>
                <a:spcPct val="90000"/>
              </a:lnSpc>
              <a:spcBef>
                <a:spcPct val="0"/>
              </a:spcBef>
              <a:buNone/>
            </a:pPr>
            <a:br>
              <a:rPr lang="en-US" altLang="en-US" sz="2000" b="1" dirty="0">
                <a:latin typeface="+mn-lt"/>
              </a:rPr>
            </a:br>
            <a:r>
              <a:rPr lang="en-US" altLang="en-US" sz="2000" b="1" dirty="0">
                <a:latin typeface="+mn-lt"/>
              </a:rPr>
              <a:t>Business cards</a:t>
            </a:r>
          </a:p>
        </p:txBody>
      </p:sp>
    </p:spTree>
    <p:extLst>
      <p:ext uri="{BB962C8B-B14F-4D97-AF65-F5344CB8AC3E}">
        <p14:creationId xmlns:p14="http://schemas.microsoft.com/office/powerpoint/2010/main" val="182836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612" y="1192037"/>
            <a:ext cx="2590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4935736-6DC4-47F4-9AC4-BE352C6182E9}" type="slidenum">
              <a:rPr lang="en-US" smtClean="0"/>
              <a:t>22</a:t>
            </a:fld>
            <a:endParaRPr lang="en-US" dirty="0"/>
          </a:p>
        </p:txBody>
      </p:sp>
      <p:sp>
        <p:nvSpPr>
          <p:cNvPr id="5" name="Title 4"/>
          <p:cNvSpPr>
            <a:spLocks noGrp="1"/>
          </p:cNvSpPr>
          <p:nvPr>
            <p:ph type="title"/>
          </p:nvPr>
        </p:nvSpPr>
        <p:spPr>
          <a:xfrm>
            <a:off x="597087" y="-87229"/>
            <a:ext cx="7195508" cy="1067204"/>
          </a:xfrm>
        </p:spPr>
        <p:txBody>
          <a:bodyPr/>
          <a:lstStyle/>
          <a:p>
            <a:pPr>
              <a:lnSpc>
                <a:spcPct val="221674"/>
              </a:lnSpc>
            </a:pPr>
            <a:r>
              <a:rPr lang="en-US" dirty="0"/>
              <a:t>Conferences, Conventions, Trade Shows</a:t>
            </a: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192037"/>
            <a:ext cx="2133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p:nvSpPr>
        <p:spPr bwMode="auto">
          <a:xfrm>
            <a:off x="368300" y="3354212"/>
            <a:ext cx="326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Creative photography “selfies”</a:t>
            </a:r>
          </a:p>
        </p:txBody>
      </p:sp>
      <p:sp>
        <p:nvSpPr>
          <p:cNvPr id="12" name="TextBox 12"/>
          <p:cNvSpPr txBox="1">
            <a:spLocks noChangeArrowheads="1"/>
          </p:cNvSpPr>
          <p:nvPr/>
        </p:nvSpPr>
        <p:spPr bwMode="auto">
          <a:xfrm>
            <a:off x="5802313" y="3211337"/>
            <a:ext cx="256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Using hand to measure</a:t>
            </a:r>
          </a:p>
        </p:txBody>
      </p:sp>
      <p:pic>
        <p:nvPicPr>
          <p:cNvPr id="14" name="Picture 15"/>
          <p:cNvPicPr>
            <a:picLocks noChangeAspect="1"/>
          </p:cNvPicPr>
          <p:nvPr/>
        </p:nvPicPr>
        <p:blipFill>
          <a:blip r:embed="rId5">
            <a:extLst>
              <a:ext uri="{28A0092B-C50C-407E-A947-70E740481C1C}">
                <a14:useLocalDpi xmlns:a14="http://schemas.microsoft.com/office/drawing/2010/main" val="0"/>
              </a:ext>
            </a:extLst>
          </a:blip>
          <a:srcRect t="3334" b="16666"/>
          <a:stretch>
            <a:fillRect/>
          </a:stretch>
        </p:blipFill>
        <p:spPr bwMode="auto">
          <a:xfrm>
            <a:off x="6070600" y="3851086"/>
            <a:ext cx="19621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6"/>
          <p:cNvSpPr txBox="1">
            <a:spLocks noChangeArrowheads="1"/>
          </p:cNvSpPr>
          <p:nvPr/>
        </p:nvSpPr>
        <p:spPr bwMode="auto">
          <a:xfrm>
            <a:off x="5638800" y="5952936"/>
            <a:ext cx="276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Claiming to be journalists</a:t>
            </a:r>
          </a:p>
        </p:txBody>
      </p:sp>
      <p:sp>
        <p:nvSpPr>
          <p:cNvPr id="16" name="TextBox 14"/>
          <p:cNvSpPr txBox="1">
            <a:spLocks noChangeArrowheads="1"/>
          </p:cNvSpPr>
          <p:nvPr/>
        </p:nvSpPr>
        <p:spPr bwMode="auto">
          <a:xfrm>
            <a:off x="1081199" y="6137086"/>
            <a:ext cx="162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Swarm tactics</a:t>
            </a:r>
          </a:p>
        </p:txBody>
      </p:sp>
      <p:pic>
        <p:nvPicPr>
          <p:cNvPr id="20"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087" y="3971682"/>
            <a:ext cx="26812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996799" y="5617544"/>
            <a:ext cx="3149901" cy="369332"/>
          </a:xfrm>
          <a:prstGeom prst="rect">
            <a:avLst/>
          </a:prstGeom>
          <a:solidFill>
            <a:schemeClr val="bg2"/>
          </a:solidFill>
        </p:spPr>
        <p:txBody>
          <a:bodyPr wrap="none">
            <a:spAutoFit/>
          </a:bodyPr>
          <a:lstStyle/>
          <a:p>
            <a:pPr algn="ctr">
              <a:defRPr/>
            </a:pPr>
            <a:r>
              <a:rPr lang="en-US" dirty="0"/>
              <a:t>Multiple cell phones or cameras</a:t>
            </a:r>
          </a:p>
        </p:txBody>
      </p:sp>
      <p:sp>
        <p:nvSpPr>
          <p:cNvPr id="22" name="Rectangle 21"/>
          <p:cNvSpPr/>
          <p:nvPr/>
        </p:nvSpPr>
        <p:spPr>
          <a:xfrm>
            <a:off x="3813745" y="4853816"/>
            <a:ext cx="1527149" cy="369332"/>
          </a:xfrm>
          <a:prstGeom prst="rect">
            <a:avLst/>
          </a:prstGeom>
          <a:solidFill>
            <a:schemeClr val="bg2"/>
          </a:solidFill>
        </p:spPr>
        <p:txBody>
          <a:bodyPr wrap="none">
            <a:spAutoFit/>
          </a:bodyPr>
          <a:lstStyle/>
          <a:p>
            <a:pPr algn="ctr">
              <a:defRPr/>
            </a:pPr>
            <a:r>
              <a:rPr lang="en-US" dirty="0"/>
              <a:t>Business cards</a:t>
            </a:r>
          </a:p>
        </p:txBody>
      </p:sp>
      <p:sp>
        <p:nvSpPr>
          <p:cNvPr id="23" name="Rectangle 22"/>
          <p:cNvSpPr/>
          <p:nvPr/>
        </p:nvSpPr>
        <p:spPr>
          <a:xfrm>
            <a:off x="3647555" y="4018661"/>
            <a:ext cx="1848391" cy="369332"/>
          </a:xfrm>
          <a:prstGeom prst="rect">
            <a:avLst/>
          </a:prstGeom>
          <a:solidFill>
            <a:schemeClr val="bg2"/>
          </a:solidFill>
        </p:spPr>
        <p:txBody>
          <a:bodyPr wrap="none">
            <a:spAutoFit/>
          </a:bodyPr>
          <a:lstStyle/>
          <a:p>
            <a:pPr algn="ctr">
              <a:defRPr/>
            </a:pPr>
            <a:r>
              <a:rPr lang="en-US" dirty="0"/>
              <a:t>Social Networking</a:t>
            </a:r>
          </a:p>
        </p:txBody>
      </p:sp>
      <p:sp>
        <p:nvSpPr>
          <p:cNvPr id="24" name="Rectangle 23"/>
          <p:cNvSpPr/>
          <p:nvPr/>
        </p:nvSpPr>
        <p:spPr>
          <a:xfrm>
            <a:off x="764400" y="3255146"/>
            <a:ext cx="7591982" cy="369332"/>
          </a:xfrm>
          <a:prstGeom prst="rect">
            <a:avLst/>
          </a:prstGeom>
          <a:solidFill>
            <a:schemeClr val="bg2"/>
          </a:solidFill>
        </p:spPr>
        <p:txBody>
          <a:bodyPr wrap="square">
            <a:spAutoFit/>
          </a:bodyPr>
          <a:lstStyle/>
          <a:p>
            <a:pPr algn="ctr">
              <a:defRPr/>
            </a:pPr>
            <a:r>
              <a:rPr lang="en-US" dirty="0"/>
              <a:t>Asking detailed questions, where answers could reveal controlled information</a:t>
            </a:r>
          </a:p>
        </p:txBody>
      </p:sp>
      <p:sp>
        <p:nvSpPr>
          <p:cNvPr id="25" name="Rectangle 24"/>
          <p:cNvSpPr/>
          <p:nvPr/>
        </p:nvSpPr>
        <p:spPr>
          <a:xfrm>
            <a:off x="2354694" y="2517361"/>
            <a:ext cx="4420890" cy="369332"/>
          </a:xfrm>
          <a:prstGeom prst="rect">
            <a:avLst/>
          </a:prstGeom>
          <a:solidFill>
            <a:schemeClr val="bg2"/>
          </a:solidFill>
        </p:spPr>
        <p:txBody>
          <a:bodyPr wrap="none">
            <a:spAutoFit/>
          </a:bodyPr>
          <a:lstStyle/>
          <a:p>
            <a:pPr algn="ctr">
              <a:defRPr/>
            </a:pPr>
            <a:r>
              <a:rPr lang="en-US" dirty="0"/>
              <a:t>Questionable badge credentials / hiding them</a:t>
            </a:r>
          </a:p>
        </p:txBody>
      </p:sp>
      <p:sp>
        <p:nvSpPr>
          <p:cNvPr id="26" name="Rectangle 25"/>
          <p:cNvSpPr/>
          <p:nvPr/>
        </p:nvSpPr>
        <p:spPr>
          <a:xfrm>
            <a:off x="2094982" y="1710775"/>
            <a:ext cx="4945426" cy="369332"/>
          </a:xfrm>
          <a:prstGeom prst="rect">
            <a:avLst/>
          </a:prstGeom>
          <a:solidFill>
            <a:schemeClr val="bg2"/>
          </a:solidFill>
        </p:spPr>
        <p:txBody>
          <a:bodyPr wrap="square">
            <a:spAutoFit/>
          </a:bodyPr>
          <a:lstStyle/>
          <a:p>
            <a:pPr algn="ctr">
              <a:defRPr/>
            </a:pPr>
            <a:r>
              <a:rPr lang="en-US" dirty="0"/>
              <a:t>Aggressively inspecting displays or refusing to leave</a:t>
            </a:r>
          </a:p>
        </p:txBody>
      </p:sp>
      <p:sp>
        <p:nvSpPr>
          <p:cNvPr id="27" name="Title 4"/>
          <p:cNvSpPr txBox="1">
            <a:spLocks/>
          </p:cNvSpPr>
          <p:nvPr/>
        </p:nvSpPr>
        <p:spPr>
          <a:xfrm>
            <a:off x="965558" y="1064895"/>
            <a:ext cx="7195508" cy="706755"/>
          </a:xfrm>
          <a:prstGeom prst="rect">
            <a:avLst/>
          </a:prstGeom>
        </p:spPr>
        <p:txBody>
          <a:bodyPr vert="horz" lIns="91440" tIns="45720" rIns="91440" bIns="45720" rtlCol="0" anchor="t">
            <a:normAutofit fontScale="77500" lnSpcReduction="20000"/>
          </a:bodyPr>
          <a:lstStyle>
            <a:lvl1pPr algn="l" defTabSz="914400" rtl="0" eaLnBrk="1" latinLnBrk="0" hangingPunct="1">
              <a:lnSpc>
                <a:spcPts val="42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a:lstStyle>
          <a:p>
            <a:pPr algn="ctr">
              <a:lnSpc>
                <a:spcPct val="221674"/>
              </a:lnSpc>
            </a:pPr>
            <a:r>
              <a:rPr lang="en-US" dirty="0"/>
              <a:t>Suspicious Behaviors</a:t>
            </a:r>
            <a:endParaRPr lang="en-US"/>
          </a:p>
        </p:txBody>
      </p:sp>
    </p:spTree>
    <p:extLst>
      <p:ext uri="{BB962C8B-B14F-4D97-AF65-F5344CB8AC3E}">
        <p14:creationId xmlns:p14="http://schemas.microsoft.com/office/powerpoint/2010/main" val="30714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23</a:t>
            </a:fld>
            <a:endParaRPr lang="en-US" dirty="0"/>
          </a:p>
        </p:txBody>
      </p:sp>
      <p:sp>
        <p:nvSpPr>
          <p:cNvPr id="4" name="Content Placeholder 3"/>
          <p:cNvSpPr>
            <a:spLocks noGrp="1"/>
          </p:cNvSpPr>
          <p:nvPr>
            <p:ph idx="1"/>
          </p:nvPr>
        </p:nvSpPr>
        <p:spPr>
          <a:xfrm>
            <a:off x="619025" y="1260646"/>
            <a:ext cx="7886700" cy="4602479"/>
          </a:xfrm>
        </p:spPr>
        <p:txBody>
          <a:bodyPr/>
          <a:lstStyle/>
          <a:p>
            <a:pPr>
              <a:defRPr/>
            </a:pPr>
            <a:r>
              <a:rPr lang="en-US" altLang="en-US" dirty="0">
                <a:latin typeface="+mn-lt"/>
              </a:rPr>
              <a:t>Joint ventures and joint research may provide opportunities for elicitation and access to employees / networks</a:t>
            </a:r>
          </a:p>
          <a:p>
            <a:pPr>
              <a:defRPr/>
            </a:pPr>
            <a:r>
              <a:rPr lang="en-US" altLang="en-US" dirty="0">
                <a:latin typeface="+mn-lt"/>
              </a:rPr>
              <a:t>Joint efforts place foreign personnel in close proximity to cleared employees and technology</a:t>
            </a:r>
          </a:p>
          <a:p>
            <a:pPr>
              <a:defRPr/>
            </a:pPr>
            <a:r>
              <a:rPr lang="en-US" altLang="en-US" dirty="0">
                <a:latin typeface="+mn-lt"/>
              </a:rPr>
              <a:t>Adversaries seek to build rapport and prey </a:t>
            </a:r>
            <a:br>
              <a:rPr lang="en-US" altLang="en-US" dirty="0">
                <a:latin typeface="+mn-lt"/>
              </a:rPr>
            </a:br>
            <a:r>
              <a:rPr lang="en-US" altLang="en-US" dirty="0">
                <a:latin typeface="+mn-lt"/>
              </a:rPr>
              <a:t>on eagerness to develop or expand </a:t>
            </a:r>
            <a:br>
              <a:rPr lang="en-US" altLang="en-US" dirty="0">
                <a:latin typeface="+mn-lt"/>
              </a:rPr>
            </a:br>
            <a:r>
              <a:rPr lang="en-US" altLang="en-US" dirty="0">
                <a:latin typeface="+mn-lt"/>
              </a:rPr>
              <a:t>commercial relationships</a:t>
            </a:r>
          </a:p>
          <a:p>
            <a:pPr>
              <a:defRPr/>
            </a:pPr>
            <a:r>
              <a:rPr lang="en-US" altLang="en-US" dirty="0">
                <a:latin typeface="+mn-lt"/>
              </a:rPr>
              <a:t>Front companies posing as legitimate </a:t>
            </a:r>
            <a:br>
              <a:rPr lang="en-US" altLang="en-US" dirty="0">
                <a:latin typeface="+mn-lt"/>
              </a:rPr>
            </a:br>
            <a:r>
              <a:rPr lang="en-US" altLang="en-US" dirty="0">
                <a:latin typeface="+mn-lt"/>
              </a:rPr>
              <a:t>businesses</a:t>
            </a:r>
          </a:p>
          <a:p>
            <a:pPr>
              <a:defRPr/>
            </a:pPr>
            <a:endParaRPr lang="en-US" altLang="en-US" dirty="0">
              <a:latin typeface="+mn-lt"/>
            </a:endParaRPr>
          </a:p>
          <a:p>
            <a:endParaRPr lang="en-US" dirty="0">
              <a:latin typeface="+mn-lt"/>
            </a:endParaRPr>
          </a:p>
        </p:txBody>
      </p:sp>
      <p:sp>
        <p:nvSpPr>
          <p:cNvPr id="5" name="Title 4"/>
          <p:cNvSpPr>
            <a:spLocks noGrp="1"/>
          </p:cNvSpPr>
          <p:nvPr>
            <p:ph type="title"/>
          </p:nvPr>
        </p:nvSpPr>
        <p:spPr>
          <a:xfrm>
            <a:off x="619025" y="-109548"/>
            <a:ext cx="7195508" cy="1067204"/>
          </a:xfrm>
        </p:spPr>
        <p:txBody>
          <a:bodyPr/>
          <a:lstStyle/>
          <a:p>
            <a:pPr>
              <a:lnSpc>
                <a:spcPct val="221674"/>
              </a:lnSpc>
            </a:pPr>
            <a:r>
              <a:rPr lang="en-US" dirty="0"/>
              <a:t>Exploitation of Relationships</a:t>
            </a:r>
          </a:p>
        </p:txBody>
      </p:sp>
      <p:sp>
        <p:nvSpPr>
          <p:cNvPr id="7" name="Text Box 6"/>
          <p:cNvSpPr txBox="1">
            <a:spLocks noChangeArrowheads="1"/>
          </p:cNvSpPr>
          <p:nvPr/>
        </p:nvSpPr>
        <p:spPr bwMode="auto">
          <a:xfrm>
            <a:off x="219075" y="5421384"/>
            <a:ext cx="8757948" cy="701675"/>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latin typeface="+mn-lt"/>
              </a:rPr>
              <a:t>Be wary of providing information beyond the scope of the meeting or business activity</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839" y="2700679"/>
            <a:ext cx="2140886" cy="236166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14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24</a:t>
            </a:fld>
            <a:endParaRPr lang="en-US" dirty="0"/>
          </a:p>
        </p:txBody>
      </p:sp>
      <p:sp>
        <p:nvSpPr>
          <p:cNvPr id="5" name="Title 4"/>
          <p:cNvSpPr>
            <a:spLocks noGrp="1"/>
          </p:cNvSpPr>
          <p:nvPr>
            <p:ph type="title"/>
          </p:nvPr>
        </p:nvSpPr>
        <p:spPr>
          <a:xfrm>
            <a:off x="617644" y="-103069"/>
            <a:ext cx="7195508" cy="1067204"/>
          </a:xfrm>
        </p:spPr>
        <p:txBody>
          <a:bodyPr/>
          <a:lstStyle/>
          <a:p>
            <a:pPr>
              <a:lnSpc>
                <a:spcPct val="221674"/>
              </a:lnSpc>
            </a:pPr>
            <a:r>
              <a:rPr lang="en-US" dirty="0"/>
              <a:t>Insider Threat</a:t>
            </a:r>
          </a:p>
        </p:txBody>
      </p:sp>
      <p:sp>
        <p:nvSpPr>
          <p:cNvPr id="21" name="Rectangle 4"/>
          <p:cNvSpPr>
            <a:spLocks noChangeAspect="1" noChangeArrowheads="1"/>
          </p:cNvSpPr>
          <p:nvPr/>
        </p:nvSpPr>
        <p:spPr bwMode="auto">
          <a:xfrm>
            <a:off x="375850" y="2092325"/>
            <a:ext cx="33655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b="1" dirty="0">
                <a:latin typeface="+mn-lt"/>
              </a:rPr>
              <a:t> (USPER1) Chi Mak</a:t>
            </a:r>
            <a:br>
              <a:rPr lang="en-US" altLang="en-US" sz="2400" b="1" dirty="0">
                <a:latin typeface="+mn-lt"/>
              </a:rPr>
            </a:br>
            <a:r>
              <a:rPr lang="en-US" altLang="en-US" sz="1600" dirty="0">
                <a:latin typeface="+mn-lt"/>
              </a:rPr>
              <a:t> Secret clearance</a:t>
            </a:r>
            <a:br>
              <a:rPr lang="en-US" altLang="en-US" sz="1600" dirty="0">
                <a:latin typeface="+mn-lt"/>
              </a:rPr>
            </a:br>
            <a:r>
              <a:rPr lang="en-US" altLang="en-US" sz="1600" dirty="0">
                <a:latin typeface="+mn-lt"/>
              </a:rPr>
              <a:t> L3 Power Paragon</a:t>
            </a:r>
            <a:br>
              <a:rPr lang="en-US" altLang="en-US" sz="1600" dirty="0">
                <a:latin typeface="+mn-lt"/>
              </a:rPr>
            </a:br>
            <a:r>
              <a:rPr lang="en-US" altLang="en-US" sz="1600" dirty="0">
                <a:solidFill>
                  <a:schemeClr val="tx2"/>
                </a:solidFill>
                <a:latin typeface="+mn-lt"/>
              </a:rPr>
              <a:t> Naval QED propulsion technology</a:t>
            </a:r>
            <a:br>
              <a:rPr lang="en-US" altLang="en-US" sz="1600" dirty="0">
                <a:solidFill>
                  <a:schemeClr val="tx2"/>
                </a:solidFill>
                <a:latin typeface="+mn-lt"/>
              </a:rPr>
            </a:br>
            <a:r>
              <a:rPr lang="en-US" altLang="en-US" sz="1600" dirty="0">
                <a:solidFill>
                  <a:schemeClr val="tx2"/>
                </a:solidFill>
                <a:latin typeface="+mn-lt"/>
              </a:rPr>
              <a:t> VA class submarine</a:t>
            </a:r>
            <a:br>
              <a:rPr lang="en-US" altLang="en-US" sz="1600" dirty="0">
                <a:solidFill>
                  <a:schemeClr val="tx2"/>
                </a:solidFill>
                <a:latin typeface="+mn-lt"/>
              </a:rPr>
            </a:br>
            <a:r>
              <a:rPr lang="en-US" altLang="en-US" sz="1600" dirty="0">
                <a:solidFill>
                  <a:schemeClr val="tx2"/>
                </a:solidFill>
                <a:latin typeface="+mn-lt"/>
              </a:rPr>
              <a:t> Aegis battleship</a:t>
            </a:r>
            <a:br>
              <a:rPr lang="en-US" altLang="en-US" sz="1600" dirty="0">
                <a:solidFill>
                  <a:schemeClr val="tx2"/>
                </a:solidFill>
                <a:latin typeface="+mn-lt"/>
              </a:rPr>
            </a:br>
            <a:r>
              <a:rPr lang="en-US" altLang="en-US" sz="1600" dirty="0">
                <a:solidFill>
                  <a:schemeClr val="tx2"/>
                </a:solidFill>
                <a:latin typeface="+mn-lt"/>
              </a:rPr>
              <a:t> China</a:t>
            </a:r>
            <a:br>
              <a:rPr lang="en-US" altLang="en-US" sz="1600" dirty="0">
                <a:solidFill>
                  <a:schemeClr val="tx2"/>
                </a:solidFill>
                <a:latin typeface="+mn-lt"/>
              </a:rPr>
            </a:br>
            <a:r>
              <a:rPr lang="en-US" altLang="en-US" sz="1600" dirty="0">
                <a:solidFill>
                  <a:schemeClr val="tx2"/>
                </a:solidFill>
                <a:latin typeface="+mn-lt"/>
              </a:rPr>
              <a:t> 24 yrs prison / $50,000</a:t>
            </a:r>
          </a:p>
        </p:txBody>
      </p:sp>
      <p:grpSp>
        <p:nvGrpSpPr>
          <p:cNvPr id="2" name="Group 1"/>
          <p:cNvGrpSpPr/>
          <p:nvPr/>
        </p:nvGrpSpPr>
        <p:grpSpPr>
          <a:xfrm>
            <a:off x="462475" y="4589463"/>
            <a:ext cx="2608263" cy="1525587"/>
            <a:chOff x="462475" y="4589463"/>
            <a:chExt cx="2608263" cy="1525587"/>
          </a:xfrm>
        </p:grpSpPr>
        <p:pic>
          <p:nvPicPr>
            <p:cNvPr id="23" name="Picture 5" descr="3-aegis-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75" y="4589463"/>
              <a:ext cx="14732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7"/>
            <p:cNvSpPr txBox="1">
              <a:spLocks noChangeArrowheads="1"/>
            </p:cNvSpPr>
            <p:nvPr/>
          </p:nvSpPr>
          <p:spPr bwMode="auto">
            <a:xfrm>
              <a:off x="1148275" y="5211763"/>
              <a:ext cx="7556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chemeClr val="bg1"/>
                  </a:solidFill>
                </a:rPr>
                <a:t>U.S. Aegis</a:t>
              </a:r>
            </a:p>
            <a:p>
              <a:pPr eaLnBrk="1" hangingPunct="1">
                <a:spcBef>
                  <a:spcPct val="0"/>
                </a:spcBef>
                <a:buFontTx/>
                <a:buNone/>
              </a:pPr>
              <a:r>
                <a:rPr lang="en-US" altLang="en-US" sz="900" b="1" dirty="0">
                  <a:solidFill>
                    <a:schemeClr val="bg1"/>
                  </a:solidFill>
                </a:rPr>
                <a:t>battleship</a:t>
              </a:r>
            </a:p>
          </p:txBody>
        </p:sp>
        <p:pic>
          <p:nvPicPr>
            <p:cNvPr id="25" name="Picture 6" descr="Haikou_Luy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175" y="4614863"/>
              <a:ext cx="10144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8"/>
            <p:cNvSpPr txBox="1">
              <a:spLocks noChangeArrowheads="1"/>
            </p:cNvSpPr>
            <p:nvPr/>
          </p:nvSpPr>
          <p:spPr bwMode="auto">
            <a:xfrm>
              <a:off x="2380175" y="5745163"/>
              <a:ext cx="6905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chemeClr val="bg1"/>
                  </a:solidFill>
                </a:rPr>
                <a:t>Chinese </a:t>
              </a:r>
            </a:p>
            <a:p>
              <a:pPr eaLnBrk="1" hangingPunct="1">
                <a:spcBef>
                  <a:spcPct val="0"/>
                </a:spcBef>
                <a:buFontTx/>
                <a:buNone/>
              </a:pPr>
              <a:r>
                <a:rPr lang="en-US" altLang="en-US" sz="900" b="1" dirty="0">
                  <a:solidFill>
                    <a:schemeClr val="bg1"/>
                  </a:solidFill>
                </a:rPr>
                <a:t>Luyang II</a:t>
              </a:r>
            </a:p>
          </p:txBody>
        </p:sp>
      </p:grpSp>
      <p:sp>
        <p:nvSpPr>
          <p:cNvPr id="27" name="Rectangle 12"/>
          <p:cNvSpPr>
            <a:spLocks noChangeAspect="1" noChangeArrowheads="1"/>
          </p:cNvSpPr>
          <p:nvPr/>
        </p:nvSpPr>
        <p:spPr bwMode="auto">
          <a:xfrm>
            <a:off x="3766550" y="2092735"/>
            <a:ext cx="336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b="1" dirty="0">
                <a:latin typeface="+mn-lt"/>
              </a:rPr>
              <a:t> (USPER2) Greg Bergersen</a:t>
            </a:r>
            <a:br>
              <a:rPr lang="en-US" altLang="en-US" sz="2400" b="1" dirty="0">
                <a:latin typeface="+mn-lt"/>
              </a:rPr>
            </a:br>
            <a:r>
              <a:rPr lang="en-US" altLang="en-US" sz="1600" dirty="0">
                <a:latin typeface="+mn-lt"/>
              </a:rPr>
              <a:t> Secret clearance</a:t>
            </a:r>
            <a:br>
              <a:rPr lang="en-US" altLang="en-US" sz="1600" dirty="0">
                <a:latin typeface="+mn-lt"/>
              </a:rPr>
            </a:br>
            <a:r>
              <a:rPr lang="en-US" altLang="en-US" sz="1600" dirty="0">
                <a:latin typeface="+mn-lt"/>
              </a:rPr>
              <a:t> Pentagon contractor</a:t>
            </a:r>
            <a:br>
              <a:rPr lang="en-US" altLang="en-US" sz="1600" dirty="0">
                <a:latin typeface="+mn-lt"/>
              </a:rPr>
            </a:br>
            <a:r>
              <a:rPr lang="en-US" altLang="en-US" sz="1600" dirty="0">
                <a:solidFill>
                  <a:schemeClr val="tx2"/>
                </a:solidFill>
                <a:latin typeface="+mn-lt"/>
              </a:rPr>
              <a:t> Taiwan's air defense system</a:t>
            </a:r>
            <a:br>
              <a:rPr lang="en-US" altLang="en-US" sz="1600" dirty="0">
                <a:solidFill>
                  <a:schemeClr val="tx2"/>
                </a:solidFill>
                <a:latin typeface="+mn-lt"/>
              </a:rPr>
            </a:br>
            <a:r>
              <a:rPr lang="en-US" altLang="en-US" sz="1600" dirty="0">
                <a:solidFill>
                  <a:schemeClr val="tx2"/>
                </a:solidFill>
                <a:latin typeface="+mn-lt"/>
              </a:rPr>
              <a:t> US plans in Taiwan</a:t>
            </a:r>
            <a:br>
              <a:rPr lang="en-US" altLang="en-US" sz="1600" dirty="0">
                <a:solidFill>
                  <a:schemeClr val="tx2"/>
                </a:solidFill>
                <a:latin typeface="+mn-lt"/>
              </a:rPr>
            </a:br>
            <a:r>
              <a:rPr lang="en-US" altLang="en-US" sz="1600" dirty="0">
                <a:solidFill>
                  <a:schemeClr val="tx2"/>
                </a:solidFill>
                <a:latin typeface="+mn-lt"/>
              </a:rPr>
              <a:t> China</a:t>
            </a:r>
            <a:br>
              <a:rPr lang="en-US" altLang="en-US" sz="1600" dirty="0">
                <a:solidFill>
                  <a:schemeClr val="tx2"/>
                </a:solidFill>
                <a:latin typeface="+mn-lt"/>
              </a:rPr>
            </a:br>
            <a:r>
              <a:rPr lang="en-US" altLang="en-US" sz="1600" dirty="0">
                <a:solidFill>
                  <a:schemeClr val="tx2"/>
                </a:solidFill>
                <a:latin typeface="+mn-lt"/>
              </a:rPr>
              <a:t> 57 months / 16 yrs prison</a:t>
            </a:r>
          </a:p>
        </p:txBody>
      </p:sp>
      <p:pic>
        <p:nvPicPr>
          <p:cNvPr id="29" name="Picture 9"/>
          <p:cNvPicPr>
            <a:picLocks noChangeAspect="1"/>
          </p:cNvPicPr>
          <p:nvPr/>
        </p:nvPicPr>
        <p:blipFill>
          <a:blip r:embed="rId5">
            <a:extLst>
              <a:ext uri="{28A0092B-C50C-407E-A947-70E740481C1C}">
                <a14:useLocalDpi xmlns:a14="http://schemas.microsoft.com/office/drawing/2010/main" val="0"/>
              </a:ext>
            </a:extLst>
          </a:blip>
          <a:srcRect t="3471" b="12778"/>
          <a:stretch>
            <a:fillRect/>
          </a:stretch>
        </p:blipFill>
        <p:spPr bwMode="auto">
          <a:xfrm>
            <a:off x="6669575" y="2455729"/>
            <a:ext cx="230028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6"/>
          <a:stretch>
            <a:fillRect/>
          </a:stretch>
        </p:blipFill>
        <p:spPr>
          <a:xfrm>
            <a:off x="6669575" y="2393180"/>
            <a:ext cx="2304488" cy="792549"/>
          </a:xfrm>
          <a:prstGeom prst="rect">
            <a:avLst/>
          </a:prstGeom>
        </p:spPr>
      </p:pic>
      <p:pic>
        <p:nvPicPr>
          <p:cNvPr id="31" name="Picture 30"/>
          <p:cNvPicPr>
            <a:picLocks noChangeAspect="1"/>
          </p:cNvPicPr>
          <p:nvPr/>
        </p:nvPicPr>
        <p:blipFill>
          <a:blip r:embed="rId7"/>
          <a:stretch>
            <a:fillRect/>
          </a:stretch>
        </p:blipFill>
        <p:spPr>
          <a:xfrm>
            <a:off x="6674042" y="2941270"/>
            <a:ext cx="2304488" cy="792549"/>
          </a:xfrm>
          <a:prstGeom prst="rect">
            <a:avLst/>
          </a:prstGeom>
        </p:spPr>
      </p:pic>
      <p:pic>
        <p:nvPicPr>
          <p:cNvPr id="32" name="Picture 31"/>
          <p:cNvPicPr>
            <a:picLocks noChangeAspect="1"/>
          </p:cNvPicPr>
          <p:nvPr/>
        </p:nvPicPr>
        <p:blipFill>
          <a:blip r:embed="rId8"/>
          <a:stretch>
            <a:fillRect/>
          </a:stretch>
        </p:blipFill>
        <p:spPr>
          <a:xfrm>
            <a:off x="6615066" y="3496816"/>
            <a:ext cx="2444708" cy="798645"/>
          </a:xfrm>
          <a:prstGeom prst="rect">
            <a:avLst/>
          </a:prstGeom>
        </p:spPr>
      </p:pic>
      <p:pic>
        <p:nvPicPr>
          <p:cNvPr id="33" name="Picture 32"/>
          <p:cNvPicPr>
            <a:picLocks noChangeAspect="1"/>
          </p:cNvPicPr>
          <p:nvPr/>
        </p:nvPicPr>
        <p:blipFill>
          <a:blip r:embed="rId9"/>
          <a:stretch>
            <a:fillRect/>
          </a:stretch>
        </p:blipFill>
        <p:spPr>
          <a:xfrm>
            <a:off x="6669575" y="4084420"/>
            <a:ext cx="2371550" cy="792549"/>
          </a:xfrm>
          <a:prstGeom prst="rect">
            <a:avLst/>
          </a:prstGeom>
        </p:spPr>
      </p:pic>
      <p:pic>
        <p:nvPicPr>
          <p:cNvPr id="19" name="Picture 18"/>
          <p:cNvPicPr>
            <a:picLocks noChangeAspect="1"/>
          </p:cNvPicPr>
          <p:nvPr/>
        </p:nvPicPr>
        <p:blipFill>
          <a:blip r:embed="rId10"/>
          <a:stretch>
            <a:fillRect/>
          </a:stretch>
        </p:blipFill>
        <p:spPr>
          <a:xfrm>
            <a:off x="6660908" y="4656759"/>
            <a:ext cx="2304488" cy="792549"/>
          </a:xfrm>
          <a:prstGeom prst="rect">
            <a:avLst/>
          </a:prstGeom>
        </p:spPr>
      </p:pic>
      <p:sp>
        <p:nvSpPr>
          <p:cNvPr id="34" name="Rectangle 33"/>
          <p:cNvSpPr/>
          <p:nvPr/>
        </p:nvSpPr>
        <p:spPr>
          <a:xfrm>
            <a:off x="643091" y="1275285"/>
            <a:ext cx="7726680" cy="387798"/>
          </a:xfrm>
          <a:prstGeom prst="rect">
            <a:avLst/>
          </a:prstGeom>
        </p:spPr>
        <p:txBody>
          <a:bodyPr wrap="square">
            <a:spAutoFit/>
          </a:bodyPr>
          <a:lstStyle/>
          <a:p>
            <a:pPr>
              <a:lnSpc>
                <a:spcPct val="80000"/>
              </a:lnSpc>
            </a:pPr>
            <a:r>
              <a:rPr lang="en-US" altLang="en-US" sz="2400" dirty="0">
                <a:latin typeface="+mj-lt"/>
              </a:rPr>
              <a:t>Most damaging espionage cases were carried out by insiders</a:t>
            </a:r>
          </a:p>
        </p:txBody>
      </p:sp>
    </p:spTree>
    <p:extLst>
      <p:ext uri="{BB962C8B-B14F-4D97-AF65-F5344CB8AC3E}">
        <p14:creationId xmlns:p14="http://schemas.microsoft.com/office/powerpoint/2010/main" val="124154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25</a:t>
            </a:fld>
            <a:endParaRPr lang="en-US" dirty="0"/>
          </a:p>
        </p:txBody>
      </p:sp>
      <p:sp>
        <p:nvSpPr>
          <p:cNvPr id="4" name="Content Placeholder 3"/>
          <p:cNvSpPr>
            <a:spLocks noGrp="1"/>
          </p:cNvSpPr>
          <p:nvPr>
            <p:ph idx="1"/>
          </p:nvPr>
        </p:nvSpPr>
        <p:spPr>
          <a:xfrm>
            <a:off x="616150" y="1264738"/>
            <a:ext cx="7886700" cy="4602479"/>
          </a:xfrm>
        </p:spPr>
        <p:txBody>
          <a:bodyPr/>
          <a:lstStyle/>
          <a:p>
            <a:r>
              <a:rPr lang="en-US" altLang="en-US" dirty="0">
                <a:latin typeface="+mn-lt"/>
              </a:rPr>
              <a:t>Socially-engineered email aka “phishing” or “spear-phishing” is the most common method our adversaries use to get inside computer networks</a:t>
            </a:r>
          </a:p>
          <a:p>
            <a:pPr>
              <a:buFontTx/>
              <a:buNone/>
            </a:pPr>
            <a:endParaRPr lang="en-US" altLang="en-US" dirty="0">
              <a:latin typeface="+mn-lt"/>
            </a:endParaRPr>
          </a:p>
          <a:p>
            <a:pPr>
              <a:buFontTx/>
              <a:buNone/>
            </a:pPr>
            <a:endParaRPr lang="en-US" altLang="en-US" dirty="0">
              <a:latin typeface="+mn-lt"/>
            </a:endParaRPr>
          </a:p>
          <a:p>
            <a:r>
              <a:rPr lang="en-US" altLang="en-US" dirty="0">
                <a:latin typeface="+mn-lt"/>
              </a:rPr>
              <a:t>A socially-engineered email is:</a:t>
            </a:r>
          </a:p>
          <a:p>
            <a:pPr lvl="1">
              <a:buFontTx/>
              <a:buChar char="•"/>
            </a:pPr>
            <a:r>
              <a:rPr lang="en-US" altLang="en-US" sz="2000" dirty="0">
                <a:latin typeface="+mn-lt"/>
              </a:rPr>
              <a:t>An email with maliciously-crafted </a:t>
            </a:r>
            <a:r>
              <a:rPr lang="en-US" altLang="en-US" sz="2000" u="sng" dirty="0">
                <a:latin typeface="+mn-lt"/>
              </a:rPr>
              <a:t>attachments or links</a:t>
            </a:r>
            <a:r>
              <a:rPr lang="en-US" altLang="en-US" sz="2000" dirty="0">
                <a:latin typeface="+mn-lt"/>
              </a:rPr>
              <a:t> to a malicious website</a:t>
            </a:r>
          </a:p>
          <a:p>
            <a:pPr lvl="1">
              <a:buFontTx/>
              <a:buChar char="•"/>
            </a:pPr>
            <a:r>
              <a:rPr lang="en-US" altLang="en-US" sz="2000" dirty="0">
                <a:latin typeface="+mn-lt"/>
              </a:rPr>
              <a:t>High level of targeting sophistication (spear-phishing)</a:t>
            </a:r>
          </a:p>
          <a:p>
            <a:pPr lvl="1">
              <a:buFontTx/>
              <a:buChar char="•"/>
            </a:pPr>
            <a:r>
              <a:rPr lang="en-US" altLang="en-US" sz="2000" dirty="0">
                <a:latin typeface="+mn-lt"/>
              </a:rPr>
              <a:t>May appear to come from an associate, client, or acquaintance</a:t>
            </a:r>
          </a:p>
          <a:p>
            <a:pPr lvl="1">
              <a:buFontTx/>
              <a:buChar char="•"/>
            </a:pPr>
            <a:r>
              <a:rPr lang="en-US" altLang="en-US" sz="2000" dirty="0">
                <a:latin typeface="+mn-lt"/>
              </a:rPr>
              <a:t>May be contextually relevant to your job</a:t>
            </a:r>
          </a:p>
          <a:p>
            <a:endParaRPr lang="en-US" altLang="en-US" sz="2000" dirty="0">
              <a:latin typeface="+mn-lt"/>
            </a:endParaRPr>
          </a:p>
          <a:p>
            <a:endParaRPr lang="en-US" sz="2000" dirty="0">
              <a:latin typeface="+mn-lt"/>
            </a:endParaRPr>
          </a:p>
        </p:txBody>
      </p:sp>
      <p:sp>
        <p:nvSpPr>
          <p:cNvPr id="5" name="Title 4"/>
          <p:cNvSpPr>
            <a:spLocks noGrp="1"/>
          </p:cNvSpPr>
          <p:nvPr>
            <p:ph type="title"/>
          </p:nvPr>
        </p:nvSpPr>
        <p:spPr>
          <a:xfrm>
            <a:off x="616150" y="-76421"/>
            <a:ext cx="7195508" cy="1067204"/>
          </a:xfrm>
        </p:spPr>
        <p:txBody>
          <a:bodyPr/>
          <a:lstStyle/>
          <a:p>
            <a:pPr>
              <a:lnSpc>
                <a:spcPct val="221674"/>
              </a:lnSpc>
            </a:pPr>
            <a:r>
              <a:rPr lang="en-US" dirty="0"/>
              <a:t>Cyber: Phishing</a:t>
            </a:r>
          </a:p>
        </p:txBody>
      </p:sp>
      <p:sp>
        <p:nvSpPr>
          <p:cNvPr id="7" name="Rectangle 7"/>
          <p:cNvSpPr>
            <a:spLocks noChangeArrowheads="1"/>
          </p:cNvSpPr>
          <p:nvPr/>
        </p:nvSpPr>
        <p:spPr bwMode="auto">
          <a:xfrm>
            <a:off x="569564" y="5461391"/>
            <a:ext cx="7942911" cy="493387"/>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 name="Rectangle 8"/>
          <p:cNvSpPr>
            <a:spLocks noChangeArrowheads="1"/>
          </p:cNvSpPr>
          <p:nvPr/>
        </p:nvSpPr>
        <p:spPr bwMode="auto">
          <a:xfrm>
            <a:off x="625775" y="5482641"/>
            <a:ext cx="7918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000" b="1" dirty="0">
                <a:latin typeface="+mn-lt"/>
              </a:rPr>
              <a:t>Do not open attachments (or clink on links) from someone you do not know</a:t>
            </a:r>
          </a:p>
        </p:txBody>
      </p:sp>
      <p:pic>
        <p:nvPicPr>
          <p:cNvPr id="9" name="Don't Be THIS Guy_ Spear Phishing.wmv">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340300" y="2300360"/>
            <a:ext cx="10493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now the Risk - Raise Your Shield_  Spear Phishing-2.wmv">
            <a:hlinkClick r:id="" action="ppaction://media"/>
          </p:cNvPr>
          <p:cNvPicPr>
            <a:picLocks noRot="1" noChangeAspect="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4711900" y="2334491"/>
            <a:ext cx="1301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4711900" y="2748360"/>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solidFill>
                  <a:srgbClr val="FF9900"/>
                </a:solidFill>
              </a:rPr>
              <a:t>Spearphishing</a:t>
            </a:r>
          </a:p>
        </p:txBody>
      </p:sp>
    </p:spTree>
    <p:extLst>
      <p:ext uri="{BB962C8B-B14F-4D97-AF65-F5344CB8AC3E}">
        <p14:creationId xmlns:p14="http://schemas.microsoft.com/office/powerpoint/2010/main" val="3542284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fullScrn="1">
              <p:cMediaNode vol="80000">
                <p:cTn id="12" fill="hold" display="0">
                  <p:stCondLst>
                    <p:cond delay="indefinite"/>
                  </p:stCondLst>
                </p:cTn>
                <p:tgtEl>
                  <p:spTgt spid="9"/>
                </p:tgtEl>
              </p:cMediaNode>
            </p:video>
            <p:video fullScrn="1">
              <p:cMediaNode vol="80000">
                <p:cTn id="13" fill="hold" display="0">
                  <p:stCondLst>
                    <p:cond delay="indefinite"/>
                  </p:stCondLst>
                </p:cTn>
                <p:tgtEl>
                  <p:spTgt spid="10"/>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26</a:t>
            </a:fld>
            <a:endParaRPr lang="en-US" dirty="0"/>
          </a:p>
        </p:txBody>
      </p:sp>
      <p:sp>
        <p:nvSpPr>
          <p:cNvPr id="4" name="Content Placeholder 3"/>
          <p:cNvSpPr>
            <a:spLocks noGrp="1"/>
          </p:cNvSpPr>
          <p:nvPr>
            <p:ph idx="1"/>
          </p:nvPr>
        </p:nvSpPr>
        <p:spPr>
          <a:xfrm>
            <a:off x="639060" y="1556750"/>
            <a:ext cx="4310698" cy="4195606"/>
          </a:xfrm>
        </p:spPr>
        <p:txBody>
          <a:bodyPr>
            <a:noAutofit/>
          </a:bodyPr>
          <a:lstStyle/>
          <a:p>
            <a:pPr marL="347472" indent="-347472">
              <a:lnSpc>
                <a:spcPct val="100000"/>
              </a:lnSpc>
              <a:spcBef>
                <a:spcPts val="0"/>
              </a:spcBef>
              <a:defRPr/>
            </a:pPr>
            <a:r>
              <a:rPr lang="en-US" sz="2000" dirty="0">
                <a:latin typeface="+mn-lt"/>
              </a:rPr>
              <a:t>Malicious links or attachments</a:t>
            </a:r>
          </a:p>
          <a:p>
            <a:pPr marL="347472" indent="-347472">
              <a:lnSpc>
                <a:spcPct val="100000"/>
              </a:lnSpc>
              <a:spcBef>
                <a:spcPts val="0"/>
              </a:spcBef>
              <a:defRPr/>
            </a:pPr>
            <a:r>
              <a:rPr lang="en-US" sz="2000" dirty="0">
                <a:latin typeface="+mn-lt"/>
              </a:rPr>
              <a:t>Spearphishing</a:t>
            </a:r>
          </a:p>
          <a:p>
            <a:pPr marL="347472" indent="-347472">
              <a:lnSpc>
                <a:spcPct val="100000"/>
              </a:lnSpc>
              <a:spcBef>
                <a:spcPts val="0"/>
              </a:spcBef>
              <a:defRPr/>
            </a:pPr>
            <a:r>
              <a:rPr lang="en-US" sz="2000" dirty="0">
                <a:latin typeface="+mn-lt"/>
              </a:rPr>
              <a:t>Spoofed emails</a:t>
            </a:r>
          </a:p>
          <a:p>
            <a:pPr marL="347472" indent="-347472">
              <a:lnSpc>
                <a:spcPct val="100000"/>
              </a:lnSpc>
              <a:spcBef>
                <a:spcPts val="0"/>
              </a:spcBef>
              <a:defRPr/>
            </a:pPr>
            <a:r>
              <a:rPr lang="en-US" sz="2000" dirty="0">
                <a:latin typeface="+mn-lt"/>
              </a:rPr>
              <a:t>Un-patched or zero-day vulnerabilities</a:t>
            </a:r>
          </a:p>
          <a:p>
            <a:pPr marL="347472" indent="-347472">
              <a:lnSpc>
                <a:spcPct val="100000"/>
              </a:lnSpc>
              <a:spcBef>
                <a:spcPts val="0"/>
              </a:spcBef>
              <a:defRPr/>
            </a:pPr>
            <a:r>
              <a:rPr lang="en-US" sz="2000" dirty="0">
                <a:latin typeface="+mn-lt"/>
              </a:rPr>
              <a:t>Compromised media (USB drives)</a:t>
            </a:r>
          </a:p>
          <a:p>
            <a:pPr marL="347472" indent="-347472">
              <a:lnSpc>
                <a:spcPct val="100000"/>
              </a:lnSpc>
              <a:spcBef>
                <a:spcPts val="0"/>
              </a:spcBef>
              <a:defRPr/>
            </a:pPr>
            <a:r>
              <a:rPr lang="en-US" sz="2000" dirty="0">
                <a:latin typeface="+mn-lt"/>
              </a:rPr>
              <a:t>Credential harvesting</a:t>
            </a:r>
          </a:p>
          <a:p>
            <a:pPr marL="347472" indent="-347472">
              <a:lnSpc>
                <a:spcPct val="100000"/>
              </a:lnSpc>
              <a:spcBef>
                <a:spcPts val="0"/>
              </a:spcBef>
              <a:defRPr/>
            </a:pPr>
            <a:r>
              <a:rPr lang="en-US" sz="2000" dirty="0">
                <a:latin typeface="+mn-lt"/>
              </a:rPr>
              <a:t>Easily broken passwords</a:t>
            </a:r>
          </a:p>
          <a:p>
            <a:pPr marL="347472" indent="-347472">
              <a:lnSpc>
                <a:spcPct val="100000"/>
              </a:lnSpc>
              <a:spcBef>
                <a:spcPts val="0"/>
              </a:spcBef>
              <a:defRPr/>
            </a:pPr>
            <a:r>
              <a:rPr lang="en-US" sz="2000" dirty="0">
                <a:latin typeface="+mn-lt"/>
              </a:rPr>
              <a:t>Attempted and successful intrusions</a:t>
            </a:r>
          </a:p>
          <a:p>
            <a:pPr marL="347472" indent="-347472">
              <a:lnSpc>
                <a:spcPct val="100000"/>
              </a:lnSpc>
              <a:spcBef>
                <a:spcPts val="0"/>
              </a:spcBef>
              <a:defRPr/>
            </a:pPr>
            <a:r>
              <a:rPr lang="en-US" sz="2000" dirty="0">
                <a:latin typeface="+mn-lt"/>
              </a:rPr>
              <a:t>Access Controls &amp; User Account Audits</a:t>
            </a:r>
          </a:p>
          <a:p>
            <a:pPr marL="347472" indent="-347472">
              <a:lnSpc>
                <a:spcPct val="100000"/>
              </a:lnSpc>
              <a:spcBef>
                <a:spcPts val="0"/>
              </a:spcBef>
              <a:defRPr/>
            </a:pPr>
            <a:r>
              <a:rPr lang="en-US" sz="2000" dirty="0">
                <a:latin typeface="+mn-lt"/>
              </a:rPr>
              <a:t>Review BYOD policies</a:t>
            </a:r>
          </a:p>
          <a:p>
            <a:endParaRPr lang="en-US" sz="2000" dirty="0">
              <a:latin typeface="+mn-lt"/>
            </a:endParaRPr>
          </a:p>
        </p:txBody>
      </p:sp>
      <p:sp>
        <p:nvSpPr>
          <p:cNvPr id="5" name="Title 4"/>
          <p:cNvSpPr>
            <a:spLocks noGrp="1"/>
          </p:cNvSpPr>
          <p:nvPr>
            <p:ph type="title"/>
          </p:nvPr>
        </p:nvSpPr>
        <p:spPr>
          <a:xfrm>
            <a:off x="630977" y="-113272"/>
            <a:ext cx="7195508" cy="1067204"/>
          </a:xfrm>
        </p:spPr>
        <p:txBody>
          <a:bodyPr/>
          <a:lstStyle/>
          <a:p>
            <a:pPr>
              <a:lnSpc>
                <a:spcPct val="221674"/>
              </a:lnSpc>
            </a:pPr>
            <a:r>
              <a:rPr lang="en-US" dirty="0"/>
              <a:t>Cyber / Social Networking</a:t>
            </a:r>
          </a:p>
        </p:txBody>
      </p:sp>
      <p:sp>
        <p:nvSpPr>
          <p:cNvPr id="8" name="Rectangle 7"/>
          <p:cNvSpPr/>
          <p:nvPr/>
        </p:nvSpPr>
        <p:spPr>
          <a:xfrm>
            <a:off x="5015580" y="1617739"/>
            <a:ext cx="3760470" cy="3785652"/>
          </a:xfrm>
          <a:prstGeom prst="rect">
            <a:avLst/>
          </a:prstGeom>
        </p:spPr>
        <p:txBody>
          <a:bodyPr wrap="square">
            <a:spAutoFit/>
          </a:bodyPr>
          <a:lstStyle/>
          <a:p>
            <a:pPr marL="342900" indent="-342900">
              <a:buFont typeface="Arial" panose="020B0604020202020204" pitchFamily="34" charset="0"/>
              <a:buChar char="•"/>
              <a:defRPr/>
            </a:pPr>
            <a:r>
              <a:rPr lang="en-US" sz="2000" dirty="0"/>
              <a:t>Great tool, but…</a:t>
            </a:r>
          </a:p>
          <a:p>
            <a:pPr marL="342900" indent="-342900">
              <a:buFont typeface="Arial" panose="020B0604020202020204" pitchFamily="34" charset="0"/>
              <a:buChar char="•"/>
              <a:defRPr/>
            </a:pPr>
            <a:r>
              <a:rPr lang="en-US" sz="2000" dirty="0"/>
              <a:t>False identities, personas</a:t>
            </a:r>
          </a:p>
          <a:p>
            <a:pPr marL="342900" indent="-342900">
              <a:buFont typeface="Arial" panose="020B0604020202020204" pitchFamily="34" charset="0"/>
              <a:buChar char="•"/>
              <a:defRPr/>
            </a:pPr>
            <a:r>
              <a:rPr lang="en-US" sz="2000" dirty="0"/>
              <a:t>Vulnerable to spearphishing, spoofing, hacking</a:t>
            </a:r>
          </a:p>
          <a:p>
            <a:pPr marL="342900" indent="-342900">
              <a:buFont typeface="Arial" panose="020B0604020202020204" pitchFamily="34" charset="0"/>
              <a:buChar char="•"/>
              <a:defRPr/>
            </a:pPr>
            <a:r>
              <a:rPr lang="en-US" sz="2000" dirty="0"/>
              <a:t>Tremendous volume of users presents targets of opportunity</a:t>
            </a:r>
          </a:p>
          <a:p>
            <a:pPr marL="342900" indent="-342900">
              <a:buFont typeface="Arial" panose="020B0604020202020204" pitchFamily="34" charset="0"/>
              <a:buChar char="•"/>
              <a:defRPr/>
            </a:pPr>
            <a:r>
              <a:rPr lang="en-US" sz="2000" dirty="0"/>
              <a:t>Can be used for reconnaissance and elicitation</a:t>
            </a:r>
          </a:p>
          <a:p>
            <a:pPr marL="342900" indent="-342900">
              <a:buFont typeface="Arial" panose="020B0604020202020204" pitchFamily="34" charset="0"/>
              <a:buChar char="•"/>
              <a:defRPr/>
            </a:pPr>
            <a:r>
              <a:rPr lang="en-US" sz="2000" dirty="0"/>
              <a:t>Remember NEED-TO-KNOW.  Only post what is needed</a:t>
            </a:r>
          </a:p>
          <a:p>
            <a:pPr marL="342900" indent="-342900">
              <a:buFont typeface="Arial" panose="020B0604020202020204" pitchFamily="34" charset="0"/>
              <a:buChar char="•"/>
              <a:defRPr/>
            </a:pPr>
            <a:r>
              <a:rPr lang="en-US" sz="2000" dirty="0"/>
              <a:t>Adjust your security settings</a:t>
            </a:r>
          </a:p>
          <a:p>
            <a:pPr marL="342900" indent="-342900">
              <a:buFont typeface="Arial" panose="020B0604020202020204" pitchFamily="34" charset="0"/>
              <a:buChar char="•"/>
              <a:defRPr/>
            </a:pPr>
            <a:r>
              <a:rPr lang="en-US" sz="2000" dirty="0"/>
              <a:t>Not everyone is a friend!</a:t>
            </a:r>
          </a:p>
        </p:txBody>
      </p:sp>
      <p:sp>
        <p:nvSpPr>
          <p:cNvPr id="9" name="Text Placeholder 3"/>
          <p:cNvSpPr>
            <a:spLocks noGrp="1"/>
          </p:cNvSpPr>
          <p:nvPr>
            <p:ph type="body" idx="1"/>
          </p:nvPr>
        </p:nvSpPr>
        <p:spPr>
          <a:xfrm>
            <a:off x="762000" y="1257470"/>
            <a:ext cx="3867150" cy="561975"/>
          </a:xfrm>
        </p:spPr>
        <p:txBody>
          <a:bodyPr/>
          <a:lstStyle/>
          <a:p>
            <a:pPr marL="0" indent="0">
              <a:buNone/>
            </a:pPr>
            <a:r>
              <a:rPr lang="en-US" altLang="en-US" dirty="0">
                <a:latin typeface="+mj-lt"/>
              </a:rPr>
              <a:t>Cyber</a:t>
            </a:r>
          </a:p>
        </p:txBody>
      </p:sp>
      <p:sp>
        <p:nvSpPr>
          <p:cNvPr id="10" name="Text Placeholder 5"/>
          <p:cNvSpPr>
            <a:spLocks noGrp="1"/>
          </p:cNvSpPr>
          <p:nvPr>
            <p:ph type="body" sz="quarter" idx="4294967295"/>
          </p:nvPr>
        </p:nvSpPr>
        <p:spPr>
          <a:xfrm>
            <a:off x="5179212" y="1257470"/>
            <a:ext cx="3887788" cy="561975"/>
          </a:xfrm>
          <a:prstGeom prst="rect">
            <a:avLst/>
          </a:prstGeom>
        </p:spPr>
        <p:txBody>
          <a:bodyPr/>
          <a:lstStyle/>
          <a:p>
            <a:pPr marL="0" indent="0">
              <a:buNone/>
            </a:pPr>
            <a:r>
              <a:rPr lang="en-US" altLang="en-US" dirty="0">
                <a:latin typeface="+mj-lt"/>
              </a:rPr>
              <a:t>Social Networking</a:t>
            </a:r>
          </a:p>
        </p:txBody>
      </p:sp>
      <p:sp>
        <p:nvSpPr>
          <p:cNvPr id="12" name="Rectangle 7"/>
          <p:cNvSpPr>
            <a:spLocks noChangeArrowheads="1"/>
          </p:cNvSpPr>
          <p:nvPr/>
        </p:nvSpPr>
        <p:spPr bwMode="auto">
          <a:xfrm>
            <a:off x="562029" y="5731106"/>
            <a:ext cx="7942911" cy="493387"/>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 name="Rectangle 8"/>
          <p:cNvSpPr>
            <a:spLocks noChangeArrowheads="1"/>
          </p:cNvSpPr>
          <p:nvPr/>
        </p:nvSpPr>
        <p:spPr bwMode="auto">
          <a:xfrm>
            <a:off x="618240" y="5752356"/>
            <a:ext cx="7918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000" b="1" dirty="0">
                <a:latin typeface="+mn-lt"/>
              </a:rPr>
              <a:t>Do not open attachments (or clink on links) from someone you do not know</a:t>
            </a:r>
          </a:p>
        </p:txBody>
      </p:sp>
    </p:spTree>
    <p:extLst>
      <p:ext uri="{BB962C8B-B14F-4D97-AF65-F5344CB8AC3E}">
        <p14:creationId xmlns:p14="http://schemas.microsoft.com/office/powerpoint/2010/main" val="240145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64304"/>
            <a:ext cx="2057400" cy="365125"/>
          </a:xfrm>
        </p:spPr>
        <p:txBody>
          <a:bodyPr/>
          <a:lstStyle/>
          <a:p>
            <a:fld id="{B4935736-6DC4-47F4-9AC4-BE352C6182E9}" type="slidenum">
              <a:rPr lang="en-US" smtClean="0"/>
              <a:t>27</a:t>
            </a:fld>
            <a:endParaRPr lang="en-US" dirty="0"/>
          </a:p>
        </p:txBody>
      </p:sp>
      <p:sp>
        <p:nvSpPr>
          <p:cNvPr id="4" name="Content Placeholder 3"/>
          <p:cNvSpPr>
            <a:spLocks noGrp="1"/>
          </p:cNvSpPr>
          <p:nvPr>
            <p:ph idx="1"/>
          </p:nvPr>
        </p:nvSpPr>
        <p:spPr>
          <a:xfrm>
            <a:off x="628650" y="1285601"/>
            <a:ext cx="5729518" cy="4602479"/>
          </a:xfrm>
        </p:spPr>
        <p:txBody>
          <a:bodyPr/>
          <a:lstStyle/>
          <a:p>
            <a:pPr marL="231775" lvl="1">
              <a:defRPr/>
            </a:pPr>
            <a:r>
              <a:rPr lang="en-US" sz="2000" dirty="0">
                <a:latin typeface="+mn-lt"/>
              </a:rPr>
              <a:t>NEED-TO-KNOW. Only post information that you are comfortable with others knowing </a:t>
            </a:r>
          </a:p>
          <a:p>
            <a:pPr marL="231775" lvl="1">
              <a:defRPr/>
            </a:pPr>
            <a:r>
              <a:rPr lang="en-US" sz="2000" dirty="0">
                <a:latin typeface="+mn-lt"/>
              </a:rPr>
              <a:t>No detailed biographic information </a:t>
            </a:r>
          </a:p>
          <a:p>
            <a:pPr marL="231775" lvl="1">
              <a:defRPr/>
            </a:pPr>
            <a:r>
              <a:rPr lang="en-US" sz="2000" dirty="0">
                <a:latin typeface="+mn-lt"/>
              </a:rPr>
              <a:t>Do not list your home address or personal phone number (A phone number can be used to perform a reverse look-up and find your home address)</a:t>
            </a:r>
          </a:p>
          <a:p>
            <a:pPr marL="231775" lvl="1">
              <a:defRPr/>
            </a:pPr>
            <a:r>
              <a:rPr lang="en-US" sz="2000" dirty="0">
                <a:latin typeface="+mn-lt"/>
              </a:rPr>
              <a:t>Adjust security settings, lock down pictures and personal information</a:t>
            </a:r>
          </a:p>
          <a:p>
            <a:pPr marL="231775" lvl="1">
              <a:defRPr/>
            </a:pPr>
            <a:r>
              <a:rPr lang="en-US" sz="2000" dirty="0">
                <a:latin typeface="+mn-lt"/>
              </a:rPr>
              <a:t>Do not divulge sensitive company information. Limit project-specific descriptions</a:t>
            </a:r>
          </a:p>
          <a:p>
            <a:pPr marL="231775" lvl="1">
              <a:defRPr/>
            </a:pPr>
            <a:r>
              <a:rPr lang="en-US" sz="2000" dirty="0">
                <a:latin typeface="+mn-lt"/>
              </a:rPr>
              <a:t>Remember! Not everyone is your friend. Do not blindly accept every business associate, referral, or friend invitation</a:t>
            </a:r>
          </a:p>
          <a:p>
            <a:endParaRPr lang="en-US" dirty="0">
              <a:latin typeface="+mn-lt"/>
            </a:endParaRPr>
          </a:p>
        </p:txBody>
      </p:sp>
      <p:sp>
        <p:nvSpPr>
          <p:cNvPr id="5" name="Title 4"/>
          <p:cNvSpPr>
            <a:spLocks noGrp="1"/>
          </p:cNvSpPr>
          <p:nvPr>
            <p:ph type="title"/>
          </p:nvPr>
        </p:nvSpPr>
        <p:spPr>
          <a:xfrm>
            <a:off x="628650" y="47824"/>
            <a:ext cx="7195508" cy="1067204"/>
          </a:xfrm>
        </p:spPr>
        <p:txBody>
          <a:bodyPr/>
          <a:lstStyle/>
          <a:p>
            <a:pPr>
              <a:lnSpc>
                <a:spcPct val="221674"/>
              </a:lnSpc>
            </a:pPr>
            <a:r>
              <a:rPr lang="en-US" dirty="0"/>
              <a:t>Social Networking Tips</a:t>
            </a:r>
          </a:p>
        </p:txBody>
      </p:sp>
      <p:sp>
        <p:nvSpPr>
          <p:cNvPr id="7" name="Rectangle 4"/>
          <p:cNvSpPr>
            <a:spLocks noChangeArrowheads="1"/>
          </p:cNvSpPr>
          <p:nvPr/>
        </p:nvSpPr>
        <p:spPr bwMode="auto">
          <a:xfrm>
            <a:off x="838714" y="5416166"/>
            <a:ext cx="7581900" cy="659913"/>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 name="Rectangle 5"/>
          <p:cNvSpPr>
            <a:spLocks noChangeArrowheads="1"/>
          </p:cNvSpPr>
          <p:nvPr/>
        </p:nvSpPr>
        <p:spPr bwMode="auto">
          <a:xfrm>
            <a:off x="838714" y="5555934"/>
            <a:ext cx="7618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000" b="1" u="sng" dirty="0">
                <a:latin typeface="+mn-lt"/>
              </a:rPr>
              <a:t>Never</a:t>
            </a:r>
            <a:r>
              <a:rPr lang="en-US" altLang="en-US" sz="2000" b="1" dirty="0">
                <a:latin typeface="+mn-lt"/>
              </a:rPr>
              <a:t> divulge your clearance level or that you work on classified projects</a:t>
            </a:r>
          </a:p>
        </p:txBody>
      </p:sp>
      <p:grpSp>
        <p:nvGrpSpPr>
          <p:cNvPr id="2" name="Group 1"/>
          <p:cNvGrpSpPr/>
          <p:nvPr/>
        </p:nvGrpSpPr>
        <p:grpSpPr>
          <a:xfrm>
            <a:off x="6965576" y="1362479"/>
            <a:ext cx="1513708" cy="1201427"/>
            <a:chOff x="6965576" y="1362479"/>
            <a:chExt cx="1513708" cy="1201427"/>
          </a:xfrm>
        </p:grpSpPr>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576" y="1362479"/>
              <a:ext cx="1513708" cy="120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2"/>
            <p:cNvSpPr>
              <a:spLocks noChangeArrowheads="1"/>
            </p:cNvSpPr>
            <p:nvPr/>
          </p:nvSpPr>
          <p:spPr bwMode="auto">
            <a:xfrm>
              <a:off x="7939210" y="1527965"/>
              <a:ext cx="294040" cy="47990"/>
            </a:xfrm>
            <a:prstGeom prst="rect">
              <a:avLst/>
            </a:prstGeom>
            <a:solidFill>
              <a:schemeClr val="tx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dirty="0">
                <a:solidFill>
                  <a:srgbClr val="FFFFFF"/>
                </a:solidFill>
              </a:endParaRPr>
            </a:p>
          </p:txBody>
        </p:sp>
        <p:sp>
          <p:nvSpPr>
            <p:cNvPr id="12" name="Rectangle 22"/>
            <p:cNvSpPr>
              <a:spLocks noChangeArrowheads="1"/>
            </p:cNvSpPr>
            <p:nvPr/>
          </p:nvSpPr>
          <p:spPr bwMode="auto">
            <a:xfrm>
              <a:off x="7603163" y="1792742"/>
              <a:ext cx="292541" cy="46336"/>
            </a:xfrm>
            <a:prstGeom prst="rect">
              <a:avLst/>
            </a:prstGeom>
            <a:solidFill>
              <a:schemeClr val="tx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dirty="0">
                <a:solidFill>
                  <a:srgbClr val="FFFFFF"/>
                </a:solidFill>
              </a:endParaRPr>
            </a:p>
          </p:txBody>
        </p:sp>
        <p:sp>
          <p:nvSpPr>
            <p:cNvPr id="13" name="Rectangle 22"/>
            <p:cNvSpPr>
              <a:spLocks noChangeArrowheads="1"/>
            </p:cNvSpPr>
            <p:nvPr/>
          </p:nvSpPr>
          <p:spPr bwMode="auto">
            <a:xfrm>
              <a:off x="7256616" y="1630566"/>
              <a:ext cx="294040" cy="46336"/>
            </a:xfrm>
            <a:prstGeom prst="rect">
              <a:avLst/>
            </a:prstGeom>
            <a:solidFill>
              <a:schemeClr val="tx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dirty="0">
                <a:solidFill>
                  <a:srgbClr val="FFFFFF"/>
                </a:solidFill>
              </a:endParaRPr>
            </a:p>
          </p:txBody>
        </p:sp>
      </p:grpSp>
    </p:spTree>
    <p:extLst>
      <p:ext uri="{BB962C8B-B14F-4D97-AF65-F5344CB8AC3E}">
        <p14:creationId xmlns:p14="http://schemas.microsoft.com/office/powerpoint/2010/main" val="189586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28</a:t>
            </a:fld>
            <a:endParaRPr lang="en-US" dirty="0"/>
          </a:p>
        </p:txBody>
      </p:sp>
      <p:sp>
        <p:nvSpPr>
          <p:cNvPr id="4" name="Content Placeholder 3"/>
          <p:cNvSpPr>
            <a:spLocks noGrp="1"/>
          </p:cNvSpPr>
          <p:nvPr>
            <p:ph idx="1"/>
          </p:nvPr>
        </p:nvSpPr>
        <p:spPr>
          <a:xfrm>
            <a:off x="628650" y="1299519"/>
            <a:ext cx="7477419" cy="5249021"/>
          </a:xfrm>
        </p:spPr>
        <p:txBody>
          <a:bodyPr>
            <a:noAutofit/>
          </a:bodyPr>
          <a:lstStyle/>
          <a:p>
            <a:pPr>
              <a:lnSpc>
                <a:spcPct val="80000"/>
              </a:lnSpc>
            </a:pPr>
            <a:r>
              <a:rPr lang="en-US" altLang="en-US" sz="2000" dirty="0">
                <a:latin typeface="+mn-lt"/>
              </a:rPr>
              <a:t>Anna Chapman (Anna Vasilyevna Kushchenko)</a:t>
            </a:r>
            <a:br>
              <a:rPr lang="en-US" altLang="en-US" sz="2000" dirty="0">
                <a:latin typeface="+mn-lt"/>
              </a:rPr>
            </a:br>
            <a:r>
              <a:rPr lang="en-US" altLang="en-US" sz="2000" dirty="0">
                <a:latin typeface="+mn-lt"/>
              </a:rPr>
              <a:t>is the daughter of a Russian Intelligence General</a:t>
            </a:r>
          </a:p>
          <a:p>
            <a:pPr>
              <a:lnSpc>
                <a:spcPct val="80000"/>
              </a:lnSpc>
            </a:pPr>
            <a:r>
              <a:rPr lang="en-US" altLang="en-US" sz="2000" dirty="0">
                <a:latin typeface="+mn-lt"/>
              </a:rPr>
              <a:t>Anna was a deep cover Russian intelligence </a:t>
            </a:r>
            <a:br>
              <a:rPr lang="en-US" altLang="en-US" sz="2000" dirty="0">
                <a:latin typeface="+mn-lt"/>
              </a:rPr>
            </a:br>
            <a:r>
              <a:rPr lang="en-US" altLang="en-US" sz="2000" dirty="0">
                <a:latin typeface="+mn-lt"/>
              </a:rPr>
              <a:t>officer targeting U.S. policy, economics, and </a:t>
            </a:r>
            <a:br>
              <a:rPr lang="en-US" altLang="en-US" sz="2000" dirty="0">
                <a:latin typeface="+mn-lt"/>
              </a:rPr>
            </a:br>
            <a:r>
              <a:rPr lang="en-US" altLang="en-US" sz="2000" dirty="0">
                <a:latin typeface="+mn-lt"/>
              </a:rPr>
              <a:t>personnel who had access</a:t>
            </a:r>
          </a:p>
          <a:p>
            <a:pPr>
              <a:lnSpc>
                <a:spcPct val="80000"/>
              </a:lnSpc>
            </a:pPr>
            <a:r>
              <a:rPr lang="en-US" altLang="en-US" sz="2000" dirty="0">
                <a:latin typeface="+mn-lt"/>
              </a:rPr>
              <a:t>Anna used a popular social networking site to socially </a:t>
            </a:r>
            <a:br>
              <a:rPr lang="en-US" altLang="en-US" sz="2000" dirty="0">
                <a:latin typeface="+mn-lt"/>
              </a:rPr>
            </a:br>
            <a:r>
              <a:rPr lang="en-US" altLang="en-US" sz="2000" dirty="0">
                <a:latin typeface="+mn-lt"/>
              </a:rPr>
              <a:t>engineer her targets and later used Steganography to </a:t>
            </a:r>
            <a:br>
              <a:rPr lang="en-US" altLang="en-US" sz="2000" dirty="0">
                <a:latin typeface="+mn-lt"/>
              </a:rPr>
            </a:br>
            <a:r>
              <a:rPr lang="en-US" altLang="en-US" sz="2000" dirty="0">
                <a:latin typeface="+mn-lt"/>
              </a:rPr>
              <a:t>hide (encrypt) her emails back to Russia</a:t>
            </a:r>
          </a:p>
          <a:p>
            <a:pPr>
              <a:lnSpc>
                <a:spcPct val="80000"/>
              </a:lnSpc>
            </a:pPr>
            <a:r>
              <a:rPr lang="en-US" altLang="en-US" sz="2000" dirty="0">
                <a:latin typeface="+mn-lt"/>
              </a:rPr>
              <a:t>June 28</a:t>
            </a:r>
            <a:r>
              <a:rPr lang="en-US" altLang="en-US" sz="2000" baseline="30000" dirty="0">
                <a:latin typeface="+mn-lt"/>
              </a:rPr>
              <a:t>th</a:t>
            </a:r>
            <a:r>
              <a:rPr lang="en-US" altLang="en-US" sz="2000" dirty="0">
                <a:latin typeface="+mn-lt"/>
              </a:rPr>
              <a:t>, 2010, she was arrested with ten other Russians on charges of conspiring to act as an unregistered agent of a foreign government</a:t>
            </a:r>
          </a:p>
          <a:p>
            <a:pPr>
              <a:lnSpc>
                <a:spcPct val="80000"/>
              </a:lnSpc>
            </a:pPr>
            <a:r>
              <a:rPr lang="en-US" altLang="en-US" sz="2000" dirty="0">
                <a:latin typeface="+mn-lt"/>
              </a:rPr>
              <a:t>After her arrest, hundreds of (USPER3) Facebook friends quickly dropped her</a:t>
            </a:r>
          </a:p>
          <a:p>
            <a:pPr>
              <a:lnSpc>
                <a:spcPct val="80000"/>
              </a:lnSpc>
            </a:pPr>
            <a:r>
              <a:rPr lang="en-US" altLang="en-US" sz="2000" dirty="0">
                <a:latin typeface="+mn-lt"/>
              </a:rPr>
              <a:t>July 8, 2010, she pled guilty and was returned to Russia for four U.S. sources</a:t>
            </a:r>
          </a:p>
          <a:p>
            <a:pPr>
              <a:lnSpc>
                <a:spcPct val="80000"/>
              </a:lnSpc>
            </a:pPr>
            <a:r>
              <a:rPr lang="en-US" altLang="en-US" sz="2000" dirty="0">
                <a:latin typeface="+mn-lt"/>
              </a:rPr>
              <a:t>October 2010, she received highest honors from the Kremlin for her work as an undercover Russian agent</a:t>
            </a:r>
            <a:endParaRPr lang="en-US" sz="2000" dirty="0">
              <a:latin typeface="+mn-lt"/>
            </a:endParaRPr>
          </a:p>
        </p:txBody>
      </p:sp>
      <p:sp>
        <p:nvSpPr>
          <p:cNvPr id="5" name="Title 4"/>
          <p:cNvSpPr>
            <a:spLocks noGrp="1"/>
          </p:cNvSpPr>
          <p:nvPr>
            <p:ph type="title"/>
          </p:nvPr>
        </p:nvSpPr>
        <p:spPr/>
        <p:txBody>
          <a:bodyPr/>
          <a:lstStyle/>
          <a:p>
            <a:r>
              <a:rPr lang="en-US" dirty="0"/>
              <a:t>Social Networking: Case Study</a:t>
            </a:r>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184" y="1309143"/>
            <a:ext cx="1663990" cy="218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24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ontent Placeholder 3"/>
          <p:cNvSpPr>
            <a:spLocks noGrp="1"/>
          </p:cNvSpPr>
          <p:nvPr>
            <p:ph idx="1"/>
          </p:nvPr>
        </p:nvSpPr>
        <p:spPr>
          <a:xfrm>
            <a:off x="619025" y="1245071"/>
            <a:ext cx="7886700" cy="5280857"/>
          </a:xfrm>
        </p:spPr>
        <p:txBody>
          <a:bodyPr>
            <a:noAutofit/>
          </a:bodyPr>
          <a:lstStyle/>
          <a:p>
            <a:pPr>
              <a:defRPr/>
            </a:pPr>
            <a:r>
              <a:rPr lang="en-US" dirty="0">
                <a:latin typeface="+mn-lt"/>
              </a:rPr>
              <a:t>Combating foreign influence in an interconnected world, combined with the anonymity of the Internet</a:t>
            </a:r>
          </a:p>
          <a:p>
            <a:pPr>
              <a:defRPr/>
            </a:pPr>
            <a:r>
              <a:rPr lang="en-US" dirty="0">
                <a:latin typeface="+mn-lt"/>
              </a:rPr>
              <a:t>Adversaries use tools like the Internet to spread disinformation, discord, and undermine confidence in U.S. democratic institutions and values</a:t>
            </a:r>
          </a:p>
          <a:p>
            <a:pPr lvl="1">
              <a:defRPr/>
            </a:pPr>
            <a:r>
              <a:rPr lang="en-US" sz="2000" dirty="0">
                <a:latin typeface="+mn-lt"/>
              </a:rPr>
              <a:t>Fake social media personas (i.e. (USPER4) Twitter example)</a:t>
            </a:r>
          </a:p>
          <a:p>
            <a:pPr lvl="1">
              <a:defRPr/>
            </a:pPr>
            <a:r>
              <a:rPr lang="en-US" sz="2000" dirty="0">
                <a:latin typeface="+mn-lt"/>
              </a:rPr>
              <a:t>Fake news</a:t>
            </a:r>
          </a:p>
          <a:p>
            <a:pPr lvl="1">
              <a:defRPr/>
            </a:pPr>
            <a:r>
              <a:rPr lang="en-US" sz="2000" dirty="0">
                <a:latin typeface="+mn-lt"/>
              </a:rPr>
              <a:t>Divisive messages, disinformation</a:t>
            </a:r>
          </a:p>
          <a:p>
            <a:pPr lvl="1">
              <a:defRPr/>
            </a:pPr>
            <a:r>
              <a:rPr lang="en-US" sz="2000" dirty="0">
                <a:latin typeface="+mn-lt"/>
              </a:rPr>
              <a:t>Often combined with cyber, covert operations, state funded media, third parties, paid social media users or “trolls”</a:t>
            </a:r>
          </a:p>
          <a:p>
            <a:pPr>
              <a:defRPr/>
            </a:pPr>
            <a:r>
              <a:rPr lang="en-US" dirty="0">
                <a:latin typeface="+mn-lt"/>
              </a:rPr>
              <a:t>Targeting</a:t>
            </a:r>
          </a:p>
          <a:p>
            <a:pPr lvl="1">
              <a:defRPr/>
            </a:pPr>
            <a:r>
              <a:rPr lang="en-US" sz="2000" dirty="0">
                <a:latin typeface="+mn-lt"/>
              </a:rPr>
              <a:t>Election infrastructure (registration databases,</a:t>
            </a:r>
            <a:br>
              <a:rPr lang="en-US" sz="2000" dirty="0">
                <a:latin typeface="+mn-lt"/>
              </a:rPr>
            </a:br>
            <a:r>
              <a:rPr lang="en-US" sz="2000" dirty="0">
                <a:latin typeface="+mn-lt"/>
              </a:rPr>
              <a:t>voting machines)</a:t>
            </a:r>
          </a:p>
          <a:p>
            <a:pPr lvl="1">
              <a:defRPr/>
            </a:pPr>
            <a:r>
              <a:rPr lang="en-US" sz="2000" dirty="0">
                <a:latin typeface="+mn-lt"/>
              </a:rPr>
              <a:t>Political organizations and Public officials</a:t>
            </a:r>
          </a:p>
          <a:p>
            <a:pPr lvl="1">
              <a:defRPr/>
            </a:pPr>
            <a:r>
              <a:rPr lang="en-US" sz="2000" dirty="0">
                <a:latin typeface="+mn-lt"/>
              </a:rPr>
              <a:t>Public opinion to sow division</a:t>
            </a:r>
          </a:p>
          <a:p>
            <a:endParaRPr lang="en-US" dirty="0">
              <a:latin typeface="+mn-lt"/>
            </a:endParaRPr>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770" y="4735626"/>
            <a:ext cx="2431368" cy="135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4935736-6DC4-47F4-9AC4-BE352C6182E9}" type="slidenum">
              <a:rPr lang="en-US" smtClean="0"/>
              <a:t>29</a:t>
            </a:fld>
            <a:endParaRPr lang="en-US" dirty="0"/>
          </a:p>
        </p:txBody>
      </p:sp>
      <p:sp>
        <p:nvSpPr>
          <p:cNvPr id="5" name="Title 4"/>
          <p:cNvSpPr>
            <a:spLocks noGrp="1"/>
          </p:cNvSpPr>
          <p:nvPr>
            <p:ph type="title"/>
          </p:nvPr>
        </p:nvSpPr>
        <p:spPr/>
        <p:txBody>
          <a:bodyPr/>
          <a:lstStyle/>
          <a:p>
            <a:r>
              <a:rPr lang="en-US" dirty="0"/>
              <a:t>What is “Malign Foreign Influence?”</a:t>
            </a:r>
          </a:p>
        </p:txBody>
      </p:sp>
      <p:grpSp>
        <p:nvGrpSpPr>
          <p:cNvPr id="2" name="Group 1"/>
          <p:cNvGrpSpPr/>
          <p:nvPr/>
        </p:nvGrpSpPr>
        <p:grpSpPr>
          <a:xfrm>
            <a:off x="731434" y="3158737"/>
            <a:ext cx="7668416" cy="1490264"/>
            <a:chOff x="52872" y="4608836"/>
            <a:chExt cx="7668416" cy="1365137"/>
          </a:xfrm>
        </p:grpSpPr>
        <p:sp>
          <p:nvSpPr>
            <p:cNvPr id="8" name="Rectangle 4"/>
            <p:cNvSpPr>
              <a:spLocks noChangeArrowheads="1"/>
            </p:cNvSpPr>
            <p:nvPr/>
          </p:nvSpPr>
          <p:spPr bwMode="auto">
            <a:xfrm>
              <a:off x="139388" y="4608836"/>
              <a:ext cx="7581900" cy="1365137"/>
            </a:xfrm>
            <a:prstGeom prst="rect">
              <a:avLst/>
            </a:prstGeom>
            <a:solidFill>
              <a:srgbClr val="FFFF99"/>
            </a:solidFill>
            <a:ln w="9525" algn="ctr">
              <a:solidFill>
                <a:schemeClr val="tx1"/>
              </a:solidFill>
              <a:miter lim="800000"/>
              <a:headEnd/>
              <a:tailEnd/>
            </a:ln>
            <a:effectLst>
              <a:outerShdw dist="141990" dir="1593903" algn="ctr" rotWithShape="0">
                <a:srgbClr val="0070C0"/>
              </a:outerShdw>
            </a:effec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 name="Rectangle 5"/>
            <p:cNvSpPr>
              <a:spLocks noChangeArrowheads="1"/>
            </p:cNvSpPr>
            <p:nvPr/>
          </p:nvSpPr>
          <p:spPr bwMode="auto">
            <a:xfrm>
              <a:off x="52872" y="4829740"/>
              <a:ext cx="76188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90000"/>
                </a:lnSpc>
                <a:spcBef>
                  <a:spcPct val="0"/>
                </a:spcBef>
              </a:pPr>
              <a:r>
                <a:rPr lang="en-US" altLang="en-US" sz="2000" b="1" dirty="0">
                  <a:latin typeface="+mn-lt"/>
                </a:rPr>
                <a:t>Foreign influence operations will evolve as technology evolves</a:t>
              </a:r>
            </a:p>
            <a:p>
              <a:pPr marL="342900" indent="-342900">
                <a:lnSpc>
                  <a:spcPct val="90000"/>
                </a:lnSpc>
                <a:spcBef>
                  <a:spcPct val="0"/>
                </a:spcBef>
              </a:pPr>
              <a:r>
                <a:rPr lang="en-US" altLang="en-US" sz="2000" b="1" dirty="0">
                  <a:latin typeface="+mn-lt"/>
                </a:rPr>
                <a:t>Use a critical eye when reading social media, check sources whenever possible</a:t>
              </a:r>
            </a:p>
          </p:txBody>
        </p:sp>
      </p:grpSp>
    </p:spTree>
    <p:extLst>
      <p:ext uri="{BB962C8B-B14F-4D97-AF65-F5344CB8AC3E}">
        <p14:creationId xmlns:p14="http://schemas.microsoft.com/office/powerpoint/2010/main" val="234219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C31D577-1F3E-53F5-B06B-4591056A66D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4935736-6DC4-47F4-9AC4-BE352C6182E9}" type="slidenum">
              <a:rPr lang="en-US" smtClean="0"/>
              <a:t>3</a:t>
            </a:fld>
            <a:endParaRPr lang="en-US" dirty="0"/>
          </a:p>
        </p:txBody>
      </p:sp>
      <p:sp>
        <p:nvSpPr>
          <p:cNvPr id="4" name="Content Placeholder 3"/>
          <p:cNvSpPr>
            <a:spLocks noGrp="1"/>
          </p:cNvSpPr>
          <p:nvPr>
            <p:ph idx="1"/>
          </p:nvPr>
        </p:nvSpPr>
        <p:spPr>
          <a:xfrm>
            <a:off x="620183" y="1260875"/>
            <a:ext cx="7886700" cy="4602479"/>
          </a:xfrm>
        </p:spPr>
        <p:txBody>
          <a:bodyPr/>
          <a:lstStyle/>
          <a:p>
            <a:pPr>
              <a:defRPr/>
            </a:pPr>
            <a:r>
              <a:rPr lang="en-US" altLang="en-US" dirty="0">
                <a:latin typeface="+mn-lt"/>
              </a:rPr>
              <a:t>DoDD 5105.42</a:t>
            </a:r>
          </a:p>
          <a:p>
            <a:pPr lvl="1">
              <a:defRPr/>
            </a:pPr>
            <a:r>
              <a:rPr lang="en-US" altLang="en-US" sz="2000" dirty="0">
                <a:latin typeface="+mn-lt"/>
              </a:rPr>
              <a:t>Establishes DCSA as a Defense Agency under the authority, direction, and control of the Under Secretary of Defense for Intelligence (USD(I)) </a:t>
            </a:r>
          </a:p>
          <a:p>
            <a:pPr lvl="1">
              <a:defRPr/>
            </a:pPr>
            <a:r>
              <a:rPr lang="en-US" altLang="en-US" sz="2000" dirty="0">
                <a:latin typeface="+mn-lt"/>
              </a:rPr>
              <a:t>Identifies DCSA as the DoD Cognizant Security Agency for Industrial Security</a:t>
            </a:r>
          </a:p>
          <a:p>
            <a:pPr lvl="1">
              <a:defRPr/>
            </a:pPr>
            <a:r>
              <a:rPr lang="en-US" altLang="en-US" sz="2000" dirty="0">
                <a:latin typeface="+mn-lt"/>
              </a:rPr>
              <a:t>Directs DCSA to manage &amp; administer the DoD portion of the National Industrial Security Program (NISP) for the DoD and 24 other U.S. departments/agencies</a:t>
            </a:r>
          </a:p>
          <a:p>
            <a:pPr marL="457200" lvl="1" indent="0">
              <a:buNone/>
              <a:defRPr/>
            </a:pPr>
            <a:endParaRPr lang="en-US" altLang="en-US" sz="2000" dirty="0">
              <a:latin typeface="+mn-lt"/>
            </a:endParaRPr>
          </a:p>
          <a:p>
            <a:pPr>
              <a:defRPr/>
            </a:pPr>
            <a:r>
              <a:rPr lang="en-US" altLang="en-US" dirty="0">
                <a:latin typeface="+mn-lt"/>
              </a:rPr>
              <a:t>DoDI 5240.19</a:t>
            </a:r>
          </a:p>
          <a:p>
            <a:pPr lvl="1">
              <a:defRPr/>
            </a:pPr>
            <a:r>
              <a:rPr lang="en-US" altLang="en-US" sz="2000" dirty="0">
                <a:latin typeface="+mn-lt"/>
              </a:rPr>
              <a:t>Outlines DCSA’s responsibility to conduct CI activity within the Defense Industrial Base (DIB) in areas of security, threats, suspicious incidents, and countermeasure implementation</a:t>
            </a:r>
          </a:p>
          <a:p>
            <a:endParaRPr lang="en-US" dirty="0">
              <a:latin typeface="+mn-lt"/>
            </a:endParaRPr>
          </a:p>
        </p:txBody>
      </p:sp>
      <p:sp>
        <p:nvSpPr>
          <p:cNvPr id="5" name="Title 4"/>
          <p:cNvSpPr>
            <a:spLocks noGrp="1"/>
          </p:cNvSpPr>
          <p:nvPr>
            <p:ph type="title"/>
          </p:nvPr>
        </p:nvSpPr>
        <p:spPr>
          <a:xfrm>
            <a:off x="620183" y="0"/>
            <a:ext cx="7195508" cy="1067204"/>
          </a:xfrm>
        </p:spPr>
        <p:txBody>
          <a:bodyPr/>
          <a:lstStyle/>
          <a:p>
            <a:pPr>
              <a:lnSpc>
                <a:spcPct val="221674"/>
              </a:lnSpc>
            </a:pPr>
            <a:r>
              <a:rPr lang="en-US" dirty="0"/>
              <a:t>Who Are We? – DCSA Authorities </a:t>
            </a:r>
          </a:p>
        </p:txBody>
      </p:sp>
    </p:spTree>
    <p:extLst>
      <p:ext uri="{BB962C8B-B14F-4D97-AF65-F5344CB8AC3E}">
        <p14:creationId xmlns:p14="http://schemas.microsoft.com/office/powerpoint/2010/main" val="391364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30</a:t>
            </a:fld>
            <a:endParaRPr lang="en-US" dirty="0"/>
          </a:p>
        </p:txBody>
      </p:sp>
      <p:sp>
        <p:nvSpPr>
          <p:cNvPr id="5" name="Title 4"/>
          <p:cNvSpPr>
            <a:spLocks noGrp="1"/>
          </p:cNvSpPr>
          <p:nvPr>
            <p:ph type="title"/>
          </p:nvPr>
        </p:nvSpPr>
        <p:spPr/>
        <p:txBody>
          <a:bodyPr/>
          <a:lstStyle/>
          <a:p>
            <a:r>
              <a:rPr lang="en-US" dirty="0"/>
              <a:t>Social Media</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1492" y="1058713"/>
            <a:ext cx="4146665" cy="529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3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31</a:t>
            </a:fld>
            <a:endParaRPr lang="en-US" dirty="0"/>
          </a:p>
        </p:txBody>
      </p:sp>
      <p:sp>
        <p:nvSpPr>
          <p:cNvPr id="4" name="Content Placeholder 3"/>
          <p:cNvSpPr>
            <a:spLocks noGrp="1"/>
          </p:cNvSpPr>
          <p:nvPr>
            <p:ph idx="1"/>
          </p:nvPr>
        </p:nvSpPr>
        <p:spPr>
          <a:xfrm>
            <a:off x="619025" y="1264117"/>
            <a:ext cx="7886700" cy="4602479"/>
          </a:xfrm>
        </p:spPr>
        <p:txBody>
          <a:bodyPr/>
          <a:lstStyle/>
          <a:p>
            <a:pPr marL="231775" indent="-206375">
              <a:spcBef>
                <a:spcPts val="0"/>
              </a:spcBef>
              <a:spcAft>
                <a:spcPts val="1200"/>
              </a:spcAft>
            </a:pPr>
            <a:r>
              <a:rPr lang="en-US" altLang="en-US" dirty="0">
                <a:latin typeface="+mn-lt"/>
              </a:rPr>
              <a:t>If you think something is an anomaly, </a:t>
            </a:r>
            <a:r>
              <a:rPr lang="en-US" altLang="en-US" u="sng" dirty="0">
                <a:latin typeface="+mn-lt"/>
              </a:rPr>
              <a:t>report it</a:t>
            </a:r>
            <a:r>
              <a:rPr lang="en-US" altLang="en-US" dirty="0">
                <a:latin typeface="+mn-lt"/>
              </a:rPr>
              <a:t> (If you say no, let DCSA know!)</a:t>
            </a:r>
          </a:p>
          <a:p>
            <a:pPr marL="25400" indent="0">
              <a:spcBef>
                <a:spcPts val="0"/>
              </a:spcBef>
              <a:spcAft>
                <a:spcPts val="1200"/>
              </a:spcAft>
              <a:buNone/>
            </a:pPr>
            <a:endParaRPr lang="en-US" altLang="en-US" u="sng" dirty="0">
              <a:latin typeface="+mn-lt"/>
            </a:endParaRPr>
          </a:p>
          <a:p>
            <a:pPr marL="231775" indent="-206375">
              <a:spcBef>
                <a:spcPts val="0"/>
              </a:spcBef>
              <a:spcAft>
                <a:spcPts val="1200"/>
              </a:spcAft>
            </a:pPr>
            <a:r>
              <a:rPr lang="en-US" altLang="en-US" dirty="0">
                <a:latin typeface="+mn-lt"/>
              </a:rPr>
              <a:t>Identifying &amp; reporting vulnerabilities helps protect your product, your company, and DoD technology</a:t>
            </a:r>
          </a:p>
          <a:p>
            <a:pPr marL="25400" indent="0">
              <a:spcBef>
                <a:spcPts val="0"/>
              </a:spcBef>
              <a:spcAft>
                <a:spcPts val="1200"/>
              </a:spcAft>
              <a:buNone/>
            </a:pPr>
            <a:endParaRPr lang="en-US" altLang="en-US" dirty="0">
              <a:latin typeface="+mn-lt"/>
            </a:endParaRPr>
          </a:p>
          <a:p>
            <a:pPr marL="231775" indent="-206375">
              <a:spcBef>
                <a:spcPts val="0"/>
              </a:spcBef>
              <a:spcAft>
                <a:spcPts val="1200"/>
              </a:spcAft>
            </a:pPr>
            <a:r>
              <a:rPr lang="en-US" altLang="en-US" dirty="0">
                <a:latin typeface="+mn-lt"/>
              </a:rPr>
              <a:t>Insider Threat is the most damaging</a:t>
            </a:r>
          </a:p>
          <a:p>
            <a:pPr marL="25400" indent="0">
              <a:spcBef>
                <a:spcPts val="0"/>
              </a:spcBef>
              <a:spcAft>
                <a:spcPts val="1200"/>
              </a:spcAft>
              <a:buNone/>
            </a:pPr>
            <a:endParaRPr lang="en-US" altLang="en-US" dirty="0">
              <a:latin typeface="+mn-lt"/>
            </a:endParaRPr>
          </a:p>
          <a:p>
            <a:pPr marL="231775" indent="-206375">
              <a:spcBef>
                <a:spcPts val="0"/>
              </a:spcBef>
              <a:spcAft>
                <a:spcPts val="1200"/>
              </a:spcAft>
            </a:pPr>
            <a:r>
              <a:rPr lang="en-US" altLang="en-US" dirty="0">
                <a:latin typeface="+mn-lt"/>
              </a:rPr>
              <a:t>Do not open attachments (or click on links) from someone you do not know</a:t>
            </a:r>
            <a:endParaRPr lang="en-US" dirty="0">
              <a:latin typeface="+mn-lt"/>
            </a:endParaRPr>
          </a:p>
        </p:txBody>
      </p:sp>
      <p:sp>
        <p:nvSpPr>
          <p:cNvPr id="5" name="Title 4"/>
          <p:cNvSpPr>
            <a:spLocks noGrp="1"/>
          </p:cNvSpPr>
          <p:nvPr>
            <p:ph type="title"/>
          </p:nvPr>
        </p:nvSpPr>
        <p:spPr/>
        <p:txBody>
          <a:bodyPr/>
          <a:lstStyle/>
          <a:p>
            <a:r>
              <a:rPr lang="en-US" dirty="0"/>
              <a:t>4 Things to Remember</a:t>
            </a:r>
          </a:p>
        </p:txBody>
      </p:sp>
    </p:spTree>
    <p:extLst>
      <p:ext uri="{BB962C8B-B14F-4D97-AF65-F5344CB8AC3E}">
        <p14:creationId xmlns:p14="http://schemas.microsoft.com/office/powerpoint/2010/main" val="1948482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32</a:t>
            </a:fld>
            <a:endParaRPr lang="en-US" dirty="0"/>
          </a:p>
        </p:txBody>
      </p:sp>
      <p:sp>
        <p:nvSpPr>
          <p:cNvPr id="5" name="Title 4"/>
          <p:cNvSpPr>
            <a:spLocks noGrp="1"/>
          </p:cNvSpPr>
          <p:nvPr>
            <p:ph type="title"/>
          </p:nvPr>
        </p:nvSpPr>
        <p:spPr/>
        <p:txBody>
          <a:bodyPr/>
          <a:lstStyle/>
          <a:p>
            <a:r>
              <a:rPr lang="en-US" dirty="0"/>
              <a:t>Questions?</a:t>
            </a:r>
          </a:p>
        </p:txBody>
      </p:sp>
      <p:sp>
        <p:nvSpPr>
          <p:cNvPr id="7" name="Rectangle 5"/>
          <p:cNvSpPr>
            <a:spLocks noChangeArrowheads="1"/>
          </p:cNvSpPr>
          <p:nvPr/>
        </p:nvSpPr>
        <p:spPr bwMode="auto">
          <a:xfrm>
            <a:off x="4358640" y="1535199"/>
            <a:ext cx="4888230" cy="23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SzPct val="80000"/>
              <a:defRPr/>
            </a:pPr>
            <a:endParaRPr lang="en-US" sz="2800" dirty="0">
              <a:latin typeface="+mn-lt"/>
            </a:endParaRPr>
          </a:p>
          <a:p>
            <a:pPr marL="609600" indent="-609600" algn="ctr" eaLnBrk="1" hangingPunct="1">
              <a:lnSpc>
                <a:spcPct val="80000"/>
              </a:lnSpc>
              <a:defRPr/>
            </a:pPr>
            <a:r>
              <a:rPr lang="en-US" sz="2800" dirty="0">
                <a:latin typeface="+mn-lt"/>
              </a:rPr>
              <a:t> Doug Hartwell           </a:t>
            </a:r>
          </a:p>
          <a:p>
            <a:pPr marL="609600" indent="-609600" algn="ctr" eaLnBrk="1" hangingPunct="1">
              <a:lnSpc>
                <a:spcPct val="80000"/>
              </a:lnSpc>
              <a:defRPr/>
            </a:pPr>
            <a:r>
              <a:rPr lang="en-US" sz="2800" dirty="0"/>
              <a:t>Tampa Fl</a:t>
            </a:r>
            <a:endParaRPr lang="en-US" sz="2800" dirty="0">
              <a:latin typeface="+mn-lt"/>
            </a:endParaRPr>
          </a:p>
          <a:p>
            <a:pPr marL="609600" indent="-609600" algn="ctr" eaLnBrk="1" hangingPunct="1">
              <a:lnSpc>
                <a:spcPct val="80000"/>
              </a:lnSpc>
              <a:defRPr/>
            </a:pPr>
            <a:r>
              <a:rPr lang="en-US" sz="2800" dirty="0"/>
              <a:t>Douglas.e.Hartwell.civ@mail.mil</a:t>
            </a:r>
          </a:p>
          <a:p>
            <a:pPr marL="609600" indent="-609600" algn="ctr" eaLnBrk="1" hangingPunct="1">
              <a:lnSpc>
                <a:spcPct val="80000"/>
              </a:lnSpc>
              <a:defRPr/>
            </a:pPr>
            <a:r>
              <a:rPr lang="en-US" sz="2400" dirty="0"/>
              <a:t>Office: 813 280 - 8861</a:t>
            </a:r>
          </a:p>
          <a:p>
            <a:pPr marL="609600" indent="-609600" algn="ctr" eaLnBrk="1" hangingPunct="1">
              <a:lnSpc>
                <a:spcPct val="80000"/>
              </a:lnSpc>
              <a:defRPr/>
            </a:pPr>
            <a:r>
              <a:rPr lang="en-US" sz="2400" dirty="0">
                <a:latin typeface="+mn-lt"/>
              </a:rPr>
              <a:t>Mobile: 813 442-2935</a:t>
            </a:r>
          </a:p>
          <a:p>
            <a:pPr marL="342900" indent="-342900" algn="ctr" eaLnBrk="1" hangingPunct="1">
              <a:spcBef>
                <a:spcPct val="20000"/>
              </a:spcBef>
              <a:buSzPct val="80000"/>
              <a:defRPr/>
            </a:pPr>
            <a:endParaRPr lang="en-US" sz="2800" dirty="0">
              <a:latin typeface="+mn-lt"/>
            </a:endParaRPr>
          </a:p>
          <a:p>
            <a:pPr marL="342900" indent="-342900" algn="ctr" eaLnBrk="1" hangingPunct="1">
              <a:spcBef>
                <a:spcPct val="20000"/>
              </a:spcBef>
              <a:buSzPct val="80000"/>
              <a:defRPr/>
            </a:pPr>
            <a:endParaRPr lang="en-US" sz="2800" dirty="0">
              <a:latin typeface="+mn-lt"/>
            </a:endParaRPr>
          </a:p>
        </p:txBody>
      </p:sp>
      <p:sp>
        <p:nvSpPr>
          <p:cNvPr id="8" name="TextBox 7"/>
          <p:cNvSpPr txBox="1"/>
          <p:nvPr/>
        </p:nvSpPr>
        <p:spPr>
          <a:xfrm>
            <a:off x="1955429" y="4979440"/>
            <a:ext cx="5095982" cy="830997"/>
          </a:xfrm>
          <a:prstGeom prst="rect">
            <a:avLst/>
          </a:prstGeom>
          <a:noFill/>
        </p:spPr>
        <p:txBody>
          <a:bodyPr wrap="square" rtlCol="0">
            <a:spAutoFit/>
          </a:bodyPr>
          <a:lstStyle/>
          <a:p>
            <a:r>
              <a:rPr lang="en-US" sz="1200" b="1" dirty="0"/>
              <a:t>This brief has been produced by the Defense Counterintelligence and Security Agency (DCSA) for DoD Contractors and Government Agencies as Part of their security program. Questions and requests to further distribute this publication should be addresses to the DCSA Directorate of Counterintelligence</a:t>
            </a:r>
          </a:p>
        </p:txBody>
      </p:sp>
      <p:sp>
        <p:nvSpPr>
          <p:cNvPr id="2" name="Rectangle 5">
            <a:extLst>
              <a:ext uri="{FF2B5EF4-FFF2-40B4-BE49-F238E27FC236}">
                <a16:creationId xmlns:a16="http://schemas.microsoft.com/office/drawing/2014/main" id="{9F71169B-08EB-3790-DB26-92D2EF7DA893}"/>
              </a:ext>
            </a:extLst>
          </p:cNvPr>
          <p:cNvSpPr>
            <a:spLocks noChangeArrowheads="1"/>
          </p:cNvSpPr>
          <p:nvPr/>
        </p:nvSpPr>
        <p:spPr bwMode="auto">
          <a:xfrm>
            <a:off x="152400" y="1514879"/>
            <a:ext cx="4674870" cy="23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SzPct val="80000"/>
              <a:defRPr/>
            </a:pPr>
            <a:endParaRPr lang="en-US" sz="2800" dirty="0">
              <a:latin typeface="+mn-lt"/>
            </a:endParaRPr>
          </a:p>
          <a:p>
            <a:pPr marL="609600" indent="-609600" algn="ctr" eaLnBrk="1" hangingPunct="1">
              <a:lnSpc>
                <a:spcPct val="80000"/>
              </a:lnSpc>
              <a:defRPr/>
            </a:pPr>
            <a:r>
              <a:rPr lang="en-US" sz="2800" dirty="0">
                <a:latin typeface="+mn-lt"/>
              </a:rPr>
              <a:t> Larry Hite           </a:t>
            </a:r>
          </a:p>
          <a:p>
            <a:pPr marL="609600" indent="-609600" algn="ctr" eaLnBrk="1" hangingPunct="1">
              <a:lnSpc>
                <a:spcPct val="80000"/>
              </a:lnSpc>
              <a:defRPr/>
            </a:pPr>
            <a:r>
              <a:rPr lang="en-US" sz="2800" dirty="0"/>
              <a:t>200 E Palm Valley Drive</a:t>
            </a:r>
          </a:p>
          <a:p>
            <a:pPr marL="609600" indent="-609600" algn="ctr" eaLnBrk="1" hangingPunct="1">
              <a:lnSpc>
                <a:spcPct val="80000"/>
              </a:lnSpc>
              <a:defRPr/>
            </a:pPr>
            <a:r>
              <a:rPr lang="en-US" sz="2800" dirty="0">
                <a:latin typeface="+mn-lt"/>
              </a:rPr>
              <a:t>Oviedo Fl 32780</a:t>
            </a:r>
          </a:p>
          <a:p>
            <a:pPr marL="609600" indent="-609600" algn="ctr" eaLnBrk="1" hangingPunct="1">
              <a:lnSpc>
                <a:spcPct val="80000"/>
              </a:lnSpc>
              <a:defRPr/>
            </a:pPr>
            <a:r>
              <a:rPr lang="en-US" sz="2800" dirty="0">
                <a:hlinkClick r:id="rId3"/>
              </a:rPr>
              <a:t>larry.f.hite.civ@mail.mil</a:t>
            </a:r>
            <a:endParaRPr lang="en-US" sz="2800" dirty="0"/>
          </a:p>
          <a:p>
            <a:pPr marL="609600" indent="-609600" algn="ctr" eaLnBrk="1" hangingPunct="1">
              <a:lnSpc>
                <a:spcPct val="80000"/>
              </a:lnSpc>
              <a:defRPr/>
            </a:pPr>
            <a:r>
              <a:rPr lang="en-US" sz="2400" dirty="0"/>
              <a:t>Office: 407 542 – 6950</a:t>
            </a:r>
          </a:p>
          <a:p>
            <a:pPr marL="609600" indent="-609600" algn="ctr" eaLnBrk="1" hangingPunct="1">
              <a:lnSpc>
                <a:spcPct val="80000"/>
              </a:lnSpc>
              <a:defRPr/>
            </a:pPr>
            <a:r>
              <a:rPr lang="en-US" sz="2400" dirty="0">
                <a:latin typeface="+mn-lt"/>
              </a:rPr>
              <a:t>Mobile: 571 656 - 7897</a:t>
            </a:r>
          </a:p>
          <a:p>
            <a:pPr marL="342900" indent="-342900" algn="ctr" eaLnBrk="1" hangingPunct="1">
              <a:spcBef>
                <a:spcPct val="20000"/>
              </a:spcBef>
              <a:buSzPct val="80000"/>
              <a:defRPr/>
            </a:pPr>
            <a:endParaRPr lang="en-US" sz="2800" dirty="0">
              <a:latin typeface="+mn-lt"/>
            </a:endParaRPr>
          </a:p>
          <a:p>
            <a:pPr marL="342900" indent="-342900" algn="ctr" eaLnBrk="1" hangingPunct="1">
              <a:spcBef>
                <a:spcPct val="20000"/>
              </a:spcBef>
              <a:buSzPct val="80000"/>
              <a:defRPr/>
            </a:pPr>
            <a:endParaRPr lang="en-US" sz="2800" dirty="0">
              <a:latin typeface="+mn-lt"/>
            </a:endParaRPr>
          </a:p>
        </p:txBody>
      </p:sp>
    </p:spTree>
    <p:extLst>
      <p:ext uri="{BB962C8B-B14F-4D97-AF65-F5344CB8AC3E}">
        <p14:creationId xmlns:p14="http://schemas.microsoft.com/office/powerpoint/2010/main" val="239406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CBEA6BD-85A0-B6F2-2844-3AD9554B3C0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4935736-6DC4-47F4-9AC4-BE352C6182E9}" type="slidenum">
              <a:rPr lang="en-US" smtClean="0"/>
              <a:t>4</a:t>
            </a:fld>
            <a:endParaRPr lang="en-US" dirty="0"/>
          </a:p>
        </p:txBody>
      </p:sp>
      <p:sp>
        <p:nvSpPr>
          <p:cNvPr id="4" name="Content Placeholder 3"/>
          <p:cNvSpPr>
            <a:spLocks noGrp="1"/>
          </p:cNvSpPr>
          <p:nvPr>
            <p:ph idx="1"/>
          </p:nvPr>
        </p:nvSpPr>
        <p:spPr>
          <a:xfrm>
            <a:off x="623153" y="1303210"/>
            <a:ext cx="7886700" cy="4602479"/>
          </a:xfrm>
        </p:spPr>
        <p:txBody>
          <a:bodyPr/>
          <a:lstStyle/>
          <a:p>
            <a:pPr>
              <a:lnSpc>
                <a:spcPct val="80000"/>
              </a:lnSpc>
            </a:pPr>
            <a:r>
              <a:rPr lang="en-US" altLang="en-US" dirty="0">
                <a:latin typeface="+mn-lt"/>
              </a:rPr>
              <a:t>Information gathered and activities conducted to protect against:</a:t>
            </a:r>
          </a:p>
          <a:p>
            <a:pPr lvl="1">
              <a:lnSpc>
                <a:spcPct val="80000"/>
              </a:lnSpc>
            </a:pPr>
            <a:r>
              <a:rPr lang="en-US" altLang="en-US" sz="2000" dirty="0">
                <a:latin typeface="+mn-lt"/>
              </a:rPr>
              <a:t>Espionage </a:t>
            </a:r>
          </a:p>
          <a:p>
            <a:pPr lvl="1">
              <a:lnSpc>
                <a:spcPct val="80000"/>
              </a:lnSpc>
            </a:pPr>
            <a:r>
              <a:rPr lang="en-US" altLang="en-US" sz="2000" dirty="0">
                <a:latin typeface="+mn-lt"/>
              </a:rPr>
              <a:t>Sabotage </a:t>
            </a:r>
          </a:p>
          <a:p>
            <a:pPr lvl="1">
              <a:lnSpc>
                <a:spcPct val="80000"/>
              </a:lnSpc>
            </a:pPr>
            <a:r>
              <a:rPr lang="en-US" altLang="en-US" sz="2000" dirty="0">
                <a:latin typeface="+mn-lt"/>
              </a:rPr>
              <a:t>Assassinations</a:t>
            </a:r>
          </a:p>
          <a:p>
            <a:pPr lvl="1">
              <a:lnSpc>
                <a:spcPct val="80000"/>
              </a:lnSpc>
            </a:pPr>
            <a:r>
              <a:rPr lang="en-US" altLang="en-US" sz="2000" dirty="0">
                <a:latin typeface="+mn-lt"/>
              </a:rPr>
              <a:t>Other intelligence activities</a:t>
            </a:r>
          </a:p>
          <a:p>
            <a:pPr marL="457200" lvl="1" indent="0">
              <a:lnSpc>
                <a:spcPct val="80000"/>
              </a:lnSpc>
              <a:buNone/>
            </a:pPr>
            <a:endParaRPr lang="en-US" altLang="en-US" sz="2000" dirty="0">
              <a:latin typeface="+mn-lt"/>
            </a:endParaRPr>
          </a:p>
          <a:p>
            <a:pPr>
              <a:lnSpc>
                <a:spcPct val="80000"/>
              </a:lnSpc>
            </a:pPr>
            <a:r>
              <a:rPr lang="en-US" altLang="en-US" dirty="0">
                <a:latin typeface="+mn-lt"/>
              </a:rPr>
              <a:t>Conducted by or on behalf of…</a:t>
            </a:r>
          </a:p>
          <a:p>
            <a:pPr lvl="1">
              <a:lnSpc>
                <a:spcPct val="80000"/>
              </a:lnSpc>
            </a:pPr>
            <a:r>
              <a:rPr lang="en-US" altLang="en-US" sz="2000" dirty="0">
                <a:latin typeface="+mn-lt"/>
              </a:rPr>
              <a:t>Foreign governments or elements thereof</a:t>
            </a:r>
          </a:p>
          <a:p>
            <a:pPr lvl="1">
              <a:lnSpc>
                <a:spcPct val="80000"/>
              </a:lnSpc>
            </a:pPr>
            <a:r>
              <a:rPr lang="en-US" altLang="en-US" sz="2000" dirty="0">
                <a:latin typeface="+mn-lt"/>
              </a:rPr>
              <a:t>Foreign organizations</a:t>
            </a:r>
          </a:p>
          <a:p>
            <a:pPr lvl="1">
              <a:lnSpc>
                <a:spcPct val="80000"/>
              </a:lnSpc>
            </a:pPr>
            <a:r>
              <a:rPr lang="en-US" altLang="en-US" sz="2000" dirty="0">
                <a:latin typeface="+mn-lt"/>
              </a:rPr>
              <a:t>Foreign persons</a:t>
            </a:r>
          </a:p>
          <a:p>
            <a:pPr lvl="1">
              <a:lnSpc>
                <a:spcPct val="80000"/>
              </a:lnSpc>
            </a:pPr>
            <a:r>
              <a:rPr lang="en-US" altLang="en-US" sz="2000" dirty="0">
                <a:latin typeface="+mn-lt"/>
              </a:rPr>
              <a:t>International terrorist organizations </a:t>
            </a:r>
          </a:p>
          <a:p>
            <a:pPr marL="0" indent="0">
              <a:buNone/>
            </a:pPr>
            <a:endParaRPr lang="en-US" dirty="0">
              <a:latin typeface="+mn-lt"/>
            </a:endParaRPr>
          </a:p>
        </p:txBody>
      </p:sp>
      <p:sp>
        <p:nvSpPr>
          <p:cNvPr id="5" name="Title 4"/>
          <p:cNvSpPr>
            <a:spLocks noGrp="1"/>
          </p:cNvSpPr>
          <p:nvPr>
            <p:ph type="title"/>
          </p:nvPr>
        </p:nvSpPr>
        <p:spPr>
          <a:xfrm>
            <a:off x="623153" y="10674"/>
            <a:ext cx="7195508" cy="1067204"/>
          </a:xfrm>
        </p:spPr>
        <p:txBody>
          <a:bodyPr/>
          <a:lstStyle/>
          <a:p>
            <a:pPr>
              <a:lnSpc>
                <a:spcPct val="221674"/>
              </a:lnSpc>
            </a:pPr>
            <a:r>
              <a:rPr lang="en-US" dirty="0"/>
              <a:t>What is Counterintelligence?</a:t>
            </a:r>
          </a:p>
        </p:txBody>
      </p:sp>
      <p:pic>
        <p:nvPicPr>
          <p:cNvPr id="7" name="Picture 7" descr="Truman Nat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518" y="2311008"/>
            <a:ext cx="2794364" cy="222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spect="1" noChangeArrowheads="1"/>
          </p:cNvSpPr>
          <p:nvPr/>
        </p:nvSpPr>
        <p:spPr bwMode="auto">
          <a:xfrm>
            <a:off x="5976637" y="4531365"/>
            <a:ext cx="27924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dirty="0">
                <a:solidFill>
                  <a:schemeClr val="tx2"/>
                </a:solidFill>
              </a:rPr>
              <a:t>President Truman signing the </a:t>
            </a:r>
            <a:br>
              <a:rPr lang="en-US" altLang="en-US" sz="900" b="1" dirty="0">
                <a:solidFill>
                  <a:schemeClr val="tx2"/>
                </a:solidFill>
              </a:rPr>
            </a:br>
            <a:r>
              <a:rPr lang="en-US" altLang="en-US" sz="900" b="1" dirty="0">
                <a:solidFill>
                  <a:schemeClr val="tx2"/>
                </a:solidFill>
              </a:rPr>
              <a:t>National Security Act of 1947</a:t>
            </a:r>
          </a:p>
        </p:txBody>
      </p:sp>
    </p:spTree>
    <p:extLst>
      <p:ext uri="{BB962C8B-B14F-4D97-AF65-F5344CB8AC3E}">
        <p14:creationId xmlns:p14="http://schemas.microsoft.com/office/powerpoint/2010/main" val="67250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8D4B2C0-555F-B8FC-9AF3-EC471D76140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2" name="Picture 4" descr="http://www.cob.montevallo.edu/MIS267/SteerJF/img/us-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645" y="1968448"/>
            <a:ext cx="3200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4935736-6DC4-47F4-9AC4-BE352C6182E9}" type="slidenum">
              <a:rPr lang="en-US" smtClean="0"/>
              <a:t>5</a:t>
            </a:fld>
            <a:endParaRPr lang="en-US" dirty="0"/>
          </a:p>
        </p:txBody>
      </p:sp>
      <p:sp>
        <p:nvSpPr>
          <p:cNvPr id="5" name="Title 4"/>
          <p:cNvSpPr>
            <a:spLocks noGrp="1"/>
          </p:cNvSpPr>
          <p:nvPr>
            <p:ph type="title"/>
          </p:nvPr>
        </p:nvSpPr>
        <p:spPr>
          <a:xfrm>
            <a:off x="616011" y="-9928"/>
            <a:ext cx="7195508" cy="1067204"/>
          </a:xfrm>
        </p:spPr>
        <p:txBody>
          <a:bodyPr/>
          <a:lstStyle/>
          <a:p>
            <a:pPr>
              <a:lnSpc>
                <a:spcPct val="221674"/>
              </a:lnSpc>
            </a:pPr>
            <a:r>
              <a:rPr lang="en-US" dirty="0"/>
              <a:t>What Should We Protect?</a:t>
            </a:r>
          </a:p>
        </p:txBody>
      </p:sp>
      <p:sp>
        <p:nvSpPr>
          <p:cNvPr id="2" name="Content Placeholder 1"/>
          <p:cNvSpPr>
            <a:spLocks noGrp="1"/>
          </p:cNvSpPr>
          <p:nvPr>
            <p:ph idx="1"/>
          </p:nvPr>
        </p:nvSpPr>
        <p:spPr>
          <a:xfrm>
            <a:off x="616011" y="2605700"/>
            <a:ext cx="6000750" cy="2631036"/>
          </a:xfrm>
        </p:spPr>
        <p:txBody>
          <a:bodyPr>
            <a:noAutofit/>
          </a:bodyPr>
          <a:lstStyle/>
          <a:p>
            <a:r>
              <a:rPr lang="en-US" altLang="en-US" dirty="0">
                <a:latin typeface="+mn-lt"/>
              </a:rPr>
              <a:t>Protect anything that may:</a:t>
            </a:r>
          </a:p>
          <a:p>
            <a:pPr lvl="1"/>
            <a:r>
              <a:rPr lang="en-US" altLang="en-US" sz="2000" dirty="0">
                <a:latin typeface="+mn-lt"/>
              </a:rPr>
              <a:t>Damage national security</a:t>
            </a:r>
          </a:p>
          <a:p>
            <a:pPr lvl="1"/>
            <a:r>
              <a:rPr lang="en-US" altLang="en-US" sz="2000" dirty="0">
                <a:latin typeface="+mn-lt"/>
              </a:rPr>
              <a:t>Alter program direction, scope, or duration</a:t>
            </a:r>
          </a:p>
          <a:p>
            <a:pPr lvl="1"/>
            <a:r>
              <a:rPr lang="en-US" altLang="en-US" sz="2000" dirty="0">
                <a:latin typeface="+mn-lt"/>
              </a:rPr>
              <a:t>Compromise the program or system capabilities</a:t>
            </a:r>
          </a:p>
          <a:p>
            <a:pPr lvl="1"/>
            <a:r>
              <a:rPr lang="en-US" altLang="en-US" sz="2000" dirty="0">
                <a:latin typeface="+mn-lt"/>
              </a:rPr>
              <a:t>Shorten the expected system life</a:t>
            </a:r>
          </a:p>
          <a:p>
            <a:pPr lvl="1"/>
            <a:r>
              <a:rPr lang="en-US" altLang="en-US" sz="2000" dirty="0">
                <a:latin typeface="+mn-lt"/>
              </a:rPr>
              <a:t>Deals with Critical Technology in order to counter the impact of loss</a:t>
            </a:r>
            <a:endParaRPr lang="en-US" altLang="en-US" sz="2000" b="1" dirty="0">
              <a:latin typeface="+mn-lt"/>
            </a:endParaRPr>
          </a:p>
          <a:p>
            <a:endParaRPr lang="en-US" dirty="0">
              <a:latin typeface="+mn-lt"/>
            </a:endParaRPr>
          </a:p>
        </p:txBody>
      </p:sp>
      <p:sp>
        <p:nvSpPr>
          <p:cNvPr id="10" name="TextBox 9"/>
          <p:cNvSpPr txBox="1"/>
          <p:nvPr/>
        </p:nvSpPr>
        <p:spPr>
          <a:xfrm>
            <a:off x="1302028" y="1213307"/>
            <a:ext cx="6617970" cy="830997"/>
          </a:xfrm>
          <a:prstGeom prst="rect">
            <a:avLst/>
          </a:prstGeom>
          <a:noFill/>
        </p:spPr>
        <p:txBody>
          <a:bodyPr wrap="square" rtlCol="0">
            <a:spAutoFit/>
          </a:bodyPr>
          <a:lstStyle/>
          <a:p>
            <a:pPr algn="ctr"/>
            <a:r>
              <a:rPr lang="en-US" sz="2400" dirty="0">
                <a:latin typeface="+mj-lt"/>
              </a:rPr>
              <a:t>Any information that would degrade the nation’s advantage if compromised</a:t>
            </a:r>
          </a:p>
        </p:txBody>
      </p:sp>
      <p:sp>
        <p:nvSpPr>
          <p:cNvPr id="11" name="Rectangle 5"/>
          <p:cNvSpPr>
            <a:spLocks noChangeArrowheads="1"/>
          </p:cNvSpPr>
          <p:nvPr/>
        </p:nvSpPr>
        <p:spPr bwMode="auto">
          <a:xfrm>
            <a:off x="1357053" y="5648960"/>
            <a:ext cx="6424323" cy="424732"/>
          </a:xfrm>
          <a:prstGeom prst="rect">
            <a:avLst/>
          </a:prstGeom>
          <a:noFill/>
          <a:ln w="1905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SzPct val="80000"/>
              <a:buFont typeface="Wingdings" panose="05000000000000000000" pitchFamily="2" charset="2"/>
              <a:buNone/>
            </a:pPr>
            <a:r>
              <a:rPr lang="en-US" altLang="en-US" sz="2400" dirty="0">
                <a:latin typeface="+mj-lt"/>
              </a:rPr>
              <a:t> It does NOT always involve classified information!</a:t>
            </a:r>
          </a:p>
        </p:txBody>
      </p:sp>
    </p:spTree>
    <p:extLst>
      <p:ext uri="{BB962C8B-B14F-4D97-AF65-F5344CB8AC3E}">
        <p14:creationId xmlns:p14="http://schemas.microsoft.com/office/powerpoint/2010/main" val="236434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95A224A-3E39-4EC4-C584-0F5EAAB771C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4935736-6DC4-47F4-9AC4-BE352C6182E9}" type="slidenum">
              <a:rPr lang="en-US" smtClean="0"/>
              <a:t>6</a:t>
            </a:fld>
            <a:endParaRPr lang="en-US" dirty="0"/>
          </a:p>
        </p:txBody>
      </p:sp>
      <p:sp>
        <p:nvSpPr>
          <p:cNvPr id="4" name="Content Placeholder 3"/>
          <p:cNvSpPr>
            <a:spLocks noGrp="1"/>
          </p:cNvSpPr>
          <p:nvPr>
            <p:ph idx="1"/>
          </p:nvPr>
        </p:nvSpPr>
        <p:spPr>
          <a:xfrm>
            <a:off x="620183" y="1303860"/>
            <a:ext cx="7886700" cy="4602479"/>
          </a:xfrm>
        </p:spPr>
        <p:txBody>
          <a:bodyPr/>
          <a:lstStyle/>
          <a:p>
            <a:pPr>
              <a:lnSpc>
                <a:spcPct val="80000"/>
              </a:lnSpc>
              <a:spcAft>
                <a:spcPts val="600"/>
              </a:spcAft>
            </a:pPr>
            <a:r>
              <a:rPr lang="en-US" altLang="en-US" dirty="0">
                <a:latin typeface="+mn-lt"/>
              </a:rPr>
              <a:t>If You Have to Say “NO,” let DCSA know</a:t>
            </a:r>
          </a:p>
          <a:p>
            <a:pPr lvl="1">
              <a:lnSpc>
                <a:spcPct val="80000"/>
              </a:lnSpc>
              <a:spcAft>
                <a:spcPts val="600"/>
              </a:spcAft>
            </a:pPr>
            <a:r>
              <a:rPr lang="en-US" altLang="en-US" sz="2000" dirty="0">
                <a:latin typeface="+mn-lt"/>
              </a:rPr>
              <a:t>If asked for proprietary information</a:t>
            </a:r>
          </a:p>
          <a:p>
            <a:pPr lvl="1">
              <a:lnSpc>
                <a:spcPct val="80000"/>
              </a:lnSpc>
              <a:spcAft>
                <a:spcPts val="600"/>
              </a:spcAft>
            </a:pPr>
            <a:r>
              <a:rPr lang="en-US" altLang="en-US" sz="2000" dirty="0">
                <a:latin typeface="+mn-lt"/>
              </a:rPr>
              <a:t>If asked for export controlled items</a:t>
            </a:r>
          </a:p>
          <a:p>
            <a:pPr lvl="1">
              <a:lnSpc>
                <a:spcPct val="80000"/>
              </a:lnSpc>
              <a:spcAft>
                <a:spcPts val="600"/>
              </a:spcAft>
            </a:pPr>
            <a:r>
              <a:rPr lang="en-US" altLang="en-US" sz="2000" dirty="0">
                <a:latin typeface="+mn-lt"/>
              </a:rPr>
              <a:t>If asked for classified information</a:t>
            </a:r>
          </a:p>
          <a:p>
            <a:pPr lvl="1">
              <a:lnSpc>
                <a:spcPct val="80000"/>
              </a:lnSpc>
              <a:spcAft>
                <a:spcPts val="600"/>
              </a:spcAft>
            </a:pPr>
            <a:r>
              <a:rPr lang="en-US" altLang="en-US" sz="2000" dirty="0">
                <a:latin typeface="+mn-lt"/>
              </a:rPr>
              <a:t>If asked for dual use technology (military/commercial use)</a:t>
            </a:r>
          </a:p>
          <a:p>
            <a:pPr lvl="1">
              <a:lnSpc>
                <a:spcPct val="80000"/>
              </a:lnSpc>
              <a:spcAft>
                <a:spcPts val="600"/>
              </a:spcAft>
            </a:pPr>
            <a:r>
              <a:rPr lang="en-US" altLang="en-US" sz="2000" dirty="0">
                <a:latin typeface="+mn-lt"/>
              </a:rPr>
              <a:t>If asked for technology outside requestor’s scope of business</a:t>
            </a:r>
          </a:p>
          <a:p>
            <a:pPr lvl="1">
              <a:lnSpc>
                <a:spcPct val="80000"/>
              </a:lnSpc>
              <a:spcAft>
                <a:spcPts val="600"/>
              </a:spcAft>
            </a:pPr>
            <a:r>
              <a:rPr lang="en-US" altLang="en-US" sz="2000" dirty="0">
                <a:latin typeface="+mn-lt"/>
              </a:rPr>
              <a:t>If solicitor is acting as procurement agent for foreign government</a:t>
            </a:r>
          </a:p>
          <a:p>
            <a:pPr lvl="1">
              <a:lnSpc>
                <a:spcPct val="80000"/>
              </a:lnSpc>
              <a:spcAft>
                <a:spcPts val="600"/>
              </a:spcAft>
            </a:pPr>
            <a:r>
              <a:rPr lang="en-US" altLang="en-US" sz="2000" dirty="0">
                <a:latin typeface="+mn-lt"/>
              </a:rPr>
              <a:t>If the request is unusual, etc.</a:t>
            </a:r>
          </a:p>
          <a:p>
            <a:pPr lvl="1">
              <a:lnSpc>
                <a:spcPct val="80000"/>
              </a:lnSpc>
              <a:spcAft>
                <a:spcPts val="600"/>
              </a:spcAft>
            </a:pPr>
            <a:r>
              <a:rPr lang="en-US" altLang="en-US" sz="2000" dirty="0">
                <a:latin typeface="+mn-lt"/>
              </a:rPr>
              <a:t>Any anomalies</a:t>
            </a:r>
          </a:p>
        </p:txBody>
      </p:sp>
      <p:sp>
        <p:nvSpPr>
          <p:cNvPr id="5" name="Title 4"/>
          <p:cNvSpPr>
            <a:spLocks noGrp="1"/>
          </p:cNvSpPr>
          <p:nvPr>
            <p:ph type="title"/>
          </p:nvPr>
        </p:nvSpPr>
        <p:spPr>
          <a:xfrm>
            <a:off x="620183" y="11649"/>
            <a:ext cx="7195508" cy="1067204"/>
          </a:xfrm>
        </p:spPr>
        <p:txBody>
          <a:bodyPr/>
          <a:lstStyle/>
          <a:p>
            <a:pPr>
              <a:lnSpc>
                <a:spcPct val="221674"/>
              </a:lnSpc>
            </a:pPr>
            <a:r>
              <a:rPr lang="en-US" dirty="0"/>
              <a:t>Industry Reporting</a:t>
            </a:r>
          </a:p>
        </p:txBody>
      </p:sp>
    </p:spTree>
    <p:extLst>
      <p:ext uri="{BB962C8B-B14F-4D97-AF65-F5344CB8AC3E}">
        <p14:creationId xmlns:p14="http://schemas.microsoft.com/office/powerpoint/2010/main" val="169081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7</a:t>
            </a:fld>
            <a:endParaRPr lang="en-US" dirty="0"/>
          </a:p>
        </p:txBody>
      </p:sp>
      <p:sp>
        <p:nvSpPr>
          <p:cNvPr id="4" name="Content Placeholder 3"/>
          <p:cNvSpPr>
            <a:spLocks noGrp="1"/>
          </p:cNvSpPr>
          <p:nvPr>
            <p:ph idx="1"/>
          </p:nvPr>
        </p:nvSpPr>
        <p:spPr>
          <a:xfrm>
            <a:off x="628650" y="1312331"/>
            <a:ext cx="7886700" cy="4602479"/>
          </a:xfrm>
        </p:spPr>
        <p:txBody>
          <a:bodyPr/>
          <a:lstStyle/>
          <a:p>
            <a:pPr algn="ctr">
              <a:lnSpc>
                <a:spcPct val="80000"/>
              </a:lnSpc>
              <a:buNone/>
            </a:pPr>
            <a:r>
              <a:rPr lang="en-US" altLang="en-US" b="1" u="sng" dirty="0">
                <a:latin typeface="+mn-lt"/>
              </a:rPr>
              <a:t>DoD 5220.22-M (NISPOM)</a:t>
            </a:r>
          </a:p>
          <a:p>
            <a:pPr algn="ctr">
              <a:lnSpc>
                <a:spcPct val="80000"/>
              </a:lnSpc>
              <a:buNone/>
            </a:pPr>
            <a:endParaRPr lang="en-US" altLang="en-US" b="1" u="sng" dirty="0">
              <a:latin typeface="+mn-lt"/>
            </a:endParaRPr>
          </a:p>
          <a:p>
            <a:pPr lvl="1">
              <a:lnSpc>
                <a:spcPct val="80000"/>
              </a:lnSpc>
            </a:pPr>
            <a:r>
              <a:rPr lang="en-US" altLang="en-US" sz="2000" b="1" dirty="0">
                <a:latin typeface="+mn-lt"/>
              </a:rPr>
              <a:t>1-301: Terrorism, Subversion, Espionage, Sabotage; </a:t>
            </a:r>
            <a:r>
              <a:rPr lang="en-US" altLang="en-US" sz="2000" dirty="0">
                <a:latin typeface="+mn-lt"/>
              </a:rPr>
              <a:t>Reports to be submitted to the FBI &amp; CSA</a:t>
            </a:r>
          </a:p>
          <a:p>
            <a:pPr lvl="1">
              <a:lnSpc>
                <a:spcPct val="80000"/>
              </a:lnSpc>
            </a:pPr>
            <a:r>
              <a:rPr lang="en-US" altLang="en-US" sz="2000" b="1" dirty="0">
                <a:latin typeface="+mn-lt"/>
              </a:rPr>
              <a:t>1-302a:  Adverse Information: </a:t>
            </a:r>
            <a:r>
              <a:rPr lang="en-US" altLang="en-US" sz="2000" dirty="0">
                <a:latin typeface="+mn-lt"/>
              </a:rPr>
              <a:t>Report adverse information to CSA</a:t>
            </a:r>
          </a:p>
          <a:p>
            <a:pPr lvl="1">
              <a:lnSpc>
                <a:spcPct val="80000"/>
              </a:lnSpc>
            </a:pPr>
            <a:r>
              <a:rPr lang="en-US" altLang="en-US" sz="2000" b="1" dirty="0">
                <a:latin typeface="+mn-lt"/>
              </a:rPr>
              <a:t>1-302b: Suspicious Contacts: </a:t>
            </a:r>
            <a:r>
              <a:rPr lang="en-US" altLang="en-US" sz="2000" dirty="0">
                <a:latin typeface="+mn-lt"/>
              </a:rPr>
              <a:t>Report efforts to obtain illegal/unauthorized access to classified information or to </a:t>
            </a:r>
            <a:r>
              <a:rPr lang="en-US" altLang="en-US" sz="2000" u="sng" dirty="0">
                <a:latin typeface="+mn-lt"/>
              </a:rPr>
              <a:t>compromise a cleared employee</a:t>
            </a:r>
            <a:endParaRPr lang="en-US" altLang="en-US" sz="2000" dirty="0">
              <a:latin typeface="+mn-lt"/>
            </a:endParaRPr>
          </a:p>
          <a:p>
            <a:pPr lvl="1">
              <a:lnSpc>
                <a:spcPct val="80000"/>
              </a:lnSpc>
            </a:pPr>
            <a:r>
              <a:rPr lang="en-US" altLang="en-US" sz="2000" b="1" dirty="0">
                <a:latin typeface="+mn-lt"/>
              </a:rPr>
              <a:t>1-303: Reports of loss, compromise, or suspected compromise:</a:t>
            </a:r>
            <a:r>
              <a:rPr lang="en-US" altLang="en-US" sz="2000" dirty="0">
                <a:latin typeface="+mn-lt"/>
              </a:rPr>
              <a:t> Security Violations</a:t>
            </a:r>
          </a:p>
          <a:p>
            <a:pPr lvl="1">
              <a:lnSpc>
                <a:spcPct val="80000"/>
              </a:lnSpc>
            </a:pPr>
            <a:endParaRPr lang="en-US" altLang="en-US" sz="2000" dirty="0">
              <a:latin typeface="+mn-lt"/>
            </a:endParaRPr>
          </a:p>
          <a:p>
            <a:pPr algn="ctr">
              <a:lnSpc>
                <a:spcPct val="80000"/>
              </a:lnSpc>
              <a:buNone/>
            </a:pPr>
            <a:r>
              <a:rPr lang="en-US" altLang="en-US" sz="2000" b="1" dirty="0">
                <a:latin typeface="+mn-lt"/>
              </a:rPr>
              <a:t>DCSA Industrial Security Letter 2010-02 &amp; 2013-05</a:t>
            </a:r>
          </a:p>
          <a:p>
            <a:pPr algn="ctr">
              <a:lnSpc>
                <a:spcPct val="80000"/>
              </a:lnSpc>
              <a:buNone/>
            </a:pPr>
            <a:r>
              <a:rPr lang="en-US" altLang="en-US" sz="2000" b="1" dirty="0">
                <a:latin typeface="+mn-lt"/>
              </a:rPr>
              <a:t>Reporting Requirements for Cyber Intrusions</a:t>
            </a:r>
          </a:p>
        </p:txBody>
      </p:sp>
      <p:sp>
        <p:nvSpPr>
          <p:cNvPr id="5" name="Title 4"/>
          <p:cNvSpPr>
            <a:spLocks noGrp="1"/>
          </p:cNvSpPr>
          <p:nvPr>
            <p:ph type="title"/>
          </p:nvPr>
        </p:nvSpPr>
        <p:spPr>
          <a:xfrm>
            <a:off x="628650" y="24356"/>
            <a:ext cx="7195508" cy="1067204"/>
          </a:xfrm>
        </p:spPr>
        <p:txBody>
          <a:bodyPr/>
          <a:lstStyle/>
          <a:p>
            <a:pPr>
              <a:lnSpc>
                <a:spcPct val="221674"/>
              </a:lnSpc>
            </a:pPr>
            <a:r>
              <a:rPr lang="en-US" dirty="0"/>
              <a:t>Industry Reporting Requirements </a:t>
            </a:r>
          </a:p>
        </p:txBody>
      </p:sp>
    </p:spTree>
    <p:extLst>
      <p:ext uri="{BB962C8B-B14F-4D97-AF65-F5344CB8AC3E}">
        <p14:creationId xmlns:p14="http://schemas.microsoft.com/office/powerpoint/2010/main" val="246613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8</a:t>
            </a:fld>
            <a:endParaRPr lang="en-US" dirty="0"/>
          </a:p>
        </p:txBody>
      </p:sp>
      <p:sp>
        <p:nvSpPr>
          <p:cNvPr id="4" name="Content Placeholder 3"/>
          <p:cNvSpPr>
            <a:spLocks noGrp="1"/>
          </p:cNvSpPr>
          <p:nvPr>
            <p:ph idx="1"/>
          </p:nvPr>
        </p:nvSpPr>
        <p:spPr>
          <a:xfrm>
            <a:off x="628650" y="1252087"/>
            <a:ext cx="7886700" cy="4602479"/>
          </a:xfrm>
        </p:spPr>
        <p:txBody>
          <a:bodyPr>
            <a:noAutofit/>
          </a:bodyPr>
          <a:lstStyle/>
          <a:p>
            <a:r>
              <a:rPr lang="en-US" dirty="0">
                <a:latin typeface="+mn-lt"/>
              </a:rPr>
              <a:t>NISPOM Guidance:</a:t>
            </a:r>
          </a:p>
          <a:p>
            <a:pPr marL="682625"/>
            <a:r>
              <a:rPr lang="en-US" sz="2000" dirty="0">
                <a:latin typeface="+mn-lt"/>
              </a:rPr>
              <a:t>1-302 a. Adverse Information. </a:t>
            </a:r>
          </a:p>
          <a:p>
            <a:pPr marL="914400" lvl="1">
              <a:buSzPct val="80000"/>
              <a:buFont typeface="Wingdings" panose="05000000000000000000" pitchFamily="2" charset="2"/>
              <a:buChar char="Ø"/>
            </a:pPr>
            <a:r>
              <a:rPr lang="en-US" sz="1600" dirty="0">
                <a:latin typeface="+mn-lt"/>
              </a:rPr>
              <a:t>Contractors shall report adverse information coming to their attention concerning any of their cleared employees. </a:t>
            </a:r>
          </a:p>
          <a:p>
            <a:pPr marL="914400" lvl="1">
              <a:buSzPct val="80000"/>
              <a:buFont typeface="Wingdings" panose="05000000000000000000" pitchFamily="2" charset="2"/>
              <a:buChar char="Ø"/>
            </a:pPr>
            <a:r>
              <a:rPr lang="en-US" sz="1600" dirty="0">
                <a:latin typeface="+mn-lt"/>
              </a:rPr>
              <a:t>Reports based on rumor or innuendo should not be made. </a:t>
            </a:r>
          </a:p>
          <a:p>
            <a:pPr marL="914400" lvl="1">
              <a:buSzPct val="80000"/>
              <a:buFont typeface="Wingdings" panose="05000000000000000000" pitchFamily="2" charset="2"/>
              <a:buChar char="Ø"/>
            </a:pPr>
            <a:r>
              <a:rPr lang="en-US" sz="1600" dirty="0">
                <a:latin typeface="+mn-lt"/>
              </a:rPr>
              <a:t>The subsequent termination of employment of an employee does not obviate the requirement to submit this report. </a:t>
            </a:r>
          </a:p>
          <a:p>
            <a:pPr marL="914400" lvl="1">
              <a:buSzPct val="80000"/>
              <a:buFont typeface="Wingdings" panose="05000000000000000000" pitchFamily="2" charset="2"/>
              <a:buChar char="Ø"/>
            </a:pPr>
            <a:r>
              <a:rPr lang="en-US" sz="1600" dirty="0">
                <a:latin typeface="+mn-lt"/>
              </a:rPr>
              <a:t>If the individual is employed on a Federal installation, the contractor shall furnish a copy of the report and its final disposition to the commander or head of the installation. </a:t>
            </a:r>
          </a:p>
          <a:p>
            <a:r>
              <a:rPr lang="en-US" dirty="0">
                <a:latin typeface="+mn-lt"/>
              </a:rPr>
              <a:t>Becker vs. Philco and Taglia vs. Philco (389 U.S. 979):</a:t>
            </a:r>
          </a:p>
          <a:p>
            <a:pPr marL="682625"/>
            <a:r>
              <a:rPr lang="en-US" sz="2000" dirty="0">
                <a:latin typeface="+mn-lt"/>
              </a:rPr>
              <a:t>The U.S. Court of  Appeals for the 4th Circuit decided on February 6, 1967, that a contractor is not liable for defamation of an employee because of reports made to the government under requirements of this manual and its previous versions.</a:t>
            </a:r>
          </a:p>
          <a:p>
            <a:endParaRPr lang="en-US" dirty="0">
              <a:latin typeface="+mn-lt"/>
            </a:endParaRPr>
          </a:p>
          <a:p>
            <a:endParaRPr lang="en-US" dirty="0">
              <a:latin typeface="+mn-lt"/>
            </a:endParaRPr>
          </a:p>
        </p:txBody>
      </p:sp>
      <p:sp>
        <p:nvSpPr>
          <p:cNvPr id="5" name="Title 4"/>
          <p:cNvSpPr>
            <a:spLocks noGrp="1"/>
          </p:cNvSpPr>
          <p:nvPr>
            <p:ph type="title"/>
          </p:nvPr>
        </p:nvSpPr>
        <p:spPr>
          <a:xfrm>
            <a:off x="628650" y="-36195"/>
            <a:ext cx="7195508" cy="1067204"/>
          </a:xfrm>
        </p:spPr>
        <p:txBody>
          <a:bodyPr/>
          <a:lstStyle/>
          <a:p>
            <a:pPr>
              <a:lnSpc>
                <a:spcPct val="100000"/>
              </a:lnSpc>
            </a:pPr>
            <a:r>
              <a:rPr lang="en-US" dirty="0"/>
              <a:t>Contractor Reporting of </a:t>
            </a:r>
            <a:br>
              <a:rPr lang="en-US" dirty="0"/>
            </a:br>
            <a:r>
              <a:rPr lang="en-US" dirty="0"/>
              <a:t>Potential Espionage Indicators (PEI)</a:t>
            </a:r>
          </a:p>
        </p:txBody>
      </p:sp>
    </p:spTree>
    <p:extLst>
      <p:ext uri="{BB962C8B-B14F-4D97-AF65-F5344CB8AC3E}">
        <p14:creationId xmlns:p14="http://schemas.microsoft.com/office/powerpoint/2010/main" val="222685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1FF1A31-03A3-0477-B606-870FA541DBF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480175" y="6464301"/>
            <a:ext cx="2057400" cy="365125"/>
          </a:xfrm>
        </p:spPr>
        <p:txBody>
          <a:bodyPr/>
          <a:lstStyle/>
          <a:p>
            <a:fld id="{B4935736-6DC4-47F4-9AC4-BE352C6182E9}" type="slidenum">
              <a:rPr lang="en-US" smtClean="0"/>
              <a:t>9</a:t>
            </a:fld>
            <a:endParaRPr lang="en-US" dirty="0"/>
          </a:p>
        </p:txBody>
      </p:sp>
      <p:sp>
        <p:nvSpPr>
          <p:cNvPr id="5" name="Title 4"/>
          <p:cNvSpPr>
            <a:spLocks noGrp="1"/>
          </p:cNvSpPr>
          <p:nvPr>
            <p:ph type="title"/>
          </p:nvPr>
        </p:nvSpPr>
        <p:spPr>
          <a:xfrm>
            <a:off x="635630" y="17261"/>
            <a:ext cx="7195508" cy="1067204"/>
          </a:xfrm>
        </p:spPr>
        <p:txBody>
          <a:bodyPr/>
          <a:lstStyle/>
          <a:p>
            <a:pPr>
              <a:lnSpc>
                <a:spcPct val="221674"/>
              </a:lnSpc>
            </a:pPr>
            <a:r>
              <a:rPr lang="en-US" dirty="0"/>
              <a:t>Targeting U.S. Technology Summary</a:t>
            </a:r>
          </a:p>
        </p:txBody>
      </p:sp>
      <p:sp>
        <p:nvSpPr>
          <p:cNvPr id="7" name="Rounded Rectangle 6"/>
          <p:cNvSpPr/>
          <p:nvPr/>
        </p:nvSpPr>
        <p:spPr>
          <a:xfrm>
            <a:off x="465138" y="1054504"/>
            <a:ext cx="2884487" cy="4808538"/>
          </a:xfrm>
          <a:prstGeom prst="roundRect">
            <a:avLst/>
          </a:prstGeom>
          <a:solidFill>
            <a:srgbClr val="5F799A"/>
          </a:solidFill>
          <a:ln w="38100">
            <a:solidFill>
              <a:srgbClr val="425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590550" y="1394229"/>
            <a:ext cx="2908300" cy="4865688"/>
          </a:xfrm>
          <a:prstGeom prst="roundRect">
            <a:avLst/>
          </a:prstGeom>
          <a:solidFill>
            <a:schemeClr val="bg1"/>
          </a:solidFill>
          <a:ln w="38100">
            <a:solidFill>
              <a:srgbClr val="5F79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Content Placeholder 8"/>
          <p:cNvSpPr txBox="1">
            <a:spLocks/>
          </p:cNvSpPr>
          <p:nvPr/>
        </p:nvSpPr>
        <p:spPr bwMode="auto">
          <a:xfrm>
            <a:off x="700088" y="1606954"/>
            <a:ext cx="2678112"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ts val="1000"/>
              </a:spcBef>
              <a:spcAft>
                <a:spcPts val="600"/>
              </a:spcAft>
              <a:buFontTx/>
              <a:buNone/>
            </a:pPr>
            <a:r>
              <a:rPr lang="en-US" altLang="en-US" sz="1600" b="1" dirty="0">
                <a:latin typeface="+mn-lt"/>
                <a:cs typeface="Calibri Light" panose="020F0302020204030204" pitchFamily="34" charset="0"/>
              </a:rPr>
              <a:t>Electronics</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Aeronautic Systems</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Command, Control, Communication, &amp; Computers (C4)</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Armament &amp; Survivability</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Optics</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Radars</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Software</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Space Systems</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Marine Systems</a:t>
            </a:r>
          </a:p>
          <a:p>
            <a:pPr algn="ctr" eaLnBrk="1" hangingPunct="1">
              <a:lnSpc>
                <a:spcPct val="90000"/>
              </a:lnSpc>
              <a:spcBef>
                <a:spcPts val="1000"/>
              </a:spcBef>
              <a:spcAft>
                <a:spcPts val="600"/>
              </a:spcAft>
              <a:buFontTx/>
              <a:buNone/>
            </a:pPr>
            <a:r>
              <a:rPr lang="en-US" altLang="en-US" sz="1600" b="1" dirty="0">
                <a:latin typeface="+mn-lt"/>
                <a:cs typeface="Calibri Light" panose="020F0302020204030204" pitchFamily="34" charset="0"/>
              </a:rPr>
              <a:t>Energy Systems</a:t>
            </a:r>
          </a:p>
        </p:txBody>
      </p:sp>
      <p:sp>
        <p:nvSpPr>
          <p:cNvPr id="10" name="TextBox 7"/>
          <p:cNvSpPr txBox="1">
            <a:spLocks noChangeArrowheads="1"/>
          </p:cNvSpPr>
          <p:nvPr/>
        </p:nvSpPr>
        <p:spPr bwMode="auto">
          <a:xfrm>
            <a:off x="465138" y="1054504"/>
            <a:ext cx="2906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a:solidFill>
                  <a:schemeClr val="bg1"/>
                </a:solidFill>
                <a:latin typeface="+mn-lt"/>
              </a:rPr>
              <a:t>Most Targeted Technologies</a:t>
            </a:r>
          </a:p>
        </p:txBody>
      </p:sp>
      <p:sp>
        <p:nvSpPr>
          <p:cNvPr id="11" name="Rounded Rectangle 10"/>
          <p:cNvSpPr/>
          <p:nvPr/>
        </p:nvSpPr>
        <p:spPr>
          <a:xfrm>
            <a:off x="4313238" y="4581525"/>
            <a:ext cx="3840162" cy="1727994"/>
          </a:xfrm>
          <a:prstGeom prst="roundRect">
            <a:avLst/>
          </a:prstGeom>
          <a:solidFill>
            <a:srgbClr val="5F799A"/>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4319588" y="2868613"/>
            <a:ext cx="3840162" cy="1668462"/>
          </a:xfrm>
          <a:prstGeom prst="roundRect">
            <a:avLst/>
          </a:prstGeom>
          <a:solidFill>
            <a:srgbClr val="5F799A"/>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a:xfrm>
            <a:off x="4319588" y="987425"/>
            <a:ext cx="3840162" cy="1828800"/>
          </a:xfrm>
          <a:prstGeom prst="roundRect">
            <a:avLst/>
          </a:prstGeom>
          <a:solidFill>
            <a:srgbClr val="5F799A"/>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ounded Rectangle 13"/>
          <p:cNvSpPr/>
          <p:nvPr/>
        </p:nvSpPr>
        <p:spPr>
          <a:xfrm>
            <a:off x="4452938" y="4826000"/>
            <a:ext cx="3841750" cy="1483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5" name="Rounded Rectangle 14"/>
          <p:cNvSpPr/>
          <p:nvPr/>
        </p:nvSpPr>
        <p:spPr>
          <a:xfrm>
            <a:off x="4464050" y="3116264"/>
            <a:ext cx="3840163" cy="144144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ounded Rectangle 15"/>
          <p:cNvSpPr/>
          <p:nvPr/>
        </p:nvSpPr>
        <p:spPr>
          <a:xfrm>
            <a:off x="4462463" y="1258889"/>
            <a:ext cx="3840162" cy="157797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7" name="Chart 96"/>
          <p:cNvGraphicFramePr>
            <a:graphicFrameLocks/>
          </p:cNvGraphicFramePr>
          <p:nvPr>
            <p:extLst>
              <p:ext uri="{D42A27DB-BD31-4B8C-83A1-F6EECF244321}">
                <p14:modId xmlns:p14="http://schemas.microsoft.com/office/powerpoint/2010/main" val="1575112532"/>
              </p:ext>
            </p:extLst>
          </p:nvPr>
        </p:nvGraphicFramePr>
        <p:xfrm>
          <a:off x="6111875" y="1046163"/>
          <a:ext cx="2508250" cy="1801812"/>
        </p:xfrm>
        <a:graphic>
          <a:graphicData uri="http://schemas.openxmlformats.org/presentationml/2006/ole">
            <mc:AlternateContent xmlns:mc="http://schemas.openxmlformats.org/markup-compatibility/2006">
              <mc:Choice xmlns:v="urn:schemas-microsoft-com:vml" Requires="v">
                <p:oleObj name="Chart" r:id="rId3" imgW="2514549" imgH="1809750" progId="Excel.Chart.8">
                  <p:embed/>
                </p:oleObj>
              </mc:Choice>
              <mc:Fallback>
                <p:oleObj name="Chart" r:id="rId3" imgW="2514549" imgH="1809750" progId="Excel.Chart.8">
                  <p:embed/>
                  <p:pic>
                    <p:nvPicPr>
                      <p:cNvPr id="17" name="Chart 96"/>
                      <p:cNvPicPr>
                        <a:picLocks noChangeArrowheads="1"/>
                      </p:cNvPicPr>
                      <p:nvPr/>
                    </p:nvPicPr>
                    <p:blipFill>
                      <a:blip r:embed="rId4"/>
                      <a:srcRect/>
                      <a:stretch>
                        <a:fillRect/>
                      </a:stretch>
                    </p:blipFill>
                    <p:spPr bwMode="auto">
                      <a:xfrm>
                        <a:off x="6111875" y="1046163"/>
                        <a:ext cx="2508250" cy="1801812"/>
                      </a:xfrm>
                      <a:prstGeom prst="rect">
                        <a:avLst/>
                      </a:prstGeom>
                      <a:noFill/>
                      <a:ln>
                        <a:noFill/>
                      </a:ln>
                    </p:spPr>
                  </p:pic>
                </p:oleObj>
              </mc:Fallback>
            </mc:AlternateContent>
          </a:graphicData>
        </a:graphic>
      </p:graphicFrame>
      <p:sp>
        <p:nvSpPr>
          <p:cNvPr id="18" name="TextBox 97"/>
          <p:cNvSpPr txBox="1">
            <a:spLocks noChangeArrowheads="1"/>
          </p:cNvSpPr>
          <p:nvPr/>
        </p:nvSpPr>
        <p:spPr bwMode="auto">
          <a:xfrm>
            <a:off x="4721225" y="1346200"/>
            <a:ext cx="163671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300"/>
              </a:spcAft>
              <a:buFontTx/>
              <a:buNone/>
            </a:pPr>
            <a:r>
              <a:rPr lang="en-US" altLang="en-US" sz="1100" b="1" dirty="0">
                <a:latin typeface="+mn-lt"/>
              </a:rPr>
              <a:t>East Asia &amp; the Pacific</a:t>
            </a:r>
          </a:p>
          <a:p>
            <a:pPr algn="r">
              <a:spcBef>
                <a:spcPct val="0"/>
              </a:spcBef>
              <a:spcAft>
                <a:spcPts val="300"/>
              </a:spcAft>
              <a:buFontTx/>
              <a:buNone/>
            </a:pPr>
            <a:r>
              <a:rPr lang="en-US" altLang="en-US" sz="1100" b="1" dirty="0">
                <a:latin typeface="+mn-lt"/>
              </a:rPr>
              <a:t>Near East</a:t>
            </a:r>
          </a:p>
          <a:p>
            <a:pPr algn="r">
              <a:spcBef>
                <a:spcPct val="0"/>
              </a:spcBef>
              <a:spcAft>
                <a:spcPts val="300"/>
              </a:spcAft>
              <a:buFontTx/>
              <a:buNone/>
            </a:pPr>
            <a:r>
              <a:rPr lang="en-US" altLang="en-US" sz="1100" b="1" dirty="0">
                <a:latin typeface="+mn-lt"/>
              </a:rPr>
              <a:t>Europe &amp; Eurasia</a:t>
            </a:r>
          </a:p>
          <a:p>
            <a:pPr algn="r">
              <a:spcBef>
                <a:spcPct val="0"/>
              </a:spcBef>
              <a:spcAft>
                <a:spcPts val="300"/>
              </a:spcAft>
              <a:buFontTx/>
              <a:buNone/>
            </a:pPr>
            <a:r>
              <a:rPr lang="en-US" altLang="en-US" sz="1100" b="1" dirty="0">
                <a:latin typeface="+mn-lt"/>
              </a:rPr>
              <a:t>South &amp; Central Asia</a:t>
            </a:r>
          </a:p>
          <a:p>
            <a:pPr algn="r">
              <a:spcBef>
                <a:spcPct val="0"/>
              </a:spcBef>
              <a:spcAft>
                <a:spcPts val="300"/>
              </a:spcAft>
              <a:buFontTx/>
              <a:buNone/>
            </a:pPr>
            <a:r>
              <a:rPr lang="en-US" altLang="en-US" sz="1100" b="1" dirty="0">
                <a:latin typeface="+mn-lt"/>
              </a:rPr>
              <a:t>Western Hemisphere</a:t>
            </a:r>
          </a:p>
          <a:p>
            <a:pPr algn="r">
              <a:spcBef>
                <a:spcPct val="0"/>
              </a:spcBef>
              <a:spcAft>
                <a:spcPts val="300"/>
              </a:spcAft>
              <a:buFontTx/>
              <a:buNone/>
            </a:pPr>
            <a:r>
              <a:rPr lang="en-US" altLang="en-US" sz="1100" b="1" dirty="0">
                <a:latin typeface="+mn-lt"/>
              </a:rPr>
              <a:t>Africa</a:t>
            </a:r>
          </a:p>
          <a:p>
            <a:pPr algn="r">
              <a:spcBef>
                <a:spcPct val="0"/>
              </a:spcBef>
              <a:spcAft>
                <a:spcPts val="300"/>
              </a:spcAft>
              <a:buFontTx/>
              <a:buNone/>
            </a:pPr>
            <a:r>
              <a:rPr lang="en-US" altLang="en-US" sz="1100" b="1" dirty="0">
                <a:latin typeface="+mn-lt"/>
              </a:rPr>
              <a:t>Unknown</a:t>
            </a:r>
          </a:p>
        </p:txBody>
      </p:sp>
      <p:sp>
        <p:nvSpPr>
          <p:cNvPr id="19" name="TextBox 98"/>
          <p:cNvSpPr txBox="1">
            <a:spLocks noChangeArrowheads="1"/>
          </p:cNvSpPr>
          <p:nvPr/>
        </p:nvSpPr>
        <p:spPr bwMode="auto">
          <a:xfrm>
            <a:off x="7721532" y="1296988"/>
            <a:ext cx="5212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&gt;38%</a:t>
            </a:r>
          </a:p>
        </p:txBody>
      </p:sp>
      <p:sp>
        <p:nvSpPr>
          <p:cNvPr id="20" name="TextBox 99"/>
          <p:cNvSpPr txBox="1">
            <a:spLocks noChangeArrowheads="1"/>
          </p:cNvSpPr>
          <p:nvPr/>
        </p:nvSpPr>
        <p:spPr bwMode="auto">
          <a:xfrm>
            <a:off x="6775582" y="1506538"/>
            <a:ext cx="445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24%</a:t>
            </a:r>
          </a:p>
        </p:txBody>
      </p:sp>
      <p:sp>
        <p:nvSpPr>
          <p:cNvPr id="21" name="TextBox 100"/>
          <p:cNvSpPr txBox="1">
            <a:spLocks noChangeArrowheads="1"/>
          </p:cNvSpPr>
          <p:nvPr/>
        </p:nvSpPr>
        <p:spPr bwMode="auto">
          <a:xfrm>
            <a:off x="6779501" y="1946275"/>
            <a:ext cx="369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8%</a:t>
            </a:r>
          </a:p>
        </p:txBody>
      </p:sp>
      <p:sp>
        <p:nvSpPr>
          <p:cNvPr id="22" name="TextBox 101"/>
          <p:cNvSpPr txBox="1">
            <a:spLocks noChangeArrowheads="1"/>
          </p:cNvSpPr>
          <p:nvPr/>
        </p:nvSpPr>
        <p:spPr bwMode="auto">
          <a:xfrm>
            <a:off x="6739069" y="1719263"/>
            <a:ext cx="445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18%</a:t>
            </a:r>
          </a:p>
        </p:txBody>
      </p:sp>
      <p:sp>
        <p:nvSpPr>
          <p:cNvPr id="23" name="TextBox 102"/>
          <p:cNvSpPr txBox="1">
            <a:spLocks noChangeArrowheads="1"/>
          </p:cNvSpPr>
          <p:nvPr/>
        </p:nvSpPr>
        <p:spPr bwMode="auto">
          <a:xfrm>
            <a:off x="6604000" y="2147265"/>
            <a:ext cx="369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6%</a:t>
            </a:r>
          </a:p>
        </p:txBody>
      </p:sp>
      <p:sp>
        <p:nvSpPr>
          <p:cNvPr id="24" name="TextBox 103"/>
          <p:cNvSpPr txBox="1">
            <a:spLocks noChangeArrowheads="1"/>
          </p:cNvSpPr>
          <p:nvPr/>
        </p:nvSpPr>
        <p:spPr bwMode="auto">
          <a:xfrm>
            <a:off x="6343650" y="2343061"/>
            <a:ext cx="44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&gt;2%</a:t>
            </a:r>
          </a:p>
        </p:txBody>
      </p:sp>
      <p:sp>
        <p:nvSpPr>
          <p:cNvPr id="25" name="TextBox 104"/>
          <p:cNvSpPr txBox="1">
            <a:spLocks noChangeArrowheads="1"/>
          </p:cNvSpPr>
          <p:nvPr/>
        </p:nvSpPr>
        <p:spPr bwMode="auto">
          <a:xfrm>
            <a:off x="6873164" y="2568575"/>
            <a:ext cx="369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4%</a:t>
            </a:r>
          </a:p>
        </p:txBody>
      </p:sp>
      <p:graphicFrame>
        <p:nvGraphicFramePr>
          <p:cNvPr id="26" name="Chart 105"/>
          <p:cNvGraphicFramePr>
            <a:graphicFrameLocks/>
          </p:cNvGraphicFramePr>
          <p:nvPr>
            <p:extLst>
              <p:ext uri="{D42A27DB-BD31-4B8C-83A1-F6EECF244321}">
                <p14:modId xmlns:p14="http://schemas.microsoft.com/office/powerpoint/2010/main" val="224549621"/>
              </p:ext>
            </p:extLst>
          </p:nvPr>
        </p:nvGraphicFramePr>
        <p:xfrm>
          <a:off x="6165850" y="3011488"/>
          <a:ext cx="1163638" cy="1695450"/>
        </p:xfrm>
        <a:graphic>
          <a:graphicData uri="http://schemas.openxmlformats.org/presentationml/2006/ole">
            <mc:AlternateContent xmlns:mc="http://schemas.openxmlformats.org/markup-compatibility/2006">
              <mc:Choice xmlns:v="urn:schemas-microsoft-com:vml" Requires="v">
                <p:oleObj name="Chart" r:id="rId5" imgW="1174645" imgH="1828800" progId="Excel.Chart.8">
                  <p:embed/>
                </p:oleObj>
              </mc:Choice>
              <mc:Fallback>
                <p:oleObj name="Chart" r:id="rId5" imgW="1174645" imgH="1828800" progId="Excel.Chart.8">
                  <p:embed/>
                  <p:pic>
                    <p:nvPicPr>
                      <p:cNvPr id="26" name="Chart 105"/>
                      <p:cNvPicPr>
                        <a:picLocks noChangeArrowheads="1"/>
                      </p:cNvPicPr>
                      <p:nvPr/>
                    </p:nvPicPr>
                    <p:blipFill>
                      <a:blip r:embed="rId6"/>
                      <a:srcRect/>
                      <a:stretch>
                        <a:fillRect/>
                      </a:stretch>
                    </p:blipFill>
                    <p:spPr bwMode="auto">
                      <a:xfrm>
                        <a:off x="6165850" y="3011488"/>
                        <a:ext cx="1163638" cy="1695450"/>
                      </a:xfrm>
                      <a:prstGeom prst="rect">
                        <a:avLst/>
                      </a:prstGeom>
                      <a:noFill/>
                      <a:ln>
                        <a:noFill/>
                      </a:ln>
                    </p:spPr>
                  </p:pic>
                </p:oleObj>
              </mc:Fallback>
            </mc:AlternateContent>
          </a:graphicData>
        </a:graphic>
      </p:graphicFrame>
      <p:sp>
        <p:nvSpPr>
          <p:cNvPr id="27" name="TextBox 106"/>
          <p:cNvSpPr txBox="1">
            <a:spLocks noChangeArrowheads="1"/>
          </p:cNvSpPr>
          <p:nvPr/>
        </p:nvSpPr>
        <p:spPr bwMode="auto">
          <a:xfrm>
            <a:off x="4632325" y="3127375"/>
            <a:ext cx="1762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100" b="1" dirty="0">
                <a:latin typeface="+mn-lt"/>
              </a:rPr>
              <a:t>Resume Submission</a:t>
            </a:r>
          </a:p>
        </p:txBody>
      </p:sp>
      <p:sp>
        <p:nvSpPr>
          <p:cNvPr id="28" name="TextBox 107"/>
          <p:cNvSpPr txBox="1">
            <a:spLocks noChangeArrowheads="1"/>
          </p:cNvSpPr>
          <p:nvPr/>
        </p:nvSpPr>
        <p:spPr bwMode="auto">
          <a:xfrm>
            <a:off x="7094670" y="3170238"/>
            <a:ext cx="445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25%</a:t>
            </a:r>
          </a:p>
        </p:txBody>
      </p:sp>
      <p:sp>
        <p:nvSpPr>
          <p:cNvPr id="29" name="TextBox 108"/>
          <p:cNvSpPr txBox="1">
            <a:spLocks noChangeArrowheads="1"/>
          </p:cNvSpPr>
          <p:nvPr/>
        </p:nvSpPr>
        <p:spPr bwMode="auto">
          <a:xfrm>
            <a:off x="7062788" y="3470275"/>
            <a:ext cx="446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16%</a:t>
            </a:r>
          </a:p>
        </p:txBody>
      </p:sp>
      <p:sp>
        <p:nvSpPr>
          <p:cNvPr id="30" name="TextBox 109"/>
          <p:cNvSpPr txBox="1">
            <a:spLocks noChangeArrowheads="1"/>
          </p:cNvSpPr>
          <p:nvPr/>
        </p:nvSpPr>
        <p:spPr bwMode="auto">
          <a:xfrm>
            <a:off x="7013707" y="3746500"/>
            <a:ext cx="445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15%</a:t>
            </a:r>
          </a:p>
        </p:txBody>
      </p:sp>
      <p:sp>
        <p:nvSpPr>
          <p:cNvPr id="31" name="TextBox 110"/>
          <p:cNvSpPr txBox="1">
            <a:spLocks noChangeArrowheads="1"/>
          </p:cNvSpPr>
          <p:nvPr/>
        </p:nvSpPr>
        <p:spPr bwMode="auto">
          <a:xfrm>
            <a:off x="6929438" y="4056063"/>
            <a:ext cx="446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15%</a:t>
            </a:r>
          </a:p>
        </p:txBody>
      </p:sp>
      <p:sp>
        <p:nvSpPr>
          <p:cNvPr id="32" name="TextBox 111"/>
          <p:cNvSpPr txBox="1">
            <a:spLocks noChangeArrowheads="1"/>
          </p:cNvSpPr>
          <p:nvPr/>
        </p:nvSpPr>
        <p:spPr bwMode="auto">
          <a:xfrm>
            <a:off x="6831888" y="4260850"/>
            <a:ext cx="369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8%</a:t>
            </a:r>
          </a:p>
        </p:txBody>
      </p:sp>
      <p:sp>
        <p:nvSpPr>
          <p:cNvPr id="33" name="TextBox 112"/>
          <p:cNvSpPr txBox="1">
            <a:spLocks noChangeArrowheads="1"/>
          </p:cNvSpPr>
          <p:nvPr/>
        </p:nvSpPr>
        <p:spPr bwMode="auto">
          <a:xfrm>
            <a:off x="4170363" y="4287838"/>
            <a:ext cx="2219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Exploitation of Cyber</a:t>
            </a:r>
          </a:p>
        </p:txBody>
      </p:sp>
      <p:sp>
        <p:nvSpPr>
          <p:cNvPr id="34" name="TextBox 113"/>
          <p:cNvSpPr txBox="1">
            <a:spLocks noChangeArrowheads="1"/>
          </p:cNvSpPr>
          <p:nvPr/>
        </p:nvSpPr>
        <p:spPr bwMode="auto">
          <a:xfrm>
            <a:off x="4721225" y="3481388"/>
            <a:ext cx="1663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RFI/Solicitation</a:t>
            </a:r>
          </a:p>
        </p:txBody>
      </p:sp>
      <p:sp>
        <p:nvSpPr>
          <p:cNvPr id="35" name="TextBox 114"/>
          <p:cNvSpPr txBox="1">
            <a:spLocks noChangeArrowheads="1"/>
          </p:cNvSpPr>
          <p:nvPr/>
        </p:nvSpPr>
        <p:spPr bwMode="auto">
          <a:xfrm>
            <a:off x="4181475" y="3736975"/>
            <a:ext cx="22082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Exploitation of Business Activity</a:t>
            </a:r>
          </a:p>
        </p:txBody>
      </p:sp>
      <p:sp>
        <p:nvSpPr>
          <p:cNvPr id="36" name="TextBox 115"/>
          <p:cNvSpPr txBox="1">
            <a:spLocks noChangeArrowheads="1"/>
          </p:cNvSpPr>
          <p:nvPr/>
        </p:nvSpPr>
        <p:spPr bwMode="auto">
          <a:xfrm>
            <a:off x="4714875" y="4010025"/>
            <a:ext cx="16652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Exploitation of Experts</a:t>
            </a:r>
          </a:p>
        </p:txBody>
      </p:sp>
      <p:graphicFrame>
        <p:nvGraphicFramePr>
          <p:cNvPr id="37" name="Chart 116"/>
          <p:cNvGraphicFramePr>
            <a:graphicFrameLocks/>
          </p:cNvGraphicFramePr>
          <p:nvPr>
            <p:extLst>
              <p:ext uri="{D42A27DB-BD31-4B8C-83A1-F6EECF244321}">
                <p14:modId xmlns:p14="http://schemas.microsoft.com/office/powerpoint/2010/main" val="2043066378"/>
              </p:ext>
            </p:extLst>
          </p:nvPr>
        </p:nvGraphicFramePr>
        <p:xfrm>
          <a:off x="6129338" y="4714875"/>
          <a:ext cx="2573337" cy="1590675"/>
        </p:xfrm>
        <a:graphic>
          <a:graphicData uri="http://schemas.openxmlformats.org/presentationml/2006/ole">
            <mc:AlternateContent xmlns:mc="http://schemas.openxmlformats.org/markup-compatibility/2006">
              <mc:Choice xmlns:v="urn:schemas-microsoft-com:vml" Requires="v">
                <p:oleObj name="Chart" r:id="rId7" imgW="2578142" imgH="1835285" progId="Excel.Chart.8">
                  <p:embed/>
                </p:oleObj>
              </mc:Choice>
              <mc:Fallback>
                <p:oleObj name="Chart" r:id="rId7" imgW="2578142" imgH="1835285" progId="Excel.Chart.8">
                  <p:embed/>
                  <p:pic>
                    <p:nvPicPr>
                      <p:cNvPr id="37" name="Chart 116"/>
                      <p:cNvPicPr>
                        <a:picLocks noChangeArrowheads="1"/>
                      </p:cNvPicPr>
                      <p:nvPr/>
                    </p:nvPicPr>
                    <p:blipFill>
                      <a:blip r:embed="rId8"/>
                      <a:srcRect/>
                      <a:stretch>
                        <a:fillRect/>
                      </a:stretch>
                    </p:blipFill>
                    <p:spPr bwMode="auto">
                      <a:xfrm>
                        <a:off x="6129338" y="4714875"/>
                        <a:ext cx="2573337" cy="1590675"/>
                      </a:xfrm>
                      <a:prstGeom prst="rect">
                        <a:avLst/>
                      </a:prstGeom>
                      <a:noFill/>
                      <a:ln>
                        <a:noFill/>
                      </a:ln>
                    </p:spPr>
                  </p:pic>
                </p:oleObj>
              </mc:Fallback>
            </mc:AlternateContent>
          </a:graphicData>
        </a:graphic>
      </p:graphicFrame>
      <p:sp>
        <p:nvSpPr>
          <p:cNvPr id="38" name="TextBox 117"/>
          <p:cNvSpPr txBox="1">
            <a:spLocks noChangeArrowheads="1"/>
          </p:cNvSpPr>
          <p:nvPr/>
        </p:nvSpPr>
        <p:spPr bwMode="auto">
          <a:xfrm>
            <a:off x="4598988" y="4859338"/>
            <a:ext cx="1762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100" b="1" dirty="0">
                <a:latin typeface="+mn-lt"/>
              </a:rPr>
              <a:t>Email</a:t>
            </a:r>
          </a:p>
        </p:txBody>
      </p:sp>
      <p:sp>
        <p:nvSpPr>
          <p:cNvPr id="39" name="TextBox 118"/>
          <p:cNvSpPr txBox="1">
            <a:spLocks noChangeArrowheads="1"/>
          </p:cNvSpPr>
          <p:nvPr/>
        </p:nvSpPr>
        <p:spPr bwMode="auto">
          <a:xfrm>
            <a:off x="7829682" y="4860925"/>
            <a:ext cx="445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32%</a:t>
            </a:r>
          </a:p>
        </p:txBody>
      </p:sp>
      <p:sp>
        <p:nvSpPr>
          <p:cNvPr id="40" name="TextBox 119"/>
          <p:cNvSpPr txBox="1">
            <a:spLocks noChangeArrowheads="1"/>
          </p:cNvSpPr>
          <p:nvPr/>
        </p:nvSpPr>
        <p:spPr bwMode="auto">
          <a:xfrm>
            <a:off x="6610482" y="5126038"/>
            <a:ext cx="445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13%</a:t>
            </a:r>
          </a:p>
        </p:txBody>
      </p:sp>
      <p:sp>
        <p:nvSpPr>
          <p:cNvPr id="41" name="TextBox 120"/>
          <p:cNvSpPr txBox="1">
            <a:spLocks noChangeArrowheads="1"/>
          </p:cNvSpPr>
          <p:nvPr/>
        </p:nvSpPr>
        <p:spPr bwMode="auto">
          <a:xfrm>
            <a:off x="6553332" y="5378450"/>
            <a:ext cx="445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12%</a:t>
            </a:r>
          </a:p>
        </p:txBody>
      </p:sp>
      <p:sp>
        <p:nvSpPr>
          <p:cNvPr id="42" name="TextBox 121"/>
          <p:cNvSpPr txBox="1">
            <a:spLocks noChangeArrowheads="1"/>
          </p:cNvSpPr>
          <p:nvPr/>
        </p:nvSpPr>
        <p:spPr bwMode="auto">
          <a:xfrm>
            <a:off x="6573969" y="5632450"/>
            <a:ext cx="445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11%</a:t>
            </a:r>
          </a:p>
        </p:txBody>
      </p:sp>
      <p:sp>
        <p:nvSpPr>
          <p:cNvPr id="43" name="TextBox 122"/>
          <p:cNvSpPr txBox="1">
            <a:spLocks noChangeArrowheads="1"/>
          </p:cNvSpPr>
          <p:nvPr/>
        </p:nvSpPr>
        <p:spPr bwMode="auto">
          <a:xfrm>
            <a:off x="6621463" y="5867400"/>
            <a:ext cx="368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400"/>
              </a:spcAft>
              <a:buFontTx/>
              <a:buNone/>
            </a:pPr>
            <a:r>
              <a:rPr lang="en-US" altLang="en-US" sz="1200" b="1" dirty="0">
                <a:latin typeface="+mn-lt"/>
              </a:rPr>
              <a:t>8%</a:t>
            </a:r>
          </a:p>
        </p:txBody>
      </p:sp>
      <p:sp>
        <p:nvSpPr>
          <p:cNvPr id="44" name="TextBox 123"/>
          <p:cNvSpPr txBox="1">
            <a:spLocks noChangeArrowheads="1"/>
          </p:cNvSpPr>
          <p:nvPr/>
        </p:nvSpPr>
        <p:spPr bwMode="auto">
          <a:xfrm>
            <a:off x="4137025" y="5876925"/>
            <a:ext cx="2220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Cyber Operations</a:t>
            </a:r>
          </a:p>
        </p:txBody>
      </p:sp>
      <p:sp>
        <p:nvSpPr>
          <p:cNvPr id="45" name="TextBox 124"/>
          <p:cNvSpPr txBox="1">
            <a:spLocks noChangeArrowheads="1"/>
          </p:cNvSpPr>
          <p:nvPr/>
        </p:nvSpPr>
        <p:spPr bwMode="auto">
          <a:xfrm>
            <a:off x="4687888" y="5116513"/>
            <a:ext cx="16652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Résumé-Academic</a:t>
            </a:r>
          </a:p>
        </p:txBody>
      </p:sp>
      <p:sp>
        <p:nvSpPr>
          <p:cNvPr id="46" name="TextBox 125"/>
          <p:cNvSpPr txBox="1">
            <a:spLocks noChangeArrowheads="1"/>
          </p:cNvSpPr>
          <p:nvPr/>
        </p:nvSpPr>
        <p:spPr bwMode="auto">
          <a:xfrm>
            <a:off x="4683125" y="5372100"/>
            <a:ext cx="1663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Résumé-Professionals</a:t>
            </a:r>
          </a:p>
        </p:txBody>
      </p:sp>
      <p:sp>
        <p:nvSpPr>
          <p:cNvPr id="47" name="TextBox 126"/>
          <p:cNvSpPr txBox="1">
            <a:spLocks noChangeArrowheads="1"/>
          </p:cNvSpPr>
          <p:nvPr/>
        </p:nvSpPr>
        <p:spPr bwMode="auto">
          <a:xfrm>
            <a:off x="4140200" y="5629275"/>
            <a:ext cx="2220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spcAft>
                <a:spcPts val="600"/>
              </a:spcAft>
              <a:buFontTx/>
              <a:buNone/>
            </a:pPr>
            <a:r>
              <a:rPr lang="en-US" altLang="en-US" sz="1100" b="1" dirty="0">
                <a:latin typeface="+mn-lt"/>
              </a:rPr>
              <a:t>Web Form</a:t>
            </a:r>
          </a:p>
        </p:txBody>
      </p:sp>
      <p:sp>
        <p:nvSpPr>
          <p:cNvPr id="48" name="TextBox 127"/>
          <p:cNvSpPr txBox="1">
            <a:spLocks noChangeArrowheads="1"/>
          </p:cNvSpPr>
          <p:nvPr/>
        </p:nvSpPr>
        <p:spPr bwMode="auto">
          <a:xfrm>
            <a:off x="4010025" y="942975"/>
            <a:ext cx="456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dirty="0">
                <a:solidFill>
                  <a:schemeClr val="bg1"/>
                </a:solidFill>
                <a:latin typeface="+mn-lt"/>
              </a:rPr>
              <a:t>Targeting by Geographic Region 2024</a:t>
            </a:r>
          </a:p>
        </p:txBody>
      </p:sp>
      <p:sp>
        <p:nvSpPr>
          <p:cNvPr id="49" name="TextBox 128"/>
          <p:cNvSpPr txBox="1">
            <a:spLocks noChangeArrowheads="1"/>
          </p:cNvSpPr>
          <p:nvPr/>
        </p:nvSpPr>
        <p:spPr bwMode="auto">
          <a:xfrm>
            <a:off x="4010025" y="2814638"/>
            <a:ext cx="456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dirty="0">
                <a:solidFill>
                  <a:schemeClr val="bg1"/>
                </a:solidFill>
                <a:latin typeface="+mn-lt"/>
              </a:rPr>
              <a:t>Top Five Methods of Operation 2024</a:t>
            </a:r>
          </a:p>
        </p:txBody>
      </p:sp>
      <p:sp>
        <p:nvSpPr>
          <p:cNvPr id="50" name="TextBox 129"/>
          <p:cNvSpPr txBox="1">
            <a:spLocks noChangeArrowheads="1"/>
          </p:cNvSpPr>
          <p:nvPr/>
        </p:nvSpPr>
        <p:spPr bwMode="auto">
          <a:xfrm>
            <a:off x="4010025" y="4535411"/>
            <a:ext cx="456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dirty="0">
                <a:solidFill>
                  <a:schemeClr val="bg1"/>
                </a:solidFill>
                <a:latin typeface="+mn-lt"/>
              </a:rPr>
              <a:t>Top Five Methods of Contact 2024</a:t>
            </a:r>
          </a:p>
        </p:txBody>
      </p:sp>
      <p:sp>
        <p:nvSpPr>
          <p:cNvPr id="51" name="Rounded Rectangle 50"/>
          <p:cNvSpPr/>
          <p:nvPr/>
        </p:nvSpPr>
        <p:spPr>
          <a:xfrm>
            <a:off x="4462463" y="4851400"/>
            <a:ext cx="3832225" cy="14581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66773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theme/theme1.xml><?xml version="1.0" encoding="utf-8"?>
<a:theme xmlns:a="http://schemas.openxmlformats.org/drawingml/2006/main" name="Title and Section Heading">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A97BC151-6F7B-4CF0-B250-8FAF0C4F04BB}"/>
    </a:ext>
  </a:extLst>
</a:theme>
</file>

<file path=ppt/theme/theme2.xml><?xml version="1.0" encoding="utf-8"?>
<a:theme xmlns:a="http://schemas.openxmlformats.org/drawingml/2006/main" name="Body Slides">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D88BD9F7-A69D-4E2B-8C12-C9C791FB08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651A29F0B5314DB86663114718189F" ma:contentTypeVersion="14" ma:contentTypeDescription="Create a new document." ma:contentTypeScope="" ma:versionID="4665da38a0d1a2d0773f0ee415288a3a">
  <xsd:schema xmlns:xsd="http://www.w3.org/2001/XMLSchema" xmlns:xs="http://www.w3.org/2001/XMLSchema" xmlns:p="http://schemas.microsoft.com/office/2006/metadata/properties" xmlns:ns2="bc6c4152-0e86-4839-abd4-bdcf3f0e07ec" xmlns:ns3="a945badd-efdf-4659-b229-67fc402b3b24" targetNamespace="http://schemas.microsoft.com/office/2006/metadata/properties" ma:root="true" ma:fieldsID="210cbf59b4104853c5aac6290b2995ef" ns2:_="" ns3:_="">
    <xsd:import namespace="bc6c4152-0e86-4839-abd4-bdcf3f0e07ec"/>
    <xsd:import namespace="a945badd-efdf-4659-b229-67fc402b3b2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c4152-0e86-4839-abd4-bdcf3f0e07e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45badd-efdf-4659-b229-67fc402b3b2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584b6d7-b740-4e52-9d0d-b8d34ea3b664}" ma:internalName="TaxCatchAll" ma:showField="CatchAllData" ma:web="a945badd-efdf-4659-b229-67fc402b3b2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6c4152-0e86-4839-abd4-bdcf3f0e07ec">
      <Terms xmlns="http://schemas.microsoft.com/office/infopath/2007/PartnerControls"/>
    </lcf76f155ced4ddcb4097134ff3c332f>
    <TaxCatchAll xmlns="a945badd-efdf-4659-b229-67fc402b3b24" xsi:nil="true"/>
  </documentManagement>
</p:properties>
</file>

<file path=customXml/itemProps1.xml><?xml version="1.0" encoding="utf-8"?>
<ds:datastoreItem xmlns:ds="http://schemas.openxmlformats.org/officeDocument/2006/customXml" ds:itemID="{33B01C32-366B-43D8-81D4-C051ED6932E1}">
  <ds:schemaRefs>
    <ds:schemaRef ds:uri="http://schemas.microsoft.com/sharepoint/v3/contenttype/forms"/>
  </ds:schemaRefs>
</ds:datastoreItem>
</file>

<file path=customXml/itemProps2.xml><?xml version="1.0" encoding="utf-8"?>
<ds:datastoreItem xmlns:ds="http://schemas.openxmlformats.org/officeDocument/2006/customXml" ds:itemID="{0CF6294A-FD23-47FE-B3B8-6DB55468B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6c4152-0e86-4839-abd4-bdcf3f0e07ec"/>
    <ds:schemaRef ds:uri="a945badd-efdf-4659-b229-67fc402b3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9E6AD1-EF49-4CFA-9E16-563D4F061E86}">
  <ds:schemaRefs>
    <ds:schemaRef ds:uri="http://schemas.microsoft.com/office/2006/metadata/properties"/>
    <ds:schemaRef ds:uri="http://schemas.microsoft.com/office/infopath/2007/PartnerControls"/>
    <ds:schemaRef ds:uri="bc6c4152-0e86-4839-abd4-bdcf3f0e07ec"/>
    <ds:schemaRef ds:uri="a945badd-efdf-4659-b229-67fc402b3b24"/>
  </ds:schemaRefs>
</ds:datastoreItem>
</file>

<file path=docMetadata/LabelInfo.xml><?xml version="1.0" encoding="utf-8"?>
<clbl:labelList xmlns:clbl="http://schemas.microsoft.com/office/2020/mipLabelMetadata">
  <clbl:label id="{102d0191-eeae-4761-b1cb-1a83e86ef445}" enabled="0" method="" siteId="{102d0191-eeae-4761-b1cb-1a83e86ef445}" removed="1"/>
</clbl:labelList>
</file>

<file path=docProps/app.xml><?xml version="1.0" encoding="utf-8"?>
<Properties xmlns="http://schemas.openxmlformats.org/officeDocument/2006/extended-properties" xmlns:vt="http://schemas.openxmlformats.org/officeDocument/2006/docPropsVTypes">
  <Template/>
  <TotalTime>11133</TotalTime>
  <Words>6785</Words>
  <Application>Microsoft Office PowerPoint</Application>
  <PresentationFormat>On-screen Show (4:3)</PresentationFormat>
  <Paragraphs>687</Paragraphs>
  <Slides>32</Slides>
  <Notes>30</Notes>
  <HiddenSlides>5</HiddenSlides>
  <MMClips>2</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Calibri Light</vt:lpstr>
      <vt:lpstr>Wingdings</vt:lpstr>
      <vt:lpstr>Title and Section Heading</vt:lpstr>
      <vt:lpstr>Body Slides</vt:lpstr>
      <vt:lpstr>Microsoft Excel Chart</vt:lpstr>
      <vt:lpstr>Counterintelligence Awareness, Reporting, and Partnership Briefing</vt:lpstr>
      <vt:lpstr>Agenda</vt:lpstr>
      <vt:lpstr>Who Are We? – DCSA Authorities </vt:lpstr>
      <vt:lpstr>What is Counterintelligence?</vt:lpstr>
      <vt:lpstr>What Should We Protect?</vt:lpstr>
      <vt:lpstr>Industry Reporting</vt:lpstr>
      <vt:lpstr>Industry Reporting Requirements </vt:lpstr>
      <vt:lpstr>Contractor Reporting of  Potential Espionage Indicators (PEI)</vt:lpstr>
      <vt:lpstr>Targeting U.S. Technology Summary</vt:lpstr>
      <vt:lpstr>Case Study</vt:lpstr>
      <vt:lpstr>Target Areas</vt:lpstr>
      <vt:lpstr>Target Areas (Cont.)</vt:lpstr>
      <vt:lpstr>Identifying Suspicious Contacts</vt:lpstr>
      <vt:lpstr>Emails/RFIs</vt:lpstr>
      <vt:lpstr>PowerPoint Presentation</vt:lpstr>
      <vt:lpstr>Website Contact Us Form</vt:lpstr>
      <vt:lpstr>Elicitation</vt:lpstr>
      <vt:lpstr>Foreign Visits</vt:lpstr>
      <vt:lpstr>Foreign Travel</vt:lpstr>
      <vt:lpstr>Foreign Travel (Cont.)</vt:lpstr>
      <vt:lpstr>Conferences, Conventions, Trade Shows</vt:lpstr>
      <vt:lpstr>Conferences, Conventions, Trade Shows</vt:lpstr>
      <vt:lpstr>Exploitation of Relationships</vt:lpstr>
      <vt:lpstr>Insider Threat</vt:lpstr>
      <vt:lpstr>Cyber: Phishing</vt:lpstr>
      <vt:lpstr>Cyber / Social Networking</vt:lpstr>
      <vt:lpstr>Social Networking Tips</vt:lpstr>
      <vt:lpstr>Social Networking: Case Study</vt:lpstr>
      <vt:lpstr>What is “Malign Foreign Influence?”</vt:lpstr>
      <vt:lpstr>Social Media</vt:lpstr>
      <vt:lpstr>4 Things to Remember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Moran</dc:creator>
  <cp:lastModifiedBy>Hite, Larry F Jr CIV (USA)</cp:lastModifiedBy>
  <cp:revision>139</cp:revision>
  <cp:lastPrinted>2019-04-11T15:59:39Z</cp:lastPrinted>
  <dcterms:created xsi:type="dcterms:W3CDTF">2019-07-08T18:40:56Z</dcterms:created>
  <dcterms:modified xsi:type="dcterms:W3CDTF">2025-09-22T10:35:54Z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0x0101004A651A29F0B5314DB86663114718189F</vt:lpwstr>
  </property>
</Properties>
</file>