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2" d="100"/>
          <a:sy n="82" d="100"/>
        </p:scale>
        <p:origin x="67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995EB5E-FD08-4F63-AC04-3DFAEB1224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87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C198D-9DEA-4EBB-B9A8-BA031F01C1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27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010B4-1B34-4967-AA19-F1831403DE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8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824EB-5464-4E5C-BD82-52BDD8FDDB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293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17726-CC5D-444C-A06B-113B53DA11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884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BC1F8-A78C-4ED3-8470-1A29715FC4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032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DA412-A44A-4D62-AAEB-6E8D2D1510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8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7EAD6-7AE0-414F-848F-8D6F7420D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31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CC4AF-F21D-47BE-82E7-9CB971C13C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39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BD0E5-EDD6-47CF-AA6D-FA112E6EA9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997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48779-C40E-4131-AA8B-4121A88920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34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D4BCD-C2EE-40A9-8183-16C2D97FB9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192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A18DFDA-5520-4D46-80B0-789B5245B2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8600" y="228600"/>
            <a:ext cx="8915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3163"/>
                </a:solidFill>
                <a:latin typeface="Arial" panose="020B0604020202020204" pitchFamily="34" charset="0"/>
              </a:rPr>
              <a:t>DANGEROUS SECURITY THREATS THAT GO UNDETECTED</a:t>
            </a:r>
          </a:p>
          <a:p>
            <a:pPr algn="ctr" eaLnBrk="1" hangingPunct="1"/>
            <a:r>
              <a:rPr lang="en-US" altLang="en-US" sz="2000"/>
              <a:t> </a:t>
            </a:r>
          </a:p>
          <a:p>
            <a:r>
              <a:rPr lang="en-US" altLang="en-US" sz="1800" b="1">
                <a:solidFill>
                  <a:srgbClr val="C00000"/>
                </a:solidFill>
                <a:latin typeface="Arial" panose="020B0604020202020204" pitchFamily="34" charset="0"/>
              </a:rPr>
              <a:t>Who’s going to undo your entire security apparatus in the blink of an eye?</a:t>
            </a:r>
            <a:endParaRPr lang="en-US" altLang="en-US" sz="1800" b="1">
              <a:solidFill>
                <a:srgbClr val="C00000"/>
              </a:solidFill>
            </a:endParaRPr>
          </a:p>
          <a:p>
            <a:pPr lvl="1"/>
            <a:endParaRPr lang="en-US" altLang="en-US" sz="2000">
              <a:latin typeface="Arial" panose="020B0604020202020204" pitchFamily="34" charset="0"/>
            </a:endParaRPr>
          </a:p>
          <a:p>
            <a:pPr lvl="1"/>
            <a:r>
              <a:rPr lang="en-US" altLang="en-US" sz="2000">
                <a:latin typeface="Arial" panose="020B0604020202020204" pitchFamily="34" charset="0"/>
              </a:rPr>
              <a:t>The employee who keeps opening unidentified .exe email attachments</a:t>
            </a:r>
            <a:br>
              <a:rPr lang="en-US" altLang="en-US" sz="2000">
                <a:latin typeface="Arial" panose="020B0604020202020204" pitchFamily="34" charset="0"/>
              </a:rPr>
            </a:br>
            <a:r>
              <a:rPr lang="en-US" altLang="en-US" sz="2000">
                <a:latin typeface="Arial" panose="020B0604020202020204" pitchFamily="34" charset="0"/>
              </a:rPr>
              <a:t>     </a:t>
            </a:r>
          </a:p>
          <a:p>
            <a:pPr lvl="1"/>
            <a:r>
              <a:rPr lang="en-US" altLang="en-US" sz="2000">
                <a:latin typeface="Arial" panose="020B0604020202020204" pitchFamily="34" charset="0"/>
              </a:rPr>
              <a:t>That guy who leaves his passwords on post-it notes all over his monitor</a:t>
            </a:r>
          </a:p>
          <a:p>
            <a:pPr lvl="1"/>
            <a:endParaRPr lang="en-US" altLang="en-US" sz="2000">
              <a:latin typeface="Arial" panose="020B0604020202020204" pitchFamily="34" charset="0"/>
            </a:endParaRPr>
          </a:p>
          <a:p>
            <a:pPr lvl="1"/>
            <a:r>
              <a:rPr lang="en-US" altLang="en-US" sz="2000">
                <a:latin typeface="Arial" panose="020B0604020202020204" pitchFamily="34" charset="0"/>
              </a:rPr>
              <a:t>A helpful staff member who answers every question from the "nice lady" on the phone</a:t>
            </a:r>
            <a:br>
              <a:rPr lang="en-US" altLang="en-US" sz="2000">
                <a:latin typeface="Arial" panose="020B0604020202020204" pitchFamily="34" charset="0"/>
              </a:rPr>
            </a:br>
            <a:r>
              <a:rPr lang="en-US" altLang="en-US" sz="2000">
                <a:latin typeface="Arial" panose="020B0604020202020204" pitchFamily="34" charset="0"/>
              </a:rPr>
              <a:t>     </a:t>
            </a:r>
          </a:p>
          <a:p>
            <a:pPr lvl="1"/>
            <a:r>
              <a:rPr lang="en-US" altLang="en-US" sz="2000">
                <a:latin typeface="Arial" panose="020B0604020202020204" pitchFamily="34" charset="0"/>
              </a:rPr>
              <a:t>The disgruntled employee who knows exactly how to sidestep every safeguard you’ve set up</a:t>
            </a:r>
          </a:p>
          <a:p>
            <a:pPr lvl="1"/>
            <a:endParaRPr lang="en-US" altLang="en-US" sz="2000">
              <a:latin typeface="Arial" panose="020B0604020202020204" pitchFamily="34" charset="0"/>
            </a:endParaRPr>
          </a:p>
          <a:p>
            <a:pPr lvl="1"/>
            <a:r>
              <a:rPr lang="en-US" altLang="en-US" sz="2000">
                <a:latin typeface="Arial" panose="020B0604020202020204" pitchFamily="34" charset="0"/>
              </a:rPr>
              <a:t>The colleague who doesn’t report what the disgruntled employee is "joking" about doing</a:t>
            </a:r>
          </a:p>
          <a:p>
            <a:pPr lvl="1"/>
            <a:endParaRPr lang="en-US" altLang="en-US" sz="2000"/>
          </a:p>
          <a:p>
            <a:r>
              <a:rPr lang="en-US" altLang="en-US" sz="2000">
                <a:latin typeface="Arial" panose="020B0604020202020204" pitchFamily="34" charset="0"/>
              </a:rPr>
              <a:t>When you do nothing to address the critical human dimension of information security, it’s like locking up your home tight as a drum and then leaving the key under the mat, with the alarm code right next to it! </a:t>
            </a:r>
            <a:endParaRPr lang="en-US" altLang="en-US" sz="2000"/>
          </a:p>
          <a:p>
            <a:endParaRPr lang="en-US" altLang="en-US" sz="2000">
              <a:latin typeface="Arial" panose="020B0604020202020204" pitchFamily="34" charset="0"/>
            </a:endParaRPr>
          </a:p>
        </p:txBody>
      </p:sp>
      <p:pic>
        <p:nvPicPr>
          <p:cNvPr id="3075" name="Picture 3" descr="http://nsi.org/SSWebSite/Blu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2174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http://nsi.org/SSWebSite/Blu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2174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http://nsi.org/SSWebSite/Blu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43200"/>
            <a:ext cx="2174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http://nsi.org/SSWebSite/Blu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57600"/>
            <a:ext cx="2174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http://nsi.org/SSWebSite/Blu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0"/>
            <a:ext cx="2174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Calibri</vt:lpstr>
      <vt:lpstr>Default Design</vt:lpstr>
      <vt:lpstr>PowerPoint Presentation</vt:lpstr>
    </vt:vector>
  </TitlesOfParts>
  <Company>MDA-ISTEF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joan.neff</dc:creator>
  <cp:lastModifiedBy>Gerri Leviston</cp:lastModifiedBy>
  <cp:revision>4</cp:revision>
  <dcterms:created xsi:type="dcterms:W3CDTF">2007-08-06T16:00:02Z</dcterms:created>
  <dcterms:modified xsi:type="dcterms:W3CDTF">2016-09-19T19:24:21Z</dcterms:modified>
</cp:coreProperties>
</file>