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8"/>
  </p:notesMasterIdLst>
  <p:sldIdLst>
    <p:sldId id="259" r:id="rId2"/>
    <p:sldId id="256" r:id="rId3"/>
    <p:sldId id="257" r:id="rId4"/>
    <p:sldId id="268" r:id="rId5"/>
    <p:sldId id="269" r:id="rId6"/>
    <p:sldId id="274" r:id="rId7"/>
    <p:sldId id="261" r:id="rId8"/>
    <p:sldId id="258" r:id="rId9"/>
    <p:sldId id="263" r:id="rId10"/>
    <p:sldId id="264" r:id="rId11"/>
    <p:sldId id="265" r:id="rId12"/>
    <p:sldId id="262" r:id="rId13"/>
    <p:sldId id="270" r:id="rId14"/>
    <p:sldId id="272" r:id="rId15"/>
    <p:sldId id="271" r:id="rId16"/>
    <p:sldId id="267" r:id="rId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6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71936" autoAdjust="0"/>
  </p:normalViewPr>
  <p:slideViewPr>
    <p:cSldViewPr>
      <p:cViewPr>
        <p:scale>
          <a:sx n="57" d="100"/>
          <a:sy n="57" d="100"/>
        </p:scale>
        <p:origin x="-1890" y="-21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8" d="100"/>
          <a:sy n="78" d="100"/>
        </p:scale>
        <p:origin x="-310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F58220-F2B9-493D-835F-D30639BE9E7D}" type="doc">
      <dgm:prSet loTypeId="urn:microsoft.com/office/officeart/2005/8/layout/radial1" loCatId="cycle" qsTypeId="urn:microsoft.com/office/officeart/2005/8/quickstyle/simple5" qsCatId="simple" csTypeId="urn:microsoft.com/office/officeart/2005/8/colors/colorful3" csCatId="colorful" phldr="1"/>
      <dgm:spPr/>
      <dgm:t>
        <a:bodyPr/>
        <a:lstStyle/>
        <a:p>
          <a:endParaRPr lang="en-US"/>
        </a:p>
      </dgm:t>
    </dgm:pt>
    <dgm:pt modelId="{E1891533-75F0-4D93-AF34-419E8F403E0E}">
      <dgm:prSet phldrT="[Text]"/>
      <dgm:spPr/>
      <dgm:t>
        <a:bodyPr/>
        <a:lstStyle/>
        <a:p>
          <a:r>
            <a:rPr lang="en-US" dirty="0" smtClean="0"/>
            <a:t>NSCS</a:t>
          </a:r>
          <a:endParaRPr lang="en-US" dirty="0"/>
        </a:p>
      </dgm:t>
    </dgm:pt>
    <dgm:pt modelId="{5EB9D191-CAF1-407E-870F-21E4BCA7D82A}" type="parTrans" cxnId="{815B3AE8-33D7-49B3-8AD1-E70CA2A4A09D}">
      <dgm:prSet/>
      <dgm:spPr/>
      <dgm:t>
        <a:bodyPr/>
        <a:lstStyle/>
        <a:p>
          <a:endParaRPr lang="en-US"/>
        </a:p>
      </dgm:t>
    </dgm:pt>
    <dgm:pt modelId="{900917A9-E066-4449-A965-ABA2CCD302FB}" type="sibTrans" cxnId="{815B3AE8-33D7-49B3-8AD1-E70CA2A4A09D}">
      <dgm:prSet/>
      <dgm:spPr/>
      <dgm:t>
        <a:bodyPr/>
        <a:lstStyle/>
        <a:p>
          <a:endParaRPr lang="en-US"/>
        </a:p>
      </dgm:t>
    </dgm:pt>
    <dgm:pt modelId="{300A5E59-C9A2-46C3-9E1F-ACC5AF3D41E7}">
      <dgm:prSet phldrT="[Text]" custT="1"/>
      <dgm:spPr/>
      <dgm:t>
        <a:bodyPr/>
        <a:lstStyle/>
        <a:p>
          <a:r>
            <a:rPr lang="en-US" sz="2700" b="1" u="sng" dirty="0" smtClean="0"/>
            <a:t>USAOs </a:t>
          </a:r>
          <a:br>
            <a:rPr lang="en-US" sz="2700" b="1" u="sng" dirty="0" smtClean="0"/>
          </a:br>
          <a:endParaRPr lang="en-US" sz="1400" b="1" u="sng" dirty="0" smtClean="0"/>
        </a:p>
        <a:p>
          <a:r>
            <a:rPr lang="en-US" sz="1400" b="0" u="none" dirty="0" smtClean="0"/>
            <a:t>Local relationships and experience</a:t>
          </a:r>
          <a:endParaRPr lang="en-US" sz="1400" dirty="0"/>
        </a:p>
      </dgm:t>
    </dgm:pt>
    <dgm:pt modelId="{B4609BB7-4DF1-48A2-AA14-43AB6D3121E1}" type="sibTrans" cxnId="{6C755671-C8C9-448F-85AE-3A72E8EB28A0}">
      <dgm:prSet/>
      <dgm:spPr/>
      <dgm:t>
        <a:bodyPr/>
        <a:lstStyle/>
        <a:p>
          <a:endParaRPr lang="en-US"/>
        </a:p>
      </dgm:t>
    </dgm:pt>
    <dgm:pt modelId="{E2D7B230-DFDA-4495-BB33-CB0DC2558DCF}" type="parTrans" cxnId="{6C755671-C8C9-448F-85AE-3A72E8EB28A0}">
      <dgm:prSet/>
      <dgm:spPr/>
      <dgm:t>
        <a:bodyPr/>
        <a:lstStyle/>
        <a:p>
          <a:endParaRPr lang="en-US"/>
        </a:p>
      </dgm:t>
    </dgm:pt>
    <dgm:pt modelId="{CD29FDB9-B225-4083-9602-319F0B526FC0}">
      <dgm:prSet phldrT="[Text]" custT="1"/>
      <dgm:spPr/>
      <dgm:t>
        <a:bodyPr/>
        <a:lstStyle/>
        <a:p>
          <a:pPr>
            <a:lnSpc>
              <a:spcPct val="100000"/>
            </a:lnSpc>
            <a:spcAft>
              <a:spcPts val="0"/>
            </a:spcAft>
          </a:pPr>
          <a:r>
            <a:rPr lang="en-US" sz="1600" b="1" u="sng" dirty="0" smtClean="0"/>
            <a:t>National Security</a:t>
          </a:r>
          <a:br>
            <a:rPr lang="en-US" sz="1600" b="1" u="sng" dirty="0" smtClean="0"/>
          </a:br>
          <a:r>
            <a:rPr lang="en-US" sz="1600" b="1" u="sng" dirty="0" smtClean="0"/>
            <a:t>Division </a:t>
          </a:r>
          <a:br>
            <a:rPr lang="en-US" sz="1600" b="1" u="sng" dirty="0" smtClean="0"/>
          </a:br>
          <a:r>
            <a:rPr lang="en-US" sz="1400" dirty="0" smtClean="0"/>
            <a:t/>
          </a:r>
          <a:br>
            <a:rPr lang="en-US" sz="1400" dirty="0" smtClean="0"/>
          </a:br>
          <a:r>
            <a:rPr lang="en-US" sz="1400" dirty="0" smtClean="0"/>
            <a:t>Intelligence</a:t>
          </a:r>
        </a:p>
        <a:p>
          <a:pPr>
            <a:lnSpc>
              <a:spcPct val="100000"/>
            </a:lnSpc>
            <a:spcAft>
              <a:spcPts val="0"/>
            </a:spcAft>
          </a:pPr>
          <a:r>
            <a:rPr lang="en-US" sz="1400" dirty="0" smtClean="0"/>
            <a:t>Information</a:t>
          </a:r>
          <a:endParaRPr lang="en-US" sz="1400" dirty="0"/>
        </a:p>
      </dgm:t>
    </dgm:pt>
    <dgm:pt modelId="{77470223-D1F4-4EDD-9DA6-361BA7EAF217}" type="sibTrans" cxnId="{A4E15AF9-A248-4509-875B-F9ECE45FA7A6}">
      <dgm:prSet/>
      <dgm:spPr/>
      <dgm:t>
        <a:bodyPr/>
        <a:lstStyle/>
        <a:p>
          <a:endParaRPr lang="en-US"/>
        </a:p>
      </dgm:t>
    </dgm:pt>
    <dgm:pt modelId="{70D5A8B8-E3DE-4EAE-9E3C-DA698130D5C7}" type="parTrans" cxnId="{A4E15AF9-A248-4509-875B-F9ECE45FA7A6}">
      <dgm:prSet/>
      <dgm:spPr/>
      <dgm:t>
        <a:bodyPr/>
        <a:lstStyle/>
        <a:p>
          <a:endParaRPr lang="en-US"/>
        </a:p>
      </dgm:t>
    </dgm:pt>
    <dgm:pt modelId="{59B65D1A-7B39-4B50-B7A5-76BD76E5630A}">
      <dgm:prSet phldrT="[Text]" custT="1"/>
      <dgm:spPr/>
      <dgm:t>
        <a:bodyPr/>
        <a:lstStyle/>
        <a:p>
          <a:r>
            <a:rPr lang="en-US" sz="1600" b="1" u="sng" dirty="0" smtClean="0"/>
            <a:t>Criminal Division</a:t>
          </a:r>
        </a:p>
        <a:p>
          <a:r>
            <a:rPr lang="en-US" sz="1400" dirty="0" smtClean="0"/>
            <a:t>Computer Crimes Expertise </a:t>
          </a:r>
          <a:endParaRPr lang="en-US" sz="1400" dirty="0"/>
        </a:p>
      </dgm:t>
    </dgm:pt>
    <dgm:pt modelId="{BB022DBD-C8EF-4082-831E-3DBC86D49DD3}" type="sibTrans" cxnId="{5C16BF8C-4B3E-4ABB-9172-2BDC92008B80}">
      <dgm:prSet/>
      <dgm:spPr/>
      <dgm:t>
        <a:bodyPr/>
        <a:lstStyle/>
        <a:p>
          <a:endParaRPr lang="en-US"/>
        </a:p>
      </dgm:t>
    </dgm:pt>
    <dgm:pt modelId="{D7FA9ADB-C932-4D6F-96FD-ADA0CA094A67}" type="parTrans" cxnId="{5C16BF8C-4B3E-4ABB-9172-2BDC92008B80}">
      <dgm:prSet/>
      <dgm:spPr/>
      <dgm:t>
        <a:bodyPr/>
        <a:lstStyle/>
        <a:p>
          <a:endParaRPr lang="en-US"/>
        </a:p>
      </dgm:t>
    </dgm:pt>
    <dgm:pt modelId="{0F1171F8-4770-4BB5-B98F-1517BB59A479}" type="pres">
      <dgm:prSet presAssocID="{BDF58220-F2B9-493D-835F-D30639BE9E7D}" presName="cycle" presStyleCnt="0">
        <dgm:presLayoutVars>
          <dgm:chMax val="1"/>
          <dgm:dir/>
          <dgm:animLvl val="ctr"/>
          <dgm:resizeHandles val="exact"/>
        </dgm:presLayoutVars>
      </dgm:prSet>
      <dgm:spPr/>
      <dgm:t>
        <a:bodyPr/>
        <a:lstStyle/>
        <a:p>
          <a:endParaRPr lang="en-US"/>
        </a:p>
      </dgm:t>
    </dgm:pt>
    <dgm:pt modelId="{555EB3B6-695F-4D9E-B865-32F542153F92}" type="pres">
      <dgm:prSet presAssocID="{E1891533-75F0-4D93-AF34-419E8F403E0E}" presName="centerShape" presStyleLbl="node0" presStyleIdx="0" presStyleCnt="1" custScaleX="117643" custScaleY="117488"/>
      <dgm:spPr/>
      <dgm:t>
        <a:bodyPr/>
        <a:lstStyle/>
        <a:p>
          <a:endParaRPr lang="en-US"/>
        </a:p>
      </dgm:t>
    </dgm:pt>
    <dgm:pt modelId="{B3361E4A-3860-4580-82B4-988A89259333}" type="pres">
      <dgm:prSet presAssocID="{D7FA9ADB-C932-4D6F-96FD-ADA0CA094A67}" presName="Name9" presStyleLbl="parChTrans1D2" presStyleIdx="0" presStyleCnt="3"/>
      <dgm:spPr/>
      <dgm:t>
        <a:bodyPr/>
        <a:lstStyle/>
        <a:p>
          <a:endParaRPr lang="en-US"/>
        </a:p>
      </dgm:t>
    </dgm:pt>
    <dgm:pt modelId="{03F70B02-86A0-4D5E-916B-BA02031E750B}" type="pres">
      <dgm:prSet presAssocID="{D7FA9ADB-C932-4D6F-96FD-ADA0CA094A67}" presName="connTx" presStyleLbl="parChTrans1D2" presStyleIdx="0" presStyleCnt="3"/>
      <dgm:spPr/>
      <dgm:t>
        <a:bodyPr/>
        <a:lstStyle/>
        <a:p>
          <a:endParaRPr lang="en-US"/>
        </a:p>
      </dgm:t>
    </dgm:pt>
    <dgm:pt modelId="{08A5CE26-FFC9-4409-8DDC-0A557B03C392}" type="pres">
      <dgm:prSet presAssocID="{59B65D1A-7B39-4B50-B7A5-76BD76E5630A}" presName="node" presStyleLbl="node1" presStyleIdx="0" presStyleCnt="3">
        <dgm:presLayoutVars>
          <dgm:bulletEnabled val="1"/>
        </dgm:presLayoutVars>
      </dgm:prSet>
      <dgm:spPr/>
      <dgm:t>
        <a:bodyPr/>
        <a:lstStyle/>
        <a:p>
          <a:endParaRPr lang="en-US"/>
        </a:p>
      </dgm:t>
    </dgm:pt>
    <dgm:pt modelId="{A5C7DAE3-0CBE-4152-BC3B-86B9C12BD01C}" type="pres">
      <dgm:prSet presAssocID="{70D5A8B8-E3DE-4EAE-9E3C-DA698130D5C7}" presName="Name9" presStyleLbl="parChTrans1D2" presStyleIdx="1" presStyleCnt="3"/>
      <dgm:spPr/>
      <dgm:t>
        <a:bodyPr/>
        <a:lstStyle/>
        <a:p>
          <a:endParaRPr lang="en-US"/>
        </a:p>
      </dgm:t>
    </dgm:pt>
    <dgm:pt modelId="{1160362E-5875-4142-9744-1E561DCC6105}" type="pres">
      <dgm:prSet presAssocID="{70D5A8B8-E3DE-4EAE-9E3C-DA698130D5C7}" presName="connTx" presStyleLbl="parChTrans1D2" presStyleIdx="1" presStyleCnt="3"/>
      <dgm:spPr/>
      <dgm:t>
        <a:bodyPr/>
        <a:lstStyle/>
        <a:p>
          <a:endParaRPr lang="en-US"/>
        </a:p>
      </dgm:t>
    </dgm:pt>
    <dgm:pt modelId="{923C8BDC-FCA1-43E1-8C57-28B2166AF4A2}" type="pres">
      <dgm:prSet presAssocID="{CD29FDB9-B225-4083-9602-319F0B526FC0}" presName="node" presStyleLbl="node1" presStyleIdx="1" presStyleCnt="3">
        <dgm:presLayoutVars>
          <dgm:bulletEnabled val="1"/>
        </dgm:presLayoutVars>
      </dgm:prSet>
      <dgm:spPr/>
      <dgm:t>
        <a:bodyPr/>
        <a:lstStyle/>
        <a:p>
          <a:endParaRPr lang="en-US"/>
        </a:p>
      </dgm:t>
    </dgm:pt>
    <dgm:pt modelId="{A9E0F238-8D8B-41C9-8C3D-22DB69C74057}" type="pres">
      <dgm:prSet presAssocID="{E2D7B230-DFDA-4495-BB33-CB0DC2558DCF}" presName="Name9" presStyleLbl="parChTrans1D2" presStyleIdx="2" presStyleCnt="3"/>
      <dgm:spPr/>
      <dgm:t>
        <a:bodyPr/>
        <a:lstStyle/>
        <a:p>
          <a:endParaRPr lang="en-US"/>
        </a:p>
      </dgm:t>
    </dgm:pt>
    <dgm:pt modelId="{76AD4EB7-5215-410F-9C7E-8DF5F92CE848}" type="pres">
      <dgm:prSet presAssocID="{E2D7B230-DFDA-4495-BB33-CB0DC2558DCF}" presName="connTx" presStyleLbl="parChTrans1D2" presStyleIdx="2" presStyleCnt="3"/>
      <dgm:spPr/>
      <dgm:t>
        <a:bodyPr/>
        <a:lstStyle/>
        <a:p>
          <a:endParaRPr lang="en-US"/>
        </a:p>
      </dgm:t>
    </dgm:pt>
    <dgm:pt modelId="{F3F47227-CBC7-4D5A-96BC-8308783D7CE3}" type="pres">
      <dgm:prSet presAssocID="{300A5E59-C9A2-46C3-9E1F-ACC5AF3D41E7}" presName="node" presStyleLbl="node1" presStyleIdx="2" presStyleCnt="3">
        <dgm:presLayoutVars>
          <dgm:bulletEnabled val="1"/>
        </dgm:presLayoutVars>
      </dgm:prSet>
      <dgm:spPr/>
      <dgm:t>
        <a:bodyPr/>
        <a:lstStyle/>
        <a:p>
          <a:endParaRPr lang="en-US"/>
        </a:p>
      </dgm:t>
    </dgm:pt>
  </dgm:ptLst>
  <dgm:cxnLst>
    <dgm:cxn modelId="{A4E15AF9-A248-4509-875B-F9ECE45FA7A6}" srcId="{E1891533-75F0-4D93-AF34-419E8F403E0E}" destId="{CD29FDB9-B225-4083-9602-319F0B526FC0}" srcOrd="1" destOrd="0" parTransId="{70D5A8B8-E3DE-4EAE-9E3C-DA698130D5C7}" sibTransId="{77470223-D1F4-4EDD-9DA6-361BA7EAF217}"/>
    <dgm:cxn modelId="{5376CC02-F859-4B8E-807A-C0A66386D9DC}" type="presOf" srcId="{59B65D1A-7B39-4B50-B7A5-76BD76E5630A}" destId="{08A5CE26-FFC9-4409-8DDC-0A557B03C392}" srcOrd="0" destOrd="0" presId="urn:microsoft.com/office/officeart/2005/8/layout/radial1"/>
    <dgm:cxn modelId="{815B3AE8-33D7-49B3-8AD1-E70CA2A4A09D}" srcId="{BDF58220-F2B9-493D-835F-D30639BE9E7D}" destId="{E1891533-75F0-4D93-AF34-419E8F403E0E}" srcOrd="0" destOrd="0" parTransId="{5EB9D191-CAF1-407E-870F-21E4BCA7D82A}" sibTransId="{900917A9-E066-4449-A965-ABA2CCD302FB}"/>
    <dgm:cxn modelId="{CB8FEAC2-AEDB-42C3-8D37-A73AC1C15CE4}" type="presOf" srcId="{70D5A8B8-E3DE-4EAE-9E3C-DA698130D5C7}" destId="{1160362E-5875-4142-9744-1E561DCC6105}" srcOrd="1" destOrd="0" presId="urn:microsoft.com/office/officeart/2005/8/layout/radial1"/>
    <dgm:cxn modelId="{6DB19E90-7B5A-40E4-AAE2-F3F1467CB27F}" type="presOf" srcId="{D7FA9ADB-C932-4D6F-96FD-ADA0CA094A67}" destId="{B3361E4A-3860-4580-82B4-988A89259333}" srcOrd="0" destOrd="0" presId="urn:microsoft.com/office/officeart/2005/8/layout/radial1"/>
    <dgm:cxn modelId="{5C16BF8C-4B3E-4ABB-9172-2BDC92008B80}" srcId="{E1891533-75F0-4D93-AF34-419E8F403E0E}" destId="{59B65D1A-7B39-4B50-B7A5-76BD76E5630A}" srcOrd="0" destOrd="0" parTransId="{D7FA9ADB-C932-4D6F-96FD-ADA0CA094A67}" sibTransId="{BB022DBD-C8EF-4082-831E-3DBC86D49DD3}"/>
    <dgm:cxn modelId="{6C755671-C8C9-448F-85AE-3A72E8EB28A0}" srcId="{E1891533-75F0-4D93-AF34-419E8F403E0E}" destId="{300A5E59-C9A2-46C3-9E1F-ACC5AF3D41E7}" srcOrd="2" destOrd="0" parTransId="{E2D7B230-DFDA-4495-BB33-CB0DC2558DCF}" sibTransId="{B4609BB7-4DF1-48A2-AA14-43AB6D3121E1}"/>
    <dgm:cxn modelId="{E1A55C5F-6169-4BAC-8781-DC2A35C52A02}" type="presOf" srcId="{E2D7B230-DFDA-4495-BB33-CB0DC2558DCF}" destId="{A9E0F238-8D8B-41C9-8C3D-22DB69C74057}" srcOrd="0" destOrd="0" presId="urn:microsoft.com/office/officeart/2005/8/layout/radial1"/>
    <dgm:cxn modelId="{C9DC4DAB-BB60-4CF7-86ED-663098E6AA10}" type="presOf" srcId="{D7FA9ADB-C932-4D6F-96FD-ADA0CA094A67}" destId="{03F70B02-86A0-4D5E-916B-BA02031E750B}" srcOrd="1" destOrd="0" presId="urn:microsoft.com/office/officeart/2005/8/layout/radial1"/>
    <dgm:cxn modelId="{8F0E0EF0-3CEB-476B-A386-913E833D1784}" type="presOf" srcId="{CD29FDB9-B225-4083-9602-319F0B526FC0}" destId="{923C8BDC-FCA1-43E1-8C57-28B2166AF4A2}" srcOrd="0" destOrd="0" presId="urn:microsoft.com/office/officeart/2005/8/layout/radial1"/>
    <dgm:cxn modelId="{86DA2603-3EA1-4E3D-9993-99930234B53A}" type="presOf" srcId="{BDF58220-F2B9-493D-835F-D30639BE9E7D}" destId="{0F1171F8-4770-4BB5-B98F-1517BB59A479}" srcOrd="0" destOrd="0" presId="urn:microsoft.com/office/officeart/2005/8/layout/radial1"/>
    <dgm:cxn modelId="{FD4139E6-AD9B-4D92-B72B-70F42048974E}" type="presOf" srcId="{300A5E59-C9A2-46C3-9E1F-ACC5AF3D41E7}" destId="{F3F47227-CBC7-4D5A-96BC-8308783D7CE3}" srcOrd="0" destOrd="0" presId="urn:microsoft.com/office/officeart/2005/8/layout/radial1"/>
    <dgm:cxn modelId="{22CE38C2-0CC8-4B4B-AAD5-4ED5D8A314BD}" type="presOf" srcId="{E1891533-75F0-4D93-AF34-419E8F403E0E}" destId="{555EB3B6-695F-4D9E-B865-32F542153F92}" srcOrd="0" destOrd="0" presId="urn:microsoft.com/office/officeart/2005/8/layout/radial1"/>
    <dgm:cxn modelId="{D9A2E19A-8289-4677-8E98-8F3F20E70CC2}" type="presOf" srcId="{70D5A8B8-E3DE-4EAE-9E3C-DA698130D5C7}" destId="{A5C7DAE3-0CBE-4152-BC3B-86B9C12BD01C}" srcOrd="0" destOrd="0" presId="urn:microsoft.com/office/officeart/2005/8/layout/radial1"/>
    <dgm:cxn modelId="{51338CF4-229F-436B-9651-F32F024C9458}" type="presOf" srcId="{E2D7B230-DFDA-4495-BB33-CB0DC2558DCF}" destId="{76AD4EB7-5215-410F-9C7E-8DF5F92CE848}" srcOrd="1" destOrd="0" presId="urn:microsoft.com/office/officeart/2005/8/layout/radial1"/>
    <dgm:cxn modelId="{DFE1AB76-0F81-4AB3-B366-54604BCF50AB}" type="presParOf" srcId="{0F1171F8-4770-4BB5-B98F-1517BB59A479}" destId="{555EB3B6-695F-4D9E-B865-32F542153F92}" srcOrd="0" destOrd="0" presId="urn:microsoft.com/office/officeart/2005/8/layout/radial1"/>
    <dgm:cxn modelId="{2ABC5476-2B4C-4DDC-B6A6-AD6FE6C26F8C}" type="presParOf" srcId="{0F1171F8-4770-4BB5-B98F-1517BB59A479}" destId="{B3361E4A-3860-4580-82B4-988A89259333}" srcOrd="1" destOrd="0" presId="urn:microsoft.com/office/officeart/2005/8/layout/radial1"/>
    <dgm:cxn modelId="{D09D2ECE-4CCB-4C14-8013-96064197736A}" type="presParOf" srcId="{B3361E4A-3860-4580-82B4-988A89259333}" destId="{03F70B02-86A0-4D5E-916B-BA02031E750B}" srcOrd="0" destOrd="0" presId="urn:microsoft.com/office/officeart/2005/8/layout/radial1"/>
    <dgm:cxn modelId="{017A0955-3477-49D9-92A5-2AAD9B2BF673}" type="presParOf" srcId="{0F1171F8-4770-4BB5-B98F-1517BB59A479}" destId="{08A5CE26-FFC9-4409-8DDC-0A557B03C392}" srcOrd="2" destOrd="0" presId="urn:microsoft.com/office/officeart/2005/8/layout/radial1"/>
    <dgm:cxn modelId="{C9374DDC-F72B-4889-8C98-29DB58BC6130}" type="presParOf" srcId="{0F1171F8-4770-4BB5-B98F-1517BB59A479}" destId="{A5C7DAE3-0CBE-4152-BC3B-86B9C12BD01C}" srcOrd="3" destOrd="0" presId="urn:microsoft.com/office/officeart/2005/8/layout/radial1"/>
    <dgm:cxn modelId="{25982B31-AC60-4026-96B7-AC2741A87EEB}" type="presParOf" srcId="{A5C7DAE3-0CBE-4152-BC3B-86B9C12BD01C}" destId="{1160362E-5875-4142-9744-1E561DCC6105}" srcOrd="0" destOrd="0" presId="urn:microsoft.com/office/officeart/2005/8/layout/radial1"/>
    <dgm:cxn modelId="{B469FDB7-8AAF-43E0-84D0-198CA1B6FB23}" type="presParOf" srcId="{0F1171F8-4770-4BB5-B98F-1517BB59A479}" destId="{923C8BDC-FCA1-43E1-8C57-28B2166AF4A2}" srcOrd="4" destOrd="0" presId="urn:microsoft.com/office/officeart/2005/8/layout/radial1"/>
    <dgm:cxn modelId="{8CC40A69-60BF-45DB-A106-169EFD4FEE21}" type="presParOf" srcId="{0F1171F8-4770-4BB5-B98F-1517BB59A479}" destId="{A9E0F238-8D8B-41C9-8C3D-22DB69C74057}" srcOrd="5" destOrd="0" presId="urn:microsoft.com/office/officeart/2005/8/layout/radial1"/>
    <dgm:cxn modelId="{2C37C3DC-F816-4307-8AAD-BF454F45120D}" type="presParOf" srcId="{A9E0F238-8D8B-41C9-8C3D-22DB69C74057}" destId="{76AD4EB7-5215-410F-9C7E-8DF5F92CE848}" srcOrd="0" destOrd="0" presId="urn:microsoft.com/office/officeart/2005/8/layout/radial1"/>
    <dgm:cxn modelId="{DD99755C-50B3-4748-A318-BE7FCFF530BF}" type="presParOf" srcId="{0F1171F8-4770-4BB5-B98F-1517BB59A479}" destId="{F3F47227-CBC7-4D5A-96BC-8308783D7CE3}" srcOrd="6"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EDBCD2-7BF2-4240-8A4B-4033B50E5C3D}" type="doc">
      <dgm:prSet loTypeId="urn:microsoft.com/office/officeart/2005/8/layout/cycle1" loCatId="cycle" qsTypeId="urn:microsoft.com/office/officeart/2005/8/quickstyle/3d1" qsCatId="3D" csTypeId="urn:microsoft.com/office/officeart/2005/8/colors/colorful4" csCatId="colorful" phldr="1"/>
      <dgm:spPr/>
      <dgm:t>
        <a:bodyPr/>
        <a:lstStyle/>
        <a:p>
          <a:endParaRPr lang="en-US"/>
        </a:p>
      </dgm:t>
    </dgm:pt>
    <dgm:pt modelId="{BD5641C7-5591-412C-A337-A15F219C74F2}">
      <dgm:prSet phldrT="[Text]" phldr="1"/>
      <dgm:spPr/>
      <dgm:t>
        <a:bodyPr/>
        <a:lstStyle/>
        <a:p>
          <a:endParaRPr lang="en-US" dirty="0"/>
        </a:p>
      </dgm:t>
    </dgm:pt>
    <dgm:pt modelId="{A3D06E75-9F51-49AE-9F08-78F426CDE493}" type="parTrans" cxnId="{BF980640-03E8-4B31-8A1C-A77F4B5B0E7E}">
      <dgm:prSet/>
      <dgm:spPr/>
      <dgm:t>
        <a:bodyPr/>
        <a:lstStyle/>
        <a:p>
          <a:endParaRPr lang="en-US"/>
        </a:p>
      </dgm:t>
    </dgm:pt>
    <dgm:pt modelId="{716711F5-C3F3-4D83-BFF4-E6C120E4A02D}" type="sibTrans" cxnId="{BF980640-03E8-4B31-8A1C-A77F4B5B0E7E}">
      <dgm:prSet/>
      <dgm:spPr/>
      <dgm:t>
        <a:bodyPr/>
        <a:lstStyle/>
        <a:p>
          <a:endParaRPr lang="en-US"/>
        </a:p>
      </dgm:t>
    </dgm:pt>
    <dgm:pt modelId="{FEB75916-07F4-4AA4-A524-39AEFB05F823}">
      <dgm:prSet phldrT="[Text]" phldr="1"/>
      <dgm:spPr/>
      <dgm:t>
        <a:bodyPr/>
        <a:lstStyle/>
        <a:p>
          <a:endParaRPr lang="en-US" dirty="0"/>
        </a:p>
      </dgm:t>
    </dgm:pt>
    <dgm:pt modelId="{FC99979C-A410-4925-AE10-13F487A3A955}" type="parTrans" cxnId="{99053FBE-DF28-4484-96B1-87F5A9F7ED13}">
      <dgm:prSet/>
      <dgm:spPr/>
      <dgm:t>
        <a:bodyPr/>
        <a:lstStyle/>
        <a:p>
          <a:endParaRPr lang="en-US"/>
        </a:p>
      </dgm:t>
    </dgm:pt>
    <dgm:pt modelId="{5AC1E21C-7BD4-4654-8DA6-42D269232B12}" type="sibTrans" cxnId="{99053FBE-DF28-4484-96B1-87F5A9F7ED13}">
      <dgm:prSet/>
      <dgm:spPr/>
      <dgm:t>
        <a:bodyPr/>
        <a:lstStyle/>
        <a:p>
          <a:endParaRPr lang="en-US"/>
        </a:p>
      </dgm:t>
    </dgm:pt>
    <dgm:pt modelId="{7A7BBD6D-DE21-4B11-963F-FF7558C6DDE4}" type="pres">
      <dgm:prSet presAssocID="{36EDBCD2-7BF2-4240-8A4B-4033B50E5C3D}" presName="cycle" presStyleCnt="0">
        <dgm:presLayoutVars>
          <dgm:dir/>
          <dgm:resizeHandles val="exact"/>
        </dgm:presLayoutVars>
      </dgm:prSet>
      <dgm:spPr/>
      <dgm:t>
        <a:bodyPr/>
        <a:lstStyle/>
        <a:p>
          <a:endParaRPr lang="en-US"/>
        </a:p>
      </dgm:t>
    </dgm:pt>
    <dgm:pt modelId="{BFCDE92F-FFF5-4D82-996B-80D55921F01F}" type="pres">
      <dgm:prSet presAssocID="{BD5641C7-5591-412C-A337-A15F219C74F2}" presName="dummy" presStyleCnt="0"/>
      <dgm:spPr/>
    </dgm:pt>
    <dgm:pt modelId="{7C4C0354-BDDD-406D-8D36-9350ED5AA6D3}" type="pres">
      <dgm:prSet presAssocID="{BD5641C7-5591-412C-A337-A15F219C74F2}" presName="node" presStyleLbl="revTx" presStyleIdx="0" presStyleCnt="2">
        <dgm:presLayoutVars>
          <dgm:bulletEnabled val="1"/>
        </dgm:presLayoutVars>
      </dgm:prSet>
      <dgm:spPr/>
      <dgm:t>
        <a:bodyPr/>
        <a:lstStyle/>
        <a:p>
          <a:endParaRPr lang="en-US"/>
        </a:p>
      </dgm:t>
    </dgm:pt>
    <dgm:pt modelId="{5AA95EF3-56C0-4D90-9141-34A16CF06C44}" type="pres">
      <dgm:prSet presAssocID="{716711F5-C3F3-4D83-BFF4-E6C120E4A02D}" presName="sibTrans" presStyleLbl="node1" presStyleIdx="0" presStyleCnt="2" custAng="15788765" custFlipHor="0" custScaleX="121304" custScaleY="171390" custLinFactNeighborX="-22969" custLinFactNeighborY="10368"/>
      <dgm:spPr/>
      <dgm:t>
        <a:bodyPr/>
        <a:lstStyle/>
        <a:p>
          <a:endParaRPr lang="en-US"/>
        </a:p>
      </dgm:t>
    </dgm:pt>
    <dgm:pt modelId="{72BE0DD0-74CE-40DF-8F48-809320956753}" type="pres">
      <dgm:prSet presAssocID="{FEB75916-07F4-4AA4-A524-39AEFB05F823}" presName="dummy" presStyleCnt="0"/>
      <dgm:spPr/>
    </dgm:pt>
    <dgm:pt modelId="{C61F1BB5-3529-4F61-BA21-D21C69A2B747}" type="pres">
      <dgm:prSet presAssocID="{FEB75916-07F4-4AA4-A524-39AEFB05F823}" presName="node" presStyleLbl="revTx" presStyleIdx="1" presStyleCnt="2">
        <dgm:presLayoutVars>
          <dgm:bulletEnabled val="1"/>
        </dgm:presLayoutVars>
      </dgm:prSet>
      <dgm:spPr/>
      <dgm:t>
        <a:bodyPr/>
        <a:lstStyle/>
        <a:p>
          <a:endParaRPr lang="en-US"/>
        </a:p>
      </dgm:t>
    </dgm:pt>
    <dgm:pt modelId="{6E1470CF-B4C4-4540-A8C9-DD0E41397EB4}" type="pres">
      <dgm:prSet presAssocID="{5AC1E21C-7BD4-4654-8DA6-42D269232B12}" presName="sibTrans" presStyleLbl="node1" presStyleIdx="1" presStyleCnt="2" custAng="16200000" custScaleX="114998" custScaleY="173615" custLinFactNeighborX="21233" custLinFactNeighborY="7621"/>
      <dgm:spPr/>
      <dgm:t>
        <a:bodyPr/>
        <a:lstStyle/>
        <a:p>
          <a:endParaRPr lang="en-US"/>
        </a:p>
      </dgm:t>
    </dgm:pt>
  </dgm:ptLst>
  <dgm:cxnLst>
    <dgm:cxn modelId="{7B6BA924-04B6-464A-812E-8AEEF89B1A6E}" type="presOf" srcId="{716711F5-C3F3-4D83-BFF4-E6C120E4A02D}" destId="{5AA95EF3-56C0-4D90-9141-34A16CF06C44}" srcOrd="0" destOrd="0" presId="urn:microsoft.com/office/officeart/2005/8/layout/cycle1"/>
    <dgm:cxn modelId="{76DFA781-030F-4900-89A0-134EC8EBF4E7}" type="presOf" srcId="{BD5641C7-5591-412C-A337-A15F219C74F2}" destId="{7C4C0354-BDDD-406D-8D36-9350ED5AA6D3}" srcOrd="0" destOrd="0" presId="urn:microsoft.com/office/officeart/2005/8/layout/cycle1"/>
    <dgm:cxn modelId="{66C3F9FE-C847-46B0-9F44-D1A7061CEE77}" type="presOf" srcId="{5AC1E21C-7BD4-4654-8DA6-42D269232B12}" destId="{6E1470CF-B4C4-4540-A8C9-DD0E41397EB4}" srcOrd="0" destOrd="0" presId="urn:microsoft.com/office/officeart/2005/8/layout/cycle1"/>
    <dgm:cxn modelId="{4ED2E70E-8D77-444C-B16F-D1426DDC5296}" type="presOf" srcId="{36EDBCD2-7BF2-4240-8A4B-4033B50E5C3D}" destId="{7A7BBD6D-DE21-4B11-963F-FF7558C6DDE4}" srcOrd="0" destOrd="0" presId="urn:microsoft.com/office/officeart/2005/8/layout/cycle1"/>
    <dgm:cxn modelId="{99053FBE-DF28-4484-96B1-87F5A9F7ED13}" srcId="{36EDBCD2-7BF2-4240-8A4B-4033B50E5C3D}" destId="{FEB75916-07F4-4AA4-A524-39AEFB05F823}" srcOrd="1" destOrd="0" parTransId="{FC99979C-A410-4925-AE10-13F487A3A955}" sibTransId="{5AC1E21C-7BD4-4654-8DA6-42D269232B12}"/>
    <dgm:cxn modelId="{855F645E-F3BD-43A4-8FF1-8A5E3B6B58F1}" type="presOf" srcId="{FEB75916-07F4-4AA4-A524-39AEFB05F823}" destId="{C61F1BB5-3529-4F61-BA21-D21C69A2B747}" srcOrd="0" destOrd="0" presId="urn:microsoft.com/office/officeart/2005/8/layout/cycle1"/>
    <dgm:cxn modelId="{BF980640-03E8-4B31-8A1C-A77F4B5B0E7E}" srcId="{36EDBCD2-7BF2-4240-8A4B-4033B50E5C3D}" destId="{BD5641C7-5591-412C-A337-A15F219C74F2}" srcOrd="0" destOrd="0" parTransId="{A3D06E75-9F51-49AE-9F08-78F426CDE493}" sibTransId="{716711F5-C3F3-4D83-BFF4-E6C120E4A02D}"/>
    <dgm:cxn modelId="{CF501DB7-356E-4615-B982-1763B9584F31}" type="presParOf" srcId="{7A7BBD6D-DE21-4B11-963F-FF7558C6DDE4}" destId="{BFCDE92F-FFF5-4D82-996B-80D55921F01F}" srcOrd="0" destOrd="0" presId="urn:microsoft.com/office/officeart/2005/8/layout/cycle1"/>
    <dgm:cxn modelId="{CABDE125-AB09-4237-84A2-89BC11F1A6ED}" type="presParOf" srcId="{7A7BBD6D-DE21-4B11-963F-FF7558C6DDE4}" destId="{7C4C0354-BDDD-406D-8D36-9350ED5AA6D3}" srcOrd="1" destOrd="0" presId="urn:microsoft.com/office/officeart/2005/8/layout/cycle1"/>
    <dgm:cxn modelId="{B4D8663C-DDC3-4E29-8217-024CA85F9092}" type="presParOf" srcId="{7A7BBD6D-DE21-4B11-963F-FF7558C6DDE4}" destId="{5AA95EF3-56C0-4D90-9141-34A16CF06C44}" srcOrd="2" destOrd="0" presId="urn:microsoft.com/office/officeart/2005/8/layout/cycle1"/>
    <dgm:cxn modelId="{29B31559-42CC-42A8-A0F9-E09C7BCBF3A2}" type="presParOf" srcId="{7A7BBD6D-DE21-4B11-963F-FF7558C6DDE4}" destId="{72BE0DD0-74CE-40DF-8F48-809320956753}" srcOrd="3" destOrd="0" presId="urn:microsoft.com/office/officeart/2005/8/layout/cycle1"/>
    <dgm:cxn modelId="{1182B6E9-0539-402A-B209-DE0A6F1C171C}" type="presParOf" srcId="{7A7BBD6D-DE21-4B11-963F-FF7558C6DDE4}" destId="{C61F1BB5-3529-4F61-BA21-D21C69A2B747}" srcOrd="4" destOrd="0" presId="urn:microsoft.com/office/officeart/2005/8/layout/cycle1"/>
    <dgm:cxn modelId="{ABAB0E31-85C0-4F67-96D3-6354F82DB1AD}" type="presParOf" srcId="{7A7BBD6D-DE21-4B11-963F-FF7558C6DDE4}" destId="{6E1470CF-B4C4-4540-A8C9-DD0E41397EB4}" srcOrd="5"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B894F7-0D00-41E4-B6BE-58AD8A444F77}" type="doc">
      <dgm:prSet loTypeId="urn:microsoft.com/office/officeart/2005/8/layout/chevron1" loCatId="process" qsTypeId="urn:microsoft.com/office/officeart/2005/8/quickstyle/3d2" qsCatId="3D" csTypeId="urn:microsoft.com/office/officeart/2005/8/colors/colorful4" csCatId="colorful" phldr="1"/>
      <dgm:spPr/>
      <dgm:t>
        <a:bodyPr/>
        <a:lstStyle/>
        <a:p>
          <a:endParaRPr lang="en-US"/>
        </a:p>
      </dgm:t>
    </dgm:pt>
    <dgm:pt modelId="{2D0002FA-F7E5-4203-9C8D-861A0BAFEC47}">
      <dgm:prSet phldrT="[Text]"/>
      <dgm:spPr/>
      <dgm:t>
        <a:bodyPr/>
        <a:lstStyle/>
        <a:p>
          <a:r>
            <a:rPr lang="en-US" dirty="0" smtClean="0"/>
            <a:t>Intrusion</a:t>
          </a:r>
          <a:endParaRPr lang="en-US" dirty="0"/>
        </a:p>
      </dgm:t>
    </dgm:pt>
    <dgm:pt modelId="{2D1A83FC-B3FE-4676-B4B2-C94C17CADDC7}" type="parTrans" cxnId="{E896B518-FFA0-416B-A6A8-233B2404672D}">
      <dgm:prSet/>
      <dgm:spPr/>
      <dgm:t>
        <a:bodyPr/>
        <a:lstStyle/>
        <a:p>
          <a:endParaRPr lang="en-US"/>
        </a:p>
      </dgm:t>
    </dgm:pt>
    <dgm:pt modelId="{3A68C291-8DA2-4A25-8841-E90432634A58}" type="sibTrans" cxnId="{E896B518-FFA0-416B-A6A8-233B2404672D}">
      <dgm:prSet/>
      <dgm:spPr/>
      <dgm:t>
        <a:bodyPr/>
        <a:lstStyle/>
        <a:p>
          <a:endParaRPr lang="en-US"/>
        </a:p>
      </dgm:t>
    </dgm:pt>
    <dgm:pt modelId="{D96F41A8-9B3D-45D5-98ED-3F8EA7B09474}">
      <dgm:prSet phldrT="[Text]"/>
      <dgm:spPr/>
      <dgm:t>
        <a:bodyPr/>
        <a:lstStyle/>
        <a:p>
          <a:r>
            <a:rPr lang="en-US" dirty="0" smtClean="0"/>
            <a:t>Investigation</a:t>
          </a:r>
          <a:endParaRPr lang="en-US" dirty="0"/>
        </a:p>
      </dgm:t>
    </dgm:pt>
    <dgm:pt modelId="{4A584C8C-D464-41FB-9E62-0277FBCB25F1}" type="parTrans" cxnId="{98A483FA-2AFA-4694-9CD0-F2F573334C79}">
      <dgm:prSet/>
      <dgm:spPr/>
      <dgm:t>
        <a:bodyPr/>
        <a:lstStyle/>
        <a:p>
          <a:endParaRPr lang="en-US"/>
        </a:p>
      </dgm:t>
    </dgm:pt>
    <dgm:pt modelId="{F76C53B7-B0FF-42B2-95E5-A72500B525F9}" type="sibTrans" cxnId="{98A483FA-2AFA-4694-9CD0-F2F573334C79}">
      <dgm:prSet/>
      <dgm:spPr/>
      <dgm:t>
        <a:bodyPr/>
        <a:lstStyle/>
        <a:p>
          <a:endParaRPr lang="en-US"/>
        </a:p>
      </dgm:t>
    </dgm:pt>
    <dgm:pt modelId="{398EE2C4-A1EA-487B-82FC-080707557458}">
      <dgm:prSet phldrT="[Text]"/>
      <dgm:spPr/>
      <dgm:t>
        <a:bodyPr/>
        <a:lstStyle/>
        <a:p>
          <a:r>
            <a:rPr lang="en-US" dirty="0" smtClean="0"/>
            <a:t>Notification of Customers</a:t>
          </a:r>
          <a:endParaRPr lang="en-US" dirty="0"/>
        </a:p>
      </dgm:t>
    </dgm:pt>
    <dgm:pt modelId="{F1A9BE8B-02CA-4FE1-9271-7AF711F3150A}" type="parTrans" cxnId="{E40F0C5D-6D2C-47CE-826A-D4598D560901}">
      <dgm:prSet/>
      <dgm:spPr/>
      <dgm:t>
        <a:bodyPr/>
        <a:lstStyle/>
        <a:p>
          <a:endParaRPr lang="en-US"/>
        </a:p>
      </dgm:t>
    </dgm:pt>
    <dgm:pt modelId="{2CB47581-FCE3-4DA2-9020-CD4272E677BF}" type="sibTrans" cxnId="{E40F0C5D-6D2C-47CE-826A-D4598D560901}">
      <dgm:prSet/>
      <dgm:spPr/>
      <dgm:t>
        <a:bodyPr/>
        <a:lstStyle/>
        <a:p>
          <a:endParaRPr lang="en-US"/>
        </a:p>
      </dgm:t>
    </dgm:pt>
    <dgm:pt modelId="{D7DBF08C-39C7-4202-AE8D-25ABFBE2497D}" type="pres">
      <dgm:prSet presAssocID="{FEB894F7-0D00-41E4-B6BE-58AD8A444F77}" presName="Name0" presStyleCnt="0">
        <dgm:presLayoutVars>
          <dgm:dir/>
          <dgm:animLvl val="lvl"/>
          <dgm:resizeHandles val="exact"/>
        </dgm:presLayoutVars>
      </dgm:prSet>
      <dgm:spPr/>
      <dgm:t>
        <a:bodyPr/>
        <a:lstStyle/>
        <a:p>
          <a:endParaRPr lang="en-US"/>
        </a:p>
      </dgm:t>
    </dgm:pt>
    <dgm:pt modelId="{F1A45C84-13E4-422A-B8D8-D428546B3C0B}" type="pres">
      <dgm:prSet presAssocID="{2D0002FA-F7E5-4203-9C8D-861A0BAFEC47}" presName="parTxOnly" presStyleLbl="node1" presStyleIdx="0" presStyleCnt="3">
        <dgm:presLayoutVars>
          <dgm:chMax val="0"/>
          <dgm:chPref val="0"/>
          <dgm:bulletEnabled val="1"/>
        </dgm:presLayoutVars>
      </dgm:prSet>
      <dgm:spPr/>
      <dgm:t>
        <a:bodyPr/>
        <a:lstStyle/>
        <a:p>
          <a:endParaRPr lang="en-US"/>
        </a:p>
      </dgm:t>
    </dgm:pt>
    <dgm:pt modelId="{BB2F60D7-A8F0-4858-AF46-166009E36B0E}" type="pres">
      <dgm:prSet presAssocID="{3A68C291-8DA2-4A25-8841-E90432634A58}" presName="parTxOnlySpace" presStyleCnt="0"/>
      <dgm:spPr/>
    </dgm:pt>
    <dgm:pt modelId="{E0790B7F-3940-4027-9A6B-40186FA7C09D}" type="pres">
      <dgm:prSet presAssocID="{D96F41A8-9B3D-45D5-98ED-3F8EA7B09474}" presName="parTxOnly" presStyleLbl="node1" presStyleIdx="1" presStyleCnt="3">
        <dgm:presLayoutVars>
          <dgm:chMax val="0"/>
          <dgm:chPref val="0"/>
          <dgm:bulletEnabled val="1"/>
        </dgm:presLayoutVars>
      </dgm:prSet>
      <dgm:spPr/>
      <dgm:t>
        <a:bodyPr/>
        <a:lstStyle/>
        <a:p>
          <a:endParaRPr lang="en-US"/>
        </a:p>
      </dgm:t>
    </dgm:pt>
    <dgm:pt modelId="{53F053C0-583E-4193-87D1-F8C1615D2402}" type="pres">
      <dgm:prSet presAssocID="{F76C53B7-B0FF-42B2-95E5-A72500B525F9}" presName="parTxOnlySpace" presStyleCnt="0"/>
      <dgm:spPr/>
    </dgm:pt>
    <dgm:pt modelId="{4EC0F1E2-51E6-458E-A7C7-52CCDA4663E1}" type="pres">
      <dgm:prSet presAssocID="{398EE2C4-A1EA-487B-82FC-080707557458}" presName="parTxOnly" presStyleLbl="node1" presStyleIdx="2" presStyleCnt="3" custLinFactX="10035" custLinFactNeighborX="100000" custLinFactNeighborY="-29">
        <dgm:presLayoutVars>
          <dgm:chMax val="0"/>
          <dgm:chPref val="0"/>
          <dgm:bulletEnabled val="1"/>
        </dgm:presLayoutVars>
      </dgm:prSet>
      <dgm:spPr/>
      <dgm:t>
        <a:bodyPr/>
        <a:lstStyle/>
        <a:p>
          <a:endParaRPr lang="en-US"/>
        </a:p>
      </dgm:t>
    </dgm:pt>
  </dgm:ptLst>
  <dgm:cxnLst>
    <dgm:cxn modelId="{C91AA49B-044D-4F6E-88CB-1AC454941D7E}" type="presOf" srcId="{2D0002FA-F7E5-4203-9C8D-861A0BAFEC47}" destId="{F1A45C84-13E4-422A-B8D8-D428546B3C0B}" srcOrd="0" destOrd="0" presId="urn:microsoft.com/office/officeart/2005/8/layout/chevron1"/>
    <dgm:cxn modelId="{98A483FA-2AFA-4694-9CD0-F2F573334C79}" srcId="{FEB894F7-0D00-41E4-B6BE-58AD8A444F77}" destId="{D96F41A8-9B3D-45D5-98ED-3F8EA7B09474}" srcOrd="1" destOrd="0" parTransId="{4A584C8C-D464-41FB-9E62-0277FBCB25F1}" sibTransId="{F76C53B7-B0FF-42B2-95E5-A72500B525F9}"/>
    <dgm:cxn modelId="{6F8EA0C8-293C-4ADD-AB37-45432FCB4894}" type="presOf" srcId="{D96F41A8-9B3D-45D5-98ED-3F8EA7B09474}" destId="{E0790B7F-3940-4027-9A6B-40186FA7C09D}" srcOrd="0" destOrd="0" presId="urn:microsoft.com/office/officeart/2005/8/layout/chevron1"/>
    <dgm:cxn modelId="{E40F0C5D-6D2C-47CE-826A-D4598D560901}" srcId="{FEB894F7-0D00-41E4-B6BE-58AD8A444F77}" destId="{398EE2C4-A1EA-487B-82FC-080707557458}" srcOrd="2" destOrd="0" parTransId="{F1A9BE8B-02CA-4FE1-9271-7AF711F3150A}" sibTransId="{2CB47581-FCE3-4DA2-9020-CD4272E677BF}"/>
    <dgm:cxn modelId="{BE918E55-F88F-40A5-A18F-2268995AACA7}" type="presOf" srcId="{FEB894F7-0D00-41E4-B6BE-58AD8A444F77}" destId="{D7DBF08C-39C7-4202-AE8D-25ABFBE2497D}" srcOrd="0" destOrd="0" presId="urn:microsoft.com/office/officeart/2005/8/layout/chevron1"/>
    <dgm:cxn modelId="{98CE3E75-7A0C-4ED2-9599-E70C0DAEE456}" type="presOf" srcId="{398EE2C4-A1EA-487B-82FC-080707557458}" destId="{4EC0F1E2-51E6-458E-A7C7-52CCDA4663E1}" srcOrd="0" destOrd="0" presId="urn:microsoft.com/office/officeart/2005/8/layout/chevron1"/>
    <dgm:cxn modelId="{E896B518-FFA0-416B-A6A8-233B2404672D}" srcId="{FEB894F7-0D00-41E4-B6BE-58AD8A444F77}" destId="{2D0002FA-F7E5-4203-9C8D-861A0BAFEC47}" srcOrd="0" destOrd="0" parTransId="{2D1A83FC-B3FE-4676-B4B2-C94C17CADDC7}" sibTransId="{3A68C291-8DA2-4A25-8841-E90432634A58}"/>
    <dgm:cxn modelId="{DD8A9E71-9640-41F1-9DA9-17BFE70CBF97}" type="presParOf" srcId="{D7DBF08C-39C7-4202-AE8D-25ABFBE2497D}" destId="{F1A45C84-13E4-422A-B8D8-D428546B3C0B}" srcOrd="0" destOrd="0" presId="urn:microsoft.com/office/officeart/2005/8/layout/chevron1"/>
    <dgm:cxn modelId="{4450A76A-8FBE-4BBD-9164-12244C6E7C7E}" type="presParOf" srcId="{D7DBF08C-39C7-4202-AE8D-25ABFBE2497D}" destId="{BB2F60D7-A8F0-4858-AF46-166009E36B0E}" srcOrd="1" destOrd="0" presId="urn:microsoft.com/office/officeart/2005/8/layout/chevron1"/>
    <dgm:cxn modelId="{53F20850-6BA4-460E-A04D-6BF393B1A839}" type="presParOf" srcId="{D7DBF08C-39C7-4202-AE8D-25ABFBE2497D}" destId="{E0790B7F-3940-4027-9A6B-40186FA7C09D}" srcOrd="2" destOrd="0" presId="urn:microsoft.com/office/officeart/2005/8/layout/chevron1"/>
    <dgm:cxn modelId="{882BC916-FAE2-4F6C-A82C-7D7D3F0949D3}" type="presParOf" srcId="{D7DBF08C-39C7-4202-AE8D-25ABFBE2497D}" destId="{53F053C0-583E-4193-87D1-F8C1615D2402}" srcOrd="3" destOrd="0" presId="urn:microsoft.com/office/officeart/2005/8/layout/chevron1"/>
    <dgm:cxn modelId="{5783B5C2-3540-40D8-9479-E7631AD6F71F}" type="presParOf" srcId="{D7DBF08C-39C7-4202-AE8D-25ABFBE2497D}" destId="{4EC0F1E2-51E6-458E-A7C7-52CCDA4663E1}"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EB3B6-695F-4D9E-B865-32F542153F92}">
      <dsp:nvSpPr>
        <dsp:cNvPr id="0" name=""/>
        <dsp:cNvSpPr/>
      </dsp:nvSpPr>
      <dsp:spPr>
        <a:xfrm>
          <a:off x="2516310" y="2061678"/>
          <a:ext cx="1977779" cy="1975173"/>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en-US" sz="4900" kern="1200" dirty="0" smtClean="0"/>
            <a:t>NSCS</a:t>
          </a:r>
          <a:endParaRPr lang="en-US" sz="4900" kern="1200" dirty="0"/>
        </a:p>
      </dsp:txBody>
      <dsp:txXfrm>
        <a:off x="2805949" y="2350935"/>
        <a:ext cx="1398501" cy="1396659"/>
      </dsp:txXfrm>
    </dsp:sp>
    <dsp:sp modelId="{B3361E4A-3860-4580-82B4-988A89259333}">
      <dsp:nvSpPr>
        <dsp:cNvPr id="0" name=""/>
        <dsp:cNvSpPr/>
      </dsp:nvSpPr>
      <dsp:spPr>
        <a:xfrm rot="16200000">
          <a:off x="3324554" y="1859450"/>
          <a:ext cx="361290" cy="43165"/>
        </a:xfrm>
        <a:custGeom>
          <a:avLst/>
          <a:gdLst/>
          <a:ahLst/>
          <a:cxnLst/>
          <a:rect l="0" t="0" r="0" b="0"/>
          <a:pathLst>
            <a:path>
              <a:moveTo>
                <a:pt x="0" y="21582"/>
              </a:moveTo>
              <a:lnTo>
                <a:pt x="361290" y="215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96167" y="1872001"/>
        <a:ext cx="18064" cy="18064"/>
      </dsp:txXfrm>
    </dsp:sp>
    <dsp:sp modelId="{08A5CE26-FFC9-4409-8DDC-0A557B03C392}">
      <dsp:nvSpPr>
        <dsp:cNvPr id="0" name=""/>
        <dsp:cNvSpPr/>
      </dsp:nvSpPr>
      <dsp:spPr>
        <a:xfrm>
          <a:off x="2664614" y="19217"/>
          <a:ext cx="1681170" cy="168117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u="sng" kern="1200" dirty="0" smtClean="0"/>
            <a:t>Criminal Division</a:t>
          </a:r>
        </a:p>
        <a:p>
          <a:pPr lvl="0" algn="ctr" defTabSz="711200">
            <a:lnSpc>
              <a:spcPct val="90000"/>
            </a:lnSpc>
            <a:spcBef>
              <a:spcPct val="0"/>
            </a:spcBef>
            <a:spcAft>
              <a:spcPct val="35000"/>
            </a:spcAft>
          </a:pPr>
          <a:r>
            <a:rPr lang="en-US" sz="1400" kern="1200" dirty="0" smtClean="0"/>
            <a:t>Computer Crimes Expertise </a:t>
          </a:r>
          <a:endParaRPr lang="en-US" sz="1400" kern="1200" dirty="0"/>
        </a:p>
      </dsp:txBody>
      <dsp:txXfrm>
        <a:off x="2910816" y="265419"/>
        <a:ext cx="1188766" cy="1188766"/>
      </dsp:txXfrm>
    </dsp:sp>
    <dsp:sp modelId="{A5C7DAE3-0CBE-4152-BC3B-86B9C12BD01C}">
      <dsp:nvSpPr>
        <dsp:cNvPr id="0" name=""/>
        <dsp:cNvSpPr/>
      </dsp:nvSpPr>
      <dsp:spPr>
        <a:xfrm rot="1800000">
          <a:off x="4337184" y="3612042"/>
          <a:ext cx="360313" cy="43165"/>
        </a:xfrm>
        <a:custGeom>
          <a:avLst/>
          <a:gdLst/>
          <a:ahLst/>
          <a:cxnLst/>
          <a:rect l="0" t="0" r="0" b="0"/>
          <a:pathLst>
            <a:path>
              <a:moveTo>
                <a:pt x="0" y="21582"/>
              </a:moveTo>
              <a:lnTo>
                <a:pt x="360313" y="215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08333" y="3624617"/>
        <a:ext cx="18015" cy="18015"/>
      </dsp:txXfrm>
    </dsp:sp>
    <dsp:sp modelId="{923C8BDC-FCA1-43E1-8C57-28B2166AF4A2}">
      <dsp:nvSpPr>
        <dsp:cNvPr id="0" name=""/>
        <dsp:cNvSpPr/>
      </dsp:nvSpPr>
      <dsp:spPr>
        <a:xfrm>
          <a:off x="4560744" y="3303411"/>
          <a:ext cx="1681170" cy="1681170"/>
        </a:xfrm>
        <a:prstGeom prst="ellipse">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100000"/>
            </a:lnSpc>
            <a:spcBef>
              <a:spcPct val="0"/>
            </a:spcBef>
            <a:spcAft>
              <a:spcPts val="0"/>
            </a:spcAft>
          </a:pPr>
          <a:r>
            <a:rPr lang="en-US" sz="1600" b="1" u="sng" kern="1200" dirty="0" smtClean="0"/>
            <a:t>National Security</a:t>
          </a:r>
          <a:br>
            <a:rPr lang="en-US" sz="1600" b="1" u="sng" kern="1200" dirty="0" smtClean="0"/>
          </a:br>
          <a:r>
            <a:rPr lang="en-US" sz="1600" b="1" u="sng" kern="1200" dirty="0" smtClean="0"/>
            <a:t>Division </a:t>
          </a:r>
          <a:br>
            <a:rPr lang="en-US" sz="1600" b="1" u="sng" kern="1200" dirty="0" smtClean="0"/>
          </a:br>
          <a:r>
            <a:rPr lang="en-US" sz="1400" kern="1200" dirty="0" smtClean="0"/>
            <a:t/>
          </a:r>
          <a:br>
            <a:rPr lang="en-US" sz="1400" kern="1200" dirty="0" smtClean="0"/>
          </a:br>
          <a:r>
            <a:rPr lang="en-US" sz="1400" kern="1200" dirty="0" smtClean="0"/>
            <a:t>Intelligence</a:t>
          </a:r>
        </a:p>
        <a:p>
          <a:pPr lvl="0" algn="ctr" defTabSz="711200">
            <a:lnSpc>
              <a:spcPct val="100000"/>
            </a:lnSpc>
            <a:spcBef>
              <a:spcPct val="0"/>
            </a:spcBef>
            <a:spcAft>
              <a:spcPts val="0"/>
            </a:spcAft>
          </a:pPr>
          <a:r>
            <a:rPr lang="en-US" sz="1400" kern="1200" dirty="0" smtClean="0"/>
            <a:t>Information</a:t>
          </a:r>
          <a:endParaRPr lang="en-US" sz="1400" kern="1200" dirty="0"/>
        </a:p>
      </dsp:txBody>
      <dsp:txXfrm>
        <a:off x="4806946" y="3549613"/>
        <a:ext cx="1188766" cy="1188766"/>
      </dsp:txXfrm>
    </dsp:sp>
    <dsp:sp modelId="{A9E0F238-8D8B-41C9-8C3D-22DB69C74057}">
      <dsp:nvSpPr>
        <dsp:cNvPr id="0" name=""/>
        <dsp:cNvSpPr/>
      </dsp:nvSpPr>
      <dsp:spPr>
        <a:xfrm rot="9000000">
          <a:off x="2312901" y="3612042"/>
          <a:ext cx="360313" cy="43165"/>
        </a:xfrm>
        <a:custGeom>
          <a:avLst/>
          <a:gdLst/>
          <a:ahLst/>
          <a:cxnLst/>
          <a:rect l="0" t="0" r="0" b="0"/>
          <a:pathLst>
            <a:path>
              <a:moveTo>
                <a:pt x="0" y="21582"/>
              </a:moveTo>
              <a:lnTo>
                <a:pt x="360313" y="215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484050" y="3624617"/>
        <a:ext cx="18015" cy="18015"/>
      </dsp:txXfrm>
    </dsp:sp>
    <dsp:sp modelId="{F3F47227-CBC7-4D5A-96BC-8308783D7CE3}">
      <dsp:nvSpPr>
        <dsp:cNvPr id="0" name=""/>
        <dsp:cNvSpPr/>
      </dsp:nvSpPr>
      <dsp:spPr>
        <a:xfrm>
          <a:off x="768484" y="3303411"/>
          <a:ext cx="1681170" cy="1681170"/>
        </a:xfrm>
        <a:prstGeom prst="ellipse">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b="1" u="sng" kern="1200" dirty="0" smtClean="0"/>
            <a:t>USAOs </a:t>
          </a:r>
          <a:br>
            <a:rPr lang="en-US" sz="2700" b="1" u="sng" kern="1200" dirty="0" smtClean="0"/>
          </a:br>
          <a:endParaRPr lang="en-US" sz="1400" b="1" u="sng" kern="1200" dirty="0" smtClean="0"/>
        </a:p>
        <a:p>
          <a:pPr lvl="0" algn="ctr" defTabSz="1200150">
            <a:lnSpc>
              <a:spcPct val="90000"/>
            </a:lnSpc>
            <a:spcBef>
              <a:spcPct val="0"/>
            </a:spcBef>
            <a:spcAft>
              <a:spcPct val="35000"/>
            </a:spcAft>
          </a:pPr>
          <a:r>
            <a:rPr lang="en-US" sz="1400" b="0" u="none" kern="1200" dirty="0" smtClean="0"/>
            <a:t>Local relationships and experience</a:t>
          </a:r>
          <a:endParaRPr lang="en-US" sz="1400" kern="1200" dirty="0"/>
        </a:p>
      </dsp:txBody>
      <dsp:txXfrm>
        <a:off x="1014686" y="3549613"/>
        <a:ext cx="1188766" cy="1188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58" tIns="46580" rIns="93158" bIns="46580" rtlCol="0"/>
          <a:lstStyle>
            <a:lvl1pPr algn="r">
              <a:defRPr sz="1300"/>
            </a:lvl1pPr>
          </a:lstStyle>
          <a:p>
            <a:fld id="{CED10DED-A70E-4240-BE6F-4C557655EBE8}" type="datetimeFigureOut">
              <a:rPr lang="en-US" smtClean="0"/>
              <a:t>7/25/2014</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58" tIns="46580" rIns="93158" bIns="4658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8" tIns="46580" rIns="93158" bIns="465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58" tIns="46580" rIns="93158" bIns="46580"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8" tIns="46580" rIns="93158" bIns="46580" rtlCol="0" anchor="b"/>
          <a:lstStyle>
            <a:lvl1pPr algn="r">
              <a:defRPr sz="1300"/>
            </a:lvl1pPr>
          </a:lstStyle>
          <a:p>
            <a:fld id="{45C03709-FC0D-4AE4-A9DF-CA72D7FFFD94}" type="slidenum">
              <a:rPr lang="en-US" smtClean="0"/>
              <a:t>‹#›</a:t>
            </a:fld>
            <a:endParaRPr lang="en-US"/>
          </a:p>
        </p:txBody>
      </p:sp>
    </p:spTree>
    <p:extLst>
      <p:ext uri="{BB962C8B-B14F-4D97-AF65-F5344CB8AC3E}">
        <p14:creationId xmlns:p14="http://schemas.microsoft.com/office/powerpoint/2010/main" val="1055404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80">
              <a:defRPr/>
            </a:pPr>
            <a:r>
              <a:rPr lang="en-US" sz="1300" dirty="0"/>
              <a:t>Thank you for inviting me here today.  My name is </a:t>
            </a:r>
            <a:r>
              <a:rPr lang="en-US" sz="1300" dirty="0" smtClean="0"/>
              <a:t>Vince Citro, </a:t>
            </a:r>
            <a:r>
              <a:rPr lang="en-US" sz="1300" dirty="0"/>
              <a:t>and I am an AUSA in the </a:t>
            </a:r>
            <a:r>
              <a:rPr lang="en-US" sz="1300" dirty="0" smtClean="0"/>
              <a:t>Middle District of Florida.</a:t>
            </a:r>
            <a:endParaRPr lang="en-US" sz="1300" dirty="0"/>
          </a:p>
        </p:txBody>
      </p:sp>
      <p:sp>
        <p:nvSpPr>
          <p:cNvPr id="4" name="Slide Number Placeholder 3"/>
          <p:cNvSpPr>
            <a:spLocks noGrp="1"/>
          </p:cNvSpPr>
          <p:nvPr>
            <p:ph type="sldNum" sz="quarter" idx="10"/>
          </p:nvPr>
        </p:nvSpPr>
        <p:spPr/>
        <p:txBody>
          <a:bodyPr/>
          <a:lstStyle/>
          <a:p>
            <a:fld id="{45C03709-FC0D-4AE4-A9DF-CA72D7FFFD94}" type="slidenum">
              <a:rPr lang="en-US" smtClean="0"/>
              <a:t>1</a:t>
            </a:fld>
            <a:endParaRPr lang="en-US"/>
          </a:p>
        </p:txBody>
      </p:sp>
    </p:spTree>
    <p:extLst>
      <p:ext uri="{BB962C8B-B14F-4D97-AF65-F5344CB8AC3E}">
        <p14:creationId xmlns:p14="http://schemas.microsoft.com/office/powerpoint/2010/main" val="3043001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To the extent the Government can share information about the threat with you, we will. Of course, you should be aware that we may not always be able to provide immediate feedback – either because of operational reasons or because classified information is implicated. Rest assured, however, that even if you do not hear back immediately, it does not mean that the information was not important or appreciated. We will always be available to discuss these issues with you, so please don’t hesitate to reach out. </a:t>
            </a:r>
          </a:p>
        </p:txBody>
      </p:sp>
      <p:sp>
        <p:nvSpPr>
          <p:cNvPr id="4" name="Slide Number Placeholder 3"/>
          <p:cNvSpPr>
            <a:spLocks noGrp="1"/>
          </p:cNvSpPr>
          <p:nvPr>
            <p:ph type="sldNum" sz="quarter" idx="10"/>
          </p:nvPr>
        </p:nvSpPr>
        <p:spPr/>
        <p:txBody>
          <a:bodyPr/>
          <a:lstStyle/>
          <a:p>
            <a:fld id="{45C03709-FC0D-4AE4-A9DF-CA72D7FFFD94}" type="slidenum">
              <a:rPr lang="en-US" smtClean="0"/>
              <a:t>10</a:t>
            </a:fld>
            <a:endParaRPr lang="en-US"/>
          </a:p>
        </p:txBody>
      </p:sp>
    </p:spTree>
    <p:extLst>
      <p:ext uri="{BB962C8B-B14F-4D97-AF65-F5344CB8AC3E}">
        <p14:creationId xmlns:p14="http://schemas.microsoft.com/office/powerpoint/2010/main" val="3006971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We also understand that you may have obligations to disclose information about intrusions to your customers or the public.  46 states have data breach notification requirements, and the SEC has also issued guidance on disclosures.  </a:t>
            </a:r>
          </a:p>
          <a:p>
            <a:endParaRPr lang="en-US" sz="1300" dirty="0"/>
          </a:p>
          <a:p>
            <a:r>
              <a:rPr lang="en-US" sz="1300" dirty="0"/>
              <a:t>However, whether and how you disclose an intrusion to your customers or the public can affect any ongoing investigation. Data breach notification laws typically make allowances to delay notification when requested by law enforcement agencies in furtherance of an investigation.  We will work with you to help you determine when and how to disclose information about intrusions.</a:t>
            </a:r>
          </a:p>
        </p:txBody>
      </p:sp>
      <p:sp>
        <p:nvSpPr>
          <p:cNvPr id="4" name="Slide Number Placeholder 3"/>
          <p:cNvSpPr>
            <a:spLocks noGrp="1"/>
          </p:cNvSpPr>
          <p:nvPr>
            <p:ph type="sldNum" sz="quarter" idx="10"/>
          </p:nvPr>
        </p:nvSpPr>
        <p:spPr/>
        <p:txBody>
          <a:bodyPr/>
          <a:lstStyle/>
          <a:p>
            <a:fld id="{45C03709-FC0D-4AE4-A9DF-CA72D7FFFD94}" type="slidenum">
              <a:rPr lang="en-US" smtClean="0"/>
              <a:t>11</a:t>
            </a:fld>
            <a:endParaRPr lang="en-US"/>
          </a:p>
        </p:txBody>
      </p:sp>
    </p:spTree>
    <p:extLst>
      <p:ext uri="{BB962C8B-B14F-4D97-AF65-F5344CB8AC3E}">
        <p14:creationId xmlns:p14="http://schemas.microsoft.com/office/powerpoint/2010/main" val="3006971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Sharing information about any hacking experiences you have will not always result in a prosecution, but in certain instances, it may also be possible to charge and prosecute the hackers responsible for the intrusion into your company. Criminal prosecution can be a powerful, long-term tool toward combating intrusions. </a:t>
            </a:r>
          </a:p>
          <a:p>
            <a:endParaRPr lang="en-US" sz="1300" dirty="0"/>
          </a:p>
          <a:p>
            <a:r>
              <a:rPr lang="en-US" sz="1300" dirty="0"/>
              <a:t>Should that become possible, this Office will work closely with you to protect your company’s equities to the best of our abilities. In general, prosecutors have discretion in deciding whether and when to bring charges. In exercising that discretion, we absolutely consider whether the company that has been hacked wants to pursue charges and the effect of such charges on the company. </a:t>
            </a:r>
          </a:p>
          <a:p>
            <a:endParaRPr lang="en-US" dirty="0"/>
          </a:p>
        </p:txBody>
      </p:sp>
      <p:sp>
        <p:nvSpPr>
          <p:cNvPr id="4" name="Slide Number Placeholder 3"/>
          <p:cNvSpPr>
            <a:spLocks noGrp="1"/>
          </p:cNvSpPr>
          <p:nvPr>
            <p:ph type="sldNum" sz="quarter" idx="10"/>
          </p:nvPr>
        </p:nvSpPr>
        <p:spPr/>
        <p:txBody>
          <a:bodyPr/>
          <a:lstStyle/>
          <a:p>
            <a:fld id="{45C03709-FC0D-4AE4-A9DF-CA72D7FFFD94}" type="slidenum">
              <a:rPr lang="en-US" smtClean="0"/>
              <a:t>12</a:t>
            </a:fld>
            <a:endParaRPr lang="en-US"/>
          </a:p>
        </p:txBody>
      </p:sp>
    </p:spTree>
    <p:extLst>
      <p:ext uri="{BB962C8B-B14F-4D97-AF65-F5344CB8AC3E}">
        <p14:creationId xmlns:p14="http://schemas.microsoft.com/office/powerpoint/2010/main" val="3006971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latin typeface="Helvetica" pitchFamily="34" charset="0"/>
                <a:cs typeface="Helvetica" pitchFamily="34" charset="0"/>
              </a:rPr>
              <a:t>It’s important that you take steps today to protect yourself.  Have a cybersecurity</a:t>
            </a:r>
            <a:r>
              <a:rPr lang="en-US" baseline="0" dirty="0" smtClean="0">
                <a:latin typeface="Helvetica" pitchFamily="34" charset="0"/>
                <a:cs typeface="Helvetica" pitchFamily="34" charset="0"/>
              </a:rPr>
              <a:t> plan—and test </a:t>
            </a:r>
            <a:r>
              <a:rPr lang="en-US" dirty="0" smtClean="0">
                <a:latin typeface="Helvetica" pitchFamily="34" charset="0"/>
                <a:cs typeface="Helvetica" pitchFamily="34" charset="0"/>
              </a:rPr>
              <a:t>it.  Have contingencies if your</a:t>
            </a:r>
            <a:r>
              <a:rPr lang="en-US" baseline="0" dirty="0" smtClean="0">
                <a:latin typeface="Helvetica" pitchFamily="34" charset="0"/>
                <a:cs typeface="Helvetica" pitchFamily="34" charset="0"/>
              </a:rPr>
              <a:t> plans </a:t>
            </a:r>
            <a:r>
              <a:rPr lang="en-US" dirty="0" smtClean="0">
                <a:latin typeface="Helvetica" pitchFamily="34" charset="0"/>
                <a:cs typeface="Helvetica" pitchFamily="34" charset="0"/>
              </a:rPr>
              <a:t>fail.  And, importantly, make sure your senior management,</a:t>
            </a:r>
            <a:r>
              <a:rPr lang="en-US" baseline="0" dirty="0" smtClean="0">
                <a:latin typeface="Helvetica" pitchFamily="34" charset="0"/>
                <a:cs typeface="Helvetica" pitchFamily="34" charset="0"/>
              </a:rPr>
              <a:t> </a:t>
            </a:r>
            <a:r>
              <a:rPr lang="en-US" dirty="0" smtClean="0">
                <a:latin typeface="Helvetica" pitchFamily="34" charset="0"/>
                <a:cs typeface="Helvetica" pitchFamily="34" charset="0"/>
              </a:rPr>
              <a:t>including your</a:t>
            </a:r>
            <a:r>
              <a:rPr lang="en-US" baseline="0" dirty="0" smtClean="0">
                <a:latin typeface="Helvetica" pitchFamily="34" charset="0"/>
                <a:cs typeface="Helvetica" pitchFamily="34" charset="0"/>
              </a:rPr>
              <a:t> general counsel, </a:t>
            </a:r>
            <a:r>
              <a:rPr lang="en-US" dirty="0" smtClean="0">
                <a:latin typeface="Helvetica" pitchFamily="34" charset="0"/>
                <a:cs typeface="Helvetica" pitchFamily="34" charset="0"/>
              </a:rPr>
              <a:t>understands the risk and business impact that various cyber events would have on your company.  This isn’t just</a:t>
            </a:r>
            <a:r>
              <a:rPr lang="en-US" baseline="0" dirty="0" smtClean="0">
                <a:latin typeface="Helvetica" pitchFamily="34" charset="0"/>
                <a:cs typeface="Helvetica" pitchFamily="34" charset="0"/>
              </a:rPr>
              <a:t> an IT issue—this is an issue for your whole company.</a:t>
            </a:r>
          </a:p>
          <a:p>
            <a:pPr lvl="0"/>
            <a:endParaRPr lang="en-US" baseline="0" dirty="0" smtClean="0">
              <a:latin typeface="Helvetica" pitchFamily="34" charset="0"/>
              <a:cs typeface="Helvetica" pitchFamily="34" charset="0"/>
            </a:endParaRPr>
          </a:p>
          <a:p>
            <a:pPr defTabSz="881261">
              <a:defRPr/>
            </a:pPr>
            <a:r>
              <a:rPr lang="en-US" dirty="0"/>
              <a:t>Companies facing a significant data breach often face a number of novel and consequential decisions. Organizing a team of senior managers in advance to anticipate and then later make those decisions can make it easier for the company to interact with USG agencies, the public, and other constituents in the immediate aftermath of an incident.  A crisis response team might consist of a company’s CEO, </a:t>
            </a:r>
            <a:r>
              <a:rPr lang="en-US" dirty="0" smtClean="0"/>
              <a:t>CISO or other</a:t>
            </a:r>
            <a:r>
              <a:rPr lang="en-US" baseline="0" dirty="0" smtClean="0"/>
              <a:t> Corporate Security professional</a:t>
            </a:r>
            <a:r>
              <a:rPr lang="en-US" dirty="0" smtClean="0"/>
              <a:t>, </a:t>
            </a:r>
            <a:r>
              <a:rPr lang="en-US" dirty="0"/>
              <a:t>and </a:t>
            </a:r>
            <a:r>
              <a:rPr lang="en-US" dirty="0" smtClean="0"/>
              <a:t>representatives of </a:t>
            </a:r>
            <a:r>
              <a:rPr lang="en-US" dirty="0"/>
              <a:t>its </a:t>
            </a:r>
            <a:r>
              <a:rPr lang="en-US" dirty="0" smtClean="0"/>
              <a:t>Information</a:t>
            </a:r>
            <a:r>
              <a:rPr lang="en-US" baseline="0" dirty="0" smtClean="0"/>
              <a:t> Technology, </a:t>
            </a:r>
            <a:r>
              <a:rPr lang="en-US" dirty="0" smtClean="0"/>
              <a:t>Public Affairs, </a:t>
            </a:r>
            <a:r>
              <a:rPr lang="en-US" dirty="0"/>
              <a:t>and General Counsel’s offices.  </a:t>
            </a:r>
          </a:p>
          <a:p>
            <a:pPr lvl="0"/>
            <a:endParaRPr lang="en-US" dirty="0" smtClean="0">
              <a:latin typeface="Helvetica" pitchFamily="34" charset="0"/>
              <a:cs typeface="Helvetica" pitchFamily="34" charset="0"/>
            </a:endParaRPr>
          </a:p>
          <a:p>
            <a:r>
              <a:rPr lang="en-US" sz="1300" dirty="0"/>
              <a:t>Although some of the information sharing programs mandated by the EO are still in development, the government already has information sharing programs in place.  </a:t>
            </a:r>
            <a:r>
              <a:rPr lang="en-US" dirty="0"/>
              <a:t>Through the FBI’s </a:t>
            </a:r>
            <a:r>
              <a:rPr lang="en-US" dirty="0" err="1"/>
              <a:t>InfraGard</a:t>
            </a:r>
            <a:r>
              <a:rPr lang="en-US" dirty="0"/>
              <a:t> program, individuals in law enforcement, government, the private sector, and academia meet to talk about how to protect our critical infrastructure.  </a:t>
            </a:r>
            <a:r>
              <a:rPr lang="en-US" dirty="0" err="1"/>
              <a:t>InfraGard</a:t>
            </a:r>
            <a:r>
              <a:rPr lang="en-US" dirty="0"/>
              <a:t> has more than 85 chapters across the country, with more than 47,000 members</a:t>
            </a:r>
            <a:r>
              <a:rPr lang="en-US" dirty="0" smtClean="0"/>
              <a:t>.  Additionally, the U.S. Secret Service’s Electronic</a:t>
            </a:r>
            <a:r>
              <a:rPr lang="en-US" baseline="0" dirty="0" smtClean="0"/>
              <a:t> Crimes Task Forces bring together</a:t>
            </a:r>
            <a:r>
              <a:rPr lang="en-US" dirty="0"/>
              <a:t> </a:t>
            </a:r>
            <a:r>
              <a:rPr lang="en-US" dirty="0" smtClean="0">
                <a:effectLst/>
              </a:rPr>
              <a:t>federal, state and local law enforcement, and prosecutors, private industry and academia to work together to prevent, detect, mitigate</a:t>
            </a:r>
            <a:r>
              <a:rPr lang="en-US" baseline="0" dirty="0" smtClean="0">
                <a:effectLst/>
              </a:rPr>
              <a:t> </a:t>
            </a:r>
            <a:r>
              <a:rPr lang="en-US" dirty="0" smtClean="0">
                <a:effectLst/>
              </a:rPr>
              <a:t>and investigate attacks on the nation's financial and critical infrastructures.  [Consider providing local contact information for</a:t>
            </a:r>
            <a:r>
              <a:rPr lang="en-US" baseline="0" dirty="0" smtClean="0">
                <a:effectLst/>
              </a:rPr>
              <a:t> those groups.]</a:t>
            </a:r>
            <a:endParaRPr lang="en-US" dirty="0"/>
          </a:p>
          <a:p>
            <a:endParaRPr lang="en-US" dirty="0"/>
          </a:p>
        </p:txBody>
      </p:sp>
      <p:sp>
        <p:nvSpPr>
          <p:cNvPr id="4" name="Slide Number Placeholder 3"/>
          <p:cNvSpPr>
            <a:spLocks noGrp="1"/>
          </p:cNvSpPr>
          <p:nvPr>
            <p:ph type="sldNum" sz="quarter" idx="10"/>
          </p:nvPr>
        </p:nvSpPr>
        <p:spPr/>
        <p:txBody>
          <a:bodyPr/>
          <a:lstStyle/>
          <a:p>
            <a:fld id="{45C03709-FC0D-4AE4-A9DF-CA72D7FFFD94}" type="slidenum">
              <a:rPr lang="en-US" smtClean="0"/>
              <a:t>13</a:t>
            </a:fld>
            <a:endParaRPr lang="en-US"/>
          </a:p>
        </p:txBody>
      </p:sp>
    </p:spTree>
    <p:extLst>
      <p:ext uri="{BB962C8B-B14F-4D97-AF65-F5344CB8AC3E}">
        <p14:creationId xmlns:p14="http://schemas.microsoft.com/office/powerpoint/2010/main" val="3006971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FBI has advised businesses on steps they can</a:t>
            </a:r>
            <a:r>
              <a:rPr lang="en-US" baseline="0" dirty="0" smtClean="0"/>
              <a:t> take long before an incident to safeguard their networks and to be prepared in the event of an intrusion.  </a:t>
            </a:r>
            <a:endParaRPr lang="en-US" dirty="0"/>
          </a:p>
        </p:txBody>
      </p:sp>
      <p:sp>
        <p:nvSpPr>
          <p:cNvPr id="4" name="Slide Number Placeholder 3"/>
          <p:cNvSpPr>
            <a:spLocks noGrp="1"/>
          </p:cNvSpPr>
          <p:nvPr>
            <p:ph type="sldNum" sz="quarter" idx="10"/>
          </p:nvPr>
        </p:nvSpPr>
        <p:spPr/>
        <p:txBody>
          <a:bodyPr/>
          <a:lstStyle/>
          <a:p>
            <a:fld id="{45C03709-FC0D-4AE4-A9DF-CA72D7FFFD94}" type="slidenum">
              <a:rPr lang="en-US" smtClean="0"/>
              <a:t>14</a:t>
            </a:fld>
            <a:endParaRPr lang="en-US"/>
          </a:p>
        </p:txBody>
      </p:sp>
    </p:spTree>
    <p:extLst>
      <p:ext uri="{BB962C8B-B14F-4D97-AF65-F5344CB8AC3E}">
        <p14:creationId xmlns:p14="http://schemas.microsoft.com/office/powerpoint/2010/main" val="3006971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FBI has also advised, in its </a:t>
            </a:r>
            <a:r>
              <a:rPr lang="en-US" dirty="0"/>
              <a:t>outreach to the private sector, </a:t>
            </a:r>
            <a:r>
              <a:rPr lang="en-US" dirty="0" smtClean="0"/>
              <a:t>that it is likely to request the following list of things in the immediate aftermath of an incident and during the initial phases of an investigation.  </a:t>
            </a:r>
            <a:endParaRPr lang="en-US" dirty="0"/>
          </a:p>
        </p:txBody>
      </p:sp>
      <p:sp>
        <p:nvSpPr>
          <p:cNvPr id="4" name="Slide Number Placeholder 3"/>
          <p:cNvSpPr>
            <a:spLocks noGrp="1"/>
          </p:cNvSpPr>
          <p:nvPr>
            <p:ph type="sldNum" sz="quarter" idx="10"/>
          </p:nvPr>
        </p:nvSpPr>
        <p:spPr/>
        <p:txBody>
          <a:bodyPr/>
          <a:lstStyle/>
          <a:p>
            <a:fld id="{45C03709-FC0D-4AE4-A9DF-CA72D7FFFD94}" type="slidenum">
              <a:rPr lang="en-US" smtClean="0"/>
              <a:t>15</a:t>
            </a:fld>
            <a:endParaRPr lang="en-US"/>
          </a:p>
        </p:txBody>
      </p:sp>
    </p:spTree>
    <p:extLst>
      <p:ext uri="{BB962C8B-B14F-4D97-AF65-F5344CB8AC3E}">
        <p14:creationId xmlns:p14="http://schemas.microsoft.com/office/powerpoint/2010/main" val="3006971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If your company is the victim of a cyber intrusion, please contact your local Federal law enforcement office. Your information could help protect U.S. national security interests. </a:t>
            </a:r>
          </a:p>
          <a:p>
            <a:endParaRPr lang="en-US" sz="1300" dirty="0"/>
          </a:p>
          <a:p>
            <a:r>
              <a:rPr lang="en-US" sz="1300" dirty="0"/>
              <a:t>I’m sure you have many questions for me, and I have some for you too…</a:t>
            </a:r>
          </a:p>
        </p:txBody>
      </p:sp>
      <p:sp>
        <p:nvSpPr>
          <p:cNvPr id="4" name="Slide Number Placeholder 3"/>
          <p:cNvSpPr>
            <a:spLocks noGrp="1"/>
          </p:cNvSpPr>
          <p:nvPr>
            <p:ph type="sldNum" sz="quarter" idx="10"/>
          </p:nvPr>
        </p:nvSpPr>
        <p:spPr/>
        <p:txBody>
          <a:bodyPr/>
          <a:lstStyle/>
          <a:p>
            <a:fld id="{45C03709-FC0D-4AE4-A9DF-CA72D7FFFD94}" type="slidenum">
              <a:rPr lang="en-US" smtClean="0"/>
              <a:t>16</a:t>
            </a:fld>
            <a:endParaRPr lang="en-US"/>
          </a:p>
        </p:txBody>
      </p:sp>
    </p:spTree>
    <p:extLst>
      <p:ext uri="{BB962C8B-B14F-4D97-AF65-F5344CB8AC3E}">
        <p14:creationId xmlns:p14="http://schemas.microsoft.com/office/powerpoint/2010/main" val="3006971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80">
              <a:defRPr/>
            </a:pPr>
            <a:r>
              <a:rPr lang="en-US" sz="1300" dirty="0"/>
              <a:t>Cybersecurity is a top priority for the U.S. Government generally and the Department of Justice in particular. Securing the nation’s networks and information from exploitation and damage, though, requires improved information sharing and enhanced coordination between the private and public sectors. To that end, we are meeting with companies like yours to discuss the cybersecurity threats they face and what the Department can do to help. </a:t>
            </a:r>
          </a:p>
        </p:txBody>
      </p:sp>
      <p:sp>
        <p:nvSpPr>
          <p:cNvPr id="4" name="Slide Number Placeholder 3"/>
          <p:cNvSpPr>
            <a:spLocks noGrp="1"/>
          </p:cNvSpPr>
          <p:nvPr>
            <p:ph type="sldNum" sz="quarter" idx="10"/>
          </p:nvPr>
        </p:nvSpPr>
        <p:spPr/>
        <p:txBody>
          <a:bodyPr/>
          <a:lstStyle/>
          <a:p>
            <a:fld id="{45C03709-FC0D-4AE4-A9DF-CA72D7FFFD94}" type="slidenum">
              <a:rPr lang="en-US" smtClean="0"/>
              <a:t>2</a:t>
            </a:fld>
            <a:endParaRPr lang="en-US"/>
          </a:p>
        </p:txBody>
      </p:sp>
    </p:spTree>
    <p:extLst>
      <p:ext uri="{BB962C8B-B14F-4D97-AF65-F5344CB8AC3E}">
        <p14:creationId xmlns:p14="http://schemas.microsoft.com/office/powerpoint/2010/main" val="1426253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Cyber</a:t>
            </a:r>
            <a:r>
              <a:rPr lang="en-US" baseline="0" dirty="0" smtClean="0"/>
              <a:t>security is in the news almost every day.  Although I cannot comment directly on any ongoing investigations or reports you may have seen in the news, I want to assure you the Department of Justice and other federal agencies are involved in many investigations across the country.  </a:t>
            </a:r>
            <a:endParaRPr lang="en-US" dirty="0"/>
          </a:p>
        </p:txBody>
      </p:sp>
      <p:sp>
        <p:nvSpPr>
          <p:cNvPr id="4" name="Slide Number Placeholder 3"/>
          <p:cNvSpPr>
            <a:spLocks noGrp="1"/>
          </p:cNvSpPr>
          <p:nvPr>
            <p:ph type="sldNum" sz="quarter" idx="10"/>
          </p:nvPr>
        </p:nvSpPr>
        <p:spPr/>
        <p:txBody>
          <a:bodyPr/>
          <a:lstStyle/>
          <a:p>
            <a:fld id="{45C03709-FC0D-4AE4-A9DF-CA72D7FFFD94}" type="slidenum">
              <a:rPr lang="en-US" smtClean="0"/>
              <a:t>3</a:t>
            </a:fld>
            <a:endParaRPr lang="en-US"/>
          </a:p>
        </p:txBody>
      </p:sp>
    </p:spTree>
    <p:extLst>
      <p:ext uri="{BB962C8B-B14F-4D97-AF65-F5344CB8AC3E}">
        <p14:creationId xmlns:p14="http://schemas.microsoft.com/office/powerpoint/2010/main" val="2288500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Cyber threats are as varied as the actors who carry them out.  A growing number of sophisticated state and non-state actors have both the desire and the capability to steal sensitive data, trade secrets, and intellectual property for military or competitive advantage.  Others seek to cause damage by erasing data or rendering systems inoperable. While most of the state-sponsored intrusions we are aware of remain classified, the onslaught of network intrusions believed to be state-sponsored is widely reported in the media. All of these categories of activity are crimes that the Department of Justice will investigate and prosecute, regardless of threat actor. </a:t>
            </a:r>
          </a:p>
          <a:p>
            <a:r>
              <a:rPr lang="en-US" dirty="0"/>
              <a:t> </a:t>
            </a:r>
          </a:p>
          <a:p>
            <a:r>
              <a:rPr lang="en-US" dirty="0"/>
              <a:t>[On Click]:  These (highlighted) forms of malicious cyber activity concern us most from a national security perspective.  At the Department, we consider these crimes to be national security threats when conducted by nation-state actors and terrorists.  And even when perpetrated by others, they may implicate national security equities as a result of scope, target, or sensitivities, and we must treat them accordingly. We must bring all of the government’s tools to the table to address them. </a:t>
            </a:r>
          </a:p>
        </p:txBody>
      </p:sp>
      <p:sp>
        <p:nvSpPr>
          <p:cNvPr id="4" name="Slide Number Placeholder 3"/>
          <p:cNvSpPr>
            <a:spLocks noGrp="1"/>
          </p:cNvSpPr>
          <p:nvPr>
            <p:ph type="sldNum" sz="quarter" idx="10"/>
          </p:nvPr>
        </p:nvSpPr>
        <p:spPr/>
        <p:txBody>
          <a:bodyPr/>
          <a:lstStyle/>
          <a:p>
            <a:fld id="{45C03709-FC0D-4AE4-A9DF-CA72D7FFFD94}" type="slidenum">
              <a:rPr lang="en-US" smtClean="0"/>
              <a:t>4</a:t>
            </a:fld>
            <a:endParaRPr lang="en-US"/>
          </a:p>
        </p:txBody>
      </p:sp>
    </p:spTree>
    <p:extLst>
      <p:ext uri="{BB962C8B-B14F-4D97-AF65-F5344CB8AC3E}">
        <p14:creationId xmlns:p14="http://schemas.microsoft.com/office/powerpoint/2010/main" val="3006971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Cybersecurity is a national priority.  Because our country faces </a:t>
            </a:r>
            <a:r>
              <a:rPr lang="en-US" dirty="0"/>
              <a:t>threats from </a:t>
            </a:r>
            <a:r>
              <a:rPr lang="en-US" dirty="0" smtClean="0"/>
              <a:t>a variety of cyber threats,</a:t>
            </a:r>
            <a:r>
              <a:rPr lang="en-US" baseline="0" dirty="0" smtClean="0"/>
              <a:t> including attacks </a:t>
            </a:r>
            <a:r>
              <a:rPr lang="en-US" dirty="0" smtClean="0"/>
              <a:t>that </a:t>
            </a:r>
            <a:r>
              <a:rPr lang="en-US" dirty="0"/>
              <a:t>could disrupt our critical infrastructure, and in the absence of comprehensive legislation, the President issued an Executive Order directing federal agencies to use their existing authorities and increase cooperation with the private sector to provide better protection for the systems that are critical to our national and economic security.   </a:t>
            </a:r>
          </a:p>
          <a:p>
            <a:pPr lvl="0"/>
            <a:endParaRPr lang="en-US" dirty="0"/>
          </a:p>
          <a:p>
            <a:pPr lvl="0"/>
            <a:r>
              <a:rPr lang="en-GB" dirty="0"/>
              <a:t>The Executive Order clears the way for more efficient sharing of cyber threat information with the private sector.  </a:t>
            </a:r>
          </a:p>
          <a:p>
            <a:pPr lvl="0"/>
            <a:endParaRPr lang="en-GB" dirty="0"/>
          </a:p>
          <a:p>
            <a:pPr lvl="0"/>
            <a:r>
              <a:rPr lang="en-GB" dirty="0"/>
              <a:t>It also directs the expansion of the Enhanced Cybersecurity Services (ECS) </a:t>
            </a:r>
            <a:r>
              <a:rPr lang="en-GB" dirty="0" smtClean="0"/>
              <a:t>program, administered by other agencies, </a:t>
            </a:r>
            <a:r>
              <a:rPr lang="en-GB" dirty="0"/>
              <a:t>to provide near real-time sharing of information on cyber threats with critical infrastructure companies.</a:t>
            </a:r>
          </a:p>
          <a:p>
            <a:pPr lvl="0"/>
            <a:endParaRPr lang="en-GB" dirty="0"/>
          </a:p>
          <a:p>
            <a:pPr lvl="0"/>
            <a:r>
              <a:rPr lang="en-GB" dirty="0"/>
              <a:t>And it directs the National Institute of Standards and Technology to </a:t>
            </a:r>
            <a:r>
              <a:rPr lang="en-US" dirty="0"/>
              <a:t>develop of a framework of cybersecurity practices to reduce cyber risks to critical infrastructure.   NIST is working collaboratively with industry to develop the framework, relying on existing international standards, practices, and procedures that have proven to be effective.  To enable technical innovation, the Cybersecurity Framework will provide guidance that is technology neutral and that enables critical infrastructure sectors to benefit from a competitive market for products and services</a:t>
            </a:r>
          </a:p>
        </p:txBody>
      </p:sp>
      <p:sp>
        <p:nvSpPr>
          <p:cNvPr id="4" name="Slide Number Placeholder 3"/>
          <p:cNvSpPr>
            <a:spLocks noGrp="1"/>
          </p:cNvSpPr>
          <p:nvPr>
            <p:ph type="sldNum" sz="quarter" idx="10"/>
          </p:nvPr>
        </p:nvSpPr>
        <p:spPr/>
        <p:txBody>
          <a:bodyPr/>
          <a:lstStyle/>
          <a:p>
            <a:fld id="{45C03709-FC0D-4AE4-A9DF-CA72D7FFFD94}" type="slidenum">
              <a:rPr lang="en-US" smtClean="0"/>
              <a:t>5</a:t>
            </a:fld>
            <a:endParaRPr lang="en-US"/>
          </a:p>
        </p:txBody>
      </p:sp>
    </p:spTree>
    <p:extLst>
      <p:ext uri="{BB962C8B-B14F-4D97-AF65-F5344CB8AC3E}">
        <p14:creationId xmlns:p14="http://schemas.microsoft.com/office/powerpoint/2010/main" val="3006971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Department of Justice is adapting to address the threat as well.  The Department has recently focused its efforts to better equip itself to combat cyber threats to the national security – namely, intrusion activity conducted by or on behalf of terrorists and nation states. This is a growing problem, and one that requires close coordination between the government and the victims of this activity. </a:t>
            </a:r>
            <a:r>
              <a:rPr lang="en-US" dirty="0"/>
              <a:t>Within DOJ, we have prosecutors from around the country and at headquarters with extensive expertise in </a:t>
            </a:r>
            <a:r>
              <a:rPr lang="en-US" dirty="0" smtClean="0"/>
              <a:t>both</a:t>
            </a:r>
            <a:r>
              <a:rPr lang="en-US" baseline="0" dirty="0" smtClean="0"/>
              <a:t> </a:t>
            </a:r>
            <a:r>
              <a:rPr lang="en-US" dirty="0" smtClean="0"/>
              <a:t>computer </a:t>
            </a:r>
            <a:r>
              <a:rPr lang="en-US" dirty="0"/>
              <a:t>crimes and national </a:t>
            </a:r>
            <a:r>
              <a:rPr lang="en-US" dirty="0" smtClean="0"/>
              <a:t>security crimes who </a:t>
            </a:r>
            <a:r>
              <a:rPr lang="en-US" dirty="0"/>
              <a:t>are working together to combat these types of </a:t>
            </a:r>
            <a:r>
              <a:rPr lang="en-US" dirty="0" smtClean="0"/>
              <a:t>intrusions by drawing on their respective</a:t>
            </a:r>
            <a:r>
              <a:rPr lang="en-US" baseline="0" dirty="0" smtClean="0"/>
              <a:t> areas of expertise</a:t>
            </a:r>
            <a:r>
              <a:rPr lang="en-US" dirty="0" smtClean="0"/>
              <a:t>.  </a:t>
            </a:r>
            <a:endParaRPr lang="en-US" dirty="0"/>
          </a:p>
          <a:p>
            <a:pPr defTabSz="931580">
              <a:defRPr/>
            </a:pPr>
            <a:endParaRPr lang="en-US" sz="1300" dirty="0"/>
          </a:p>
          <a:p>
            <a:pPr defTabSz="931580">
              <a:defRPr/>
            </a:pPr>
            <a:r>
              <a:rPr lang="en-US" sz="1300" dirty="0"/>
              <a:t>I am one of those AUSAs.  Here in the district of ______, we are working closely with Main Justice, other U.S. Attorney’s Offices, the FBI, and other investigative to ensure that we can detect nationwide patterns and threats.</a:t>
            </a:r>
          </a:p>
          <a:p>
            <a:pPr algn="l"/>
            <a:endParaRPr lang="en-US" dirty="0"/>
          </a:p>
        </p:txBody>
      </p:sp>
      <p:sp>
        <p:nvSpPr>
          <p:cNvPr id="4" name="Slide Number Placeholder 3"/>
          <p:cNvSpPr>
            <a:spLocks noGrp="1"/>
          </p:cNvSpPr>
          <p:nvPr>
            <p:ph type="sldNum" sz="quarter" idx="10"/>
          </p:nvPr>
        </p:nvSpPr>
        <p:spPr/>
        <p:txBody>
          <a:bodyPr/>
          <a:lstStyle/>
          <a:p>
            <a:fld id="{45C03709-FC0D-4AE4-A9DF-CA72D7FFFD94}" type="slidenum">
              <a:rPr lang="en-US" smtClean="0"/>
              <a:t>6</a:t>
            </a:fld>
            <a:endParaRPr lang="en-US"/>
          </a:p>
        </p:txBody>
      </p:sp>
    </p:spTree>
    <p:extLst>
      <p:ext uri="{BB962C8B-B14F-4D97-AF65-F5344CB8AC3E}">
        <p14:creationId xmlns:p14="http://schemas.microsoft.com/office/powerpoint/2010/main" val="1787717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80">
              <a:defRPr/>
            </a:pPr>
            <a:r>
              <a:rPr lang="en-US" sz="1300" dirty="0"/>
              <a:t>But the government cannot help protect you from national security cyber threats if it does not know about them.  The private sector is often our first line of defense – our early warning system – for understanding and defending against new and emerging threats. </a:t>
            </a:r>
          </a:p>
          <a:p>
            <a:pPr defTabSz="931580">
              <a:defRPr/>
            </a:pPr>
            <a:endParaRPr lang="en-US" sz="1300" dirty="0"/>
          </a:p>
          <a:p>
            <a:pPr defTabSz="931580">
              <a:defRPr/>
            </a:pPr>
            <a:r>
              <a:rPr lang="en-US" sz="1300" dirty="0"/>
              <a:t>We know that the decision whether to report a particular intrusion can be a difficult one.  You may doubt an event’s significance or have concerns about disclosing information that may affect your reputation or compromise sensitive or proprietary interests.  </a:t>
            </a:r>
          </a:p>
          <a:p>
            <a:endParaRPr lang="en-US" dirty="0"/>
          </a:p>
        </p:txBody>
      </p:sp>
      <p:sp>
        <p:nvSpPr>
          <p:cNvPr id="4" name="Slide Number Placeholder 3"/>
          <p:cNvSpPr>
            <a:spLocks noGrp="1"/>
          </p:cNvSpPr>
          <p:nvPr>
            <p:ph type="sldNum" sz="quarter" idx="10"/>
          </p:nvPr>
        </p:nvSpPr>
        <p:spPr/>
        <p:txBody>
          <a:bodyPr/>
          <a:lstStyle/>
          <a:p>
            <a:fld id="{45C03709-FC0D-4AE4-A9DF-CA72D7FFFD94}" type="slidenum">
              <a:rPr lang="en-US" smtClean="0"/>
              <a:t>7</a:t>
            </a:fld>
            <a:endParaRPr lang="en-US"/>
          </a:p>
        </p:txBody>
      </p:sp>
    </p:spTree>
    <p:extLst>
      <p:ext uri="{BB962C8B-B14F-4D97-AF65-F5344CB8AC3E}">
        <p14:creationId xmlns:p14="http://schemas.microsoft.com/office/powerpoint/2010/main" val="3006971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Regarding significance – no intrusion is too small to report. What may appear to be an isolated and minor intrusion into one company’s network may turn out to be evidence that can be used to better understand a persistent threat on another’s. When state actors compromise your systems, it may be part of a much larger event, with national implications. We may know who the perpetrator is and have useful information about how best to mitigate and respond to the attack. Only with complete information can our law enforcement and intelligence communities connect the necessary dots to understand and disrupt the threat. </a:t>
            </a:r>
          </a:p>
          <a:p>
            <a:endParaRPr lang="en-US" sz="1300" dirty="0"/>
          </a:p>
          <a:p>
            <a:pPr defTabSz="931580">
              <a:defRPr/>
            </a:pPr>
            <a:r>
              <a:rPr lang="en-US" sz="1300" dirty="0"/>
              <a:t>More often than not, the information you provide will, by itself, help law enforcement and others better protect U.S. computer networks. Gathering the information that can help the U.S. Government protect your company, other companies, and other U.S. interests is our first priority. </a:t>
            </a:r>
          </a:p>
          <a:p>
            <a:endParaRPr lang="en-US" sz="1300" dirty="0"/>
          </a:p>
          <a:p>
            <a:endParaRPr lang="en-US" dirty="0"/>
          </a:p>
        </p:txBody>
      </p:sp>
      <p:sp>
        <p:nvSpPr>
          <p:cNvPr id="4" name="Slide Number Placeholder 3"/>
          <p:cNvSpPr>
            <a:spLocks noGrp="1"/>
          </p:cNvSpPr>
          <p:nvPr>
            <p:ph type="sldNum" sz="quarter" idx="10"/>
          </p:nvPr>
        </p:nvSpPr>
        <p:spPr/>
        <p:txBody>
          <a:bodyPr/>
          <a:lstStyle/>
          <a:p>
            <a:fld id="{45C03709-FC0D-4AE4-A9DF-CA72D7FFFD94}" type="slidenum">
              <a:rPr lang="en-US" smtClean="0"/>
              <a:t>8</a:t>
            </a:fld>
            <a:endParaRPr lang="en-US"/>
          </a:p>
        </p:txBody>
      </p:sp>
    </p:spTree>
    <p:extLst>
      <p:ext uri="{BB962C8B-B14F-4D97-AF65-F5344CB8AC3E}">
        <p14:creationId xmlns:p14="http://schemas.microsoft.com/office/powerpoint/2010/main" val="2283644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Investigative agencies are committed to minimizing the time and resources required to report intrusions. We also want to emphasize that if you contact us to report an intrusion, you can be confident that we will treat the matter with the highest discretion. We may also ask you to use discretion as well, so as not to reveal the investigation to the intruders on your network. </a:t>
            </a:r>
          </a:p>
        </p:txBody>
      </p:sp>
      <p:sp>
        <p:nvSpPr>
          <p:cNvPr id="4" name="Slide Number Placeholder 3"/>
          <p:cNvSpPr>
            <a:spLocks noGrp="1"/>
          </p:cNvSpPr>
          <p:nvPr>
            <p:ph type="sldNum" sz="quarter" idx="10"/>
          </p:nvPr>
        </p:nvSpPr>
        <p:spPr/>
        <p:txBody>
          <a:bodyPr/>
          <a:lstStyle/>
          <a:p>
            <a:fld id="{45C03709-FC0D-4AE4-A9DF-CA72D7FFFD94}" type="slidenum">
              <a:rPr lang="en-US" smtClean="0"/>
              <a:t>9</a:t>
            </a:fld>
            <a:endParaRPr lang="en-US"/>
          </a:p>
        </p:txBody>
      </p:sp>
    </p:spTree>
    <p:extLst>
      <p:ext uri="{BB962C8B-B14F-4D97-AF65-F5344CB8AC3E}">
        <p14:creationId xmlns:p14="http://schemas.microsoft.com/office/powerpoint/2010/main" val="300697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F403D-379B-418F-917F-930CB36EBFB0}"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2AAAA-5396-47A9-91AB-DF473EED0DA1}" type="slidenum">
              <a:rPr lang="en-US" smtClean="0"/>
              <a:t>‹#›</a:t>
            </a:fld>
            <a:endParaRPr lang="en-US"/>
          </a:p>
        </p:txBody>
      </p:sp>
    </p:spTree>
    <p:extLst>
      <p:ext uri="{BB962C8B-B14F-4D97-AF65-F5344CB8AC3E}">
        <p14:creationId xmlns:p14="http://schemas.microsoft.com/office/powerpoint/2010/main" val="1238768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403D-379B-418F-917F-930CB36EBFB0}"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2AAAA-5396-47A9-91AB-DF473EED0DA1}" type="slidenum">
              <a:rPr lang="en-US" smtClean="0"/>
              <a:t>‹#›</a:t>
            </a:fld>
            <a:endParaRPr lang="en-US"/>
          </a:p>
        </p:txBody>
      </p:sp>
    </p:spTree>
    <p:extLst>
      <p:ext uri="{BB962C8B-B14F-4D97-AF65-F5344CB8AC3E}">
        <p14:creationId xmlns:p14="http://schemas.microsoft.com/office/powerpoint/2010/main" val="1539234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403D-379B-418F-917F-930CB36EBFB0}"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2AAAA-5396-47A9-91AB-DF473EED0DA1}" type="slidenum">
              <a:rPr lang="en-US" smtClean="0"/>
              <a:t>‹#›</a:t>
            </a:fld>
            <a:endParaRPr lang="en-US"/>
          </a:p>
        </p:txBody>
      </p:sp>
    </p:spTree>
    <p:extLst>
      <p:ext uri="{BB962C8B-B14F-4D97-AF65-F5344CB8AC3E}">
        <p14:creationId xmlns:p14="http://schemas.microsoft.com/office/powerpoint/2010/main" val="1983092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5364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403D-379B-418F-917F-930CB36EBFB0}"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2AAAA-5396-47A9-91AB-DF473EED0DA1}" type="slidenum">
              <a:rPr lang="en-US" smtClean="0"/>
              <a:t>‹#›</a:t>
            </a:fld>
            <a:endParaRPr lang="en-US"/>
          </a:p>
        </p:txBody>
      </p:sp>
    </p:spTree>
    <p:extLst>
      <p:ext uri="{BB962C8B-B14F-4D97-AF65-F5344CB8AC3E}">
        <p14:creationId xmlns:p14="http://schemas.microsoft.com/office/powerpoint/2010/main" val="2526989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6F403D-379B-418F-917F-930CB36EBFB0}"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2AAAA-5396-47A9-91AB-DF473EED0DA1}" type="slidenum">
              <a:rPr lang="en-US" smtClean="0"/>
              <a:t>‹#›</a:t>
            </a:fld>
            <a:endParaRPr lang="en-US"/>
          </a:p>
        </p:txBody>
      </p:sp>
    </p:spTree>
    <p:extLst>
      <p:ext uri="{BB962C8B-B14F-4D97-AF65-F5344CB8AC3E}">
        <p14:creationId xmlns:p14="http://schemas.microsoft.com/office/powerpoint/2010/main" val="3330473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F403D-379B-418F-917F-930CB36EBFB0}" type="datetimeFigureOut">
              <a:rPr lang="en-US" smtClean="0"/>
              <a:t>7/25/2014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2AAAA-5396-47A9-91AB-DF473EED0DA1}" type="slidenum">
              <a:rPr lang="en-US" smtClean="0"/>
              <a:t>‹#›</a:t>
            </a:fld>
            <a:endParaRPr lang="en-US"/>
          </a:p>
        </p:txBody>
      </p:sp>
    </p:spTree>
    <p:extLst>
      <p:ext uri="{BB962C8B-B14F-4D97-AF65-F5344CB8AC3E}">
        <p14:creationId xmlns:p14="http://schemas.microsoft.com/office/powerpoint/2010/main" val="1241528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F403D-379B-418F-917F-930CB36EBFB0}" type="datetimeFigureOut">
              <a:rPr lang="en-US" smtClean="0"/>
              <a:t>7/25/2014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B2AAAA-5396-47A9-91AB-DF473EED0DA1}" type="slidenum">
              <a:rPr lang="en-US" smtClean="0"/>
              <a:t>‹#›</a:t>
            </a:fld>
            <a:endParaRPr lang="en-US"/>
          </a:p>
        </p:txBody>
      </p:sp>
    </p:spTree>
    <p:extLst>
      <p:ext uri="{BB962C8B-B14F-4D97-AF65-F5344CB8AC3E}">
        <p14:creationId xmlns:p14="http://schemas.microsoft.com/office/powerpoint/2010/main" val="1840965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F403D-379B-418F-917F-930CB36EBFB0}" type="datetimeFigureOut">
              <a:rPr lang="en-US" smtClean="0"/>
              <a:t>7/25/2014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B2AAAA-5396-47A9-91AB-DF473EED0DA1}" type="slidenum">
              <a:rPr lang="en-US" smtClean="0"/>
              <a:t>‹#›</a:t>
            </a:fld>
            <a:endParaRPr lang="en-US"/>
          </a:p>
        </p:txBody>
      </p:sp>
    </p:spTree>
    <p:extLst>
      <p:ext uri="{BB962C8B-B14F-4D97-AF65-F5344CB8AC3E}">
        <p14:creationId xmlns:p14="http://schemas.microsoft.com/office/powerpoint/2010/main" val="3353047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403D-379B-418F-917F-930CB36EBFB0}" type="datetimeFigureOut">
              <a:rPr lang="en-US" smtClean="0"/>
              <a:t>7/25/2014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B2AAAA-5396-47A9-91AB-DF473EED0DA1}" type="slidenum">
              <a:rPr lang="en-US" smtClean="0"/>
              <a:t>‹#›</a:t>
            </a:fld>
            <a:endParaRPr lang="en-US"/>
          </a:p>
        </p:txBody>
      </p:sp>
    </p:spTree>
    <p:extLst>
      <p:ext uri="{BB962C8B-B14F-4D97-AF65-F5344CB8AC3E}">
        <p14:creationId xmlns:p14="http://schemas.microsoft.com/office/powerpoint/2010/main" val="380134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F403D-379B-418F-917F-930CB36EBFB0}" type="datetimeFigureOut">
              <a:rPr lang="en-US" smtClean="0"/>
              <a:t>7/25/2014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2AAAA-5396-47A9-91AB-DF473EED0DA1}" type="slidenum">
              <a:rPr lang="en-US" smtClean="0"/>
              <a:t>‹#›</a:t>
            </a:fld>
            <a:endParaRPr lang="en-US"/>
          </a:p>
        </p:txBody>
      </p:sp>
    </p:spTree>
    <p:extLst>
      <p:ext uri="{BB962C8B-B14F-4D97-AF65-F5344CB8AC3E}">
        <p14:creationId xmlns:p14="http://schemas.microsoft.com/office/powerpoint/2010/main" val="164948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F403D-379B-418F-917F-930CB36EBFB0}" type="datetimeFigureOut">
              <a:rPr lang="en-US" smtClean="0"/>
              <a:t>7/25/2014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2AAAA-5396-47A9-91AB-DF473EED0DA1}" type="slidenum">
              <a:rPr lang="en-US" smtClean="0"/>
              <a:t>‹#›</a:t>
            </a:fld>
            <a:endParaRPr lang="en-US"/>
          </a:p>
        </p:txBody>
      </p:sp>
    </p:spTree>
    <p:extLst>
      <p:ext uri="{BB962C8B-B14F-4D97-AF65-F5344CB8AC3E}">
        <p14:creationId xmlns:p14="http://schemas.microsoft.com/office/powerpoint/2010/main" val="1724777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403D-379B-418F-917F-930CB36EBFB0}" type="datetimeFigureOut">
              <a:rPr lang="en-US" smtClean="0"/>
              <a:t>7/25/2014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2AAAA-5396-47A9-91AB-DF473EED0DA1}" type="slidenum">
              <a:rPr lang="en-US" smtClean="0"/>
              <a:t>‹#›</a:t>
            </a:fld>
            <a:endParaRPr lang="en-US"/>
          </a:p>
        </p:txBody>
      </p:sp>
    </p:spTree>
    <p:extLst>
      <p:ext uri="{BB962C8B-B14F-4D97-AF65-F5344CB8AC3E}">
        <p14:creationId xmlns:p14="http://schemas.microsoft.com/office/powerpoint/2010/main" val="124040787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0.png"/><Relationship Id="rId7" Type="http://schemas.openxmlformats.org/officeDocument/2006/relationships/diagramQuickStyle" Target="../diagrams/quickStyle2.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1.wdp"/><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8.png"/><Relationship Id="rId7" Type="http://schemas.openxmlformats.org/officeDocument/2006/relationships/diagramQuickStyle" Target="../diagrams/quickStyle3.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1.wdp"/><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4.pn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microsoft.com/office/2007/relationships/hdphoto" Target="../media/hdphoto1.wdp"/><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36000"/>
                    </a14:imgEffect>
                  </a14:imgLayer>
                </a14:imgProps>
              </a:ext>
              <a:ext uri="{28A0092B-C50C-407E-A947-70E740481C1C}">
                <a14:useLocalDpi xmlns:a14="http://schemas.microsoft.com/office/drawing/2010/main" val="0"/>
              </a:ext>
            </a:extLst>
          </a:blip>
          <a:stretch>
            <a:fillRect/>
          </a:stretch>
        </p:blipFill>
        <p:spPr>
          <a:xfrm>
            <a:off x="0" y="-152400"/>
            <a:ext cx="9144000" cy="7010400"/>
          </a:xfrm>
          <a:prstGeom prst="rect">
            <a:avLst/>
          </a:prstGeom>
          <a:solidFill>
            <a:srgbClr val="FFFF00"/>
          </a:solidFill>
          <a:effectLst/>
        </p:spPr>
      </p:pic>
      <p:sp>
        <p:nvSpPr>
          <p:cNvPr id="4" name="TextBox 3"/>
          <p:cNvSpPr txBox="1"/>
          <p:nvPr/>
        </p:nvSpPr>
        <p:spPr>
          <a:xfrm>
            <a:off x="838200" y="7162800"/>
            <a:ext cx="6629400" cy="1447800"/>
          </a:xfrm>
          <a:prstGeom prst="rect">
            <a:avLst/>
          </a:prstGeom>
          <a:noFill/>
        </p:spPr>
        <p:txBody>
          <a:bodyPr wrap="square" rtlCol="0">
            <a:spAutoFit/>
          </a:bodyPr>
          <a:lstStyle/>
          <a:p>
            <a:endParaRPr lang="en-US" dirty="0"/>
          </a:p>
        </p:txBody>
      </p:sp>
      <p:pic>
        <p:nvPicPr>
          <p:cNvPr id="5" name="Picture 4" descr="C:\Presentations\Justice Seal.gif"/>
          <p:cNvPicPr>
            <a:picLocks noChangeAspect="1" noChangeArrowheads="1"/>
          </p:cNvPicPr>
          <p:nvPr/>
        </p:nvPicPr>
        <p:blipFill>
          <a:blip r:embed="rId5" cstate="print">
            <a:lum bright="6000"/>
          </a:blip>
          <a:srcRect/>
          <a:stretch>
            <a:fillRect/>
          </a:stretch>
        </p:blipFill>
        <p:spPr>
          <a:xfrm>
            <a:off x="7467600" y="-26503"/>
            <a:ext cx="1454425" cy="1393824"/>
          </a:xfrm>
          <a:prstGeom prst="rect">
            <a:avLst/>
          </a:prstGeom>
          <a:noFill/>
          <a:ln/>
        </p:spPr>
      </p:pic>
      <p:sp>
        <p:nvSpPr>
          <p:cNvPr id="2" name="TextBox 1"/>
          <p:cNvSpPr txBox="1"/>
          <p:nvPr/>
        </p:nvSpPr>
        <p:spPr>
          <a:xfrm>
            <a:off x="533401" y="408799"/>
            <a:ext cx="7172738" cy="461665"/>
          </a:xfrm>
          <a:prstGeom prst="rect">
            <a:avLst/>
          </a:prstGeom>
          <a:noFill/>
        </p:spPr>
        <p:txBody>
          <a:bodyPr wrap="square" rtlCol="0">
            <a:spAutoFit/>
          </a:bodyPr>
          <a:lstStyle/>
          <a:p>
            <a:r>
              <a:rPr lang="en-US" sz="2400" b="1" dirty="0" smtClean="0">
                <a:latin typeface="Helvetica" pitchFamily="34" charset="0"/>
                <a:cs typeface="Helvetica" pitchFamily="34" charset="0"/>
              </a:rPr>
              <a:t>Cybersecurity and the Department of Justice</a:t>
            </a:r>
            <a:endParaRPr lang="en-US" sz="2400" b="1" dirty="0">
              <a:latin typeface="Helvetica" pitchFamily="34" charset="0"/>
              <a:cs typeface="Helvetica" pitchFamily="34" charset="0"/>
            </a:endParaRPr>
          </a:p>
        </p:txBody>
      </p:sp>
      <p:sp>
        <p:nvSpPr>
          <p:cNvPr id="6" name="TextBox 5"/>
          <p:cNvSpPr txBox="1"/>
          <p:nvPr/>
        </p:nvSpPr>
        <p:spPr>
          <a:xfrm>
            <a:off x="3627588" y="5406479"/>
            <a:ext cx="5290281" cy="1200329"/>
          </a:xfrm>
          <a:prstGeom prst="rect">
            <a:avLst/>
          </a:prstGeom>
          <a:noFill/>
        </p:spPr>
        <p:txBody>
          <a:bodyPr wrap="square" rtlCol="0">
            <a:spAutoFit/>
          </a:bodyPr>
          <a:lstStyle/>
          <a:p>
            <a:pPr algn="r"/>
            <a:r>
              <a:rPr lang="en-US" sz="2400" b="1" dirty="0" smtClean="0">
                <a:latin typeface="Helvetica" pitchFamily="34" charset="0"/>
                <a:cs typeface="Helvetica" pitchFamily="34" charset="0"/>
              </a:rPr>
              <a:t>Vincent A. Citro,</a:t>
            </a:r>
          </a:p>
          <a:p>
            <a:pPr algn="r"/>
            <a:r>
              <a:rPr lang="en-US" sz="2400" b="1" dirty="0" smtClean="0">
                <a:latin typeface="Helvetica" pitchFamily="34" charset="0"/>
                <a:cs typeface="Helvetica" pitchFamily="34" charset="0"/>
              </a:rPr>
              <a:t> Assistant United States Attorney</a:t>
            </a:r>
          </a:p>
          <a:p>
            <a:pPr algn="r"/>
            <a:r>
              <a:rPr lang="en-US" sz="2400" b="1" dirty="0" smtClean="0">
                <a:latin typeface="Helvetica" pitchFamily="34" charset="0"/>
                <a:cs typeface="Helvetica" pitchFamily="34" charset="0"/>
              </a:rPr>
              <a:t>July 9-10, 2014</a:t>
            </a:r>
            <a:endParaRPr lang="en-US" sz="2400" b="1" dirty="0">
              <a:latin typeface="Helvetica" pitchFamily="34" charset="0"/>
              <a:cs typeface="Helvetica" pitchFamily="34" charset="0"/>
            </a:endParaRPr>
          </a:p>
        </p:txBody>
      </p:sp>
      <p:sp>
        <p:nvSpPr>
          <p:cNvPr id="7" name="TextBox 6"/>
          <p:cNvSpPr txBox="1"/>
          <p:nvPr/>
        </p:nvSpPr>
        <p:spPr>
          <a:xfrm>
            <a:off x="2757050" y="6452920"/>
            <a:ext cx="3629900" cy="307777"/>
          </a:xfrm>
          <a:prstGeom prst="rect">
            <a:avLst/>
          </a:prstGeom>
          <a:noFill/>
        </p:spPr>
        <p:txBody>
          <a:bodyPr wrap="square" rtlCol="0">
            <a:spAutoFit/>
          </a:bodyPr>
          <a:lstStyle/>
          <a:p>
            <a:pPr algn="ctr"/>
            <a:r>
              <a:rPr lang="en-US" sz="1400" dirty="0" smtClean="0">
                <a:latin typeface="Helvetica" pitchFamily="34" charset="0"/>
                <a:cs typeface="Helvetica" pitchFamily="34" charset="0"/>
              </a:rPr>
              <a:t>Unclassified – For Public Use</a:t>
            </a:r>
            <a:endParaRPr lang="en-US" sz="1400" dirty="0">
              <a:latin typeface="Helvetica" pitchFamily="34" charset="0"/>
              <a:cs typeface="Helvetica" pitchFamily="34"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1" y="1367321"/>
            <a:ext cx="4876800" cy="366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6836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63000"/>
                    </a14:imgEffect>
                  </a14:imgLayer>
                </a14:imgProps>
              </a:ext>
              <a:ext uri="{28A0092B-C50C-407E-A947-70E740481C1C}">
                <a14:useLocalDpi xmlns:a14="http://schemas.microsoft.com/office/drawing/2010/main" val="0"/>
              </a:ext>
            </a:extLst>
          </a:blip>
          <a:stretch>
            <a:fillRect/>
          </a:stretch>
        </p:blipFill>
        <p:spPr>
          <a:xfrm>
            <a:off x="0" y="-152400"/>
            <a:ext cx="9144000" cy="7010400"/>
          </a:xfrm>
          <a:prstGeom prst="rect">
            <a:avLst/>
          </a:prstGeom>
          <a:noFill/>
          <a:effectLst/>
        </p:spPr>
      </p:pic>
      <p:graphicFrame>
        <p:nvGraphicFramePr>
          <p:cNvPr id="4" name="Diagram 3"/>
          <p:cNvGraphicFramePr/>
          <p:nvPr>
            <p:extLst>
              <p:ext uri="{D42A27DB-BD31-4B8C-83A1-F6EECF244321}">
                <p14:modId xmlns:p14="http://schemas.microsoft.com/office/powerpoint/2010/main" val="1479631875"/>
              </p:ext>
            </p:extLst>
          </p:nvPr>
        </p:nvGraphicFramePr>
        <p:xfrm>
          <a:off x="1638300" y="1392677"/>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ctangle 6"/>
          <p:cNvSpPr/>
          <p:nvPr/>
        </p:nvSpPr>
        <p:spPr>
          <a:xfrm>
            <a:off x="457200" y="0"/>
            <a:ext cx="8458200" cy="2800767"/>
          </a:xfrm>
          <a:prstGeom prst="rect">
            <a:avLst/>
          </a:prstGeom>
        </p:spPr>
        <p:txBody>
          <a:bodyPr wrap="square">
            <a:spAutoFit/>
          </a:bodyPr>
          <a:lstStyle/>
          <a:p>
            <a:r>
              <a:rPr lang="en-US" sz="4000" dirty="0" smtClean="0">
                <a:latin typeface="Helvetica" pitchFamily="34" charset="0"/>
                <a:cs typeface="Helvetica" pitchFamily="34" charset="0"/>
              </a:rPr>
              <a:t>in return, we will</a:t>
            </a:r>
            <a:r>
              <a:rPr lang="en-US" sz="4000" dirty="0">
                <a:latin typeface="Helvetica" pitchFamily="34" charset="0"/>
                <a:cs typeface="Helvetica" pitchFamily="34" charset="0"/>
              </a:rPr>
              <a:t>	</a:t>
            </a:r>
            <a:endParaRPr lang="en-US" sz="4000" b="1" dirty="0">
              <a:latin typeface="Helvetica" pitchFamily="34" charset="0"/>
              <a:cs typeface="Helvetica" pitchFamily="34" charset="0"/>
            </a:endParaRPr>
          </a:p>
          <a:p>
            <a:pPr>
              <a:lnSpc>
                <a:spcPct val="150000"/>
              </a:lnSpc>
            </a:pPr>
            <a:r>
              <a:rPr lang="en-US" sz="4400" b="1" dirty="0" smtClean="0">
                <a:latin typeface="Helvetica" pitchFamily="34" charset="0"/>
                <a:cs typeface="Helvetica" pitchFamily="34" charset="0"/>
              </a:rPr>
              <a:t>			share information</a:t>
            </a:r>
            <a:r>
              <a:rPr lang="en-US" sz="4400" b="1" dirty="0">
                <a:latin typeface="Helvetica" pitchFamily="34" charset="0"/>
                <a:cs typeface="Helvetica" pitchFamily="34" charset="0"/>
              </a:rPr>
              <a:t/>
            </a:r>
            <a:br>
              <a:rPr lang="en-US" sz="4400" b="1" dirty="0">
                <a:latin typeface="Helvetica" pitchFamily="34" charset="0"/>
                <a:cs typeface="Helvetica" pitchFamily="34" charset="0"/>
              </a:rPr>
            </a:br>
            <a:r>
              <a:rPr lang="en-US" sz="4400" b="1" dirty="0">
                <a:latin typeface="Helvetica" pitchFamily="34" charset="0"/>
                <a:cs typeface="Helvetica" pitchFamily="34" charset="0"/>
              </a:rPr>
              <a:t>			</a:t>
            </a:r>
            <a:endParaRPr lang="en-US" sz="4400" dirty="0"/>
          </a:p>
        </p:txBody>
      </p:sp>
      <p:sp>
        <p:nvSpPr>
          <p:cNvPr id="9" name="Rectangle 8"/>
          <p:cNvSpPr/>
          <p:nvPr/>
        </p:nvSpPr>
        <p:spPr>
          <a:xfrm>
            <a:off x="4419600" y="5791200"/>
            <a:ext cx="4572000" cy="707886"/>
          </a:xfrm>
          <a:prstGeom prst="rect">
            <a:avLst/>
          </a:prstGeom>
        </p:spPr>
        <p:txBody>
          <a:bodyPr>
            <a:spAutoFit/>
          </a:bodyPr>
          <a:lstStyle/>
          <a:p>
            <a:pPr algn="r"/>
            <a:r>
              <a:rPr lang="en-US" sz="4000" dirty="0" smtClean="0">
                <a:latin typeface="Helvetica" pitchFamily="34" charset="0"/>
                <a:cs typeface="Helvetica" pitchFamily="34" charset="0"/>
              </a:rPr>
              <a:t>when we can  </a:t>
            </a:r>
            <a:endParaRPr lang="en-US" sz="4000" b="1" dirty="0"/>
          </a:p>
        </p:txBody>
      </p:sp>
      <p:sp>
        <p:nvSpPr>
          <p:cNvPr id="2" name="TextBox 1"/>
          <p:cNvSpPr txBox="1"/>
          <p:nvPr/>
        </p:nvSpPr>
        <p:spPr>
          <a:xfrm>
            <a:off x="192640" y="2514600"/>
            <a:ext cx="2019655" cy="954107"/>
          </a:xfrm>
          <a:prstGeom prst="rect">
            <a:avLst/>
          </a:prstGeom>
          <a:noFill/>
        </p:spPr>
        <p:txBody>
          <a:bodyPr wrap="none" rtlCol="0">
            <a:spAutoFit/>
          </a:bodyPr>
          <a:lstStyle/>
          <a:p>
            <a:pPr algn="ctr"/>
            <a:r>
              <a:rPr lang="en-US" sz="2800" dirty="0" smtClean="0"/>
              <a:t>U.S. </a:t>
            </a:r>
          </a:p>
          <a:p>
            <a:pPr algn="ctr"/>
            <a:r>
              <a:rPr lang="en-US" sz="2800" dirty="0" smtClean="0"/>
              <a:t>Government</a:t>
            </a:r>
            <a:endParaRPr lang="en-US" sz="2800" dirty="0"/>
          </a:p>
        </p:txBody>
      </p:sp>
      <p:sp>
        <p:nvSpPr>
          <p:cNvPr id="8" name="TextBox 7"/>
          <p:cNvSpPr txBox="1"/>
          <p:nvPr/>
        </p:nvSpPr>
        <p:spPr>
          <a:xfrm>
            <a:off x="7303238" y="2514599"/>
            <a:ext cx="1278299" cy="954107"/>
          </a:xfrm>
          <a:prstGeom prst="rect">
            <a:avLst/>
          </a:prstGeom>
          <a:noFill/>
        </p:spPr>
        <p:txBody>
          <a:bodyPr wrap="none" rtlCol="0">
            <a:spAutoFit/>
          </a:bodyPr>
          <a:lstStyle/>
          <a:p>
            <a:pPr algn="ctr"/>
            <a:r>
              <a:rPr lang="en-US" sz="2800" dirty="0" smtClean="0"/>
              <a:t>Private </a:t>
            </a:r>
          </a:p>
          <a:p>
            <a:pPr algn="ctr"/>
            <a:r>
              <a:rPr lang="en-US" sz="2800" dirty="0" smtClean="0"/>
              <a:t>Sector</a:t>
            </a:r>
            <a:endParaRPr lang="en-US" sz="2800" dirty="0"/>
          </a:p>
        </p:txBody>
      </p:sp>
    </p:spTree>
    <p:extLst>
      <p:ext uri="{BB962C8B-B14F-4D97-AF65-F5344CB8AC3E}">
        <p14:creationId xmlns:p14="http://schemas.microsoft.com/office/powerpoint/2010/main" val="278073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4000"/>
                    </a14:imgEffect>
                  </a14:imgLayer>
                </a14:imgProps>
              </a:ext>
              <a:ext uri="{28A0092B-C50C-407E-A947-70E740481C1C}">
                <a14:useLocalDpi xmlns:a14="http://schemas.microsoft.com/office/drawing/2010/main" val="0"/>
              </a:ext>
            </a:extLst>
          </a:blip>
          <a:stretch>
            <a:fillRect/>
          </a:stretch>
        </p:blipFill>
        <p:spPr>
          <a:xfrm>
            <a:off x="0" y="-152400"/>
            <a:ext cx="9144000" cy="7010400"/>
          </a:xfrm>
          <a:prstGeom prst="rect">
            <a:avLst/>
          </a:prstGeom>
          <a:noFill/>
          <a:effectLst/>
        </p:spPr>
      </p:pic>
      <p:graphicFrame>
        <p:nvGraphicFramePr>
          <p:cNvPr id="3" name="Diagram 2"/>
          <p:cNvGraphicFramePr/>
          <p:nvPr>
            <p:extLst>
              <p:ext uri="{D42A27DB-BD31-4B8C-83A1-F6EECF244321}">
                <p14:modId xmlns:p14="http://schemas.microsoft.com/office/powerpoint/2010/main" val="235604833"/>
              </p:ext>
            </p:extLst>
          </p:nvPr>
        </p:nvGraphicFramePr>
        <p:xfrm>
          <a:off x="304800" y="1397000"/>
          <a:ext cx="85344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p:cNvSpPr/>
          <p:nvPr/>
        </p:nvSpPr>
        <p:spPr>
          <a:xfrm>
            <a:off x="457200" y="0"/>
            <a:ext cx="8458200" cy="2400657"/>
          </a:xfrm>
          <a:prstGeom prst="rect">
            <a:avLst/>
          </a:prstGeom>
        </p:spPr>
        <p:txBody>
          <a:bodyPr wrap="square">
            <a:spAutoFit/>
          </a:bodyPr>
          <a:lstStyle/>
          <a:p>
            <a:pPr>
              <a:lnSpc>
                <a:spcPct val="125000"/>
              </a:lnSpc>
            </a:pPr>
            <a:r>
              <a:rPr lang="en-US" sz="4000" dirty="0"/>
              <a:t>d</a:t>
            </a:r>
            <a:r>
              <a:rPr lang="en-US" sz="4000" dirty="0" smtClean="0"/>
              <a:t>isclosing </a:t>
            </a:r>
            <a:r>
              <a:rPr lang="en-US" sz="4000" dirty="0"/>
              <a:t>an intrusion </a:t>
            </a:r>
            <a:endParaRPr lang="en-US" sz="4000" dirty="0" smtClean="0"/>
          </a:p>
          <a:p>
            <a:pPr>
              <a:lnSpc>
                <a:spcPct val="125000"/>
              </a:lnSpc>
            </a:pPr>
            <a:r>
              <a:rPr lang="en-US" sz="4000" dirty="0"/>
              <a:t>	</a:t>
            </a:r>
            <a:r>
              <a:rPr lang="en-US" sz="4000" dirty="0" smtClean="0"/>
              <a:t>to </a:t>
            </a:r>
            <a:r>
              <a:rPr lang="en-US" sz="4000" dirty="0"/>
              <a:t>customers </a:t>
            </a:r>
            <a:endParaRPr lang="en-US" sz="4000" dirty="0" smtClean="0"/>
          </a:p>
          <a:p>
            <a:pPr>
              <a:lnSpc>
                <a:spcPct val="125000"/>
              </a:lnSpc>
            </a:pPr>
            <a:r>
              <a:rPr lang="en-US" sz="4000" dirty="0"/>
              <a:t>	</a:t>
            </a:r>
            <a:r>
              <a:rPr lang="en-US" sz="4000" dirty="0" smtClean="0"/>
              <a:t>	or </a:t>
            </a:r>
            <a:r>
              <a:rPr lang="en-US" sz="4000" dirty="0"/>
              <a:t>the </a:t>
            </a:r>
            <a:r>
              <a:rPr lang="en-US" sz="4000" dirty="0" smtClean="0"/>
              <a:t>public</a:t>
            </a:r>
            <a:endParaRPr lang="en-US" sz="4400" dirty="0"/>
          </a:p>
        </p:txBody>
      </p:sp>
      <p:sp>
        <p:nvSpPr>
          <p:cNvPr id="7" name="Rectangle 6"/>
          <p:cNvSpPr/>
          <p:nvPr/>
        </p:nvSpPr>
        <p:spPr>
          <a:xfrm>
            <a:off x="3212851" y="4876800"/>
            <a:ext cx="5920019" cy="1631216"/>
          </a:xfrm>
          <a:prstGeom prst="rect">
            <a:avLst/>
          </a:prstGeom>
        </p:spPr>
        <p:txBody>
          <a:bodyPr wrap="none">
            <a:spAutoFit/>
          </a:bodyPr>
          <a:lstStyle/>
          <a:p>
            <a:pPr>
              <a:lnSpc>
                <a:spcPct val="125000"/>
              </a:lnSpc>
            </a:pPr>
            <a:r>
              <a:rPr lang="en-US" sz="4000" dirty="0"/>
              <a:t>may affect an </a:t>
            </a:r>
            <a:endParaRPr lang="en-US" sz="4000" dirty="0" smtClean="0"/>
          </a:p>
          <a:p>
            <a:pPr>
              <a:lnSpc>
                <a:spcPct val="125000"/>
              </a:lnSpc>
            </a:pPr>
            <a:r>
              <a:rPr lang="en-US" sz="4000" dirty="0"/>
              <a:t>	 </a:t>
            </a:r>
            <a:r>
              <a:rPr lang="en-US" sz="4000" dirty="0" smtClean="0"/>
              <a:t> ongoing investigation</a:t>
            </a:r>
            <a:endParaRPr lang="en-US" sz="4000" dirty="0"/>
          </a:p>
        </p:txBody>
      </p:sp>
    </p:spTree>
    <p:extLst>
      <p:ext uri="{BB962C8B-B14F-4D97-AF65-F5344CB8AC3E}">
        <p14:creationId xmlns:p14="http://schemas.microsoft.com/office/powerpoint/2010/main" val="268191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graphicEl>
                                              <a:dgm id="{F1A45C84-13E4-422A-B8D8-D428546B3C0B}"/>
                                            </p:graphicEl>
                                          </p:spTgt>
                                        </p:tgtEl>
                                        <p:attrNameLst>
                                          <p:attrName>style.visibility</p:attrName>
                                        </p:attrNameLst>
                                      </p:cBhvr>
                                      <p:to>
                                        <p:strVal val="visible"/>
                                      </p:to>
                                    </p:set>
                                    <p:animEffect transition="in" filter="fade">
                                      <p:cBhvr>
                                        <p:cTn id="7" dur="1500"/>
                                        <p:tgtEl>
                                          <p:spTgt spid="3">
                                            <p:graphicEl>
                                              <a:dgm id="{F1A45C84-13E4-422A-B8D8-D428546B3C0B}"/>
                                            </p:graphicEl>
                                          </p:spTgt>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3">
                                            <p:graphicEl>
                                              <a:dgm id="{E0790B7F-3940-4027-9A6B-40186FA7C09D}"/>
                                            </p:graphicEl>
                                          </p:spTgt>
                                        </p:tgtEl>
                                        <p:attrNameLst>
                                          <p:attrName>style.visibility</p:attrName>
                                        </p:attrNameLst>
                                      </p:cBhvr>
                                      <p:to>
                                        <p:strVal val="visible"/>
                                      </p:to>
                                    </p:set>
                                    <p:animEffect transition="in" filter="fade">
                                      <p:cBhvr>
                                        <p:cTn id="10" dur="1500"/>
                                        <p:tgtEl>
                                          <p:spTgt spid="3">
                                            <p:graphicEl>
                                              <a:dgm id="{E0790B7F-3940-4027-9A6B-40186FA7C09D}"/>
                                            </p:graphicEl>
                                          </p:spTgt>
                                        </p:tgtEl>
                                      </p:cBhvr>
                                    </p:animEffect>
                                  </p:childTnLst>
                                </p:cTn>
                              </p:par>
                              <p:par>
                                <p:cTn id="11" presetID="10" presetClass="entr" presetSubtype="0" fill="hold" grpId="0" nodeType="withEffect">
                                  <p:stCondLst>
                                    <p:cond delay="3500"/>
                                  </p:stCondLst>
                                  <p:childTnLst>
                                    <p:set>
                                      <p:cBhvr>
                                        <p:cTn id="12" dur="1" fill="hold">
                                          <p:stCondLst>
                                            <p:cond delay="0"/>
                                          </p:stCondLst>
                                        </p:cTn>
                                        <p:tgtEl>
                                          <p:spTgt spid="3">
                                            <p:graphicEl>
                                              <a:dgm id="{4EC0F1E2-51E6-458E-A7C7-52CCDA4663E1}"/>
                                            </p:graphicEl>
                                          </p:spTgt>
                                        </p:tgtEl>
                                        <p:attrNameLst>
                                          <p:attrName>style.visibility</p:attrName>
                                        </p:attrNameLst>
                                      </p:cBhvr>
                                      <p:to>
                                        <p:strVal val="visible"/>
                                      </p:to>
                                    </p:set>
                                    <p:animEffect transition="in" filter="fade">
                                      <p:cBhvr>
                                        <p:cTn id="13" dur="1500"/>
                                        <p:tgtEl>
                                          <p:spTgt spid="3">
                                            <p:graphicEl>
                                              <a:dgm id="{4EC0F1E2-51E6-458E-A7C7-52CCDA4663E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C:\Users\egeorge\AppData\Local\Microsoft\Windows\Temporary Internet Files\Content.IE5\AZO9KTU2\MP900400654[1].jp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63766" y="0"/>
            <a:ext cx="1029102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084633" y="273784"/>
            <a:ext cx="6994222" cy="923330"/>
          </a:xfrm>
          <a:prstGeom prst="rect">
            <a:avLst/>
          </a:prstGeom>
          <a:noFill/>
        </p:spPr>
        <p:txBody>
          <a:bodyPr wrap="none" rtlCol="0">
            <a:spAutoFit/>
          </a:bodyPr>
          <a:lstStyle/>
          <a:p>
            <a:pPr algn="ctr"/>
            <a:r>
              <a:rPr lang="en-US" sz="5400" b="1" dirty="0" smtClean="0">
                <a:latin typeface="Helvetica" pitchFamily="34" charset="0"/>
                <a:cs typeface="Helvetica" pitchFamily="34" charset="0"/>
              </a:rPr>
              <a:t>criminal prosecution</a:t>
            </a:r>
          </a:p>
        </p:txBody>
      </p:sp>
      <p:sp>
        <p:nvSpPr>
          <p:cNvPr id="14" name="TextBox 13"/>
          <p:cNvSpPr txBox="1"/>
          <p:nvPr/>
        </p:nvSpPr>
        <p:spPr>
          <a:xfrm>
            <a:off x="1776082" y="5334000"/>
            <a:ext cx="5615318" cy="646331"/>
          </a:xfrm>
          <a:prstGeom prst="rect">
            <a:avLst/>
          </a:prstGeom>
          <a:noFill/>
        </p:spPr>
        <p:txBody>
          <a:bodyPr wrap="square" rtlCol="0">
            <a:spAutoFit/>
          </a:bodyPr>
          <a:lstStyle/>
          <a:p>
            <a:pPr algn="ctr"/>
            <a:r>
              <a:rPr lang="en-US" sz="3600" b="1" dirty="0" smtClean="0">
                <a:latin typeface="Helvetica" pitchFamily="34" charset="0"/>
                <a:cs typeface="Helvetica" pitchFamily="34" charset="0"/>
              </a:rPr>
              <a:t>for combating intrusions</a:t>
            </a:r>
            <a:endParaRPr lang="en-US" sz="3600" b="1" dirty="0">
              <a:latin typeface="Helvetica" pitchFamily="34" charset="0"/>
              <a:cs typeface="Helvetica" pitchFamily="34" charset="0"/>
            </a:endParaRPr>
          </a:p>
        </p:txBody>
      </p:sp>
      <p:sp>
        <p:nvSpPr>
          <p:cNvPr id="15" name="TextBox 14"/>
          <p:cNvSpPr txBox="1"/>
          <p:nvPr/>
        </p:nvSpPr>
        <p:spPr>
          <a:xfrm>
            <a:off x="4150248" y="1447800"/>
            <a:ext cx="843501" cy="523220"/>
          </a:xfrm>
          <a:prstGeom prst="rect">
            <a:avLst/>
          </a:prstGeom>
          <a:noFill/>
        </p:spPr>
        <p:txBody>
          <a:bodyPr wrap="none" rtlCol="0">
            <a:spAutoFit/>
          </a:bodyPr>
          <a:lstStyle/>
          <a:p>
            <a:pPr algn="ctr"/>
            <a:r>
              <a:rPr lang="en-US" sz="2800" dirty="0" smtClean="0">
                <a:latin typeface="Helvetica" pitchFamily="34" charset="0"/>
                <a:cs typeface="Helvetica" pitchFamily="34" charset="0"/>
              </a:rPr>
              <a:t>is a </a:t>
            </a:r>
            <a:endParaRPr lang="en-US" sz="2800" dirty="0">
              <a:latin typeface="Helvetica" pitchFamily="34" charset="0"/>
              <a:cs typeface="Helvetica" pitchFamily="34" charset="0"/>
            </a:endParaRPr>
          </a:p>
        </p:txBody>
      </p:sp>
      <p:sp>
        <p:nvSpPr>
          <p:cNvPr id="16" name="TextBox 15"/>
          <p:cNvSpPr txBox="1"/>
          <p:nvPr/>
        </p:nvSpPr>
        <p:spPr>
          <a:xfrm>
            <a:off x="2793020" y="2286000"/>
            <a:ext cx="3575881" cy="707886"/>
          </a:xfrm>
          <a:prstGeom prst="rect">
            <a:avLst/>
          </a:prstGeom>
          <a:noFill/>
        </p:spPr>
        <p:txBody>
          <a:bodyPr wrap="square" rtlCol="0">
            <a:spAutoFit/>
          </a:bodyPr>
          <a:lstStyle/>
          <a:p>
            <a:pPr algn="ctr"/>
            <a:r>
              <a:rPr lang="en-US" sz="4000" b="1" dirty="0">
                <a:latin typeface="Helvetica" pitchFamily="34" charset="0"/>
                <a:cs typeface="Helvetica" pitchFamily="34" charset="0"/>
              </a:rPr>
              <a:t>p</a:t>
            </a:r>
            <a:r>
              <a:rPr lang="en-US" sz="4000" b="1" dirty="0" smtClean="0">
                <a:latin typeface="Helvetica" pitchFamily="34" charset="0"/>
                <a:cs typeface="Helvetica" pitchFamily="34" charset="0"/>
              </a:rPr>
              <a:t>owerful,</a:t>
            </a:r>
            <a:endParaRPr lang="en-US" sz="4000" b="1" dirty="0">
              <a:latin typeface="Helvetica" pitchFamily="34" charset="0"/>
              <a:cs typeface="Helvetica" pitchFamily="34" charset="0"/>
            </a:endParaRPr>
          </a:p>
        </p:txBody>
      </p:sp>
      <p:sp>
        <p:nvSpPr>
          <p:cNvPr id="17" name="TextBox 16"/>
          <p:cNvSpPr txBox="1"/>
          <p:nvPr/>
        </p:nvSpPr>
        <p:spPr>
          <a:xfrm>
            <a:off x="2602078" y="3191470"/>
            <a:ext cx="3971060" cy="923330"/>
          </a:xfrm>
          <a:prstGeom prst="rect">
            <a:avLst/>
          </a:prstGeom>
          <a:noFill/>
        </p:spPr>
        <p:txBody>
          <a:bodyPr wrap="square" rtlCol="0">
            <a:spAutoFit/>
          </a:bodyPr>
          <a:lstStyle/>
          <a:p>
            <a:pPr algn="ctr"/>
            <a:r>
              <a:rPr lang="en-US" sz="5400" b="1" dirty="0" smtClean="0">
                <a:latin typeface="Helvetica" pitchFamily="34" charset="0"/>
                <a:cs typeface="Helvetica" pitchFamily="34" charset="0"/>
              </a:rPr>
              <a:t>long-term</a:t>
            </a:r>
            <a:endParaRPr lang="en-US" sz="5400" b="1" dirty="0">
              <a:latin typeface="Helvetica" pitchFamily="34" charset="0"/>
              <a:cs typeface="Helvetica" pitchFamily="34" charset="0"/>
            </a:endParaRPr>
          </a:p>
        </p:txBody>
      </p:sp>
      <p:sp>
        <p:nvSpPr>
          <p:cNvPr id="19" name="TextBox 18"/>
          <p:cNvSpPr txBox="1"/>
          <p:nvPr/>
        </p:nvSpPr>
        <p:spPr>
          <a:xfrm>
            <a:off x="3657600" y="4306669"/>
            <a:ext cx="1828800" cy="646331"/>
          </a:xfrm>
          <a:prstGeom prst="rect">
            <a:avLst/>
          </a:prstGeom>
          <a:noFill/>
        </p:spPr>
        <p:txBody>
          <a:bodyPr wrap="square" rtlCol="0">
            <a:spAutoFit/>
          </a:bodyPr>
          <a:lstStyle/>
          <a:p>
            <a:pPr algn="ctr"/>
            <a:r>
              <a:rPr lang="en-US" sz="3600" b="1" dirty="0" smtClean="0">
                <a:latin typeface="Helvetica" pitchFamily="34" charset="0"/>
                <a:cs typeface="Helvetica" pitchFamily="34" charset="0"/>
              </a:rPr>
              <a:t>tool</a:t>
            </a:r>
            <a:endParaRPr lang="en-US" sz="3600" b="1" dirty="0">
              <a:latin typeface="Helvetica" pitchFamily="34" charset="0"/>
              <a:cs typeface="Helvetica" pitchFamily="34" charset="0"/>
            </a:endParaRPr>
          </a:p>
        </p:txBody>
      </p:sp>
    </p:spTree>
    <p:extLst>
      <p:ext uri="{BB962C8B-B14F-4D97-AF65-F5344CB8AC3E}">
        <p14:creationId xmlns:p14="http://schemas.microsoft.com/office/powerpoint/2010/main" val="265372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1500"/>
                                  </p:stCondLst>
                                  <p:childTnLst>
                                    <p:animEffect transition="out" filter="fade">
                                      <p:cBhvr>
                                        <p:cTn id="6" dur="1500" tmFilter="0, 0; .2, .5; .8, .5; 1, 0"/>
                                        <p:tgtEl>
                                          <p:spTgt spid="16"/>
                                        </p:tgtEl>
                                      </p:cBhvr>
                                    </p:animEffect>
                                    <p:animScale>
                                      <p:cBhvr>
                                        <p:cTn id="7" dur="750" autoRev="1" fill="hold"/>
                                        <p:tgtEl>
                                          <p:spTgt spid="16"/>
                                        </p:tgtEl>
                                      </p:cBhvr>
                                      <p:by x="105000" y="105000"/>
                                    </p:animScale>
                                  </p:childTnLst>
                                </p:cTn>
                              </p:par>
                              <p:par>
                                <p:cTn id="8" presetID="26" presetClass="emph" presetSubtype="0" fill="hold" grpId="0" nodeType="withEffect">
                                  <p:stCondLst>
                                    <p:cond delay="2500"/>
                                  </p:stCondLst>
                                  <p:childTnLst>
                                    <p:animEffect transition="out" filter="fade">
                                      <p:cBhvr>
                                        <p:cTn id="9" dur="2000" tmFilter="0, 0; .2, .5; .8, .5; 1, 0"/>
                                        <p:tgtEl>
                                          <p:spTgt spid="17"/>
                                        </p:tgtEl>
                                      </p:cBhvr>
                                    </p:animEffect>
                                    <p:animScale>
                                      <p:cBhvr>
                                        <p:cTn id="10" dur="100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tretch>
            <a:fillRect/>
          </a:stretch>
        </p:blipFill>
        <p:spPr>
          <a:xfrm>
            <a:off x="0" y="-152400"/>
            <a:ext cx="9144000" cy="7010400"/>
          </a:xfrm>
          <a:prstGeom prst="rect">
            <a:avLst/>
          </a:prstGeom>
          <a:noFill/>
          <a:effectLst/>
        </p:spPr>
      </p:pic>
      <p:sp>
        <p:nvSpPr>
          <p:cNvPr id="7" name="Title 6"/>
          <p:cNvSpPr>
            <a:spLocks noGrp="1"/>
          </p:cNvSpPr>
          <p:nvPr>
            <p:ph type="title"/>
          </p:nvPr>
        </p:nvSpPr>
        <p:spPr/>
        <p:txBody>
          <a:bodyPr>
            <a:normAutofit/>
          </a:bodyPr>
          <a:lstStyle/>
          <a:p>
            <a:r>
              <a:rPr lang="en-US" b="1" dirty="0">
                <a:latin typeface="Helvetica" pitchFamily="34" charset="0"/>
                <a:cs typeface="Helvetica" pitchFamily="34" charset="0"/>
              </a:rPr>
              <a:t>What You Can Do </a:t>
            </a:r>
            <a:r>
              <a:rPr lang="en-US" b="1" dirty="0" smtClean="0">
                <a:latin typeface="Helvetica" pitchFamily="34" charset="0"/>
                <a:cs typeface="Helvetica" pitchFamily="34" charset="0"/>
              </a:rPr>
              <a:t>Today</a:t>
            </a:r>
            <a:endParaRPr lang="en-US" dirty="0">
              <a:latin typeface="Helvetica" pitchFamily="34" charset="0"/>
              <a:cs typeface="Helvetica" pitchFamily="34" charset="0"/>
            </a:endParaRPr>
          </a:p>
        </p:txBody>
      </p:sp>
      <p:sp>
        <p:nvSpPr>
          <p:cNvPr id="8" name="Content Placeholder 7"/>
          <p:cNvSpPr>
            <a:spLocks noGrp="1"/>
          </p:cNvSpPr>
          <p:nvPr>
            <p:ph idx="1"/>
          </p:nvPr>
        </p:nvSpPr>
        <p:spPr>
          <a:xfrm>
            <a:off x="457200" y="1600200"/>
            <a:ext cx="8229600" cy="4571999"/>
          </a:xfrm>
        </p:spPr>
        <p:txBody>
          <a:bodyPr>
            <a:normAutofit/>
          </a:bodyPr>
          <a:lstStyle/>
          <a:p>
            <a:r>
              <a:rPr lang="en-US" dirty="0" smtClean="0">
                <a:latin typeface="Helvetica" pitchFamily="34" charset="0"/>
                <a:cs typeface="Helvetica" pitchFamily="34" charset="0"/>
              </a:rPr>
              <a:t>Prepare for the worst—hope for the best</a:t>
            </a:r>
          </a:p>
          <a:p>
            <a:r>
              <a:rPr lang="en-US" dirty="0">
                <a:latin typeface="Helvetica" pitchFamily="34" charset="0"/>
                <a:cs typeface="Helvetica" pitchFamily="34" charset="0"/>
              </a:rPr>
              <a:t>Organize a crisis-response team within the company</a:t>
            </a:r>
          </a:p>
          <a:p>
            <a:r>
              <a:rPr lang="en-US" dirty="0" smtClean="0">
                <a:latin typeface="Helvetica" pitchFamily="34" charset="0"/>
                <a:cs typeface="Helvetica" pitchFamily="34" charset="0"/>
              </a:rPr>
              <a:t>Participate in information sharing organizations, like </a:t>
            </a:r>
            <a:r>
              <a:rPr lang="en-US" dirty="0" err="1" smtClean="0">
                <a:latin typeface="Helvetica" pitchFamily="34" charset="0"/>
                <a:cs typeface="Helvetica" pitchFamily="34" charset="0"/>
              </a:rPr>
              <a:t>InfraGard</a:t>
            </a:r>
            <a:r>
              <a:rPr lang="en-US" dirty="0" smtClean="0">
                <a:latin typeface="Helvetica" pitchFamily="34" charset="0"/>
                <a:cs typeface="Helvetica" pitchFamily="34" charset="0"/>
              </a:rPr>
              <a:t> or the Electronic </a:t>
            </a:r>
            <a:r>
              <a:rPr lang="en-US" dirty="0">
                <a:latin typeface="Helvetica" pitchFamily="34" charset="0"/>
                <a:cs typeface="Helvetica" pitchFamily="34" charset="0"/>
              </a:rPr>
              <a:t>Crimes Task Forces</a:t>
            </a:r>
            <a:endParaRPr lang="en-US" dirty="0" smtClean="0">
              <a:latin typeface="Helvetica" pitchFamily="34" charset="0"/>
              <a:cs typeface="Helvetica" pitchFamily="34" charset="0"/>
            </a:endParaRPr>
          </a:p>
          <a:p>
            <a:r>
              <a:rPr lang="en-US" dirty="0" smtClean="0">
                <a:latin typeface="Helvetica" pitchFamily="34" charset="0"/>
                <a:cs typeface="Helvetica" pitchFamily="34" charset="0"/>
              </a:rPr>
              <a:t>Use modern network defense best practices</a:t>
            </a:r>
          </a:p>
        </p:txBody>
      </p:sp>
    </p:spTree>
    <p:extLst>
      <p:ext uri="{BB962C8B-B14F-4D97-AF65-F5344CB8AC3E}">
        <p14:creationId xmlns:p14="http://schemas.microsoft.com/office/powerpoint/2010/main" val="30420368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tretch>
            <a:fillRect/>
          </a:stretch>
        </p:blipFill>
        <p:spPr>
          <a:xfrm>
            <a:off x="0" y="-152400"/>
            <a:ext cx="9144000" cy="7010400"/>
          </a:xfrm>
          <a:prstGeom prst="rect">
            <a:avLst/>
          </a:prstGeom>
          <a:noFill/>
          <a:effectLst/>
        </p:spPr>
      </p:pic>
      <p:sp>
        <p:nvSpPr>
          <p:cNvPr id="7" name="Title 6"/>
          <p:cNvSpPr>
            <a:spLocks noGrp="1"/>
          </p:cNvSpPr>
          <p:nvPr>
            <p:ph type="title"/>
          </p:nvPr>
        </p:nvSpPr>
        <p:spPr/>
        <p:txBody>
          <a:bodyPr>
            <a:normAutofit/>
          </a:bodyPr>
          <a:lstStyle/>
          <a:p>
            <a:r>
              <a:rPr lang="en-US" b="1" dirty="0" smtClean="0">
                <a:latin typeface="Helvetica" pitchFamily="34" charset="0"/>
                <a:cs typeface="Helvetica" pitchFamily="34" charset="0"/>
              </a:rPr>
              <a:t>Cyber Incident Preparation</a:t>
            </a:r>
            <a:endParaRPr lang="en-US" dirty="0">
              <a:latin typeface="Helvetica" pitchFamily="34" charset="0"/>
              <a:cs typeface="Helvetica" pitchFamily="34" charset="0"/>
            </a:endParaRPr>
          </a:p>
        </p:txBody>
      </p:sp>
      <p:sp>
        <p:nvSpPr>
          <p:cNvPr id="8" name="Content Placeholder 7"/>
          <p:cNvSpPr>
            <a:spLocks noGrp="1"/>
          </p:cNvSpPr>
          <p:nvPr>
            <p:ph sz="half" idx="1"/>
          </p:nvPr>
        </p:nvSpPr>
        <p:spPr/>
        <p:txBody>
          <a:bodyPr>
            <a:normAutofit fontScale="92500" lnSpcReduction="20000"/>
          </a:bodyPr>
          <a:lstStyle/>
          <a:p>
            <a:r>
              <a:rPr lang="en-US" dirty="0" smtClean="0"/>
              <a:t>Know </a:t>
            </a:r>
            <a:r>
              <a:rPr lang="en-US" dirty="0"/>
              <a:t>your legal agreements with users and partner companies </a:t>
            </a:r>
          </a:p>
          <a:p>
            <a:r>
              <a:rPr lang="en-US" dirty="0" smtClean="0"/>
              <a:t>Make </a:t>
            </a:r>
            <a:r>
              <a:rPr lang="en-US" dirty="0"/>
              <a:t>sure your IT </a:t>
            </a:r>
            <a:r>
              <a:rPr lang="en-US" dirty="0" smtClean="0"/>
              <a:t>staff </a:t>
            </a:r>
            <a:r>
              <a:rPr lang="en-US" dirty="0"/>
              <a:t>and managing </a:t>
            </a:r>
            <a:r>
              <a:rPr lang="en-US" dirty="0" smtClean="0"/>
              <a:t>partners </a:t>
            </a:r>
            <a:r>
              <a:rPr lang="en-US" dirty="0"/>
              <a:t>are talking regularly </a:t>
            </a:r>
          </a:p>
          <a:p>
            <a:r>
              <a:rPr lang="en-US" dirty="0" smtClean="0"/>
              <a:t>Segment </a:t>
            </a:r>
            <a:r>
              <a:rPr lang="en-US" dirty="0"/>
              <a:t>your networks </a:t>
            </a:r>
            <a:r>
              <a:rPr lang="en-US" dirty="0" smtClean="0"/>
              <a:t>(e.g., finance </a:t>
            </a:r>
            <a:r>
              <a:rPr lang="en-US" dirty="0"/>
              <a:t>vs. </a:t>
            </a:r>
            <a:r>
              <a:rPr lang="en-US" dirty="0" smtClean="0"/>
              <a:t>HR/payroll </a:t>
            </a:r>
            <a:r>
              <a:rPr lang="en-US" dirty="0"/>
              <a:t>vs. </a:t>
            </a:r>
            <a:r>
              <a:rPr lang="en-US" dirty="0" smtClean="0"/>
              <a:t>operations) </a:t>
            </a:r>
            <a:endParaRPr lang="en-US" dirty="0"/>
          </a:p>
          <a:p>
            <a:r>
              <a:rPr lang="en-US" dirty="0" smtClean="0"/>
              <a:t>Segment </a:t>
            </a:r>
            <a:r>
              <a:rPr lang="en-US" dirty="0"/>
              <a:t>your authentication </a:t>
            </a:r>
            <a:r>
              <a:rPr lang="en-US" dirty="0" smtClean="0"/>
              <a:t>(e.g., two-factor authentication) </a:t>
            </a:r>
            <a:endParaRPr lang="en-US" dirty="0"/>
          </a:p>
          <a:p>
            <a:endParaRPr lang="en-US" dirty="0"/>
          </a:p>
        </p:txBody>
      </p:sp>
      <p:sp>
        <p:nvSpPr>
          <p:cNvPr id="2" name="Content Placeholder 1"/>
          <p:cNvSpPr>
            <a:spLocks noGrp="1"/>
          </p:cNvSpPr>
          <p:nvPr>
            <p:ph sz="half" idx="2"/>
          </p:nvPr>
        </p:nvSpPr>
        <p:spPr/>
        <p:txBody>
          <a:bodyPr>
            <a:normAutofit fontScale="92500" lnSpcReduction="20000"/>
          </a:bodyPr>
          <a:lstStyle/>
          <a:p>
            <a:r>
              <a:rPr lang="en-US" dirty="0" smtClean="0"/>
              <a:t>Carefully consider the tradeoff between security and productivity </a:t>
            </a:r>
            <a:endParaRPr lang="en-US" dirty="0"/>
          </a:p>
          <a:p>
            <a:r>
              <a:rPr lang="en-US" dirty="0"/>
              <a:t>Remember: Any network link is a potential intrusion vector </a:t>
            </a:r>
          </a:p>
          <a:p>
            <a:r>
              <a:rPr lang="en-US" dirty="0"/>
              <a:t>Have at least 2 to 3 IT staff members trained in cyber incident response </a:t>
            </a:r>
          </a:p>
          <a:p>
            <a:r>
              <a:rPr lang="en-US" dirty="0"/>
              <a:t>Contact </a:t>
            </a:r>
            <a:r>
              <a:rPr lang="en-US" dirty="0" smtClean="0"/>
              <a:t>law enforcement as </a:t>
            </a:r>
            <a:r>
              <a:rPr lang="en-US" dirty="0"/>
              <a:t>soon as an intrusion is </a:t>
            </a:r>
            <a:r>
              <a:rPr lang="en-US" dirty="0" smtClean="0"/>
              <a:t>identified</a:t>
            </a:r>
            <a:endParaRPr lang="en-US" dirty="0"/>
          </a:p>
        </p:txBody>
      </p:sp>
    </p:spTree>
    <p:extLst>
      <p:ext uri="{BB962C8B-B14F-4D97-AF65-F5344CB8AC3E}">
        <p14:creationId xmlns:p14="http://schemas.microsoft.com/office/powerpoint/2010/main" val="3032419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tretch>
            <a:fillRect/>
          </a:stretch>
        </p:blipFill>
        <p:spPr>
          <a:xfrm>
            <a:off x="0" y="-152400"/>
            <a:ext cx="9144000" cy="7010400"/>
          </a:xfrm>
          <a:prstGeom prst="rect">
            <a:avLst/>
          </a:prstGeom>
          <a:noFill/>
          <a:effectLst/>
        </p:spPr>
      </p:pic>
      <p:sp>
        <p:nvSpPr>
          <p:cNvPr id="7" name="Title 6"/>
          <p:cNvSpPr>
            <a:spLocks noGrp="1"/>
          </p:cNvSpPr>
          <p:nvPr>
            <p:ph type="title"/>
          </p:nvPr>
        </p:nvSpPr>
        <p:spPr/>
        <p:txBody>
          <a:bodyPr>
            <a:normAutofit/>
          </a:bodyPr>
          <a:lstStyle/>
          <a:p>
            <a:r>
              <a:rPr lang="en-US" b="1" dirty="0" smtClean="0">
                <a:latin typeface="Helvetica" pitchFamily="34" charset="0"/>
                <a:cs typeface="Helvetica" pitchFamily="34" charset="0"/>
              </a:rPr>
              <a:t>Cyber Incident Response</a:t>
            </a:r>
            <a:endParaRPr lang="en-US" dirty="0">
              <a:latin typeface="Helvetica" pitchFamily="34" charset="0"/>
              <a:cs typeface="Helvetica" pitchFamily="34" charset="0"/>
            </a:endParaRPr>
          </a:p>
        </p:txBody>
      </p:sp>
      <p:sp>
        <p:nvSpPr>
          <p:cNvPr id="8" name="Content Placeholder 7"/>
          <p:cNvSpPr>
            <a:spLocks noGrp="1"/>
          </p:cNvSpPr>
          <p:nvPr>
            <p:ph sz="half" idx="1"/>
          </p:nvPr>
        </p:nvSpPr>
        <p:spPr/>
        <p:txBody>
          <a:bodyPr>
            <a:normAutofit fontScale="85000" lnSpcReduction="20000"/>
          </a:bodyPr>
          <a:lstStyle/>
          <a:p>
            <a:r>
              <a:rPr lang="en-US" dirty="0" smtClean="0"/>
              <a:t>Point </a:t>
            </a:r>
            <a:r>
              <a:rPr lang="en-US" dirty="0"/>
              <a:t>of </a:t>
            </a:r>
            <a:r>
              <a:rPr lang="en-US" dirty="0" smtClean="0"/>
              <a:t>contact </a:t>
            </a:r>
            <a:r>
              <a:rPr lang="en-US" dirty="0"/>
              <a:t>for </a:t>
            </a:r>
            <a:r>
              <a:rPr lang="en-US" dirty="0" smtClean="0"/>
              <a:t>legal</a:t>
            </a:r>
            <a:r>
              <a:rPr lang="en-US" dirty="0"/>
              <a:t>, </a:t>
            </a:r>
            <a:r>
              <a:rPr lang="en-US" dirty="0" smtClean="0"/>
              <a:t>technical (IT), and </a:t>
            </a:r>
            <a:r>
              <a:rPr lang="en-US" dirty="0"/>
              <a:t>p</a:t>
            </a:r>
            <a:r>
              <a:rPr lang="en-US" dirty="0" smtClean="0"/>
              <a:t>roject management </a:t>
            </a:r>
            <a:endParaRPr lang="en-US" dirty="0"/>
          </a:p>
          <a:p>
            <a:r>
              <a:rPr lang="en-US" dirty="0" smtClean="0"/>
              <a:t>Copies of banners/ </a:t>
            </a:r>
            <a:br>
              <a:rPr lang="en-US" dirty="0" smtClean="0"/>
            </a:br>
            <a:r>
              <a:rPr lang="en-US" dirty="0" smtClean="0"/>
              <a:t>computer </a:t>
            </a:r>
            <a:r>
              <a:rPr lang="en-US" dirty="0"/>
              <a:t>u</a:t>
            </a:r>
            <a:r>
              <a:rPr lang="en-US" dirty="0" smtClean="0"/>
              <a:t>se </a:t>
            </a:r>
            <a:r>
              <a:rPr lang="en-US" dirty="0"/>
              <a:t>a</a:t>
            </a:r>
            <a:r>
              <a:rPr lang="en-US" dirty="0" smtClean="0"/>
              <a:t>greements </a:t>
            </a:r>
            <a:endParaRPr lang="en-US" dirty="0"/>
          </a:p>
          <a:p>
            <a:r>
              <a:rPr lang="en-US" dirty="0" smtClean="0"/>
              <a:t>Employee handbook, other corporate </a:t>
            </a:r>
            <a:r>
              <a:rPr lang="en-US" dirty="0"/>
              <a:t>p</a:t>
            </a:r>
            <a:r>
              <a:rPr lang="en-US" dirty="0" smtClean="0"/>
              <a:t>olicies </a:t>
            </a:r>
            <a:endParaRPr lang="en-US" dirty="0"/>
          </a:p>
          <a:p>
            <a:r>
              <a:rPr lang="en-US" dirty="0" smtClean="0"/>
              <a:t>Network topography </a:t>
            </a:r>
            <a:r>
              <a:rPr lang="en-US" dirty="0"/>
              <a:t>m</a:t>
            </a:r>
            <a:r>
              <a:rPr lang="en-US" dirty="0" smtClean="0"/>
              <a:t>aps </a:t>
            </a:r>
            <a:endParaRPr lang="en-US" dirty="0"/>
          </a:p>
          <a:p>
            <a:r>
              <a:rPr lang="en-US" dirty="0" smtClean="0"/>
              <a:t>Internal </a:t>
            </a:r>
            <a:r>
              <a:rPr lang="en-US" dirty="0"/>
              <a:t>and </a:t>
            </a:r>
            <a:r>
              <a:rPr lang="en-US" dirty="0" smtClean="0"/>
              <a:t>external </a:t>
            </a:r>
            <a:r>
              <a:rPr lang="en-US" dirty="0"/>
              <a:t>IP address and </a:t>
            </a:r>
            <a:r>
              <a:rPr lang="en-US" dirty="0" smtClean="0"/>
              <a:t>host </a:t>
            </a:r>
            <a:r>
              <a:rPr lang="en-US" dirty="0"/>
              <a:t>lists </a:t>
            </a:r>
            <a:endParaRPr lang="en-US" dirty="0" smtClean="0"/>
          </a:p>
          <a:p>
            <a:r>
              <a:rPr lang="en-US" dirty="0"/>
              <a:t>List of </a:t>
            </a:r>
            <a:r>
              <a:rPr lang="en-US" dirty="0" smtClean="0"/>
              <a:t>network devices </a:t>
            </a:r>
            <a:r>
              <a:rPr lang="en-US" dirty="0"/>
              <a:t>(switches, routers, other devices) </a:t>
            </a:r>
          </a:p>
          <a:p>
            <a:endParaRPr lang="en-US" dirty="0"/>
          </a:p>
          <a:p>
            <a:endParaRPr lang="en-US" dirty="0"/>
          </a:p>
        </p:txBody>
      </p:sp>
      <p:sp>
        <p:nvSpPr>
          <p:cNvPr id="2" name="Content Placeholder 1"/>
          <p:cNvSpPr>
            <a:spLocks noGrp="1"/>
          </p:cNvSpPr>
          <p:nvPr>
            <p:ph sz="half" idx="2"/>
          </p:nvPr>
        </p:nvSpPr>
        <p:spPr/>
        <p:txBody>
          <a:bodyPr>
            <a:normAutofit fontScale="85000" lnSpcReduction="20000"/>
          </a:bodyPr>
          <a:lstStyle/>
          <a:p>
            <a:r>
              <a:rPr lang="en-US" dirty="0" smtClean="0"/>
              <a:t>Incident </a:t>
            </a:r>
            <a:r>
              <a:rPr lang="en-US" dirty="0"/>
              <a:t>l</a:t>
            </a:r>
            <a:r>
              <a:rPr lang="en-US" dirty="0" smtClean="0"/>
              <a:t>ogs (e.g., security</a:t>
            </a:r>
            <a:r>
              <a:rPr lang="en-US" dirty="0"/>
              <a:t>, </a:t>
            </a:r>
            <a:r>
              <a:rPr lang="en-US" dirty="0" smtClean="0"/>
              <a:t>host</a:t>
            </a:r>
            <a:r>
              <a:rPr lang="en-US" dirty="0"/>
              <a:t>, </a:t>
            </a:r>
            <a:r>
              <a:rPr lang="en-US" dirty="0" smtClean="0"/>
              <a:t>IDS/IPS, web</a:t>
            </a:r>
            <a:r>
              <a:rPr lang="en-US" dirty="0"/>
              <a:t>, </a:t>
            </a:r>
            <a:r>
              <a:rPr lang="en-US" dirty="0" smtClean="0"/>
              <a:t>database</a:t>
            </a:r>
            <a:r>
              <a:rPr lang="en-US" dirty="0"/>
              <a:t>, </a:t>
            </a:r>
            <a:r>
              <a:rPr lang="en-US" dirty="0" smtClean="0"/>
              <a:t>network</a:t>
            </a:r>
            <a:r>
              <a:rPr lang="en-US" dirty="0"/>
              <a:t>) </a:t>
            </a:r>
          </a:p>
          <a:p>
            <a:r>
              <a:rPr lang="en-US" dirty="0" smtClean="0"/>
              <a:t>Archived network traffic </a:t>
            </a:r>
            <a:endParaRPr lang="en-US" dirty="0"/>
          </a:p>
          <a:p>
            <a:r>
              <a:rPr lang="en-US" dirty="0" smtClean="0"/>
              <a:t>Forensic </a:t>
            </a:r>
            <a:r>
              <a:rPr lang="en-US" dirty="0"/>
              <a:t>i</a:t>
            </a:r>
            <a:r>
              <a:rPr lang="en-US" dirty="0" smtClean="0"/>
              <a:t>mages </a:t>
            </a:r>
            <a:r>
              <a:rPr lang="en-US" dirty="0"/>
              <a:t>of </a:t>
            </a:r>
            <a:r>
              <a:rPr lang="en-US" dirty="0" smtClean="0"/>
              <a:t>compromised </a:t>
            </a:r>
            <a:r>
              <a:rPr lang="en-US" dirty="0"/>
              <a:t>h</a:t>
            </a:r>
            <a:r>
              <a:rPr lang="en-US" dirty="0" smtClean="0"/>
              <a:t>osts </a:t>
            </a:r>
            <a:r>
              <a:rPr lang="en-US" dirty="0"/>
              <a:t>(live memory captures) </a:t>
            </a:r>
          </a:p>
          <a:p>
            <a:r>
              <a:rPr lang="en-US" dirty="0" smtClean="0"/>
              <a:t>Physical </a:t>
            </a:r>
            <a:r>
              <a:rPr lang="en-US" dirty="0"/>
              <a:t>a</a:t>
            </a:r>
            <a:r>
              <a:rPr lang="en-US" dirty="0" smtClean="0"/>
              <a:t>ccess </a:t>
            </a:r>
            <a:r>
              <a:rPr lang="en-US" dirty="0"/>
              <a:t>logs (video cameras, key cards, TFA devices) </a:t>
            </a:r>
          </a:p>
          <a:p>
            <a:endParaRPr lang="en-US" dirty="0"/>
          </a:p>
        </p:txBody>
      </p:sp>
    </p:spTree>
    <p:extLst>
      <p:ext uri="{BB962C8B-B14F-4D97-AF65-F5344CB8AC3E}">
        <p14:creationId xmlns:p14="http://schemas.microsoft.com/office/powerpoint/2010/main" val="21201293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4000"/>
                    </a14:imgEffect>
                  </a14:imgLayer>
                </a14:imgProps>
              </a:ext>
              <a:ext uri="{28A0092B-C50C-407E-A947-70E740481C1C}">
                <a14:useLocalDpi xmlns:a14="http://schemas.microsoft.com/office/drawing/2010/main" val="0"/>
              </a:ext>
            </a:extLst>
          </a:blip>
          <a:stretch>
            <a:fillRect/>
          </a:stretch>
        </p:blipFill>
        <p:spPr>
          <a:xfrm>
            <a:off x="0" y="-152400"/>
            <a:ext cx="9144000" cy="7010400"/>
          </a:xfrm>
          <a:prstGeom prst="rect">
            <a:avLst/>
          </a:prstGeom>
          <a:noFill/>
          <a:effectLst/>
        </p:spPr>
      </p:pic>
      <p:pic>
        <p:nvPicPr>
          <p:cNvPr id="3" name="Picture 2" descr="C:\Presentations\Justice Seal.gif"/>
          <p:cNvPicPr>
            <a:picLocks noChangeAspect="1" noChangeArrowheads="1"/>
          </p:cNvPicPr>
          <p:nvPr/>
        </p:nvPicPr>
        <p:blipFill>
          <a:blip r:embed="rId5" cstate="print">
            <a:lum bright="6000"/>
          </a:blip>
          <a:srcRect/>
          <a:stretch>
            <a:fillRect/>
          </a:stretch>
        </p:blipFill>
        <p:spPr>
          <a:xfrm>
            <a:off x="3138643" y="1524000"/>
            <a:ext cx="2888974" cy="2768600"/>
          </a:xfrm>
          <a:prstGeom prst="rect">
            <a:avLst/>
          </a:prstGeom>
          <a:noFill/>
          <a:ln/>
        </p:spPr>
      </p:pic>
      <p:sp>
        <p:nvSpPr>
          <p:cNvPr id="4" name="TextBox 3"/>
          <p:cNvSpPr txBox="1"/>
          <p:nvPr/>
        </p:nvSpPr>
        <p:spPr>
          <a:xfrm>
            <a:off x="2524186" y="4940993"/>
            <a:ext cx="4248512" cy="830997"/>
          </a:xfrm>
          <a:prstGeom prst="rect">
            <a:avLst/>
          </a:prstGeom>
          <a:noFill/>
        </p:spPr>
        <p:txBody>
          <a:bodyPr wrap="square" rtlCol="0">
            <a:spAutoFit/>
          </a:bodyPr>
          <a:lstStyle/>
          <a:p>
            <a:pPr algn="ctr"/>
            <a:r>
              <a:rPr lang="en-US" sz="2400" b="1" dirty="0" smtClean="0">
                <a:latin typeface="Helvetica" pitchFamily="34" charset="0"/>
                <a:cs typeface="Helvetica" pitchFamily="34" charset="0"/>
              </a:rPr>
              <a:t>Vincent.Citro@usdoj.gov</a:t>
            </a:r>
          </a:p>
          <a:p>
            <a:pPr algn="ctr"/>
            <a:r>
              <a:rPr lang="en-US" sz="2400" b="1" dirty="0" smtClean="0"/>
              <a:t>(407) 648-7555</a:t>
            </a:r>
            <a:endParaRPr lang="en-US" sz="2400" b="1" dirty="0"/>
          </a:p>
        </p:txBody>
      </p:sp>
      <p:sp>
        <p:nvSpPr>
          <p:cNvPr id="6" name="Rectangle 5"/>
          <p:cNvSpPr/>
          <p:nvPr/>
        </p:nvSpPr>
        <p:spPr>
          <a:xfrm>
            <a:off x="2819884" y="304800"/>
            <a:ext cx="3657116" cy="707886"/>
          </a:xfrm>
          <a:prstGeom prst="rect">
            <a:avLst/>
          </a:prstGeom>
        </p:spPr>
        <p:txBody>
          <a:bodyPr wrap="square">
            <a:spAutoFit/>
          </a:bodyPr>
          <a:lstStyle/>
          <a:p>
            <a:pPr algn="ctr"/>
            <a:r>
              <a:rPr lang="en-US" sz="4000" b="1" dirty="0" smtClean="0">
                <a:latin typeface="Helvetica" pitchFamily="34" charset="0"/>
                <a:cs typeface="Helvetica" pitchFamily="34" charset="0"/>
              </a:rPr>
              <a:t>Questions?</a:t>
            </a:r>
            <a:endParaRPr lang="en-US" sz="4000" b="1" dirty="0">
              <a:latin typeface="Helvetica" pitchFamily="34" charset="0"/>
              <a:cs typeface="Helvetica" pitchFamily="34" charset="0"/>
            </a:endParaRPr>
          </a:p>
        </p:txBody>
      </p:sp>
    </p:spTree>
    <p:extLst>
      <p:ext uri="{BB962C8B-B14F-4D97-AF65-F5344CB8AC3E}">
        <p14:creationId xmlns:p14="http://schemas.microsoft.com/office/powerpoint/2010/main" val="8980791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77000"/>
                    </a14:imgEffect>
                  </a14:imgLayer>
                </a14:imgProps>
              </a:ext>
              <a:ext uri="{28A0092B-C50C-407E-A947-70E740481C1C}">
                <a14:useLocalDpi xmlns:a14="http://schemas.microsoft.com/office/drawing/2010/main" val="0"/>
              </a:ext>
            </a:extLst>
          </a:blip>
          <a:stretch>
            <a:fillRect/>
          </a:stretch>
        </p:blipFill>
        <p:spPr>
          <a:xfrm>
            <a:off x="0" y="304800"/>
            <a:ext cx="9144000" cy="7010400"/>
          </a:xfrm>
          <a:prstGeom prst="rect">
            <a:avLst/>
          </a:prstGeom>
          <a:noFill/>
          <a:effectLst/>
        </p:spPr>
      </p:pic>
      <p:sp>
        <p:nvSpPr>
          <p:cNvPr id="2" name="Rectangle 1"/>
          <p:cNvSpPr/>
          <p:nvPr/>
        </p:nvSpPr>
        <p:spPr>
          <a:xfrm>
            <a:off x="-24938" y="0"/>
            <a:ext cx="9144000" cy="6463308"/>
          </a:xfrm>
          <a:prstGeom prst="rect">
            <a:avLst/>
          </a:prstGeom>
        </p:spPr>
        <p:txBody>
          <a:bodyPr wrap="square">
            <a:spAutoFit/>
          </a:bodyPr>
          <a:lstStyle/>
          <a:p>
            <a:r>
              <a:rPr lang="en-US" dirty="0"/>
              <a:t>	</a:t>
            </a:r>
            <a:r>
              <a:rPr lang="en-US" b="1" dirty="0"/>
              <a:t>“We know foreign countries and companies swipe our corporate secrets.  Now our enemies are also seeking the ability to sabotage our power grid, our financial institutions, our air traffic control systems.”</a:t>
            </a:r>
          </a:p>
          <a:p>
            <a:r>
              <a:rPr lang="en-US" dirty="0"/>
              <a:t>	President Barack Obama, State of the Union (Feb. 12, 2013) </a:t>
            </a:r>
          </a:p>
          <a:p>
            <a:endParaRPr lang="en-US" dirty="0" smtClean="0"/>
          </a:p>
          <a:p>
            <a:r>
              <a:rPr lang="en-US" dirty="0"/>
              <a:t>	</a:t>
            </a:r>
            <a:r>
              <a:rPr lang="en-US" b="1" dirty="0" smtClean="0"/>
              <a:t>“</a:t>
            </a:r>
            <a:r>
              <a:rPr lang="en-US" b="1" dirty="0"/>
              <a:t>Increasingly, U.S. businesses are speaking out about their serious concerns about sophisticated, targeted theft of confidential business information and proprietary technologies through cyber intrusions emanating from China on an unprecedented scale.”  </a:t>
            </a:r>
          </a:p>
          <a:p>
            <a:r>
              <a:rPr lang="en-US" dirty="0"/>
              <a:t>	National Security Adviser Thomas E. </a:t>
            </a:r>
            <a:r>
              <a:rPr lang="en-US" dirty="0" err="1"/>
              <a:t>Donilon</a:t>
            </a:r>
            <a:r>
              <a:rPr lang="en-US" dirty="0"/>
              <a:t> (Mar .11, 2013)</a:t>
            </a:r>
          </a:p>
          <a:p>
            <a:endParaRPr lang="en-US" dirty="0" smtClean="0"/>
          </a:p>
          <a:p>
            <a:r>
              <a:rPr lang="en-US" dirty="0"/>
              <a:t>	</a:t>
            </a:r>
            <a:r>
              <a:rPr lang="en-US" b="1" dirty="0"/>
              <a:t>“We are also clear-eyed about the challenges in cyber.  The United States has expressed our concerns about the growing threat of cyber intrusions, some of which appear to be tied to the Chinese government and military.”</a:t>
            </a:r>
          </a:p>
          <a:p>
            <a:r>
              <a:rPr lang="en-US" dirty="0"/>
              <a:t>	Secretary of Defense Chuck Hagel (June 1, 2013)</a:t>
            </a:r>
          </a:p>
          <a:p>
            <a:endParaRPr lang="en-US" dirty="0" smtClean="0"/>
          </a:p>
          <a:p>
            <a:r>
              <a:rPr lang="en-US" dirty="0"/>
              <a:t>	</a:t>
            </a:r>
            <a:r>
              <a:rPr lang="en-US" b="1" dirty="0"/>
              <a:t>Ambition to penetrate industrial control systems (SCADA) or otherwise to damage or destroy data or systems.</a:t>
            </a:r>
          </a:p>
          <a:p>
            <a:r>
              <a:rPr lang="en-US" dirty="0"/>
              <a:t>	Saudi Aramco, </a:t>
            </a:r>
            <a:r>
              <a:rPr lang="en-US" dirty="0" err="1"/>
              <a:t>RasGas</a:t>
            </a:r>
            <a:r>
              <a:rPr lang="en-US" dirty="0"/>
              <a:t>, South Korea</a:t>
            </a:r>
          </a:p>
          <a:p>
            <a:r>
              <a:rPr lang="en-US" dirty="0"/>
              <a:t>	DDOS attacks against the financial </a:t>
            </a:r>
            <a:r>
              <a:rPr lang="en-US" dirty="0" smtClean="0"/>
              <a:t>sector</a:t>
            </a:r>
          </a:p>
          <a:p>
            <a:endParaRPr lang="en-US" b="1" dirty="0"/>
          </a:p>
          <a:p>
            <a:r>
              <a:rPr lang="en-US" b="1" dirty="0"/>
              <a:t>	Terrorists and other extremists deface websites, harass, recruit, </a:t>
            </a:r>
            <a:r>
              <a:rPr lang="en-US" b="1" dirty="0" smtClean="0"/>
              <a:t>and fundraise.</a:t>
            </a:r>
            <a:endParaRPr lang="en-US" b="1" dirty="0"/>
          </a:p>
          <a:p>
            <a:r>
              <a:rPr lang="en-US" dirty="0"/>
              <a:t>	Syrian Electronic Army </a:t>
            </a:r>
          </a:p>
          <a:p>
            <a:r>
              <a:rPr lang="en-US" dirty="0"/>
              <a:t>	Tunisian Cyber Army </a:t>
            </a:r>
          </a:p>
        </p:txBody>
      </p:sp>
    </p:spTree>
    <p:extLst>
      <p:ext uri="{BB962C8B-B14F-4D97-AF65-F5344CB8AC3E}">
        <p14:creationId xmlns:p14="http://schemas.microsoft.com/office/powerpoint/2010/main" val="20640230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9"/>
          <p:cNvGrpSpPr>
            <a:grpSpLocks/>
          </p:cNvGrpSpPr>
          <p:nvPr/>
        </p:nvGrpSpPr>
        <p:grpSpPr bwMode="auto">
          <a:xfrm rot="353313">
            <a:off x="3948517" y="386830"/>
            <a:ext cx="5307019" cy="1012825"/>
            <a:chOff x="755576" y="908720"/>
            <a:chExt cx="5306442" cy="1011938"/>
          </a:xfrm>
        </p:grpSpPr>
        <p:pic>
          <p:nvPicPr>
            <p:cNvPr id="3096" name="Picture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08720"/>
              <a:ext cx="5157226" cy="101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7" name="TextBox 31"/>
            <p:cNvSpPr txBox="1">
              <a:spLocks noChangeArrowheads="1"/>
            </p:cNvSpPr>
            <p:nvPr/>
          </p:nvSpPr>
          <p:spPr bwMode="auto">
            <a:xfrm>
              <a:off x="2214250" y="1201111"/>
              <a:ext cx="3847768" cy="39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sz="2000" b="1" dirty="0" smtClean="0">
                  <a:solidFill>
                    <a:schemeClr val="bg1">
                      <a:lumMod val="85000"/>
                      <a:lumOff val="15000"/>
                    </a:schemeClr>
                  </a:solidFill>
                  <a:latin typeface="Garamond" pitchFamily="18" charset="0"/>
                  <a:cs typeface="Times New Roman" pitchFamily="18" charset="0"/>
                </a:rPr>
                <a:t>Gov’t Warns of More Attacks</a:t>
              </a:r>
              <a:endParaRPr lang="en-GB" sz="2000" b="1" dirty="0">
                <a:solidFill>
                  <a:schemeClr val="bg1">
                    <a:lumMod val="85000"/>
                    <a:lumOff val="15000"/>
                  </a:schemeClr>
                </a:solidFill>
                <a:latin typeface="Garamond" pitchFamily="18" charset="0"/>
                <a:cs typeface="Times New Roman" pitchFamily="18" charset="0"/>
              </a:endParaRPr>
            </a:p>
          </p:txBody>
        </p:sp>
      </p:grpSp>
      <p:grpSp>
        <p:nvGrpSpPr>
          <p:cNvPr id="3075" name="Group 25"/>
          <p:cNvGrpSpPr>
            <a:grpSpLocks/>
          </p:cNvGrpSpPr>
          <p:nvPr/>
        </p:nvGrpSpPr>
        <p:grpSpPr bwMode="auto">
          <a:xfrm rot="-920069">
            <a:off x="15876" y="3065462"/>
            <a:ext cx="5237164" cy="1951037"/>
            <a:chOff x="589432" y="3173939"/>
            <a:chExt cx="5237028" cy="1950282"/>
          </a:xfrm>
        </p:grpSpPr>
        <p:pic>
          <p:nvPicPr>
            <p:cNvPr id="309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9432" y="3173939"/>
              <a:ext cx="5237028" cy="195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5" name="TextBox 26"/>
            <p:cNvSpPr txBox="1">
              <a:spLocks noChangeArrowheads="1"/>
            </p:cNvSpPr>
            <p:nvPr/>
          </p:nvSpPr>
          <p:spPr bwMode="auto">
            <a:xfrm>
              <a:off x="1135196" y="3810572"/>
              <a:ext cx="3251062" cy="52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sz="2800" b="1" dirty="0" smtClean="0">
                  <a:solidFill>
                    <a:schemeClr val="bg1">
                      <a:lumMod val="85000"/>
                      <a:lumOff val="15000"/>
                    </a:schemeClr>
                  </a:solidFill>
                  <a:latin typeface="Garamond" pitchFamily="18" charset="0"/>
                  <a:cs typeface="Times New Roman" pitchFamily="18" charset="0"/>
                </a:rPr>
                <a:t>Credit Cards Stolen</a:t>
              </a:r>
              <a:endParaRPr lang="en-GB" sz="2800" b="1" dirty="0">
                <a:solidFill>
                  <a:schemeClr val="bg1">
                    <a:lumMod val="85000"/>
                    <a:lumOff val="15000"/>
                  </a:schemeClr>
                </a:solidFill>
                <a:latin typeface="Garamond" pitchFamily="18" charset="0"/>
                <a:cs typeface="Times New Roman" pitchFamily="18" charset="0"/>
              </a:endParaRPr>
            </a:p>
          </p:txBody>
        </p:sp>
      </p:grpSp>
      <p:grpSp>
        <p:nvGrpSpPr>
          <p:cNvPr id="3077" name="Group 15"/>
          <p:cNvGrpSpPr>
            <a:grpSpLocks/>
          </p:cNvGrpSpPr>
          <p:nvPr/>
        </p:nvGrpSpPr>
        <p:grpSpPr bwMode="auto">
          <a:xfrm rot="909528">
            <a:off x="4844772" y="5083502"/>
            <a:ext cx="3783279" cy="1628645"/>
            <a:chOff x="5059812" y="158346"/>
            <a:chExt cx="3783438" cy="2580663"/>
          </a:xfrm>
        </p:grpSpPr>
        <p:pic>
          <p:nvPicPr>
            <p:cNvPr id="309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59812" y="158346"/>
              <a:ext cx="3783438" cy="258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1" name="TextBox 7"/>
            <p:cNvSpPr txBox="1">
              <a:spLocks noChangeArrowheads="1"/>
            </p:cNvSpPr>
            <p:nvPr/>
          </p:nvSpPr>
          <p:spPr bwMode="auto">
            <a:xfrm rot="5987">
              <a:off x="5456097" y="543614"/>
              <a:ext cx="3162602" cy="119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sz="3200" b="1" dirty="0" smtClean="0">
                  <a:solidFill>
                    <a:schemeClr val="bg1">
                      <a:lumMod val="85000"/>
                      <a:lumOff val="15000"/>
                    </a:schemeClr>
                  </a:solidFill>
                  <a:latin typeface="Garamond" pitchFamily="18" charset="0"/>
                  <a:cs typeface="Times New Roman" pitchFamily="18" charset="0"/>
                </a:rPr>
                <a:t>Banks Continue </a:t>
              </a:r>
            </a:p>
            <a:p>
              <a:pPr eaLnBrk="1" hangingPunct="1"/>
              <a:r>
                <a:rPr lang="en-GB" sz="3200" b="1" dirty="0" smtClean="0">
                  <a:solidFill>
                    <a:schemeClr val="bg1">
                      <a:lumMod val="85000"/>
                      <a:lumOff val="15000"/>
                    </a:schemeClr>
                  </a:solidFill>
                  <a:latin typeface="Garamond" pitchFamily="18" charset="0"/>
                  <a:cs typeface="Times New Roman" pitchFamily="18" charset="0"/>
                </a:rPr>
                <a:t>to Suffer Attacks </a:t>
              </a:r>
              <a:endParaRPr lang="en-GB" sz="3200" b="1" dirty="0">
                <a:solidFill>
                  <a:schemeClr val="bg1">
                    <a:lumMod val="85000"/>
                    <a:lumOff val="15000"/>
                  </a:schemeClr>
                </a:solidFill>
                <a:latin typeface="Garamond" pitchFamily="18" charset="0"/>
                <a:cs typeface="Times New Roman" pitchFamily="18" charset="0"/>
              </a:endParaRPr>
            </a:p>
          </p:txBody>
        </p:sp>
      </p:grpSp>
      <p:grpSp>
        <p:nvGrpSpPr>
          <p:cNvPr id="3078" name="Group 14"/>
          <p:cNvGrpSpPr>
            <a:grpSpLocks/>
          </p:cNvGrpSpPr>
          <p:nvPr/>
        </p:nvGrpSpPr>
        <p:grpSpPr bwMode="auto">
          <a:xfrm rot="-941329">
            <a:off x="173624" y="357290"/>
            <a:ext cx="4445741" cy="1893856"/>
            <a:chOff x="323528" y="2924945"/>
            <a:chExt cx="4446301" cy="1325883"/>
          </a:xfrm>
        </p:grpSpPr>
        <p:pic>
          <p:nvPicPr>
            <p:cNvPr id="3088"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528" y="2924945"/>
              <a:ext cx="4446301" cy="132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9" name="TextBox 9"/>
            <p:cNvSpPr txBox="1">
              <a:spLocks noChangeArrowheads="1"/>
            </p:cNvSpPr>
            <p:nvPr/>
          </p:nvSpPr>
          <p:spPr bwMode="auto">
            <a:xfrm>
              <a:off x="638477" y="3056024"/>
              <a:ext cx="3705199" cy="71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sz="2400" b="1" dirty="0" smtClean="0">
                  <a:solidFill>
                    <a:schemeClr val="bg1">
                      <a:lumMod val="85000"/>
                      <a:lumOff val="15000"/>
                    </a:schemeClr>
                  </a:solidFill>
                  <a:latin typeface="Garamond" pitchFamily="18" charset="0"/>
                  <a:cs typeface="Times New Roman" pitchFamily="18" charset="0"/>
                </a:rPr>
                <a:t>New York Times </a:t>
              </a:r>
            </a:p>
            <a:p>
              <a:pPr eaLnBrk="1" hangingPunct="1"/>
              <a:r>
                <a:rPr lang="en-GB" sz="2400" b="1" dirty="0" smtClean="0">
                  <a:solidFill>
                    <a:schemeClr val="bg1">
                      <a:lumMod val="85000"/>
                      <a:lumOff val="15000"/>
                    </a:schemeClr>
                  </a:solidFill>
                  <a:latin typeface="Garamond" pitchFamily="18" charset="0"/>
                  <a:cs typeface="Times New Roman" pitchFamily="18" charset="0"/>
                </a:rPr>
                <a:t>Accuses China of Hacking</a:t>
              </a:r>
              <a:endParaRPr lang="en-GB" sz="2400" b="1" dirty="0">
                <a:solidFill>
                  <a:schemeClr val="bg1">
                    <a:lumMod val="85000"/>
                    <a:lumOff val="15000"/>
                  </a:schemeClr>
                </a:solidFill>
                <a:latin typeface="Garamond" pitchFamily="18" charset="0"/>
                <a:cs typeface="Times New Roman" pitchFamily="18" charset="0"/>
              </a:endParaRPr>
            </a:p>
          </p:txBody>
        </p:sp>
      </p:grpSp>
      <p:grpSp>
        <p:nvGrpSpPr>
          <p:cNvPr id="3079" name="Group 28"/>
          <p:cNvGrpSpPr>
            <a:grpSpLocks/>
          </p:cNvGrpSpPr>
          <p:nvPr/>
        </p:nvGrpSpPr>
        <p:grpSpPr bwMode="auto">
          <a:xfrm rot="-559359">
            <a:off x="712483" y="4793690"/>
            <a:ext cx="3889472" cy="1633538"/>
            <a:chOff x="712023" y="4797152"/>
            <a:chExt cx="3889673" cy="1633731"/>
          </a:xfrm>
        </p:grpSpPr>
        <p:pic>
          <p:nvPicPr>
            <p:cNvPr id="3086"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712023" y="4797152"/>
              <a:ext cx="3843536" cy="163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TextBox 11"/>
            <p:cNvSpPr txBox="1">
              <a:spLocks noChangeArrowheads="1"/>
            </p:cNvSpPr>
            <p:nvPr/>
          </p:nvSpPr>
          <p:spPr bwMode="auto">
            <a:xfrm>
              <a:off x="726140" y="5444715"/>
              <a:ext cx="3875556" cy="4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sz="2400" b="1" dirty="0" smtClean="0">
                  <a:solidFill>
                    <a:schemeClr val="bg1">
                      <a:lumMod val="85000"/>
                      <a:lumOff val="15000"/>
                    </a:schemeClr>
                  </a:solidFill>
                  <a:latin typeface="Garamond" pitchFamily="18" charset="0"/>
                  <a:cs typeface="Times New Roman" pitchFamily="18" charset="0"/>
                </a:rPr>
                <a:t>ECONOMIC ESPIONAGE</a:t>
              </a:r>
              <a:endParaRPr lang="en-GB" sz="2400" b="1" dirty="0">
                <a:solidFill>
                  <a:schemeClr val="bg1">
                    <a:lumMod val="85000"/>
                    <a:lumOff val="15000"/>
                  </a:schemeClr>
                </a:solidFill>
                <a:latin typeface="Garamond" pitchFamily="18" charset="0"/>
                <a:cs typeface="Times New Roman" pitchFamily="18" charset="0"/>
              </a:endParaRPr>
            </a:p>
          </p:txBody>
        </p:sp>
      </p:grpSp>
      <p:grpSp>
        <p:nvGrpSpPr>
          <p:cNvPr id="3080" name="Group 33"/>
          <p:cNvGrpSpPr>
            <a:grpSpLocks/>
          </p:cNvGrpSpPr>
          <p:nvPr/>
        </p:nvGrpSpPr>
        <p:grpSpPr bwMode="auto">
          <a:xfrm>
            <a:off x="760980" y="2349500"/>
            <a:ext cx="7804150" cy="1858963"/>
            <a:chOff x="1251867" y="2479957"/>
            <a:chExt cx="6704509" cy="1597115"/>
          </a:xfrm>
        </p:grpSpPr>
        <p:pic>
          <p:nvPicPr>
            <p:cNvPr id="3084"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51867" y="2479957"/>
              <a:ext cx="6704509" cy="159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Box 16"/>
            <p:cNvSpPr txBox="1">
              <a:spLocks noChangeArrowheads="1"/>
            </p:cNvSpPr>
            <p:nvPr/>
          </p:nvSpPr>
          <p:spPr bwMode="auto">
            <a:xfrm>
              <a:off x="1936552" y="2988241"/>
              <a:ext cx="5299744" cy="396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sz="2400" b="1" dirty="0" smtClean="0">
                  <a:solidFill>
                    <a:schemeClr val="bg1">
                      <a:lumMod val="85000"/>
                      <a:lumOff val="15000"/>
                    </a:schemeClr>
                  </a:solidFill>
                  <a:latin typeface="Garamond" pitchFamily="18" charset="0"/>
                  <a:cs typeface="Times New Roman" pitchFamily="18" charset="0"/>
                </a:rPr>
                <a:t>More Companies Report Cyber Attacks</a:t>
              </a:r>
              <a:endParaRPr lang="en-GB" sz="2400" b="1" dirty="0">
                <a:solidFill>
                  <a:schemeClr val="bg1">
                    <a:lumMod val="85000"/>
                    <a:lumOff val="15000"/>
                  </a:schemeClr>
                </a:solidFill>
                <a:latin typeface="Garamond" pitchFamily="18" charset="0"/>
                <a:cs typeface="Times New Roman" pitchFamily="18" charset="0"/>
              </a:endParaRPr>
            </a:p>
          </p:txBody>
        </p:sp>
      </p:grpSp>
      <p:grpSp>
        <p:nvGrpSpPr>
          <p:cNvPr id="3076" name="Group 34"/>
          <p:cNvGrpSpPr>
            <a:grpSpLocks/>
          </p:cNvGrpSpPr>
          <p:nvPr/>
        </p:nvGrpSpPr>
        <p:grpSpPr bwMode="auto">
          <a:xfrm rot="331159">
            <a:off x="1894068" y="912062"/>
            <a:ext cx="4302660" cy="1701926"/>
            <a:chOff x="1312561" y="956536"/>
            <a:chExt cx="4303006" cy="1701873"/>
          </a:xfrm>
        </p:grpSpPr>
        <p:pic>
          <p:nvPicPr>
            <p:cNvPr id="3092"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12561" y="956536"/>
              <a:ext cx="4303006" cy="170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3" name="TextBox 4"/>
            <p:cNvSpPr txBox="1">
              <a:spLocks noChangeArrowheads="1"/>
            </p:cNvSpPr>
            <p:nvPr/>
          </p:nvSpPr>
          <p:spPr bwMode="auto">
            <a:xfrm>
              <a:off x="2040793" y="1452046"/>
              <a:ext cx="3270454" cy="95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sz="2800" b="1" dirty="0" smtClean="0">
                  <a:solidFill>
                    <a:schemeClr val="bg1">
                      <a:lumMod val="85000"/>
                      <a:lumOff val="15000"/>
                    </a:schemeClr>
                  </a:solidFill>
                  <a:latin typeface="Garamond" pitchFamily="18" charset="0"/>
                  <a:cs typeface="Times New Roman" pitchFamily="18" charset="0"/>
                </a:rPr>
                <a:t>President Issues </a:t>
              </a:r>
            </a:p>
            <a:p>
              <a:pPr eaLnBrk="1" hangingPunct="1"/>
              <a:r>
                <a:rPr lang="en-GB" sz="2800" b="1" dirty="0" smtClean="0">
                  <a:solidFill>
                    <a:schemeClr val="bg1">
                      <a:lumMod val="85000"/>
                      <a:lumOff val="15000"/>
                    </a:schemeClr>
                  </a:solidFill>
                  <a:latin typeface="Garamond" pitchFamily="18" charset="0"/>
                  <a:cs typeface="Times New Roman" pitchFamily="18" charset="0"/>
                </a:rPr>
                <a:t>Cybersecurity Order</a:t>
              </a:r>
              <a:endParaRPr lang="en-GB" sz="2800" b="1" dirty="0">
                <a:solidFill>
                  <a:schemeClr val="bg1">
                    <a:lumMod val="85000"/>
                    <a:lumOff val="15000"/>
                  </a:schemeClr>
                </a:solidFill>
                <a:latin typeface="Garamond" pitchFamily="18" charset="0"/>
                <a:cs typeface="Times New Roman" pitchFamily="18" charset="0"/>
              </a:endParaRPr>
            </a:p>
          </p:txBody>
        </p:sp>
      </p:grpSp>
    </p:spTree>
    <p:extLst>
      <p:ext uri="{BB962C8B-B14F-4D97-AF65-F5344CB8AC3E}">
        <p14:creationId xmlns:p14="http://schemas.microsoft.com/office/powerpoint/2010/main" val="338251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right)">
                                      <p:cBhvr>
                                        <p:cTn id="7" dur="500"/>
                                        <p:tgtEl>
                                          <p:spTgt spid="3074"/>
                                        </p:tgtEl>
                                      </p:cBhvr>
                                    </p:animEffect>
                                  </p:childTnLst>
                                </p:cTn>
                              </p:par>
                            </p:childTnLst>
                          </p:cTn>
                        </p:par>
                        <p:par>
                          <p:cTn id="8" fill="hold">
                            <p:stCondLst>
                              <p:cond delay="500"/>
                            </p:stCondLst>
                            <p:childTnLst>
                              <p:par>
                                <p:cTn id="9" presetID="22" presetClass="entr" presetSubtype="8" fill="hold" nodeType="afterEffect">
                                  <p:stCondLst>
                                    <p:cond delay="250"/>
                                  </p:stCondLst>
                                  <p:childTnLst>
                                    <p:set>
                                      <p:cBhvr>
                                        <p:cTn id="10" dur="1" fill="hold">
                                          <p:stCondLst>
                                            <p:cond delay="0"/>
                                          </p:stCondLst>
                                        </p:cTn>
                                        <p:tgtEl>
                                          <p:spTgt spid="3079"/>
                                        </p:tgtEl>
                                        <p:attrNameLst>
                                          <p:attrName>style.visibility</p:attrName>
                                        </p:attrNameLst>
                                      </p:cBhvr>
                                      <p:to>
                                        <p:strVal val="visible"/>
                                      </p:to>
                                    </p:set>
                                    <p:animEffect transition="in" filter="wipe(left)">
                                      <p:cBhvr>
                                        <p:cTn id="11" dur="500"/>
                                        <p:tgtEl>
                                          <p:spTgt spid="3079"/>
                                        </p:tgtEl>
                                      </p:cBhvr>
                                    </p:animEffect>
                                  </p:childTnLst>
                                </p:cTn>
                              </p:par>
                            </p:childTnLst>
                          </p:cTn>
                        </p:par>
                        <p:par>
                          <p:cTn id="12" fill="hold">
                            <p:stCondLst>
                              <p:cond delay="1250"/>
                            </p:stCondLst>
                            <p:childTnLst>
                              <p:par>
                                <p:cTn id="13" presetID="22" presetClass="entr" presetSubtype="4" fill="hold" nodeType="afterEffect">
                                  <p:stCondLst>
                                    <p:cond delay="250"/>
                                  </p:stCondLst>
                                  <p:childTnLst>
                                    <p:set>
                                      <p:cBhvr>
                                        <p:cTn id="14" dur="1" fill="hold">
                                          <p:stCondLst>
                                            <p:cond delay="0"/>
                                          </p:stCondLst>
                                        </p:cTn>
                                        <p:tgtEl>
                                          <p:spTgt spid="3078"/>
                                        </p:tgtEl>
                                        <p:attrNameLst>
                                          <p:attrName>style.visibility</p:attrName>
                                        </p:attrNameLst>
                                      </p:cBhvr>
                                      <p:to>
                                        <p:strVal val="visible"/>
                                      </p:to>
                                    </p:set>
                                    <p:animEffect transition="in" filter="wipe(down)">
                                      <p:cBhvr>
                                        <p:cTn id="15" dur="500"/>
                                        <p:tgtEl>
                                          <p:spTgt spid="3078"/>
                                        </p:tgtEl>
                                      </p:cBhvr>
                                    </p:animEffect>
                                  </p:childTnLst>
                                </p:cTn>
                              </p:par>
                            </p:childTnLst>
                          </p:cTn>
                        </p:par>
                        <p:par>
                          <p:cTn id="16" fill="hold">
                            <p:stCondLst>
                              <p:cond delay="2000"/>
                            </p:stCondLst>
                            <p:childTnLst>
                              <p:par>
                                <p:cTn id="17" presetID="22" presetClass="entr" presetSubtype="8" fill="hold" nodeType="afterEffect">
                                  <p:stCondLst>
                                    <p:cond delay="250"/>
                                  </p:stCondLst>
                                  <p:childTnLst>
                                    <p:set>
                                      <p:cBhvr>
                                        <p:cTn id="18" dur="1" fill="hold">
                                          <p:stCondLst>
                                            <p:cond delay="0"/>
                                          </p:stCondLst>
                                        </p:cTn>
                                        <p:tgtEl>
                                          <p:spTgt spid="3076"/>
                                        </p:tgtEl>
                                        <p:attrNameLst>
                                          <p:attrName>style.visibility</p:attrName>
                                        </p:attrNameLst>
                                      </p:cBhvr>
                                      <p:to>
                                        <p:strVal val="visible"/>
                                      </p:to>
                                    </p:set>
                                    <p:animEffect transition="in" filter="wipe(left)">
                                      <p:cBhvr>
                                        <p:cTn id="19" dur="500"/>
                                        <p:tgtEl>
                                          <p:spTgt spid="3076"/>
                                        </p:tgtEl>
                                      </p:cBhvr>
                                    </p:animEffect>
                                  </p:childTnLst>
                                </p:cTn>
                              </p:par>
                            </p:childTnLst>
                          </p:cTn>
                        </p:par>
                        <p:par>
                          <p:cTn id="20" fill="hold">
                            <p:stCondLst>
                              <p:cond delay="2750"/>
                            </p:stCondLst>
                            <p:childTnLst>
                              <p:par>
                                <p:cTn id="21" presetID="22" presetClass="entr" presetSubtype="2" fill="hold" nodeType="afterEffect">
                                  <p:stCondLst>
                                    <p:cond delay="250"/>
                                  </p:stCondLst>
                                  <p:childTnLst>
                                    <p:set>
                                      <p:cBhvr>
                                        <p:cTn id="22" dur="1" fill="hold">
                                          <p:stCondLst>
                                            <p:cond delay="0"/>
                                          </p:stCondLst>
                                        </p:cTn>
                                        <p:tgtEl>
                                          <p:spTgt spid="3077"/>
                                        </p:tgtEl>
                                        <p:attrNameLst>
                                          <p:attrName>style.visibility</p:attrName>
                                        </p:attrNameLst>
                                      </p:cBhvr>
                                      <p:to>
                                        <p:strVal val="visible"/>
                                      </p:to>
                                    </p:set>
                                    <p:animEffect transition="in" filter="wipe(right)">
                                      <p:cBhvr>
                                        <p:cTn id="23" dur="500"/>
                                        <p:tgtEl>
                                          <p:spTgt spid="3077"/>
                                        </p:tgtEl>
                                      </p:cBhvr>
                                    </p:animEffect>
                                  </p:childTnLst>
                                </p:cTn>
                              </p:par>
                            </p:childTnLst>
                          </p:cTn>
                        </p:par>
                        <p:par>
                          <p:cTn id="24" fill="hold">
                            <p:stCondLst>
                              <p:cond delay="3500"/>
                            </p:stCondLst>
                            <p:childTnLst>
                              <p:par>
                                <p:cTn id="25" presetID="22" presetClass="entr" presetSubtype="8" fill="hold" nodeType="afterEffect">
                                  <p:stCondLst>
                                    <p:cond delay="250"/>
                                  </p:stCondLst>
                                  <p:childTnLst>
                                    <p:set>
                                      <p:cBhvr>
                                        <p:cTn id="26" dur="1" fill="hold">
                                          <p:stCondLst>
                                            <p:cond delay="0"/>
                                          </p:stCondLst>
                                        </p:cTn>
                                        <p:tgtEl>
                                          <p:spTgt spid="3075"/>
                                        </p:tgtEl>
                                        <p:attrNameLst>
                                          <p:attrName>style.visibility</p:attrName>
                                        </p:attrNameLst>
                                      </p:cBhvr>
                                      <p:to>
                                        <p:strVal val="visible"/>
                                      </p:to>
                                    </p:set>
                                    <p:animEffect transition="in" filter="wipe(left)">
                                      <p:cBhvr>
                                        <p:cTn id="27" dur="500"/>
                                        <p:tgtEl>
                                          <p:spTgt spid="3075"/>
                                        </p:tgtEl>
                                      </p:cBhvr>
                                    </p:animEffect>
                                  </p:childTnLst>
                                </p:cTn>
                              </p:par>
                            </p:childTnLst>
                          </p:cTn>
                        </p:par>
                        <p:par>
                          <p:cTn id="28" fill="hold">
                            <p:stCondLst>
                              <p:cond delay="4250"/>
                            </p:stCondLst>
                            <p:childTnLst>
                              <p:par>
                                <p:cTn id="29" presetID="22" presetClass="entr" presetSubtype="8" fill="hold" nodeType="afterEffect">
                                  <p:stCondLst>
                                    <p:cond delay="250"/>
                                  </p:stCondLst>
                                  <p:childTnLst>
                                    <p:set>
                                      <p:cBhvr>
                                        <p:cTn id="30" dur="1" fill="hold">
                                          <p:stCondLst>
                                            <p:cond delay="0"/>
                                          </p:stCondLst>
                                        </p:cTn>
                                        <p:tgtEl>
                                          <p:spTgt spid="3080"/>
                                        </p:tgtEl>
                                        <p:attrNameLst>
                                          <p:attrName>style.visibility</p:attrName>
                                        </p:attrNameLst>
                                      </p:cBhvr>
                                      <p:to>
                                        <p:strVal val="visible"/>
                                      </p:to>
                                    </p:set>
                                    <p:animEffect transition="in" filter="wipe(left)">
                                      <p:cBhvr>
                                        <p:cTn id="31"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71000"/>
                    </a14:imgEffect>
                  </a14:imgLayer>
                </a14:imgProps>
              </a:ext>
              <a:ext uri="{28A0092B-C50C-407E-A947-70E740481C1C}">
                <a14:useLocalDpi xmlns:a14="http://schemas.microsoft.com/office/drawing/2010/main" val="0"/>
              </a:ext>
            </a:extLst>
          </a:blip>
          <a:stretch>
            <a:fillRect/>
          </a:stretch>
        </p:blipFill>
        <p:spPr>
          <a:xfrm>
            <a:off x="0" y="-152400"/>
            <a:ext cx="9144000" cy="7010400"/>
          </a:xfrm>
          <a:prstGeom prst="rect">
            <a:avLst/>
          </a:prstGeom>
          <a:noFill/>
          <a:effectLst/>
        </p:spPr>
      </p:pic>
      <p:sp>
        <p:nvSpPr>
          <p:cNvPr id="2" name="Title 1"/>
          <p:cNvSpPr>
            <a:spLocks noGrp="1"/>
          </p:cNvSpPr>
          <p:nvPr>
            <p:ph type="title"/>
          </p:nvPr>
        </p:nvSpPr>
        <p:spPr/>
        <p:txBody>
          <a:bodyPr/>
          <a:lstStyle/>
          <a:p>
            <a:r>
              <a:rPr lang="en-US" b="1" dirty="0">
                <a:latin typeface="Helvetica" pitchFamily="34" charset="0"/>
                <a:cs typeface="Helvetica" pitchFamily="34" charset="0"/>
              </a:rPr>
              <a:t>Today’s Cyber Threats</a:t>
            </a:r>
          </a:p>
        </p:txBody>
      </p:sp>
      <p:sp>
        <p:nvSpPr>
          <p:cNvPr id="7" name="Content Placeholder 6"/>
          <p:cNvSpPr>
            <a:spLocks noGrp="1"/>
          </p:cNvSpPr>
          <p:nvPr>
            <p:ph idx="1"/>
          </p:nvPr>
        </p:nvSpPr>
        <p:spPr>
          <a:xfrm>
            <a:off x="457200" y="1600200"/>
            <a:ext cx="8229600" cy="5029199"/>
          </a:xfrm>
        </p:spPr>
        <p:txBody>
          <a:bodyPr/>
          <a:lstStyle/>
          <a:p>
            <a:r>
              <a:rPr lang="en-US" dirty="0" smtClean="0">
                <a:latin typeface="Helvetica" pitchFamily="34" charset="0"/>
                <a:cs typeface="Helvetica" pitchFamily="34" charset="0"/>
              </a:rPr>
              <a:t>Malicious activity by </a:t>
            </a:r>
            <a:r>
              <a:rPr lang="en-US" dirty="0" err="1" smtClean="0">
                <a:latin typeface="Helvetica" pitchFamily="34" charset="0"/>
                <a:cs typeface="Helvetica" pitchFamily="34" charset="0"/>
              </a:rPr>
              <a:t>hacktivists</a:t>
            </a:r>
            <a:endParaRPr lang="en-US" dirty="0" smtClean="0">
              <a:latin typeface="Helvetica" pitchFamily="34" charset="0"/>
              <a:cs typeface="Helvetica" pitchFamily="34" charset="0"/>
            </a:endParaRPr>
          </a:p>
          <a:p>
            <a:r>
              <a:rPr lang="en-US" dirty="0" smtClean="0">
                <a:latin typeface="Helvetica" pitchFamily="34" charset="0"/>
                <a:cs typeface="Helvetica" pitchFamily="34" charset="0"/>
              </a:rPr>
              <a:t>Financial crimes and other frauds</a:t>
            </a:r>
          </a:p>
          <a:p>
            <a:r>
              <a:rPr lang="en-US" dirty="0">
                <a:latin typeface="Helvetica" pitchFamily="34" charset="0"/>
                <a:cs typeface="Helvetica" pitchFamily="34" charset="0"/>
              </a:rPr>
              <a:t>Website defacements</a:t>
            </a:r>
          </a:p>
          <a:p>
            <a:r>
              <a:rPr lang="en-US" dirty="0" smtClean="0">
                <a:latin typeface="Helvetica" pitchFamily="34" charset="0"/>
                <a:cs typeface="Helvetica" pitchFamily="34" charset="0"/>
              </a:rPr>
              <a:t>Theft of confidential business information and proprietary technology</a:t>
            </a:r>
          </a:p>
          <a:p>
            <a:r>
              <a:rPr lang="en-US" dirty="0" smtClean="0">
                <a:latin typeface="Helvetica" pitchFamily="34" charset="0"/>
                <a:cs typeface="Helvetica" pitchFamily="34" charset="0"/>
              </a:rPr>
              <a:t>Denial of service (DDOS) attacks</a:t>
            </a:r>
          </a:p>
          <a:p>
            <a:r>
              <a:rPr lang="en-US" dirty="0" smtClean="0">
                <a:latin typeface="Helvetica" pitchFamily="34" charset="0"/>
                <a:cs typeface="Helvetica" pitchFamily="34" charset="0"/>
              </a:rPr>
              <a:t>Destruction of information and systems</a:t>
            </a:r>
            <a:endParaRPr lang="en-US" dirty="0">
              <a:latin typeface="Helvetica" pitchFamily="34" charset="0"/>
              <a:cs typeface="Helvetica" pitchFamily="34" charset="0"/>
            </a:endParaRPr>
          </a:p>
        </p:txBody>
      </p:sp>
    </p:spTree>
    <p:extLst>
      <p:ext uri="{BB962C8B-B14F-4D97-AF65-F5344CB8AC3E}">
        <p14:creationId xmlns:p14="http://schemas.microsoft.com/office/powerpoint/2010/main" val="295808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7">
                                            <p:txEl>
                                              <p:pRg st="3" end="3"/>
                                            </p:txEl>
                                          </p:spTgt>
                                        </p:tgtEl>
                                        <p:attrNameLst>
                                          <p:attrName>style.color</p:attrName>
                                        </p:attrNameLst>
                                      </p:cBhvr>
                                      <p:to>
                                        <a:schemeClr val="accent2"/>
                                      </p:to>
                                    </p:animClr>
                                    <p:animClr clrSpc="rgb" dir="cw">
                                      <p:cBhvr>
                                        <p:cTn id="7" dur="500" fill="hold"/>
                                        <p:tgtEl>
                                          <p:spTgt spid="7">
                                            <p:txEl>
                                              <p:pRg st="3" end="3"/>
                                            </p:txEl>
                                          </p:spTgt>
                                        </p:tgtEl>
                                        <p:attrNameLst>
                                          <p:attrName>fillcolor</p:attrName>
                                        </p:attrNameLst>
                                      </p:cBhvr>
                                      <p:to>
                                        <a:schemeClr val="accent2"/>
                                      </p:to>
                                    </p:animClr>
                                    <p:set>
                                      <p:cBhvr>
                                        <p:cTn id="8" dur="500" fill="hold"/>
                                        <p:tgtEl>
                                          <p:spTgt spid="7">
                                            <p:txEl>
                                              <p:pRg st="3" end="3"/>
                                            </p:txEl>
                                          </p:spTgt>
                                        </p:tgtEl>
                                        <p:attrNameLst>
                                          <p:attrName>fill.type</p:attrName>
                                        </p:attrNameLst>
                                      </p:cBhvr>
                                      <p:to>
                                        <p:strVal val="solid"/>
                                      </p:to>
                                    </p:set>
                                    <p:set>
                                      <p:cBhvr>
                                        <p:cTn id="9" dur="500" fill="hold"/>
                                        <p:tgtEl>
                                          <p:spTgt spid="7">
                                            <p:txEl>
                                              <p:pRg st="3" end="3"/>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7">
                                            <p:txEl>
                                              <p:pRg st="4" end="4"/>
                                            </p:txEl>
                                          </p:spTgt>
                                        </p:tgtEl>
                                        <p:attrNameLst>
                                          <p:attrName>style.color</p:attrName>
                                        </p:attrNameLst>
                                      </p:cBhvr>
                                      <p:to>
                                        <a:schemeClr val="accent2"/>
                                      </p:to>
                                    </p:animClr>
                                    <p:animClr clrSpc="rgb" dir="cw">
                                      <p:cBhvr>
                                        <p:cTn id="12" dur="500" fill="hold"/>
                                        <p:tgtEl>
                                          <p:spTgt spid="7">
                                            <p:txEl>
                                              <p:pRg st="4" end="4"/>
                                            </p:txEl>
                                          </p:spTgt>
                                        </p:tgtEl>
                                        <p:attrNameLst>
                                          <p:attrName>fillcolor</p:attrName>
                                        </p:attrNameLst>
                                      </p:cBhvr>
                                      <p:to>
                                        <a:schemeClr val="accent2"/>
                                      </p:to>
                                    </p:animClr>
                                    <p:set>
                                      <p:cBhvr>
                                        <p:cTn id="13" dur="500" fill="hold"/>
                                        <p:tgtEl>
                                          <p:spTgt spid="7">
                                            <p:txEl>
                                              <p:pRg st="4" end="4"/>
                                            </p:txEl>
                                          </p:spTgt>
                                        </p:tgtEl>
                                        <p:attrNameLst>
                                          <p:attrName>fill.type</p:attrName>
                                        </p:attrNameLst>
                                      </p:cBhvr>
                                      <p:to>
                                        <p:strVal val="solid"/>
                                      </p:to>
                                    </p:set>
                                    <p:set>
                                      <p:cBhvr>
                                        <p:cTn id="14" dur="500" fill="hold"/>
                                        <p:tgtEl>
                                          <p:spTgt spid="7">
                                            <p:txEl>
                                              <p:pRg st="4" end="4"/>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7">
                                            <p:txEl>
                                              <p:pRg st="5" end="5"/>
                                            </p:txEl>
                                          </p:spTgt>
                                        </p:tgtEl>
                                        <p:attrNameLst>
                                          <p:attrName>style.color</p:attrName>
                                        </p:attrNameLst>
                                      </p:cBhvr>
                                      <p:to>
                                        <a:schemeClr val="accent2"/>
                                      </p:to>
                                    </p:animClr>
                                    <p:animClr clrSpc="rgb" dir="cw">
                                      <p:cBhvr>
                                        <p:cTn id="17" dur="500" fill="hold"/>
                                        <p:tgtEl>
                                          <p:spTgt spid="7">
                                            <p:txEl>
                                              <p:pRg st="5" end="5"/>
                                            </p:txEl>
                                          </p:spTgt>
                                        </p:tgtEl>
                                        <p:attrNameLst>
                                          <p:attrName>fillcolor</p:attrName>
                                        </p:attrNameLst>
                                      </p:cBhvr>
                                      <p:to>
                                        <a:schemeClr val="accent2"/>
                                      </p:to>
                                    </p:animClr>
                                    <p:set>
                                      <p:cBhvr>
                                        <p:cTn id="18" dur="500" fill="hold"/>
                                        <p:tgtEl>
                                          <p:spTgt spid="7">
                                            <p:txEl>
                                              <p:pRg st="5" end="5"/>
                                            </p:txEl>
                                          </p:spTgt>
                                        </p:tgtEl>
                                        <p:attrNameLst>
                                          <p:attrName>fill.type</p:attrName>
                                        </p:attrNameLst>
                                      </p:cBhvr>
                                      <p:to>
                                        <p:strVal val="solid"/>
                                      </p:to>
                                    </p:set>
                                    <p:set>
                                      <p:cBhvr>
                                        <p:cTn id="19" dur="500" fill="hold"/>
                                        <p:tgtEl>
                                          <p:spTgt spid="7">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71000"/>
                    </a14:imgEffect>
                  </a14:imgLayer>
                </a14:imgProps>
              </a:ext>
              <a:ext uri="{28A0092B-C50C-407E-A947-70E740481C1C}">
                <a14:useLocalDpi xmlns:a14="http://schemas.microsoft.com/office/drawing/2010/main" val="0"/>
              </a:ext>
            </a:extLst>
          </a:blip>
          <a:stretch>
            <a:fillRect/>
          </a:stretch>
        </p:blipFill>
        <p:spPr>
          <a:xfrm>
            <a:off x="0" y="-152400"/>
            <a:ext cx="9144000" cy="7010400"/>
          </a:xfrm>
          <a:prstGeom prst="rect">
            <a:avLst/>
          </a:prstGeom>
          <a:noFill/>
          <a:effectLst/>
        </p:spPr>
      </p:pic>
      <p:sp>
        <p:nvSpPr>
          <p:cNvPr id="2" name="Title 1"/>
          <p:cNvSpPr>
            <a:spLocks noGrp="1"/>
          </p:cNvSpPr>
          <p:nvPr>
            <p:ph type="title"/>
          </p:nvPr>
        </p:nvSpPr>
        <p:spPr/>
        <p:txBody>
          <a:bodyPr>
            <a:normAutofit/>
          </a:bodyPr>
          <a:lstStyle/>
          <a:p>
            <a:r>
              <a:rPr lang="en-US" b="1" dirty="0" smtClean="0">
                <a:latin typeface="Helvetica" pitchFamily="34" charset="0"/>
                <a:cs typeface="Helvetica" pitchFamily="34" charset="0"/>
              </a:rPr>
              <a:t>What the USG is Doing</a:t>
            </a:r>
            <a:endParaRPr lang="en-US" b="1" dirty="0">
              <a:latin typeface="Helvetica" pitchFamily="34" charset="0"/>
              <a:cs typeface="Helvetica" pitchFamily="34" charset="0"/>
            </a:endParaRPr>
          </a:p>
        </p:txBody>
      </p:sp>
      <p:sp>
        <p:nvSpPr>
          <p:cNvPr id="7" name="Content Placeholder 6"/>
          <p:cNvSpPr>
            <a:spLocks noGrp="1"/>
          </p:cNvSpPr>
          <p:nvPr>
            <p:ph idx="1"/>
          </p:nvPr>
        </p:nvSpPr>
        <p:spPr>
          <a:xfrm>
            <a:off x="457200" y="1600200"/>
            <a:ext cx="8229600" cy="5029199"/>
          </a:xfrm>
        </p:spPr>
        <p:txBody>
          <a:bodyPr>
            <a:normAutofit lnSpcReduction="10000"/>
          </a:bodyPr>
          <a:lstStyle/>
          <a:p>
            <a:r>
              <a:rPr lang="en-US" dirty="0" smtClean="0">
                <a:latin typeface="Helvetica" pitchFamily="34" charset="0"/>
                <a:cs typeface="Helvetica" pitchFamily="34" charset="0"/>
              </a:rPr>
              <a:t>E.O. 13636, Improving Critical Infrastructure Cybersecurity (2013), http</a:t>
            </a:r>
            <a:r>
              <a:rPr lang="en-US" dirty="0">
                <a:latin typeface="Helvetica" pitchFamily="34" charset="0"/>
                <a:cs typeface="Helvetica" pitchFamily="34" charset="0"/>
              </a:rPr>
              <a:t>://</a:t>
            </a:r>
            <a:r>
              <a:rPr lang="en-US" dirty="0" smtClean="0">
                <a:latin typeface="Helvetica" pitchFamily="34" charset="0"/>
                <a:cs typeface="Helvetica" pitchFamily="34" charset="0"/>
              </a:rPr>
              <a:t>wh.gov/dbX5</a:t>
            </a:r>
          </a:p>
          <a:p>
            <a:pPr lvl="1"/>
            <a:r>
              <a:rPr lang="en-US" dirty="0" smtClean="0">
                <a:latin typeface="Helvetica" pitchFamily="34" charset="0"/>
                <a:cs typeface="Helvetica" pitchFamily="34" charset="0"/>
              </a:rPr>
              <a:t>Share information </a:t>
            </a:r>
            <a:r>
              <a:rPr lang="en-US" dirty="0">
                <a:latin typeface="Helvetica" pitchFamily="34" charset="0"/>
                <a:cs typeface="Helvetica" pitchFamily="34" charset="0"/>
              </a:rPr>
              <a:t>about cyber </a:t>
            </a:r>
            <a:r>
              <a:rPr lang="en-US" dirty="0" smtClean="0">
                <a:latin typeface="Helvetica" pitchFamily="34" charset="0"/>
                <a:cs typeface="Helvetica" pitchFamily="34" charset="0"/>
              </a:rPr>
              <a:t>threats, </a:t>
            </a:r>
            <a:r>
              <a:rPr lang="en-US" dirty="0">
                <a:latin typeface="Helvetica" pitchFamily="34" charset="0"/>
                <a:cs typeface="Helvetica" pitchFamily="34" charset="0"/>
              </a:rPr>
              <a:t>including </a:t>
            </a:r>
            <a:r>
              <a:rPr lang="en-US" dirty="0" smtClean="0">
                <a:latin typeface="Helvetica" pitchFamily="34" charset="0"/>
                <a:cs typeface="Helvetica" pitchFamily="34" charset="0"/>
              </a:rPr>
              <a:t>with the </a:t>
            </a:r>
            <a:r>
              <a:rPr lang="en-US" dirty="0">
                <a:latin typeface="Helvetica" pitchFamily="34" charset="0"/>
                <a:cs typeface="Helvetica" pitchFamily="34" charset="0"/>
              </a:rPr>
              <a:t>private sector</a:t>
            </a:r>
          </a:p>
          <a:p>
            <a:pPr lvl="1"/>
            <a:r>
              <a:rPr lang="en-US" dirty="0" smtClean="0">
                <a:latin typeface="Helvetica" pitchFamily="34" charset="0"/>
                <a:cs typeface="Helvetica" pitchFamily="34" charset="0"/>
              </a:rPr>
              <a:t>Expand cyber security services for critical infrastructure beyond the U.S. defense industrial base</a:t>
            </a:r>
          </a:p>
          <a:p>
            <a:pPr lvl="1"/>
            <a:r>
              <a:rPr lang="en-US" dirty="0" smtClean="0">
                <a:latin typeface="Helvetica" pitchFamily="34" charset="0"/>
                <a:cs typeface="Helvetica" pitchFamily="34" charset="0"/>
              </a:rPr>
              <a:t>Directs the </a:t>
            </a:r>
            <a:r>
              <a:rPr lang="en-US" dirty="0">
                <a:latin typeface="Helvetica" pitchFamily="34" charset="0"/>
                <a:cs typeface="Helvetica" pitchFamily="34" charset="0"/>
              </a:rPr>
              <a:t>National Institute of Standards and </a:t>
            </a:r>
            <a:r>
              <a:rPr lang="en-US" dirty="0" smtClean="0">
                <a:latin typeface="Helvetica" pitchFamily="34" charset="0"/>
                <a:cs typeface="Helvetica" pitchFamily="34" charset="0"/>
              </a:rPr>
              <a:t>Technology to establish standards to improve cyber security</a:t>
            </a:r>
            <a:endParaRPr lang="en-US" dirty="0">
              <a:latin typeface="Helvetica" pitchFamily="34" charset="0"/>
              <a:cs typeface="Helvetica" pitchFamily="34" charset="0"/>
            </a:endParaRPr>
          </a:p>
          <a:p>
            <a:pPr lvl="1"/>
            <a:endParaRPr lang="en-US" dirty="0">
              <a:latin typeface="Helvetica" pitchFamily="34" charset="0"/>
              <a:cs typeface="Helvetica" pitchFamily="34" charset="0"/>
            </a:endParaRPr>
          </a:p>
        </p:txBody>
      </p:sp>
    </p:spTree>
    <p:extLst>
      <p:ext uri="{BB962C8B-B14F-4D97-AF65-F5344CB8AC3E}">
        <p14:creationId xmlns:p14="http://schemas.microsoft.com/office/powerpoint/2010/main" val="2377341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58000"/>
                    </a14:imgEffect>
                  </a14:imgLayer>
                </a14:imgProps>
              </a:ext>
              <a:ext uri="{28A0092B-C50C-407E-A947-70E740481C1C}">
                <a14:useLocalDpi xmlns:a14="http://schemas.microsoft.com/office/drawing/2010/main" val="0"/>
              </a:ext>
            </a:extLst>
          </a:blip>
          <a:stretch>
            <a:fillRect/>
          </a:stretch>
        </p:blipFill>
        <p:spPr>
          <a:xfrm>
            <a:off x="0" y="-152400"/>
            <a:ext cx="9144000" cy="7010400"/>
          </a:xfrm>
          <a:prstGeom prst="rect">
            <a:avLst/>
          </a:prstGeom>
          <a:noFill/>
          <a:effectLst/>
        </p:spPr>
      </p:pic>
      <p:graphicFrame>
        <p:nvGraphicFramePr>
          <p:cNvPr id="42" name="Diagram 41"/>
          <p:cNvGraphicFramePr/>
          <p:nvPr>
            <p:extLst>
              <p:ext uri="{D42A27DB-BD31-4B8C-83A1-F6EECF244321}">
                <p14:modId xmlns:p14="http://schemas.microsoft.com/office/powerpoint/2010/main" val="4030466791"/>
              </p:ext>
            </p:extLst>
          </p:nvPr>
        </p:nvGraphicFramePr>
        <p:xfrm>
          <a:off x="1066800" y="1295400"/>
          <a:ext cx="7010400" cy="5003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descr="C:\Presentations\Justice Seal.gif"/>
          <p:cNvPicPr>
            <a:picLocks noChangeAspect="1" noChangeArrowheads="1"/>
          </p:cNvPicPr>
          <p:nvPr/>
        </p:nvPicPr>
        <p:blipFill>
          <a:blip r:embed="rId10" cstate="print">
            <a:lum bright="6000"/>
          </a:blip>
          <a:srcRect/>
          <a:stretch>
            <a:fillRect/>
          </a:stretch>
        </p:blipFill>
        <p:spPr>
          <a:xfrm>
            <a:off x="7467600" y="-26503"/>
            <a:ext cx="1454425" cy="1393824"/>
          </a:xfrm>
          <a:prstGeom prst="rect">
            <a:avLst/>
          </a:prstGeom>
          <a:noFill/>
          <a:ln/>
        </p:spPr>
      </p:pic>
      <p:sp>
        <p:nvSpPr>
          <p:cNvPr id="7" name="TextBox 6"/>
          <p:cNvSpPr txBox="1"/>
          <p:nvPr/>
        </p:nvSpPr>
        <p:spPr>
          <a:xfrm>
            <a:off x="16565" y="408799"/>
            <a:ext cx="7689574" cy="492443"/>
          </a:xfrm>
          <a:prstGeom prst="rect">
            <a:avLst/>
          </a:prstGeom>
          <a:noFill/>
        </p:spPr>
        <p:txBody>
          <a:bodyPr wrap="square" rtlCol="0">
            <a:spAutoFit/>
          </a:bodyPr>
          <a:lstStyle/>
          <a:p>
            <a:r>
              <a:rPr lang="en-US" sz="2600" b="1" dirty="0" smtClean="0">
                <a:latin typeface="Helvetica" pitchFamily="34" charset="0"/>
                <a:cs typeface="Helvetica" pitchFamily="34" charset="0"/>
              </a:rPr>
              <a:t>   National Security Cyber Specialist Network</a:t>
            </a:r>
            <a:endParaRPr lang="en-US" sz="2600" b="1" dirty="0">
              <a:latin typeface="Helvetica" pitchFamily="34" charset="0"/>
              <a:cs typeface="Helvetica" pitchFamily="34" charset="0"/>
            </a:endParaRPr>
          </a:p>
        </p:txBody>
      </p:sp>
    </p:spTree>
    <p:extLst>
      <p:ext uri="{BB962C8B-B14F-4D97-AF65-F5344CB8AC3E}">
        <p14:creationId xmlns:p14="http://schemas.microsoft.com/office/powerpoint/2010/main" val="396088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3000"/>
                    </a14:imgEffect>
                  </a14:imgLayer>
                </a14:imgProps>
              </a:ext>
              <a:ext uri="{28A0092B-C50C-407E-A947-70E740481C1C}">
                <a14:useLocalDpi xmlns:a14="http://schemas.microsoft.com/office/drawing/2010/main" val="0"/>
              </a:ext>
            </a:extLst>
          </a:blip>
          <a:stretch>
            <a:fillRect/>
          </a:stretch>
        </p:blipFill>
        <p:spPr>
          <a:xfrm>
            <a:off x="0" y="-152400"/>
            <a:ext cx="9144000" cy="7010400"/>
          </a:xfrm>
          <a:prstGeom prst="rect">
            <a:avLst/>
          </a:prstGeom>
          <a:noFill/>
          <a:effectLst/>
        </p:spPr>
      </p:pic>
      <p:pic>
        <p:nvPicPr>
          <p:cNvPr id="3078" name="Picture 6" descr="C:\Users\egeorge\AppData\Local\Microsoft\Windows\Temporary Internet Files\Content.IE5\URP09AZM\MP900289893[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79" b="100000" l="0" r="100000">
                        <a14:foregroundMark x1="17000" y1="32412" x2="17000" y2="32412"/>
                        <a14:foregroundMark x1="9833" y1="25879" x2="9833" y2="25879"/>
                        <a14:foregroundMark x1="6500" y1="13819" x2="27333" y2="26633"/>
                        <a14:foregroundMark x1="27500" y1="27136" x2="44500" y2="14573"/>
                        <a14:foregroundMark x1="44500" y1="14573" x2="69333" y2="18342"/>
                        <a14:foregroundMark x1="69333" y1="18342" x2="83000" y2="11055"/>
                        <a14:foregroundMark x1="89167" y1="88693" x2="76833" y2="64070"/>
                        <a14:foregroundMark x1="74833" y1="70854" x2="60333" y2="89447"/>
                        <a14:foregroundMark x1="6667" y1="50000" x2="6667" y2="14070"/>
                        <a14:foregroundMark x1="53500" y1="92965" x2="53500" y2="92965"/>
                        <a14:foregroundMark x1="55167" y1="91206" x2="57167" y2="88191"/>
                        <a14:foregroundMark x1="54500" y1="92211" x2="54500" y2="92211"/>
                        <a14:foregroundMark x1="78667" y1="18342" x2="77333" y2="18844"/>
                        <a14:foregroundMark x1="83500" y1="11558" x2="89833" y2="11809"/>
                        <a14:foregroundMark x1="6167" y1="58040" x2="8333" y2="52010"/>
                        <a14:foregroundMark x1="4667" y1="61055" x2="1667" y2="66834"/>
                        <a14:foregroundMark x1="2000" y1="68090" x2="0" y2="68090"/>
                        <a14:foregroundMark x1="50833" y1="91457" x2="50833" y2="91457"/>
                        <a14:foregroundMark x1="91167" y1="7538" x2="98000" y2="6281"/>
                      </a14:backgroundRemoval>
                    </a14:imgEffect>
                  </a14:imgLayer>
                </a14:imgProps>
              </a:ext>
              <a:ext uri="{28A0092B-C50C-407E-A947-70E740481C1C}">
                <a14:useLocalDpi xmlns:a14="http://schemas.microsoft.com/office/drawing/2010/main" val="0"/>
              </a:ext>
            </a:extLst>
          </a:blip>
          <a:srcRect/>
          <a:stretch>
            <a:fillRect/>
          </a:stretch>
        </p:blipFill>
        <p:spPr bwMode="auto">
          <a:xfrm>
            <a:off x="34462" y="1066800"/>
            <a:ext cx="9075075" cy="58044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81000" y="381000"/>
            <a:ext cx="5191126" cy="954107"/>
          </a:xfrm>
          <a:prstGeom prst="rect">
            <a:avLst/>
          </a:prstGeom>
          <a:noFill/>
        </p:spPr>
        <p:txBody>
          <a:bodyPr wrap="square" rtlCol="0">
            <a:spAutoFit/>
          </a:bodyPr>
          <a:lstStyle/>
          <a:p>
            <a:r>
              <a:rPr lang="en-US" sz="2800" dirty="0" smtClean="0">
                <a:latin typeface="Helvetica" pitchFamily="34" charset="0"/>
                <a:cs typeface="Helvetica" pitchFamily="34" charset="0"/>
              </a:rPr>
              <a:t>to combat cyber attacks,</a:t>
            </a:r>
          </a:p>
          <a:p>
            <a:r>
              <a:rPr lang="en-US" sz="2800" dirty="0">
                <a:latin typeface="Helvetica" pitchFamily="34" charset="0"/>
                <a:cs typeface="Helvetica" pitchFamily="34" charset="0"/>
              </a:rPr>
              <a:t>	</a:t>
            </a:r>
            <a:r>
              <a:rPr lang="en-US" sz="2800" dirty="0" smtClean="0">
                <a:latin typeface="Helvetica" pitchFamily="34" charset="0"/>
                <a:cs typeface="Helvetica" pitchFamily="34" charset="0"/>
              </a:rPr>
              <a:t>	we need to work</a:t>
            </a:r>
            <a:endParaRPr lang="en-US" sz="2800" dirty="0">
              <a:latin typeface="Helvetica" pitchFamily="34" charset="0"/>
              <a:cs typeface="Helvetica" pitchFamily="34" charset="0"/>
            </a:endParaRPr>
          </a:p>
        </p:txBody>
      </p:sp>
      <p:sp>
        <p:nvSpPr>
          <p:cNvPr id="18" name="TextBox 17"/>
          <p:cNvSpPr txBox="1"/>
          <p:nvPr/>
        </p:nvSpPr>
        <p:spPr>
          <a:xfrm>
            <a:off x="4816658" y="1219200"/>
            <a:ext cx="2041342" cy="646331"/>
          </a:xfrm>
          <a:prstGeom prst="rect">
            <a:avLst/>
          </a:prstGeom>
          <a:noFill/>
        </p:spPr>
        <p:txBody>
          <a:bodyPr wrap="square" rtlCol="0">
            <a:spAutoFit/>
          </a:bodyPr>
          <a:lstStyle/>
          <a:p>
            <a:r>
              <a:rPr lang="en-US" sz="3600" b="1" dirty="0">
                <a:latin typeface="Helvetica" pitchFamily="34" charset="0"/>
                <a:cs typeface="Helvetica" pitchFamily="34" charset="0"/>
              </a:rPr>
              <a:t>together</a:t>
            </a:r>
          </a:p>
        </p:txBody>
      </p:sp>
    </p:spTree>
    <p:extLst>
      <p:ext uri="{BB962C8B-B14F-4D97-AF65-F5344CB8AC3E}">
        <p14:creationId xmlns:p14="http://schemas.microsoft.com/office/powerpoint/2010/main" val="204361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1000"/>
                                  </p:stCondLst>
                                  <p:childTnLst>
                                    <p:animClr clrSpc="rgb" dir="cw">
                                      <p:cBhvr override="childStyle">
                                        <p:cTn id="6" dur="2000" fill="hold"/>
                                        <p:tgtEl>
                                          <p:spTgt spid="18"/>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04800" y="381000"/>
            <a:ext cx="3605859" cy="1815882"/>
          </a:xfrm>
          <a:prstGeom prst="rect">
            <a:avLst/>
          </a:prstGeom>
          <a:noFill/>
        </p:spPr>
        <p:txBody>
          <a:bodyPr wrap="none" rtlCol="0">
            <a:spAutoFit/>
          </a:bodyPr>
          <a:lstStyle/>
          <a:p>
            <a:r>
              <a:rPr lang="en-US" sz="3200" dirty="0" smtClean="0"/>
              <a:t>no intrusion is </a:t>
            </a:r>
          </a:p>
          <a:p>
            <a:r>
              <a:rPr lang="en-US" sz="4800" b="1" dirty="0" smtClean="0"/>
              <a:t> </a:t>
            </a:r>
            <a:endParaRPr lang="en-US" sz="3200" b="1" dirty="0"/>
          </a:p>
          <a:p>
            <a:r>
              <a:rPr lang="en-US" sz="3200" dirty="0"/>
              <a:t>		to </a:t>
            </a:r>
            <a:r>
              <a:rPr lang="en-US" sz="3200" dirty="0" smtClean="0"/>
              <a:t>report</a:t>
            </a:r>
            <a:endParaRPr lang="en-US" sz="3200" dirty="0"/>
          </a:p>
        </p:txBody>
      </p:sp>
      <p:sp>
        <p:nvSpPr>
          <p:cNvPr id="4" name="TextBox 3"/>
          <p:cNvSpPr txBox="1"/>
          <p:nvPr/>
        </p:nvSpPr>
        <p:spPr>
          <a:xfrm>
            <a:off x="1207994" y="934998"/>
            <a:ext cx="2876989" cy="707886"/>
          </a:xfrm>
          <a:prstGeom prst="rect">
            <a:avLst/>
          </a:prstGeom>
          <a:noFill/>
        </p:spPr>
        <p:txBody>
          <a:bodyPr wrap="square" rtlCol="0">
            <a:spAutoFit/>
          </a:bodyPr>
          <a:lstStyle/>
          <a:p>
            <a:r>
              <a:rPr lang="en-US" sz="4000" b="1" dirty="0" smtClean="0"/>
              <a:t>too </a:t>
            </a:r>
            <a:r>
              <a:rPr lang="en-US" sz="4000" b="1" dirty="0"/>
              <a:t>small</a:t>
            </a:r>
          </a:p>
        </p:txBody>
      </p:sp>
    </p:spTree>
    <p:extLst>
      <p:ext uri="{BB962C8B-B14F-4D97-AF65-F5344CB8AC3E}">
        <p14:creationId xmlns:p14="http://schemas.microsoft.com/office/powerpoint/2010/main" val="279550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125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4000"/>
                    </a14:imgEffect>
                  </a14:imgLayer>
                </a14:imgProps>
              </a:ext>
              <a:ext uri="{28A0092B-C50C-407E-A947-70E740481C1C}">
                <a14:useLocalDpi xmlns:a14="http://schemas.microsoft.com/office/drawing/2010/main" val="0"/>
              </a:ext>
            </a:extLst>
          </a:blip>
          <a:stretch>
            <a:fillRect/>
          </a:stretch>
        </p:blipFill>
        <p:spPr>
          <a:xfrm>
            <a:off x="0" y="-152400"/>
            <a:ext cx="9144000" cy="7010400"/>
          </a:xfrm>
          <a:prstGeom prst="rect">
            <a:avLst/>
          </a:prstGeom>
          <a:noFill/>
          <a:effectLst/>
        </p:spPr>
      </p:pic>
      <p:pic>
        <p:nvPicPr>
          <p:cNvPr id="1026" name="Picture 2" descr="C:\Users\egeorge\AppData\Local\Microsoft\Windows\Temporary Internet Files\Content.IE5\VVO8K561\MC900441338[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676400"/>
            <a:ext cx="3619500" cy="3619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233916">
            <a:off x="-792834" y="2832083"/>
            <a:ext cx="11553871" cy="535091"/>
          </a:xfrm>
          <a:prstGeom prst="rect">
            <a:avLst/>
          </a:prstGeom>
          <a:solidFill>
            <a:srgbClr val="FFFF00"/>
          </a:solidFill>
          <a:effectLst>
            <a:innerShdw blurRad="88900" dist="50800" dir="13500000">
              <a:prstClr val="black">
                <a:alpha val="50000"/>
              </a:prstClr>
            </a:innerShdw>
          </a:effectLst>
        </p:spPr>
        <p:style>
          <a:lnRef idx="0">
            <a:schemeClr val="accent3"/>
          </a:lnRef>
          <a:fillRef idx="3">
            <a:schemeClr val="accent3"/>
          </a:fillRef>
          <a:effectRef idx="3">
            <a:schemeClr val="accent3"/>
          </a:effectRef>
          <a:fontRef idx="minor">
            <a:schemeClr val="lt1"/>
          </a:fontRef>
        </p:style>
        <p:txBody>
          <a:bodyPr rtlCol="0" anchor="t"/>
          <a:lstStyle/>
          <a:p>
            <a:r>
              <a:rPr lang="en-US" sz="3200" b="1" dirty="0">
                <a:solidFill>
                  <a:schemeClr val="bg1"/>
                </a:solidFill>
                <a:latin typeface="Arial Black" pitchFamily="34" charset="0"/>
              </a:rPr>
              <a:t>CRIME </a:t>
            </a:r>
            <a:r>
              <a:rPr lang="en-US" sz="3200" b="1" dirty="0" smtClean="0">
                <a:solidFill>
                  <a:schemeClr val="bg1"/>
                </a:solidFill>
                <a:latin typeface="Arial Black" pitchFamily="34" charset="0"/>
              </a:rPr>
              <a:t>SCENE  </a:t>
            </a:r>
            <a:r>
              <a:rPr lang="en-US" sz="3200" b="1" dirty="0">
                <a:solidFill>
                  <a:schemeClr val="bg1"/>
                </a:solidFill>
                <a:latin typeface="Arial Black" pitchFamily="34" charset="0"/>
              </a:rPr>
              <a:t>DO NOT CROSS </a:t>
            </a:r>
            <a:r>
              <a:rPr lang="en-US" sz="3200" b="1" dirty="0" smtClean="0">
                <a:solidFill>
                  <a:schemeClr val="bg1"/>
                </a:solidFill>
                <a:latin typeface="Arial Black" pitchFamily="34" charset="0"/>
              </a:rPr>
              <a:t> CRIME </a:t>
            </a:r>
            <a:r>
              <a:rPr lang="en-US" sz="3200" b="1" dirty="0">
                <a:solidFill>
                  <a:schemeClr val="bg1"/>
                </a:solidFill>
                <a:latin typeface="Arial Black" pitchFamily="34" charset="0"/>
              </a:rPr>
              <a:t>SCENE </a:t>
            </a:r>
            <a:r>
              <a:rPr lang="en-US" sz="3200" b="1" dirty="0" smtClean="0">
                <a:solidFill>
                  <a:schemeClr val="bg1"/>
                </a:solidFill>
                <a:latin typeface="Arial Black" pitchFamily="34" charset="0"/>
              </a:rPr>
              <a:t> DO</a:t>
            </a:r>
            <a:endParaRPr lang="en-US" sz="3200" dirty="0">
              <a:solidFill>
                <a:schemeClr val="bg1"/>
              </a:solidFill>
            </a:endParaRPr>
          </a:p>
        </p:txBody>
      </p:sp>
      <p:sp>
        <p:nvSpPr>
          <p:cNvPr id="5" name="Rectangle 4"/>
          <p:cNvSpPr/>
          <p:nvPr/>
        </p:nvSpPr>
        <p:spPr>
          <a:xfrm rot="21061928">
            <a:off x="-827269" y="2818719"/>
            <a:ext cx="11125200" cy="492492"/>
          </a:xfrm>
          <a:prstGeom prst="rect">
            <a:avLst/>
          </a:prstGeom>
          <a:solidFill>
            <a:srgbClr val="FFFF00"/>
          </a:solidFill>
          <a:effectLst>
            <a:innerShdw blurRad="88900" dist="50800" dir="13500000">
              <a:prstClr val="black">
                <a:alpha val="50000"/>
              </a:prstClr>
            </a:innerShdw>
          </a:effectLst>
        </p:spPr>
        <p:style>
          <a:lnRef idx="0">
            <a:schemeClr val="accent3"/>
          </a:lnRef>
          <a:fillRef idx="3">
            <a:schemeClr val="accent3"/>
          </a:fillRef>
          <a:effectRef idx="3">
            <a:schemeClr val="accent3"/>
          </a:effectRef>
          <a:fontRef idx="minor">
            <a:schemeClr val="lt1"/>
          </a:fontRef>
        </p:style>
        <p:txBody>
          <a:bodyPr rtlCol="0" anchor="t"/>
          <a:lstStyle/>
          <a:p>
            <a:r>
              <a:rPr lang="en-US" sz="2800" b="1" dirty="0">
                <a:solidFill>
                  <a:schemeClr val="bg1"/>
                </a:solidFill>
                <a:latin typeface="Arial Black" pitchFamily="34" charset="0"/>
              </a:rPr>
              <a:t>CRIME </a:t>
            </a:r>
            <a:r>
              <a:rPr lang="en-US" sz="2800" b="1" dirty="0" smtClean="0">
                <a:solidFill>
                  <a:schemeClr val="bg1"/>
                </a:solidFill>
                <a:latin typeface="Arial Black" pitchFamily="34" charset="0"/>
              </a:rPr>
              <a:t>SCENE  </a:t>
            </a:r>
            <a:r>
              <a:rPr lang="en-US" sz="2800" b="1" dirty="0">
                <a:solidFill>
                  <a:schemeClr val="bg1"/>
                </a:solidFill>
                <a:latin typeface="Arial Black" pitchFamily="34" charset="0"/>
              </a:rPr>
              <a:t>DO NOT CROSS </a:t>
            </a:r>
            <a:r>
              <a:rPr lang="en-US" sz="2800" b="1" dirty="0" smtClean="0">
                <a:solidFill>
                  <a:schemeClr val="bg1"/>
                </a:solidFill>
                <a:latin typeface="Arial Black" pitchFamily="34" charset="0"/>
              </a:rPr>
              <a:t> CRIME </a:t>
            </a:r>
            <a:r>
              <a:rPr lang="en-US" sz="2800" b="1" dirty="0">
                <a:solidFill>
                  <a:schemeClr val="bg1"/>
                </a:solidFill>
                <a:latin typeface="Arial Black" pitchFamily="34" charset="0"/>
              </a:rPr>
              <a:t>SCENE </a:t>
            </a:r>
            <a:r>
              <a:rPr lang="en-US" sz="2800" b="1" dirty="0" smtClean="0">
                <a:solidFill>
                  <a:schemeClr val="bg1"/>
                </a:solidFill>
                <a:latin typeface="Arial Black" pitchFamily="34" charset="0"/>
              </a:rPr>
              <a:t> DO NOT</a:t>
            </a:r>
            <a:endParaRPr lang="en-US" sz="2800" dirty="0">
              <a:solidFill>
                <a:schemeClr val="bg1"/>
              </a:solidFill>
            </a:endParaRPr>
          </a:p>
        </p:txBody>
      </p:sp>
      <p:sp>
        <p:nvSpPr>
          <p:cNvPr id="2" name="Title 1"/>
          <p:cNvSpPr>
            <a:spLocks noGrp="1"/>
          </p:cNvSpPr>
          <p:nvPr>
            <p:ph type="title"/>
          </p:nvPr>
        </p:nvSpPr>
        <p:spPr>
          <a:xfrm>
            <a:off x="457200" y="609600"/>
            <a:ext cx="8229600" cy="960438"/>
          </a:xfrm>
        </p:spPr>
        <p:txBody>
          <a:bodyPr>
            <a:normAutofit fontScale="90000"/>
          </a:bodyPr>
          <a:lstStyle/>
          <a:p>
            <a:pPr algn="l">
              <a:lnSpc>
                <a:spcPct val="125000"/>
              </a:lnSpc>
            </a:pPr>
            <a:r>
              <a:rPr lang="en-US" dirty="0" smtClean="0">
                <a:latin typeface="Helvetica" pitchFamily="34" charset="0"/>
                <a:cs typeface="Helvetica" pitchFamily="34" charset="0"/>
              </a:rPr>
              <a:t>we will work to </a:t>
            </a:r>
            <a:br>
              <a:rPr lang="en-US" dirty="0" smtClean="0">
                <a:latin typeface="Helvetica" pitchFamily="34" charset="0"/>
                <a:cs typeface="Helvetica" pitchFamily="34" charset="0"/>
              </a:rPr>
            </a:br>
            <a:r>
              <a:rPr lang="en-US" dirty="0" smtClean="0">
                <a:latin typeface="Helvetica" pitchFamily="34" charset="0"/>
                <a:cs typeface="Helvetica" pitchFamily="34" charset="0"/>
              </a:rPr>
              <a:t>			</a:t>
            </a:r>
            <a:r>
              <a:rPr lang="en-US" b="1" dirty="0" smtClean="0">
                <a:latin typeface="Helvetica" pitchFamily="34" charset="0"/>
                <a:cs typeface="Helvetica" pitchFamily="34" charset="0"/>
              </a:rPr>
              <a:t>minimize</a:t>
            </a:r>
            <a:br>
              <a:rPr lang="en-US" b="1" dirty="0" smtClean="0">
                <a:latin typeface="Helvetica" pitchFamily="34" charset="0"/>
                <a:cs typeface="Helvetica" pitchFamily="34" charset="0"/>
              </a:rPr>
            </a:br>
            <a:r>
              <a:rPr lang="en-US" b="1" dirty="0">
                <a:latin typeface="Helvetica" pitchFamily="34" charset="0"/>
                <a:cs typeface="Helvetica" pitchFamily="34" charset="0"/>
              </a:rPr>
              <a:t>	</a:t>
            </a:r>
            <a:r>
              <a:rPr lang="en-US" b="1" dirty="0" smtClean="0">
                <a:latin typeface="Helvetica" pitchFamily="34" charset="0"/>
                <a:cs typeface="Helvetica" pitchFamily="34" charset="0"/>
              </a:rPr>
              <a:t>		</a:t>
            </a:r>
            <a:endParaRPr lang="en-US" dirty="0">
              <a:latin typeface="Helvetica" pitchFamily="34" charset="0"/>
              <a:cs typeface="Helvetica" pitchFamily="34" charset="0"/>
            </a:endParaRPr>
          </a:p>
        </p:txBody>
      </p:sp>
      <p:sp>
        <p:nvSpPr>
          <p:cNvPr id="3" name="Rectangle 2"/>
          <p:cNvSpPr/>
          <p:nvPr/>
        </p:nvSpPr>
        <p:spPr>
          <a:xfrm>
            <a:off x="-842856" y="3352800"/>
            <a:ext cx="11125200" cy="381000"/>
          </a:xfrm>
          <a:prstGeom prst="rect">
            <a:avLst/>
          </a:prstGeom>
          <a:solidFill>
            <a:srgbClr val="FFFF00"/>
          </a:solidFill>
          <a:effectLst>
            <a:innerShdw blurRad="88900" dist="50800" dir="13500000">
              <a:prstClr val="black">
                <a:alpha val="50000"/>
              </a:prstClr>
            </a:innerShdw>
          </a:effectLst>
        </p:spPr>
        <p:style>
          <a:lnRef idx="0">
            <a:schemeClr val="accent3"/>
          </a:lnRef>
          <a:fillRef idx="3">
            <a:schemeClr val="accent3"/>
          </a:fillRef>
          <a:effectRef idx="3">
            <a:schemeClr val="accent3"/>
          </a:effectRef>
          <a:fontRef idx="minor">
            <a:schemeClr val="lt1"/>
          </a:fontRef>
        </p:style>
        <p:txBody>
          <a:bodyPr rtlCol="0" anchor="t"/>
          <a:lstStyle/>
          <a:p>
            <a:r>
              <a:rPr lang="en-US" b="1" dirty="0">
                <a:solidFill>
                  <a:schemeClr val="bg1"/>
                </a:solidFill>
                <a:latin typeface="Arial Black" pitchFamily="34" charset="0"/>
              </a:rPr>
              <a:t>CRIME </a:t>
            </a:r>
            <a:r>
              <a:rPr lang="en-US" b="1" dirty="0" smtClean="0">
                <a:solidFill>
                  <a:schemeClr val="bg1"/>
                </a:solidFill>
                <a:latin typeface="Arial Black" pitchFamily="34" charset="0"/>
              </a:rPr>
              <a:t>SCENE  </a:t>
            </a:r>
            <a:r>
              <a:rPr lang="en-US" b="1" dirty="0">
                <a:solidFill>
                  <a:schemeClr val="bg1"/>
                </a:solidFill>
                <a:latin typeface="Arial Black" pitchFamily="34" charset="0"/>
              </a:rPr>
              <a:t>DO NOT CROSS </a:t>
            </a:r>
            <a:r>
              <a:rPr lang="en-US" b="1" dirty="0" smtClean="0">
                <a:solidFill>
                  <a:schemeClr val="bg1"/>
                </a:solidFill>
                <a:latin typeface="Arial Black" pitchFamily="34" charset="0"/>
              </a:rPr>
              <a:t> CRIME </a:t>
            </a:r>
            <a:r>
              <a:rPr lang="en-US" b="1" dirty="0">
                <a:solidFill>
                  <a:schemeClr val="bg1"/>
                </a:solidFill>
                <a:latin typeface="Arial Black" pitchFamily="34" charset="0"/>
              </a:rPr>
              <a:t>SCENE </a:t>
            </a:r>
            <a:r>
              <a:rPr lang="en-US" b="1" dirty="0" smtClean="0">
                <a:solidFill>
                  <a:schemeClr val="bg1"/>
                </a:solidFill>
                <a:latin typeface="Arial Black" pitchFamily="34" charset="0"/>
              </a:rPr>
              <a:t> DO </a:t>
            </a:r>
            <a:r>
              <a:rPr lang="en-US" b="1" dirty="0">
                <a:solidFill>
                  <a:schemeClr val="bg1"/>
                </a:solidFill>
                <a:latin typeface="Arial Black" pitchFamily="34" charset="0"/>
              </a:rPr>
              <a:t>NOT CROSS </a:t>
            </a:r>
            <a:r>
              <a:rPr lang="en-US" b="1" dirty="0" smtClean="0">
                <a:solidFill>
                  <a:schemeClr val="bg1"/>
                </a:solidFill>
                <a:latin typeface="Arial Black" pitchFamily="34" charset="0"/>
              </a:rPr>
              <a:t> CRIME </a:t>
            </a:r>
            <a:r>
              <a:rPr lang="en-US" b="1" dirty="0">
                <a:solidFill>
                  <a:schemeClr val="bg1"/>
                </a:solidFill>
                <a:latin typeface="Arial Black" pitchFamily="34" charset="0"/>
              </a:rPr>
              <a:t>SCENE </a:t>
            </a:r>
            <a:r>
              <a:rPr lang="en-US" b="1" dirty="0" smtClean="0">
                <a:solidFill>
                  <a:schemeClr val="bg1"/>
                </a:solidFill>
                <a:latin typeface="Arial Black" pitchFamily="34" charset="0"/>
              </a:rPr>
              <a:t>DO</a:t>
            </a:r>
            <a:endParaRPr lang="en-US" dirty="0">
              <a:solidFill>
                <a:schemeClr val="bg1"/>
              </a:solidFill>
            </a:endParaRPr>
          </a:p>
        </p:txBody>
      </p:sp>
      <p:sp>
        <p:nvSpPr>
          <p:cNvPr id="6" name="Rectangle 5"/>
          <p:cNvSpPr/>
          <p:nvPr/>
        </p:nvSpPr>
        <p:spPr>
          <a:xfrm rot="1222572">
            <a:off x="-838805" y="2877531"/>
            <a:ext cx="11175101" cy="395568"/>
          </a:xfrm>
          <a:prstGeom prst="rect">
            <a:avLst/>
          </a:prstGeom>
          <a:solidFill>
            <a:srgbClr val="FFFF00"/>
          </a:solidFill>
          <a:effectLst>
            <a:innerShdw blurRad="88900" dist="50800" dir="13500000">
              <a:prstClr val="black">
                <a:alpha val="50000"/>
              </a:prstClr>
            </a:innerShdw>
          </a:effectLst>
        </p:spPr>
        <p:style>
          <a:lnRef idx="0">
            <a:schemeClr val="accent3"/>
          </a:lnRef>
          <a:fillRef idx="3">
            <a:schemeClr val="accent3"/>
          </a:fillRef>
          <a:effectRef idx="3">
            <a:schemeClr val="accent3"/>
          </a:effectRef>
          <a:fontRef idx="minor">
            <a:schemeClr val="lt1"/>
          </a:fontRef>
        </p:style>
        <p:txBody>
          <a:bodyPr rtlCol="0" anchor="t"/>
          <a:lstStyle/>
          <a:p>
            <a:r>
              <a:rPr lang="en-US" b="1" dirty="0">
                <a:solidFill>
                  <a:schemeClr val="bg1"/>
                </a:solidFill>
                <a:latin typeface="Arial Black" pitchFamily="34" charset="0"/>
              </a:rPr>
              <a:t>CRIME </a:t>
            </a:r>
            <a:r>
              <a:rPr lang="en-US" b="1" dirty="0" smtClean="0">
                <a:solidFill>
                  <a:schemeClr val="bg1"/>
                </a:solidFill>
                <a:latin typeface="Arial Black" pitchFamily="34" charset="0"/>
              </a:rPr>
              <a:t>SCENE  </a:t>
            </a:r>
            <a:r>
              <a:rPr lang="en-US" b="1" dirty="0">
                <a:solidFill>
                  <a:schemeClr val="bg1"/>
                </a:solidFill>
                <a:latin typeface="Arial Black" pitchFamily="34" charset="0"/>
              </a:rPr>
              <a:t>DO NOT CROSS </a:t>
            </a:r>
            <a:r>
              <a:rPr lang="en-US" b="1" dirty="0" smtClean="0">
                <a:solidFill>
                  <a:schemeClr val="bg1"/>
                </a:solidFill>
                <a:latin typeface="Arial Black" pitchFamily="34" charset="0"/>
              </a:rPr>
              <a:t> CRIME </a:t>
            </a:r>
            <a:r>
              <a:rPr lang="en-US" b="1" dirty="0">
                <a:solidFill>
                  <a:schemeClr val="bg1"/>
                </a:solidFill>
                <a:latin typeface="Arial Black" pitchFamily="34" charset="0"/>
              </a:rPr>
              <a:t>SCENE </a:t>
            </a:r>
            <a:r>
              <a:rPr lang="en-US" b="1" dirty="0" smtClean="0">
                <a:solidFill>
                  <a:schemeClr val="bg1"/>
                </a:solidFill>
                <a:latin typeface="Arial Black" pitchFamily="34" charset="0"/>
              </a:rPr>
              <a:t> DO </a:t>
            </a:r>
            <a:r>
              <a:rPr lang="en-US" b="1" dirty="0">
                <a:solidFill>
                  <a:schemeClr val="bg1"/>
                </a:solidFill>
                <a:latin typeface="Arial Black" pitchFamily="34" charset="0"/>
              </a:rPr>
              <a:t>NOT CROSS </a:t>
            </a:r>
            <a:r>
              <a:rPr lang="en-US" b="1" dirty="0" smtClean="0">
                <a:solidFill>
                  <a:schemeClr val="bg1"/>
                </a:solidFill>
                <a:latin typeface="Arial Black" pitchFamily="34" charset="0"/>
              </a:rPr>
              <a:t> CRIME </a:t>
            </a:r>
            <a:r>
              <a:rPr lang="en-US" b="1" dirty="0">
                <a:solidFill>
                  <a:schemeClr val="bg1"/>
                </a:solidFill>
                <a:latin typeface="Arial Black" pitchFamily="34" charset="0"/>
              </a:rPr>
              <a:t>SCENE </a:t>
            </a:r>
            <a:r>
              <a:rPr lang="en-US" b="1" dirty="0" smtClean="0">
                <a:solidFill>
                  <a:schemeClr val="bg1"/>
                </a:solidFill>
                <a:latin typeface="Arial Black" pitchFamily="34" charset="0"/>
              </a:rPr>
              <a:t>DO</a:t>
            </a:r>
            <a:endParaRPr lang="en-US" dirty="0">
              <a:solidFill>
                <a:schemeClr val="bg1"/>
              </a:solidFill>
            </a:endParaRPr>
          </a:p>
        </p:txBody>
      </p:sp>
      <p:sp>
        <p:nvSpPr>
          <p:cNvPr id="7" name="Rectangle 6"/>
          <p:cNvSpPr/>
          <p:nvPr/>
        </p:nvSpPr>
        <p:spPr>
          <a:xfrm rot="20716157">
            <a:off x="-914400" y="2667000"/>
            <a:ext cx="11125200" cy="381000"/>
          </a:xfrm>
          <a:prstGeom prst="rect">
            <a:avLst/>
          </a:prstGeom>
          <a:solidFill>
            <a:srgbClr val="FFFF00"/>
          </a:solidFill>
          <a:effectLst>
            <a:innerShdw blurRad="88900" dist="50800" dir="13500000">
              <a:prstClr val="black">
                <a:alpha val="50000"/>
              </a:prstClr>
            </a:innerShdw>
          </a:effectLst>
        </p:spPr>
        <p:style>
          <a:lnRef idx="0">
            <a:schemeClr val="accent3"/>
          </a:lnRef>
          <a:fillRef idx="3">
            <a:schemeClr val="accent3"/>
          </a:fillRef>
          <a:effectRef idx="3">
            <a:schemeClr val="accent3"/>
          </a:effectRef>
          <a:fontRef idx="minor">
            <a:schemeClr val="lt1"/>
          </a:fontRef>
        </p:style>
        <p:txBody>
          <a:bodyPr rtlCol="0" anchor="t"/>
          <a:lstStyle/>
          <a:p>
            <a:r>
              <a:rPr lang="en-US" b="1" dirty="0">
                <a:solidFill>
                  <a:schemeClr val="bg1"/>
                </a:solidFill>
                <a:latin typeface="Arial Black" pitchFamily="34" charset="0"/>
              </a:rPr>
              <a:t>CRIME </a:t>
            </a:r>
            <a:r>
              <a:rPr lang="en-US" b="1" dirty="0" smtClean="0">
                <a:solidFill>
                  <a:schemeClr val="bg1"/>
                </a:solidFill>
                <a:latin typeface="Arial Black" pitchFamily="34" charset="0"/>
              </a:rPr>
              <a:t>SCENE  </a:t>
            </a:r>
            <a:r>
              <a:rPr lang="en-US" b="1" dirty="0">
                <a:solidFill>
                  <a:schemeClr val="bg1"/>
                </a:solidFill>
                <a:latin typeface="Arial Black" pitchFamily="34" charset="0"/>
              </a:rPr>
              <a:t>DO NOT CROSS </a:t>
            </a:r>
            <a:r>
              <a:rPr lang="en-US" b="1" dirty="0" smtClean="0">
                <a:solidFill>
                  <a:schemeClr val="bg1"/>
                </a:solidFill>
                <a:latin typeface="Arial Black" pitchFamily="34" charset="0"/>
              </a:rPr>
              <a:t> CRIME </a:t>
            </a:r>
            <a:r>
              <a:rPr lang="en-US" b="1" dirty="0">
                <a:solidFill>
                  <a:schemeClr val="bg1"/>
                </a:solidFill>
                <a:latin typeface="Arial Black" pitchFamily="34" charset="0"/>
              </a:rPr>
              <a:t>SCENE </a:t>
            </a:r>
            <a:r>
              <a:rPr lang="en-US" b="1" dirty="0" smtClean="0">
                <a:solidFill>
                  <a:schemeClr val="bg1"/>
                </a:solidFill>
                <a:latin typeface="Arial Black" pitchFamily="34" charset="0"/>
              </a:rPr>
              <a:t> DO </a:t>
            </a:r>
            <a:r>
              <a:rPr lang="en-US" b="1" dirty="0">
                <a:solidFill>
                  <a:schemeClr val="bg1"/>
                </a:solidFill>
                <a:latin typeface="Arial Black" pitchFamily="34" charset="0"/>
              </a:rPr>
              <a:t>NOT CROSS </a:t>
            </a:r>
            <a:r>
              <a:rPr lang="en-US" b="1" dirty="0" smtClean="0">
                <a:solidFill>
                  <a:schemeClr val="bg1"/>
                </a:solidFill>
                <a:latin typeface="Arial Black" pitchFamily="34" charset="0"/>
              </a:rPr>
              <a:t> CRIME </a:t>
            </a:r>
            <a:r>
              <a:rPr lang="en-US" b="1" dirty="0">
                <a:solidFill>
                  <a:schemeClr val="bg1"/>
                </a:solidFill>
                <a:latin typeface="Arial Black" pitchFamily="34" charset="0"/>
              </a:rPr>
              <a:t>SCENE </a:t>
            </a:r>
            <a:r>
              <a:rPr lang="en-US" b="1" dirty="0" smtClean="0">
                <a:solidFill>
                  <a:schemeClr val="bg1"/>
                </a:solidFill>
                <a:latin typeface="Arial Black" pitchFamily="34" charset="0"/>
              </a:rPr>
              <a:t>DO</a:t>
            </a:r>
            <a:endParaRPr lang="en-US" dirty="0">
              <a:solidFill>
                <a:schemeClr val="bg1"/>
              </a:solidFill>
            </a:endParaRPr>
          </a:p>
        </p:txBody>
      </p:sp>
      <p:sp>
        <p:nvSpPr>
          <p:cNvPr id="11" name="Title 1"/>
          <p:cNvSpPr txBox="1">
            <a:spLocks/>
          </p:cNvSpPr>
          <p:nvPr/>
        </p:nvSpPr>
        <p:spPr>
          <a:xfrm>
            <a:off x="2992179" y="5296786"/>
            <a:ext cx="6680200" cy="1432878"/>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45000"/>
              </a:lnSpc>
            </a:pPr>
            <a:r>
              <a:rPr lang="en-US" dirty="0" smtClean="0">
                <a:latin typeface="Helvetica" pitchFamily="34" charset="0"/>
                <a:cs typeface="Helvetica" pitchFamily="34" charset="0"/>
              </a:rPr>
              <a:t>time </a:t>
            </a:r>
            <a:r>
              <a:rPr lang="en-US" dirty="0">
                <a:latin typeface="Helvetica" pitchFamily="34" charset="0"/>
                <a:cs typeface="Helvetica" pitchFamily="34" charset="0"/>
              </a:rPr>
              <a:t>and </a:t>
            </a:r>
            <a:r>
              <a:rPr lang="en-US" dirty="0" smtClean="0">
                <a:latin typeface="Helvetica" pitchFamily="34" charset="0"/>
                <a:cs typeface="Helvetica" pitchFamily="34" charset="0"/>
              </a:rPr>
              <a:t>resources</a:t>
            </a:r>
          </a:p>
          <a:p>
            <a:pPr algn="l">
              <a:lnSpc>
                <a:spcPct val="145000"/>
              </a:lnSpc>
            </a:pPr>
            <a:r>
              <a:rPr lang="en-US" sz="5800" dirty="0" smtClean="0">
                <a:latin typeface="Helvetica" pitchFamily="34" charset="0"/>
                <a:cs typeface="Helvetica" pitchFamily="34" charset="0"/>
              </a:rPr>
              <a:t>	</a:t>
            </a:r>
            <a:r>
              <a:rPr lang="en-US" dirty="0" smtClean="0">
                <a:latin typeface="Helvetica" pitchFamily="34" charset="0"/>
                <a:cs typeface="Helvetica" pitchFamily="34" charset="0"/>
              </a:rPr>
              <a:t>required to report intrusions</a:t>
            </a:r>
            <a:endParaRPr lang="en-US" dirty="0">
              <a:latin typeface="Helvetica" pitchFamily="34" charset="0"/>
              <a:cs typeface="Helvetica" pitchFamily="34" charset="0"/>
            </a:endParaRPr>
          </a:p>
        </p:txBody>
      </p:sp>
    </p:spTree>
    <p:extLst>
      <p:ext uri="{BB962C8B-B14F-4D97-AF65-F5344CB8AC3E}">
        <p14:creationId xmlns:p14="http://schemas.microsoft.com/office/powerpoint/2010/main" val="367946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37" fill="hold" grpId="2" nodeType="afterEffect">
                                  <p:stCondLst>
                                    <p:cond delay="1250"/>
                                  </p:stCondLst>
                                  <p:childTnLst>
                                    <p:animEffect transition="out" filter="barn(out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1750"/>
                            </p:stCondLst>
                            <p:childTnLst>
                              <p:par>
                                <p:cTn id="9" presetID="16" presetClass="exit" presetSubtype="37" fill="hold" grpId="2" nodeType="afterEffect">
                                  <p:stCondLst>
                                    <p:cond delay="0"/>
                                  </p:stCondLst>
                                  <p:childTnLst>
                                    <p:animEffect transition="out" filter="barn(outVertical)">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par>
                          <p:cTn id="12" fill="hold">
                            <p:stCondLst>
                              <p:cond delay="2250"/>
                            </p:stCondLst>
                            <p:childTnLst>
                              <p:par>
                                <p:cTn id="13" presetID="16" presetClass="exit" presetSubtype="37" fill="hold" grpId="1" nodeType="afterEffect">
                                  <p:stCondLst>
                                    <p:cond delay="0"/>
                                  </p:stCondLst>
                                  <p:childTnLst>
                                    <p:animEffect transition="out" filter="barn(outVertical)">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par>
                          <p:cTn id="16" fill="hold">
                            <p:stCondLst>
                              <p:cond delay="2750"/>
                            </p:stCondLst>
                            <p:childTnLst>
                              <p:par>
                                <p:cTn id="17" presetID="16" presetClass="exit" presetSubtype="37" fill="hold" grpId="1" nodeType="afterEffect">
                                  <p:stCondLst>
                                    <p:cond delay="0"/>
                                  </p:stCondLst>
                                  <p:childTnLst>
                                    <p:animEffect transition="out" filter="barn(outVertic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par>
                          <p:cTn id="20" fill="hold">
                            <p:stCondLst>
                              <p:cond delay="3250"/>
                            </p:stCondLst>
                            <p:childTnLst>
                              <p:par>
                                <p:cTn id="21" presetID="16" presetClass="exit" presetSubtype="37" fill="hold" grpId="1" nodeType="afterEffect">
                                  <p:stCondLst>
                                    <p:cond delay="0"/>
                                  </p:stCondLst>
                                  <p:childTnLst>
                                    <p:animEffect transition="out" filter="barn(outVertic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5" grpId="1" animBg="1"/>
      <p:bldP spid="3" grpId="2" animBg="1"/>
      <p:bldP spid="6" grpId="1" animBg="1"/>
      <p:bldP spid="7" grpId="2"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1996</Words>
  <Application>Microsoft Office PowerPoint</Application>
  <PresentationFormat>On-screen Show (4:3)</PresentationFormat>
  <Paragraphs>171</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Today’s Cyber Threats</vt:lpstr>
      <vt:lpstr>What the USG is Doing</vt:lpstr>
      <vt:lpstr>PowerPoint Presentation</vt:lpstr>
      <vt:lpstr>PowerPoint Presentation</vt:lpstr>
      <vt:lpstr>PowerPoint Presentation</vt:lpstr>
      <vt:lpstr>we will work to     minimize    </vt:lpstr>
      <vt:lpstr>PowerPoint Presentation</vt:lpstr>
      <vt:lpstr>PowerPoint Presentation</vt:lpstr>
      <vt:lpstr>PowerPoint Presentation</vt:lpstr>
      <vt:lpstr>What You Can Do Today</vt:lpstr>
      <vt:lpstr>Cyber Incident Preparation</vt:lpstr>
      <vt:lpstr>Cyber Incident Response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2013-03-21T22:01:21Z</dcterms:created>
  <dcterms:modified xsi:type="dcterms:W3CDTF">2014-07-25T19:16:01Z</dcterms:modified>
</cp:coreProperties>
</file>