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8"/>
  </p:notesMasterIdLst>
  <p:sldIdLst>
    <p:sldId id="258" r:id="rId5"/>
    <p:sldId id="305" r:id="rId6"/>
    <p:sldId id="306" r:id="rId7"/>
    <p:sldId id="307" r:id="rId8"/>
    <p:sldId id="308" r:id="rId9"/>
    <p:sldId id="309" r:id="rId10"/>
    <p:sldId id="310" r:id="rId11"/>
    <p:sldId id="299" r:id="rId12"/>
    <p:sldId id="311" r:id="rId13"/>
    <p:sldId id="300" r:id="rId14"/>
    <p:sldId id="312" r:id="rId15"/>
    <p:sldId id="313" r:id="rId16"/>
    <p:sldId id="314" r:id="rId17"/>
    <p:sldId id="315" r:id="rId18"/>
    <p:sldId id="316" r:id="rId19"/>
    <p:sldId id="317" r:id="rId20"/>
    <p:sldId id="318" r:id="rId21"/>
    <p:sldId id="319" r:id="rId22"/>
    <p:sldId id="320" r:id="rId23"/>
    <p:sldId id="321" r:id="rId24"/>
    <p:sldId id="302" r:id="rId25"/>
    <p:sldId id="322" r:id="rId26"/>
    <p:sldId id="303" r:id="rId27"/>
  </p:sldIdLst>
  <p:sldSz cx="9144000" cy="6858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98" autoAdjust="0"/>
    <p:restoredTop sz="94704" autoAdjust="0"/>
  </p:normalViewPr>
  <p:slideViewPr>
    <p:cSldViewPr>
      <p:cViewPr varScale="1">
        <p:scale>
          <a:sx n="132" d="100"/>
          <a:sy n="132" d="100"/>
        </p:scale>
        <p:origin x="-1338" y="-78"/>
      </p:cViewPr>
      <p:guideLst>
        <p:guide orient="horz" pos="2160"/>
        <p:guide pos="2880"/>
      </p:guideLst>
    </p:cSldViewPr>
  </p:slideViewPr>
  <p:outlineViewPr>
    <p:cViewPr>
      <p:scale>
        <a:sx n="33" d="100"/>
        <a:sy n="33" d="100"/>
      </p:scale>
      <p:origin x="48" y="97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705" y="0"/>
            <a:ext cx="3066733" cy="450215"/>
          </a:xfrm>
          <a:prstGeom prst="rect">
            <a:avLst/>
          </a:prstGeom>
        </p:spPr>
        <p:txBody>
          <a:bodyPr vert="horz" lIns="91440" tIns="45720" rIns="91440" bIns="45720" rtlCol="0"/>
          <a:lstStyle>
            <a:lvl1pPr algn="r">
              <a:defRPr sz="1200"/>
            </a:lvl1pPr>
          </a:lstStyle>
          <a:p>
            <a:fld id="{611FA503-8B46-4086-BFDD-48C5218A1014}" type="datetimeFigureOut">
              <a:rPr lang="en-US" smtClean="0"/>
              <a:pPr/>
              <a:t>7/16/2013</a:t>
            </a:fld>
            <a:endParaRPr lang="en-US" dirty="0"/>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7708" y="4277043"/>
            <a:ext cx="5661660" cy="405193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552522"/>
            <a:ext cx="3066733" cy="450215"/>
          </a:xfrm>
          <a:prstGeom prst="rect">
            <a:avLst/>
          </a:prstGeom>
        </p:spPr>
        <p:txBody>
          <a:bodyPr vert="horz" lIns="91440" tIns="45720" rIns="91440" bIns="45720" rtlCol="0" anchor="b"/>
          <a:lstStyle>
            <a:lvl1pPr algn="r">
              <a:defRPr sz="1200"/>
            </a:lvl1pPr>
          </a:lstStyle>
          <a:p>
            <a:fld id="{6D73F0E2-FD57-4AD5-AC27-7D4474B66A27}" type="slidenum">
              <a:rPr lang="en-US" smtClean="0"/>
              <a:pPr/>
              <a:t>‹#›</a:t>
            </a:fld>
            <a:endParaRPr lang="en-US" dirty="0"/>
          </a:p>
        </p:txBody>
      </p:sp>
    </p:spTree>
    <p:extLst>
      <p:ext uri="{BB962C8B-B14F-4D97-AF65-F5344CB8AC3E}">
        <p14:creationId xmlns:p14="http://schemas.microsoft.com/office/powerpoint/2010/main" val="3267564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Re-registration and Re-testing: </a:t>
            </a:r>
          </a:p>
          <a:p>
            <a:r>
              <a:rPr lang="en-US" sz="1200" b="0" i="0" u="none" strike="noStrike" kern="1200" baseline="0" dirty="0" smtClean="0">
                <a:solidFill>
                  <a:schemeClr val="tx1"/>
                </a:solidFill>
                <a:latin typeface="+mn-lt"/>
                <a:ea typeface="+mn-ea"/>
                <a:cs typeface="+mn-cs"/>
              </a:rPr>
              <a:t>All fingerprint scanner equipment and software (including server based solutions) must be re-registered and re-tested under the following circumstances: </a:t>
            </a:r>
          </a:p>
          <a:p>
            <a:r>
              <a:rPr lang="en-US" sz="1200" b="0" i="0" u="none" strike="noStrike" kern="1200" baseline="0" dirty="0" smtClean="0">
                <a:solidFill>
                  <a:schemeClr val="tx1"/>
                </a:solidFill>
                <a:latin typeface="+mn-lt"/>
                <a:ea typeface="+mn-ea"/>
                <a:cs typeface="+mn-cs"/>
              </a:rPr>
              <a:t>• Any part of the system is replaced (laptop, scanner, or both) </a:t>
            </a:r>
          </a:p>
          <a:p>
            <a:r>
              <a:rPr lang="en-US" sz="1200" b="0" i="0" u="none" strike="noStrike" kern="1200" baseline="0" dirty="0" smtClean="0">
                <a:solidFill>
                  <a:schemeClr val="tx1"/>
                </a:solidFill>
                <a:latin typeface="+mn-lt"/>
                <a:ea typeface="+mn-ea"/>
                <a:cs typeface="+mn-cs"/>
              </a:rPr>
              <a:t>• Hardware component repair or replacement </a:t>
            </a:r>
          </a:p>
          <a:p>
            <a:r>
              <a:rPr lang="en-US" sz="1200" b="0" i="0" u="none" strike="noStrike" kern="1200" baseline="0" dirty="0" smtClean="0">
                <a:solidFill>
                  <a:schemeClr val="tx1"/>
                </a:solidFill>
                <a:latin typeface="+mn-lt"/>
                <a:ea typeface="+mn-ea"/>
                <a:cs typeface="+mn-cs"/>
              </a:rPr>
              <a:t>• Software upgrade, replacement, or configuration change </a:t>
            </a:r>
          </a:p>
          <a:p>
            <a:r>
              <a:rPr lang="en-US" sz="1200" b="0" i="0" u="none" strike="noStrike" kern="1200" baseline="0" dirty="0" smtClean="0">
                <a:solidFill>
                  <a:schemeClr val="tx1"/>
                </a:solidFill>
                <a:latin typeface="+mn-lt"/>
                <a:ea typeface="+mn-ea"/>
                <a:cs typeface="+mn-cs"/>
              </a:rPr>
              <a:t>• Equipment has been transferred to another location </a:t>
            </a:r>
          </a:p>
          <a:p>
            <a:endParaRPr lang="en-US" dirty="0"/>
          </a:p>
        </p:txBody>
      </p:sp>
      <p:sp>
        <p:nvSpPr>
          <p:cNvPr id="4" name="Slide Number Placeholder 3"/>
          <p:cNvSpPr>
            <a:spLocks noGrp="1"/>
          </p:cNvSpPr>
          <p:nvPr>
            <p:ph type="sldNum" sz="quarter" idx="10"/>
          </p:nvPr>
        </p:nvSpPr>
        <p:spPr/>
        <p:txBody>
          <a:bodyPr/>
          <a:lstStyle/>
          <a:p>
            <a:fld id="{6D73F0E2-FD57-4AD5-AC27-7D4474B66A27}" type="slidenum">
              <a:rPr lang="en-US" smtClean="0"/>
              <a:pPr/>
              <a:t>3</a:t>
            </a:fld>
            <a:endParaRPr lang="en-US" dirty="0"/>
          </a:p>
        </p:txBody>
      </p:sp>
    </p:spTree>
    <p:extLst>
      <p:ext uri="{BB962C8B-B14F-4D97-AF65-F5344CB8AC3E}">
        <p14:creationId xmlns:p14="http://schemas.microsoft.com/office/powerpoint/2010/main" val="282240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73F0E2-FD57-4AD5-AC27-7D4474B66A27}"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73F0E2-FD57-4AD5-AC27-7D4474B66A27}"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73F0E2-FD57-4AD5-AC27-7D4474B66A27}" type="slidenum">
              <a:rPr lang="en-US" smtClean="0"/>
              <a:pPr/>
              <a:t>21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73F0E2-FD57-4AD5-AC27-7D4474B66A27}" type="slidenum">
              <a:rPr lang="en-US" smtClean="0"/>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46A21-6819-4D6A-B18F-0D2A1C35C7DF}" type="datetime1">
              <a:rPr lang="en-US" smtClean="0"/>
              <a:pPr/>
              <a:t>7/16/2013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305FB-2E5F-4DC5-8A1B-6E65B7E271CF}" type="datetime1">
              <a:rPr lang="en-US" smtClean="0"/>
              <a:pPr/>
              <a:t>7/16/2013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2589E8-A4EA-4FB3-B41B-B141BDB2452B}" type="datetime1">
              <a:rPr lang="en-US" smtClean="0"/>
              <a:pPr/>
              <a:t>7/16/2013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2" name="Picture 38" descr="lmclogos"/>
          <p:cNvPicPr>
            <a:picLocks noChangeAspect="1" noChangeArrowheads="1"/>
          </p:cNvPicPr>
          <p:nvPr userDrawn="1"/>
        </p:nvPicPr>
        <p:blipFill>
          <a:blip r:embed="rId2" cstate="print"/>
          <a:srcRect/>
          <a:stretch>
            <a:fillRect/>
          </a:stretch>
        </p:blipFill>
        <p:spPr bwMode="auto">
          <a:xfrm>
            <a:off x="228600" y="6019800"/>
            <a:ext cx="4324350" cy="635000"/>
          </a:xfrm>
          <a:prstGeom prst="rect">
            <a:avLst/>
          </a:prstGeom>
          <a:noFill/>
          <a:ln w="9525">
            <a:noFill/>
            <a:miter lim="800000"/>
            <a:headEnd/>
            <a:tailEnd/>
          </a:ln>
        </p:spPr>
      </p:pic>
      <p:sp>
        <p:nvSpPr>
          <p:cNvPr id="3" name="Text Box 39"/>
          <p:cNvSpPr txBox="1">
            <a:spLocks noChangeArrowheads="1"/>
          </p:cNvSpPr>
          <p:nvPr userDrawn="1"/>
        </p:nvSpPr>
        <p:spPr bwMode="auto">
          <a:xfrm>
            <a:off x="292100" y="6199188"/>
            <a:ext cx="3030538" cy="366712"/>
          </a:xfrm>
          <a:prstGeom prst="rect">
            <a:avLst/>
          </a:prstGeom>
          <a:noFill/>
          <a:ln w="9525">
            <a:noFill/>
            <a:miter lim="800000"/>
            <a:headEnd/>
            <a:tailEnd/>
          </a:ln>
          <a:effectLst/>
        </p:spPr>
        <p:txBody>
          <a:bodyPr>
            <a:spAutoFit/>
          </a:bodyPr>
          <a:lstStyle/>
          <a:p>
            <a:pPr eaLnBrk="0" hangingPunct="0">
              <a:spcBef>
                <a:spcPct val="50000"/>
              </a:spcBef>
              <a:defRPr/>
            </a:pPr>
            <a:r>
              <a:rPr lang="en-US" sz="1800" b="1" i="1" dirty="0">
                <a:solidFill>
                  <a:srgbClr val="000066"/>
                </a:solidFill>
                <a:effectLst>
                  <a:outerShdw blurRad="38100" dist="38100" dir="2700000" algn="tl">
                    <a:srgbClr val="C0C0C0"/>
                  </a:outerShdw>
                </a:effectLst>
                <a:latin typeface="Arial" charset="0"/>
                <a:cs typeface="+mn-cs"/>
              </a:rPr>
              <a:t>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99DC5-3720-4357-B227-3974B986BA58}" type="datetime1">
              <a:rPr lang="en-US" smtClean="0"/>
              <a:pPr/>
              <a:t>7/16/2013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4A1D0-0073-43A8-ABC1-BCDD1DCEB7F5}" type="datetime1">
              <a:rPr lang="en-US" smtClean="0"/>
              <a:pPr/>
              <a:t>7/16/2013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615F4-CD05-4738-B91D-DC3D43E9CB14}" type="datetime1">
              <a:rPr lang="en-US" smtClean="0"/>
              <a:pPr/>
              <a:t>7/16/2013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996751-4030-4F20-8733-49A1A000CCE1}" type="datetime1">
              <a:rPr lang="en-US" smtClean="0"/>
              <a:pPr/>
              <a:t>7/16/2013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652417-1B68-4058-A59B-86DA850E0C31}" type="datetime1">
              <a:rPr lang="en-US" smtClean="0"/>
              <a:pPr/>
              <a:t>7/16/2013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EDB8B-D0DE-4FD7-95B2-D673428D45F2}" type="datetime1">
              <a:rPr lang="en-US" smtClean="0"/>
              <a:pPr/>
              <a:t>7/16/2013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85995-2B44-45D2-9500-F518FE242F59}" type="datetime1">
              <a:rPr lang="en-US" smtClean="0"/>
              <a:pPr/>
              <a:t>7/16/2013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C301A-C27A-4537-9C9D-D91F385229FE}" type="datetime1">
              <a:rPr lang="en-US" smtClean="0"/>
              <a:pPr/>
              <a:t>7/16/2013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1E2AB3-6319-479C-8843-B8E6054B194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EC61D-5139-4DF6-944E-493F03161F7C}" type="datetime1">
              <a:rPr lang="en-US" smtClean="0"/>
              <a:pPr/>
              <a:t>7/16/2013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E2AB3-6319-479C-8843-B8E6054B194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advancedlivescantech.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crossmatch.com/" TargetMode="External"/><Relationship Id="rId5" Type="http://schemas.openxmlformats.org/officeDocument/2006/relationships/hyperlink" Target="http://www.cogentsystems.com/" TargetMode="External"/><Relationship Id="rId4" Type="http://schemas.openxmlformats.org/officeDocument/2006/relationships/hyperlink" Target="http://www.aware.cim/biometric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quiriesinc.com/" TargetMode="External"/><Relationship Id="rId2" Type="http://schemas.openxmlformats.org/officeDocument/2006/relationships/hyperlink" Target="http://www.idint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fbi.gov/about-us/cjis/background-checks/list-of-fbi-approved-channelers" TargetMode="External"/><Relationship Id="rId1" Type="http://schemas.openxmlformats.org/officeDocument/2006/relationships/slideLayout" Target="../slideLayouts/slideLayout2.xml"/><Relationship Id="rId4" Type="http://schemas.openxmlformats.org/officeDocument/2006/relationships/hyperlink" Target="../../EBTS_FBIF_Tagged_Fields.xl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nquiriesinc.com/" TargetMode="External"/><Relationship Id="rId2" Type="http://schemas.openxmlformats.org/officeDocument/2006/relationships/hyperlink" Target="http://www.fieldprint.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dmdc.osd.mil/psawebdocs/docRequest/filePathNm=PSA/appId=560/app_key_id=1559jsow24d/siteId=7/ediPnId=0/userId=public/fileNm=DoD+memo_e-fingerprints_2010.pdf"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mdc.osd.mil/psawebdocs/docPage.jsp?p=SWFT" TargetMode="External"/><Relationship Id="rId7" Type="http://schemas.openxmlformats.org/officeDocument/2006/relationships/hyperlink" Target="mailto:dmdc.contactcenter@mail.mil" TargetMode="External"/><Relationship Id="rId2" Type="http://schemas.openxmlformats.org/officeDocument/2006/relationships/hyperlink" Target="https://www.dmdc.osd.mil/psawebdocs/docRequest/filePathNm=PSA/appId=560/app_key_id=1559jsow24d/siteId=7/ediPnId=0/userId=public/fileNm=DoD+memo_e-fingerprints_2010.pdf" TargetMode="External"/><Relationship Id="rId1" Type="http://schemas.openxmlformats.org/officeDocument/2006/relationships/slideLayout" Target="../slideLayouts/slideLayout2.xml"/><Relationship Id="rId6" Type="http://schemas.openxmlformats.org/officeDocument/2006/relationships/hyperlink" Target="http://www.fbi.gov/about-us/cjis/background-checks/list-of-fbi-approved-channelers" TargetMode="External"/><Relationship Id="rId5" Type="http://schemas.openxmlformats.org/officeDocument/2006/relationships/hyperlink" Target="https://www.fbibiospecs.org/IAFIS/Default.aspx" TargetMode="External"/><Relationship Id="rId4" Type="http://schemas.openxmlformats.org/officeDocument/2006/relationships/hyperlink" Target="https://www.dmdc.osd.mil/psawebdocs/docRequest/filePathNm=PSA/appId=560/app_key_id=1559jsow24d/siteId=7/ediPnId=0/userId=public/fileNm=SWFT+Registration+Access+and+Testing+Procedures_1_9.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Microsoft_Word_97_-_2003_Document2.doc"/><Relationship Id="rId3" Type="http://schemas.openxmlformats.org/officeDocument/2006/relationships/oleObject" Target="../embeddings/oleObject1.bin"/><Relationship Id="rId7" Type="http://schemas.openxmlformats.org/officeDocument/2006/relationships/oleObject" Target="../embeddings/oleObject2.bin"/><Relationship Id="rId12"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3.wmf"/><Relationship Id="rId10" Type="http://schemas.openxmlformats.org/officeDocument/2006/relationships/image" Target="../media/image6.jpeg"/><Relationship Id="rId4" Type="http://schemas.openxmlformats.org/officeDocument/2006/relationships/oleObject" Target="../embeddings/Microsoft_Word_97_-_2003_Document1.doc"/><Relationship Id="rId9"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www.fbibiospecs.org/IAFIS/defaul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1295400"/>
            <a:ext cx="8153400" cy="1200329"/>
          </a:xfrm>
          <a:prstGeom prst="rect">
            <a:avLst/>
          </a:prstGeom>
          <a:noFill/>
        </p:spPr>
        <p:txBody>
          <a:bodyPr wrap="square" rtlCol="0">
            <a:spAutoFit/>
          </a:bodyPr>
          <a:lstStyle/>
          <a:p>
            <a:pPr algn="ctr">
              <a:defRPr/>
            </a:pPr>
            <a:r>
              <a:rPr lang="en-US" sz="3600" b="1" dirty="0" smtClean="0">
                <a:solidFill>
                  <a:srgbClr val="000099"/>
                </a:solidFill>
                <a:effectLst>
                  <a:outerShdw blurRad="38100" dist="38100" dir="2700000" algn="tl">
                    <a:srgbClr val="C0C0C0"/>
                  </a:outerShdw>
                </a:effectLst>
                <a:latin typeface="+mj-lt"/>
                <a:ea typeface="+mj-ea"/>
                <a:cs typeface="+mj-cs"/>
              </a:rPr>
              <a:t>Florida Industrial Security Working Group (FISWG)</a:t>
            </a:r>
          </a:p>
        </p:txBody>
      </p:sp>
      <p:sp>
        <p:nvSpPr>
          <p:cNvPr id="8" name="TextBox 7"/>
          <p:cNvSpPr txBox="1"/>
          <p:nvPr/>
        </p:nvSpPr>
        <p:spPr>
          <a:xfrm>
            <a:off x="762000" y="2667000"/>
            <a:ext cx="7772399" cy="2074414"/>
          </a:xfrm>
          <a:prstGeom prst="rect">
            <a:avLst/>
          </a:prstGeom>
          <a:noFill/>
        </p:spPr>
        <p:txBody>
          <a:bodyPr wrap="square" rtlCol="0">
            <a:spAutoFit/>
          </a:bodyPr>
          <a:lstStyle/>
          <a:p>
            <a:pPr algn="ctr" defTabSz="887413">
              <a:spcBef>
                <a:spcPct val="20000"/>
              </a:spcBef>
              <a:buSzPct val="100000"/>
              <a:defRPr/>
            </a:pPr>
            <a:r>
              <a:rPr lang="en-US" sz="2800" b="1" dirty="0" smtClean="0">
                <a:solidFill>
                  <a:srgbClr val="000099"/>
                </a:solidFill>
                <a:effectLst>
                  <a:outerShdw blurRad="38100" dist="38100" dir="2700000" algn="tl">
                    <a:srgbClr val="C0C0C0"/>
                  </a:outerShdw>
                </a:effectLst>
                <a:latin typeface="+mj-lt"/>
                <a:ea typeface="+mj-ea"/>
                <a:cs typeface="+mj-cs"/>
              </a:rPr>
              <a:t>SWFT Update</a:t>
            </a:r>
          </a:p>
          <a:p>
            <a:pPr algn="ctr" defTabSz="887413">
              <a:spcBef>
                <a:spcPct val="20000"/>
              </a:spcBef>
              <a:buSzPct val="100000"/>
              <a:defRPr/>
            </a:pPr>
            <a:r>
              <a:rPr lang="en-US" sz="2800" b="1" i="1" dirty="0" smtClean="0">
                <a:solidFill>
                  <a:srgbClr val="000099"/>
                </a:solidFill>
                <a:effectLst>
                  <a:outerShdw blurRad="38100" dist="38100" dir="2700000" algn="tl">
                    <a:srgbClr val="C0C0C0"/>
                  </a:outerShdw>
                </a:effectLst>
                <a:latin typeface="+mj-lt"/>
                <a:ea typeface="+mj-ea"/>
                <a:cs typeface="+mj-cs"/>
              </a:rPr>
              <a:t>Nannette Bell</a:t>
            </a:r>
          </a:p>
          <a:p>
            <a:pPr algn="ctr" defTabSz="887413">
              <a:spcBef>
                <a:spcPct val="20000"/>
              </a:spcBef>
              <a:buSzPct val="100000"/>
              <a:defRPr/>
            </a:pPr>
            <a:endParaRPr lang="en-US" sz="2800" b="1" i="1" dirty="0" smtClean="0">
              <a:solidFill>
                <a:srgbClr val="000099"/>
              </a:solidFill>
              <a:effectLst>
                <a:outerShdw blurRad="38100" dist="38100" dir="2700000" algn="tl">
                  <a:srgbClr val="C0C0C0"/>
                </a:outerShdw>
              </a:effectLst>
              <a:latin typeface="+mj-lt"/>
              <a:ea typeface="+mj-ea"/>
              <a:cs typeface="+mj-cs"/>
            </a:endParaRPr>
          </a:p>
          <a:p>
            <a:pPr algn="ctr" defTabSz="887413">
              <a:spcBef>
                <a:spcPct val="20000"/>
              </a:spcBef>
              <a:buSzPct val="100000"/>
              <a:defRPr/>
            </a:pPr>
            <a:r>
              <a:rPr lang="en-US" sz="2800" b="1" dirty="0" smtClean="0">
                <a:solidFill>
                  <a:srgbClr val="000099"/>
                </a:solidFill>
                <a:effectLst>
                  <a:outerShdw blurRad="38100" dist="38100" dir="2700000" algn="tl">
                    <a:srgbClr val="C0C0C0"/>
                  </a:outerShdw>
                </a:effectLst>
                <a:latin typeface="+mj-lt"/>
                <a:ea typeface="+mj-ea"/>
                <a:cs typeface="+mj-cs"/>
              </a:rPr>
              <a:t>July 2013</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570037"/>
            <a:ext cx="8229600" cy="3840163"/>
          </a:xfrm>
        </p:spPr>
        <p:txBody>
          <a:bodyPr>
            <a:normAutofit fontScale="92500" lnSpcReduction="10000"/>
          </a:bodyPr>
          <a:lstStyle/>
          <a:p>
            <a:pPr>
              <a:buNone/>
            </a:pPr>
            <a:r>
              <a:rPr lang="en-US" sz="2400" b="1" dirty="0"/>
              <a:t>Vendors Supporting Option 1 &amp; 2</a:t>
            </a:r>
          </a:p>
          <a:p>
            <a:r>
              <a:rPr lang="en-US" sz="2400" b="1" dirty="0"/>
              <a:t>Advanced Livescan Technologies</a:t>
            </a:r>
            <a:endParaRPr lang="en-US" sz="2400" dirty="0"/>
          </a:p>
          <a:p>
            <a:pPr lvl="1">
              <a:buNone/>
            </a:pPr>
            <a:r>
              <a:rPr lang="en-US" sz="2000" u="sng" dirty="0">
                <a:hlinkClick r:id="rId3"/>
              </a:rPr>
              <a:t>www.advancedlivescantech.com</a:t>
            </a:r>
            <a:endParaRPr lang="en-US" sz="2000" dirty="0"/>
          </a:p>
          <a:p>
            <a:r>
              <a:rPr lang="en-US" sz="2400" b="1" dirty="0"/>
              <a:t>AWARE </a:t>
            </a:r>
            <a:endParaRPr lang="en-US" sz="2400" dirty="0"/>
          </a:p>
          <a:p>
            <a:pPr lvl="1">
              <a:buNone/>
            </a:pPr>
            <a:r>
              <a:rPr lang="en-US" sz="2000" u="sng" dirty="0">
                <a:hlinkClick r:id="rId4"/>
              </a:rPr>
              <a:t>www.aware.cim/biometrics</a:t>
            </a:r>
            <a:endParaRPr lang="en-US" sz="2000" dirty="0"/>
          </a:p>
          <a:p>
            <a:r>
              <a:rPr lang="en-US" sz="2400" dirty="0"/>
              <a:t> </a:t>
            </a:r>
            <a:r>
              <a:rPr lang="en-US" sz="2400" b="1" dirty="0"/>
              <a:t>3M Cogent</a:t>
            </a:r>
            <a:endParaRPr lang="en-US" sz="2400" dirty="0"/>
          </a:p>
          <a:p>
            <a:pPr lvl="1">
              <a:buNone/>
            </a:pPr>
            <a:r>
              <a:rPr lang="en-US" sz="2000" u="sng" dirty="0">
                <a:hlinkClick r:id="rId5"/>
              </a:rPr>
              <a:t>www.CogentSystems.com</a:t>
            </a:r>
            <a:endParaRPr lang="en-US" sz="2000" dirty="0"/>
          </a:p>
          <a:p>
            <a:r>
              <a:rPr lang="en-US" sz="2400" b="1" dirty="0"/>
              <a:t>CROSSMATCH Technologies</a:t>
            </a:r>
            <a:endParaRPr lang="en-US" sz="2400" dirty="0"/>
          </a:p>
          <a:p>
            <a:pPr lvl="1">
              <a:buNone/>
            </a:pPr>
            <a:r>
              <a:rPr lang="en-US" sz="2000" u="sng" dirty="0">
                <a:hlinkClick r:id="rId6"/>
              </a:rPr>
              <a:t>www.crossmatch.com</a:t>
            </a:r>
            <a:endParaRPr lang="en-US" sz="2000" u="sng" dirty="0"/>
          </a:p>
          <a:p>
            <a:r>
              <a:rPr lang="en-US" sz="2400" b="1" dirty="0"/>
              <a:t>Identification International, Inc “i3”</a:t>
            </a:r>
            <a:endParaRPr lang="en-US" sz="2400" dirty="0"/>
          </a:p>
          <a:p>
            <a:pPr lvl="1">
              <a:buNone/>
            </a:pPr>
            <a:r>
              <a:rPr lang="en-US" sz="2000" u="sng" dirty="0" smtClean="0">
                <a:hlinkClick r:id="rId6"/>
              </a:rPr>
              <a:t>www.idintl.com</a:t>
            </a:r>
            <a:endParaRPr lang="en-US" sz="2000" u="sng" dirty="0"/>
          </a:p>
        </p:txBody>
      </p:sp>
      <p:sp>
        <p:nvSpPr>
          <p:cNvPr id="7" name="TextBox 6"/>
          <p:cNvSpPr txBox="1"/>
          <p:nvPr/>
        </p:nvSpPr>
        <p:spPr>
          <a:xfrm>
            <a:off x="139800" y="457200"/>
            <a:ext cx="8796382" cy="584775"/>
          </a:xfrm>
          <a:prstGeom prst="rect">
            <a:avLst/>
          </a:prstGeom>
          <a:noFill/>
        </p:spPr>
        <p:txBody>
          <a:bodyPr wrap="none" rtlCol="0">
            <a:spAutoFit/>
          </a:bodyPr>
          <a:lstStyle/>
          <a:p>
            <a:pPr algn="ctr"/>
            <a:r>
              <a:rPr lang="en-US" sz="3200" b="1" dirty="0">
                <a:solidFill>
                  <a:srgbClr val="000099"/>
                </a:solidFill>
                <a:effectLst>
                  <a:outerShdw blurRad="38100" dist="38100" dir="2700000" algn="tl">
                    <a:srgbClr val="C0C0C0"/>
                  </a:outerShdw>
                </a:effectLst>
                <a:latin typeface="+mj-lt"/>
                <a:ea typeface="+mj-ea"/>
                <a:cs typeface="+mj-cs"/>
              </a:rPr>
              <a:t>Electronic Fingerprint Capture Options for Industry</a:t>
            </a:r>
          </a:p>
        </p:txBody>
      </p:sp>
      <p:sp>
        <p:nvSpPr>
          <p:cNvPr id="3" name="Slide Number Placeholder 2"/>
          <p:cNvSpPr>
            <a:spLocks noGrp="1"/>
          </p:cNvSpPr>
          <p:nvPr>
            <p:ph type="sldNum" sz="quarter" idx="12"/>
          </p:nvPr>
        </p:nvSpPr>
        <p:spPr/>
        <p:txBody>
          <a:bodyPr/>
          <a:lstStyle/>
          <a:p>
            <a:fld id="{691E2AB3-6319-479C-8843-B8E6054B194A}"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11</a:t>
            </a:fld>
            <a:endParaRPr lang="en-US" dirty="0"/>
          </a:p>
        </p:txBody>
      </p:sp>
      <p:sp>
        <p:nvSpPr>
          <p:cNvPr id="5" name="TextBox 4"/>
          <p:cNvSpPr txBox="1"/>
          <p:nvPr/>
        </p:nvSpPr>
        <p:spPr>
          <a:xfrm>
            <a:off x="139800" y="457200"/>
            <a:ext cx="8796382" cy="584775"/>
          </a:xfrm>
          <a:prstGeom prst="rect">
            <a:avLst/>
          </a:prstGeom>
          <a:noFill/>
        </p:spPr>
        <p:txBody>
          <a:bodyPr wrap="none" rtlCol="0">
            <a:spAutoFit/>
          </a:bodyPr>
          <a:lstStyle/>
          <a:p>
            <a:pPr algn="ctr"/>
            <a:r>
              <a:rPr lang="en-US" sz="3200" b="1" dirty="0">
                <a:solidFill>
                  <a:srgbClr val="000099"/>
                </a:solidFill>
                <a:effectLst>
                  <a:outerShdw blurRad="38100" dist="38100" dir="2700000" algn="tl">
                    <a:srgbClr val="C0C0C0"/>
                  </a:outerShdw>
                </a:effectLst>
                <a:latin typeface="+mj-lt"/>
                <a:ea typeface="+mj-ea"/>
                <a:cs typeface="+mj-cs"/>
              </a:rPr>
              <a:t>Electronic Fingerprint Capture Options for Industry</a:t>
            </a:r>
          </a:p>
        </p:txBody>
      </p:sp>
      <p:sp>
        <p:nvSpPr>
          <p:cNvPr id="6" name="Rectangle 5"/>
          <p:cNvSpPr/>
          <p:nvPr/>
        </p:nvSpPr>
        <p:spPr>
          <a:xfrm>
            <a:off x="533400" y="914400"/>
            <a:ext cx="8153400" cy="5355312"/>
          </a:xfrm>
          <a:prstGeom prst="rect">
            <a:avLst/>
          </a:prstGeom>
        </p:spPr>
        <p:txBody>
          <a:bodyPr wrap="square">
            <a:spAutoFit/>
          </a:bodyPr>
          <a:lstStyle/>
          <a:p>
            <a:pPr>
              <a:buNone/>
            </a:pPr>
            <a:r>
              <a:rPr lang="en-US" sz="2400" b="1" dirty="0"/>
              <a:t>Option 3:  Company(s) Offering Service</a:t>
            </a:r>
            <a:endParaRPr lang="en-US" sz="2400" b="1" i="1" dirty="0"/>
          </a:p>
          <a:p>
            <a:pPr>
              <a:spcBef>
                <a:spcPts val="0"/>
              </a:spcBef>
              <a:buNone/>
            </a:pPr>
            <a:r>
              <a:rPr lang="en-US" sz="1500" dirty="0"/>
              <a:t>This option allows a cleared company to support other companies in submitting electronic </a:t>
            </a:r>
            <a:r>
              <a:rPr lang="en-US" sz="1500" dirty="0" smtClean="0"/>
              <a:t>fingerprints </a:t>
            </a:r>
            <a:r>
              <a:rPr lang="en-US" sz="1500" dirty="0"/>
              <a:t>to SWFT. Companies providing the service to upload </a:t>
            </a:r>
            <a:r>
              <a:rPr lang="en-US" sz="1500" dirty="0" smtClean="0"/>
              <a:t>fingerprints </a:t>
            </a:r>
            <a:r>
              <a:rPr lang="en-US" sz="1500" dirty="0"/>
              <a:t>to SWFT may submit </a:t>
            </a:r>
            <a:r>
              <a:rPr lang="en-US" sz="1500" dirty="0" smtClean="0"/>
              <a:t>all </a:t>
            </a:r>
            <a:r>
              <a:rPr lang="en-US" sz="1500" dirty="0"/>
              <a:t>fingerprint files under their own CAGE Code. </a:t>
            </a:r>
            <a:endParaRPr lang="en-US" sz="1500" dirty="0" smtClean="0"/>
          </a:p>
          <a:p>
            <a:pPr>
              <a:spcBef>
                <a:spcPts val="0"/>
              </a:spcBef>
              <a:buNone/>
            </a:pPr>
            <a:endParaRPr lang="en-US" sz="1500" dirty="0"/>
          </a:p>
          <a:p>
            <a:pPr marL="285750" indent="-285750">
              <a:buFont typeface="Arial" pitchFamily="34" charset="0"/>
              <a:buChar char="•"/>
            </a:pPr>
            <a:r>
              <a:rPr lang="en-US" sz="1500" b="1" dirty="0"/>
              <a:t>Full Privileges on Behalf of Another Company </a:t>
            </a:r>
          </a:p>
          <a:p>
            <a:pPr marL="742950" lvl="1" indent="-285750">
              <a:buFont typeface="Courier New" pitchFamily="49" charset="0"/>
              <a:buChar char="o"/>
            </a:pPr>
            <a:r>
              <a:rPr lang="en-US" sz="1500" dirty="0" smtClean="0"/>
              <a:t>Cleared </a:t>
            </a:r>
            <a:r>
              <a:rPr lang="en-US" sz="1500" dirty="0"/>
              <a:t>companies uploading to SWFT on behalf of another company must submit a separate </a:t>
            </a:r>
            <a:r>
              <a:rPr lang="en-US" sz="1500" dirty="0" smtClean="0"/>
              <a:t>PSSAR </a:t>
            </a:r>
            <a:r>
              <a:rPr lang="en-US" sz="1500" dirty="0"/>
              <a:t>to associate the company’s CAGE Code to the service provider’s SWFT account. </a:t>
            </a:r>
          </a:p>
          <a:p>
            <a:pPr marL="285750" indent="-285750">
              <a:buFont typeface="Arial" pitchFamily="34" charset="0"/>
              <a:buChar char="•"/>
            </a:pPr>
            <a:r>
              <a:rPr lang="en-US" sz="1500" b="1" dirty="0" smtClean="0"/>
              <a:t>Limited </a:t>
            </a:r>
            <a:r>
              <a:rPr lang="en-US" sz="1500" b="1" dirty="0"/>
              <a:t>Privileges on Behalf of Another Company </a:t>
            </a:r>
          </a:p>
          <a:p>
            <a:pPr marL="742950" lvl="1" indent="-285750">
              <a:buFont typeface="Courier New" pitchFamily="49" charset="0"/>
              <a:buChar char="o"/>
            </a:pPr>
            <a:r>
              <a:rPr lang="en-US" sz="1500" dirty="0" smtClean="0"/>
              <a:t>Any </a:t>
            </a:r>
            <a:r>
              <a:rPr lang="en-US" sz="1500" dirty="0"/>
              <a:t>SWFT account holder can act as a service provider for one or more companies if a “Multiple-Company Uploader” role is indicated on the </a:t>
            </a:r>
            <a:r>
              <a:rPr lang="en-US" sz="1500" dirty="0" smtClean="0"/>
              <a:t>PSSAR</a:t>
            </a:r>
            <a:r>
              <a:rPr lang="en-US" sz="1500" dirty="0"/>
              <a:t>. This allows the service provider to submit electronic fingerprints for another company, but will not permit access to detailed SWFT reports and PII data for any of the serviced companies. Serviced companies must obtain their own SWFT account before the service provider can submit electronic fingerprints.  </a:t>
            </a:r>
          </a:p>
          <a:p>
            <a:pPr marL="285750" indent="-285750">
              <a:buFont typeface="Arial" pitchFamily="34" charset="0"/>
              <a:buChar char="•"/>
            </a:pPr>
            <a:r>
              <a:rPr lang="en-US" sz="1500" b="1" dirty="0"/>
              <a:t>Service support company may need to consider</a:t>
            </a:r>
          </a:p>
          <a:p>
            <a:pPr marL="742950" lvl="1" indent="-285750">
              <a:buFont typeface="Courier New" pitchFamily="49" charset="0"/>
              <a:buChar char="o"/>
            </a:pPr>
            <a:r>
              <a:rPr lang="en-US" sz="1500" dirty="0"/>
              <a:t> Service agreements and terms of use</a:t>
            </a:r>
          </a:p>
          <a:p>
            <a:pPr marL="742950" lvl="1" indent="-285750">
              <a:buFont typeface="Courier New" pitchFamily="49" charset="0"/>
              <a:buChar char="o"/>
            </a:pPr>
            <a:r>
              <a:rPr lang="en-US" sz="1500" dirty="0"/>
              <a:t> Billing for service</a:t>
            </a:r>
          </a:p>
          <a:p>
            <a:pPr marL="742950" lvl="1" indent="-285750">
              <a:buFont typeface="Courier New" pitchFamily="49" charset="0"/>
              <a:buChar char="o"/>
            </a:pPr>
            <a:r>
              <a:rPr lang="en-US" sz="1500" dirty="0"/>
              <a:t> PII protection policy in place</a:t>
            </a:r>
          </a:p>
          <a:p>
            <a:pPr marL="742950" lvl="1" indent="-285750">
              <a:buFont typeface="Courier New" pitchFamily="49" charset="0"/>
              <a:buChar char="o"/>
            </a:pPr>
            <a:r>
              <a:rPr lang="en-US" sz="1500" dirty="0"/>
              <a:t> Availability of use of resources (scheduling)</a:t>
            </a:r>
          </a:p>
          <a:p>
            <a:pPr marL="742950" lvl="1" indent="-285750">
              <a:buFont typeface="Courier New" pitchFamily="49" charset="0"/>
              <a:buChar char="o"/>
            </a:pPr>
            <a:r>
              <a:rPr lang="en-US" sz="1500" b="1" dirty="0"/>
              <a:t> </a:t>
            </a:r>
            <a:r>
              <a:rPr lang="en-US" sz="1500" dirty="0"/>
              <a:t>Companies may consider supporting subcontractors who have a contractual relationship</a:t>
            </a:r>
          </a:p>
          <a:p>
            <a:pPr>
              <a:spcBef>
                <a:spcPts val="0"/>
              </a:spcBef>
              <a:buNone/>
            </a:pPr>
            <a:endParaRPr lang="en-US" b="1" dirty="0"/>
          </a:p>
        </p:txBody>
      </p:sp>
    </p:spTree>
    <p:extLst>
      <p:ext uri="{BB962C8B-B14F-4D97-AF65-F5344CB8AC3E}">
        <p14:creationId xmlns:p14="http://schemas.microsoft.com/office/powerpoint/2010/main" val="1125364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12</a:t>
            </a:fld>
            <a:endParaRPr lang="en-US" dirty="0"/>
          </a:p>
        </p:txBody>
      </p:sp>
      <p:sp>
        <p:nvSpPr>
          <p:cNvPr id="5" name="Rectangle 4"/>
          <p:cNvSpPr/>
          <p:nvPr/>
        </p:nvSpPr>
        <p:spPr>
          <a:xfrm>
            <a:off x="152400" y="381000"/>
            <a:ext cx="8839200" cy="584775"/>
          </a:xfrm>
          <a:prstGeom prst="rect">
            <a:avLst/>
          </a:prstGeom>
        </p:spPr>
        <p:txBody>
          <a:bodyPr wrap="square">
            <a:spAutoFit/>
          </a:bodyPr>
          <a:lstStyle/>
          <a:p>
            <a:pPr algn="ctr"/>
            <a:r>
              <a:rPr lang="en-US" sz="3200" b="1" dirty="0">
                <a:solidFill>
                  <a:srgbClr val="000099"/>
                </a:solidFill>
                <a:effectLst>
                  <a:outerShdw blurRad="38100" dist="38100" dir="2700000" algn="tl">
                    <a:srgbClr val="C0C0C0"/>
                  </a:outerShdw>
                </a:effectLst>
              </a:rPr>
              <a:t>Electronic Fingerprint Capture Options </a:t>
            </a:r>
            <a:r>
              <a:rPr lang="en-US" sz="3200" b="1" dirty="0" smtClean="0">
                <a:solidFill>
                  <a:srgbClr val="000099"/>
                </a:solidFill>
                <a:effectLst>
                  <a:outerShdw blurRad="38100" dist="38100" dir="2700000" algn="tl">
                    <a:srgbClr val="C0C0C0"/>
                  </a:outerShdw>
                </a:effectLst>
              </a:rPr>
              <a:t>for Industry</a:t>
            </a:r>
            <a:endParaRPr lang="en-US" sz="3200" b="1" dirty="0">
              <a:solidFill>
                <a:srgbClr val="000099"/>
              </a:solidFill>
              <a:effectLst>
                <a:outerShdw blurRad="38100" dist="38100" dir="2700000" algn="tl">
                  <a:srgbClr val="C0C0C0"/>
                </a:outerShdw>
              </a:effectLst>
            </a:endParaRPr>
          </a:p>
        </p:txBody>
      </p:sp>
      <p:sp>
        <p:nvSpPr>
          <p:cNvPr id="6" name="Rectangle 5"/>
          <p:cNvSpPr/>
          <p:nvPr/>
        </p:nvSpPr>
        <p:spPr>
          <a:xfrm>
            <a:off x="609600" y="1371600"/>
            <a:ext cx="7924800" cy="2062103"/>
          </a:xfrm>
          <a:prstGeom prst="rect">
            <a:avLst/>
          </a:prstGeom>
        </p:spPr>
        <p:txBody>
          <a:bodyPr wrap="square">
            <a:spAutoFit/>
          </a:bodyPr>
          <a:lstStyle/>
          <a:p>
            <a:pPr>
              <a:buNone/>
            </a:pPr>
            <a:r>
              <a:rPr lang="en-US" sz="2400" b="1" dirty="0"/>
              <a:t>Vendors Supporting Option </a:t>
            </a:r>
            <a:r>
              <a:rPr lang="en-US" sz="2400" b="1" dirty="0" smtClean="0"/>
              <a:t>3</a:t>
            </a:r>
          </a:p>
          <a:p>
            <a:pPr>
              <a:buNone/>
            </a:pPr>
            <a:endParaRPr lang="en-US" sz="1600" b="1" dirty="0"/>
          </a:p>
          <a:p>
            <a:pPr marL="285750" indent="-285750">
              <a:buFont typeface="Arial" pitchFamily="34" charset="0"/>
              <a:buChar char="•"/>
            </a:pPr>
            <a:r>
              <a:rPr lang="en-US" sz="2200" b="1" dirty="0"/>
              <a:t>Identification  International, Inc   “i3”</a:t>
            </a:r>
          </a:p>
          <a:p>
            <a:pPr lvl="1"/>
            <a:r>
              <a:rPr lang="en-US" sz="2200" dirty="0">
                <a:hlinkClick r:id="rId2"/>
              </a:rPr>
              <a:t>www.idintl.com</a:t>
            </a:r>
            <a:endParaRPr lang="en-US" sz="2200" dirty="0"/>
          </a:p>
          <a:p>
            <a:pPr marL="285750" indent="-285750">
              <a:buFont typeface="Arial" pitchFamily="34" charset="0"/>
              <a:buChar char="•"/>
            </a:pPr>
            <a:r>
              <a:rPr lang="en-US" sz="2200" b="1" dirty="0"/>
              <a:t>Inquiries, Inc</a:t>
            </a:r>
          </a:p>
          <a:p>
            <a:pPr lvl="1"/>
            <a:r>
              <a:rPr lang="en-US" sz="2200" u="sng" dirty="0">
                <a:hlinkClick r:id="rId3"/>
              </a:rPr>
              <a:t>www.inquiriesinc.com</a:t>
            </a:r>
            <a:endParaRPr lang="en-US" sz="2200" b="1" dirty="0"/>
          </a:p>
        </p:txBody>
      </p:sp>
    </p:spTree>
    <p:extLst>
      <p:ext uri="{BB962C8B-B14F-4D97-AF65-F5344CB8AC3E}">
        <p14:creationId xmlns:p14="http://schemas.microsoft.com/office/powerpoint/2010/main" val="2175200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13</a:t>
            </a:fld>
            <a:endParaRPr lang="en-US" dirty="0"/>
          </a:p>
        </p:txBody>
      </p:sp>
      <p:sp>
        <p:nvSpPr>
          <p:cNvPr id="5" name="Rectangle 4"/>
          <p:cNvSpPr/>
          <p:nvPr/>
        </p:nvSpPr>
        <p:spPr>
          <a:xfrm>
            <a:off x="152400" y="381000"/>
            <a:ext cx="8839200" cy="584775"/>
          </a:xfrm>
          <a:prstGeom prst="rect">
            <a:avLst/>
          </a:prstGeom>
        </p:spPr>
        <p:txBody>
          <a:bodyPr wrap="square">
            <a:spAutoFit/>
          </a:bodyPr>
          <a:lstStyle/>
          <a:p>
            <a:pPr algn="ctr"/>
            <a:r>
              <a:rPr lang="en-US" sz="3200" b="1" dirty="0">
                <a:solidFill>
                  <a:srgbClr val="000099"/>
                </a:solidFill>
                <a:effectLst>
                  <a:outerShdw blurRad="38100" dist="38100" dir="2700000" algn="tl">
                    <a:srgbClr val="C0C0C0"/>
                  </a:outerShdw>
                </a:effectLst>
              </a:rPr>
              <a:t>Electronic Fingerprint Capture Options </a:t>
            </a:r>
            <a:r>
              <a:rPr lang="en-US" sz="3200" b="1" dirty="0" smtClean="0">
                <a:solidFill>
                  <a:srgbClr val="000099"/>
                </a:solidFill>
                <a:effectLst>
                  <a:outerShdw blurRad="38100" dist="38100" dir="2700000" algn="tl">
                    <a:srgbClr val="C0C0C0"/>
                  </a:outerShdw>
                </a:effectLst>
              </a:rPr>
              <a:t>for Industry</a:t>
            </a:r>
            <a:endParaRPr lang="en-US" sz="3200" b="1" dirty="0">
              <a:solidFill>
                <a:srgbClr val="000099"/>
              </a:solidFill>
              <a:effectLst>
                <a:outerShdw blurRad="38100" dist="38100" dir="2700000" algn="tl">
                  <a:srgbClr val="C0C0C0"/>
                </a:outerShdw>
              </a:effectLst>
            </a:endParaRPr>
          </a:p>
        </p:txBody>
      </p:sp>
      <p:sp>
        <p:nvSpPr>
          <p:cNvPr id="6" name="Rectangle 5"/>
          <p:cNvSpPr/>
          <p:nvPr/>
        </p:nvSpPr>
        <p:spPr>
          <a:xfrm>
            <a:off x="381000" y="1125141"/>
            <a:ext cx="8305800" cy="1846659"/>
          </a:xfrm>
          <a:prstGeom prst="rect">
            <a:avLst/>
          </a:prstGeom>
        </p:spPr>
        <p:txBody>
          <a:bodyPr wrap="square">
            <a:spAutoFit/>
          </a:bodyPr>
          <a:lstStyle/>
          <a:p>
            <a:pPr>
              <a:buNone/>
            </a:pPr>
            <a:r>
              <a:rPr lang="en-US" b="1" dirty="0"/>
              <a:t>Option 4:  Third Party Vendor Provides Electronic Fingerprint File</a:t>
            </a:r>
            <a:endParaRPr lang="en-US" b="1" i="1" dirty="0"/>
          </a:p>
          <a:p>
            <a:pPr>
              <a:spcBef>
                <a:spcPts val="0"/>
              </a:spcBef>
              <a:buNone/>
            </a:pPr>
            <a:r>
              <a:rPr lang="en-US" sz="1600" dirty="0"/>
              <a:t>This option allows a company to receive the electronic fingerprint file from a third party </a:t>
            </a:r>
            <a:r>
              <a:rPr lang="en-US" sz="1600" dirty="0" smtClean="0"/>
              <a:t>vendor that </a:t>
            </a:r>
            <a:r>
              <a:rPr lang="en-US" sz="1600" dirty="0"/>
              <a:t>is an </a:t>
            </a:r>
            <a:r>
              <a:rPr lang="en-US" sz="1600" u="sng" dirty="0">
                <a:hlinkClick r:id="rId2"/>
              </a:rPr>
              <a:t>FBI approved channeler</a:t>
            </a:r>
            <a:r>
              <a:rPr lang="en-US" sz="1600" dirty="0"/>
              <a:t>.  The third party vendor collects the fingerprints and saves </a:t>
            </a:r>
            <a:r>
              <a:rPr lang="en-US" sz="1600" dirty="0" smtClean="0"/>
              <a:t>the file </a:t>
            </a:r>
            <a:r>
              <a:rPr lang="en-US" sz="1600" dirty="0"/>
              <a:t>in the required format to meet SWFT, OPM and FBI standards.  The vendor provides </a:t>
            </a:r>
            <a:r>
              <a:rPr lang="en-US" sz="1600" dirty="0" smtClean="0"/>
              <a:t>the electronic </a:t>
            </a:r>
            <a:r>
              <a:rPr lang="en-US" sz="1600" dirty="0"/>
              <a:t>fingerprint file to the company using agreed upon file transfer methods. The </a:t>
            </a:r>
            <a:r>
              <a:rPr lang="en-US" sz="1600" dirty="0" smtClean="0"/>
              <a:t>owning/servicing </a:t>
            </a:r>
            <a:r>
              <a:rPr lang="en-US" sz="1600" dirty="0"/>
              <a:t>FSO uploads the file to SWFT. </a:t>
            </a:r>
            <a:r>
              <a:rPr lang="en-US" sz="1600" dirty="0" smtClean="0"/>
              <a:t> The </a:t>
            </a:r>
            <a:r>
              <a:rPr lang="en-US" sz="1600" dirty="0"/>
              <a:t>third party vendor must coordinate through </a:t>
            </a:r>
            <a:r>
              <a:rPr lang="en-US" sz="1600" dirty="0" smtClean="0"/>
              <a:t>the </a:t>
            </a:r>
            <a:r>
              <a:rPr lang="en-US" sz="1600" dirty="0"/>
              <a:t>sponsoring FSO to register their equipment with SWFT prior to processing any NISP applicants. </a:t>
            </a:r>
          </a:p>
        </p:txBody>
      </p:sp>
      <p:pic>
        <p:nvPicPr>
          <p:cNvPr id="7" name="Picture 6" descr="PPT97.png"/>
          <p:cNvPicPr>
            <a:picLocks noChangeAspect="1"/>
          </p:cNvPicPr>
          <p:nvPr/>
        </p:nvPicPr>
        <p:blipFill>
          <a:blip r:embed="rId3" cstate="print"/>
          <a:stretch>
            <a:fillRect/>
          </a:stretch>
        </p:blipFill>
        <p:spPr>
          <a:xfrm>
            <a:off x="1676400" y="3124200"/>
            <a:ext cx="5791200" cy="1295400"/>
          </a:xfrm>
          <a:prstGeom prst="rect">
            <a:avLst/>
          </a:prstGeom>
        </p:spPr>
      </p:pic>
      <p:sp>
        <p:nvSpPr>
          <p:cNvPr id="8" name="Rectangle 7"/>
          <p:cNvSpPr/>
          <p:nvPr/>
        </p:nvSpPr>
        <p:spPr>
          <a:xfrm>
            <a:off x="419100" y="4661118"/>
            <a:ext cx="8305800" cy="1815882"/>
          </a:xfrm>
          <a:prstGeom prst="rect">
            <a:avLst/>
          </a:prstGeom>
        </p:spPr>
        <p:txBody>
          <a:bodyPr wrap="square">
            <a:spAutoFit/>
          </a:bodyPr>
          <a:lstStyle/>
          <a:p>
            <a:pPr marL="285750" indent="-285750">
              <a:buFont typeface="Arial" pitchFamily="34" charset="0"/>
              <a:buChar char="•"/>
            </a:pPr>
            <a:r>
              <a:rPr lang="en-US" sz="1600" b="1" dirty="0" smtClean="0"/>
              <a:t>If </a:t>
            </a:r>
            <a:r>
              <a:rPr lang="en-US" sz="1600" b="1" dirty="0"/>
              <a:t>a company chooses to use the services of scanning facility that is operated by a </a:t>
            </a:r>
            <a:r>
              <a:rPr lang="en-US" sz="1600" b="1" dirty="0" smtClean="0"/>
              <a:t>non-NISP </a:t>
            </a:r>
            <a:r>
              <a:rPr lang="en-US" sz="1600" b="1" dirty="0"/>
              <a:t>contractor, please verify that the service provider is an FBI approved channeler and that their equipment has been registered and tested with the SWFT and OPM.</a:t>
            </a:r>
            <a:r>
              <a:rPr lang="en-US" sz="1600" dirty="0"/>
              <a:t> </a:t>
            </a:r>
          </a:p>
          <a:p>
            <a:pPr marL="285750" indent="-285750">
              <a:buFont typeface="Arial" pitchFamily="34" charset="0"/>
              <a:buChar char="•"/>
            </a:pPr>
            <a:r>
              <a:rPr lang="en-US" sz="1600" dirty="0" smtClean="0"/>
              <a:t>Police </a:t>
            </a:r>
            <a:r>
              <a:rPr lang="en-US" sz="1600" dirty="0"/>
              <a:t>Departments cannot be utilized as a vendor resources for </a:t>
            </a:r>
            <a:r>
              <a:rPr lang="en-US" sz="1600" dirty="0" smtClean="0"/>
              <a:t>e-FPs </a:t>
            </a:r>
            <a:r>
              <a:rPr lang="en-US" sz="1600" dirty="0"/>
              <a:t>because live scans are not registered through SWFT</a:t>
            </a:r>
          </a:p>
          <a:p>
            <a:pPr marL="285750" indent="-285750">
              <a:buFont typeface="Arial" pitchFamily="34" charset="0"/>
              <a:buChar char="•"/>
            </a:pPr>
            <a:r>
              <a:rPr lang="en-US" sz="1600" dirty="0" smtClean="0"/>
              <a:t>Ensure </a:t>
            </a:r>
            <a:r>
              <a:rPr lang="en-US" sz="1600" dirty="0"/>
              <a:t>vendors have the available </a:t>
            </a:r>
            <a:r>
              <a:rPr lang="en-US" sz="1600" dirty="0">
                <a:hlinkClick r:id="rId4" action="ppaction://hlinkfile"/>
              </a:rPr>
              <a:t>EBT</a:t>
            </a:r>
            <a:r>
              <a:rPr lang="en-US" sz="1600" dirty="0"/>
              <a:t> fields available in their software to accurately reflect OPM/FBI requirements </a:t>
            </a:r>
          </a:p>
        </p:txBody>
      </p:sp>
    </p:spTree>
    <p:extLst>
      <p:ext uri="{BB962C8B-B14F-4D97-AF65-F5344CB8AC3E}">
        <p14:creationId xmlns:p14="http://schemas.microsoft.com/office/powerpoint/2010/main" val="3673412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14</a:t>
            </a:fld>
            <a:endParaRPr lang="en-US" dirty="0"/>
          </a:p>
        </p:txBody>
      </p:sp>
      <p:sp>
        <p:nvSpPr>
          <p:cNvPr id="5" name="Rectangle 4"/>
          <p:cNvSpPr/>
          <p:nvPr/>
        </p:nvSpPr>
        <p:spPr>
          <a:xfrm>
            <a:off x="152400" y="381000"/>
            <a:ext cx="8839200" cy="584775"/>
          </a:xfrm>
          <a:prstGeom prst="rect">
            <a:avLst/>
          </a:prstGeom>
        </p:spPr>
        <p:txBody>
          <a:bodyPr wrap="square">
            <a:spAutoFit/>
          </a:bodyPr>
          <a:lstStyle/>
          <a:p>
            <a:pPr algn="ctr"/>
            <a:r>
              <a:rPr lang="en-US" sz="3200" b="1" dirty="0">
                <a:solidFill>
                  <a:srgbClr val="000099"/>
                </a:solidFill>
                <a:effectLst>
                  <a:outerShdw blurRad="38100" dist="38100" dir="2700000" algn="tl">
                    <a:srgbClr val="C0C0C0"/>
                  </a:outerShdw>
                </a:effectLst>
              </a:rPr>
              <a:t>Electronic Fingerprint Capture Options </a:t>
            </a:r>
            <a:r>
              <a:rPr lang="en-US" sz="3200" b="1" dirty="0" smtClean="0">
                <a:solidFill>
                  <a:srgbClr val="000099"/>
                </a:solidFill>
                <a:effectLst>
                  <a:outerShdw blurRad="38100" dist="38100" dir="2700000" algn="tl">
                    <a:srgbClr val="C0C0C0"/>
                  </a:outerShdw>
                </a:effectLst>
              </a:rPr>
              <a:t>for Industry</a:t>
            </a:r>
            <a:endParaRPr lang="en-US" sz="3200" b="1" dirty="0">
              <a:solidFill>
                <a:srgbClr val="000099"/>
              </a:solidFill>
              <a:effectLst>
                <a:outerShdw blurRad="38100" dist="38100" dir="2700000" algn="tl">
                  <a:srgbClr val="C0C0C0"/>
                </a:outerShdw>
              </a:effectLst>
            </a:endParaRPr>
          </a:p>
        </p:txBody>
      </p:sp>
      <p:sp>
        <p:nvSpPr>
          <p:cNvPr id="6" name="Rectangle 5"/>
          <p:cNvSpPr/>
          <p:nvPr/>
        </p:nvSpPr>
        <p:spPr>
          <a:xfrm>
            <a:off x="457200" y="1295400"/>
            <a:ext cx="8229600" cy="3877985"/>
          </a:xfrm>
          <a:prstGeom prst="rect">
            <a:avLst/>
          </a:prstGeom>
        </p:spPr>
        <p:txBody>
          <a:bodyPr wrap="square">
            <a:spAutoFit/>
          </a:bodyPr>
          <a:lstStyle/>
          <a:p>
            <a:pPr>
              <a:buNone/>
            </a:pPr>
            <a:r>
              <a:rPr lang="en-US" b="1" dirty="0"/>
              <a:t>Option 4 </a:t>
            </a:r>
            <a:r>
              <a:rPr lang="en-US" b="1" dirty="0" smtClean="0"/>
              <a:t>Cont.:  </a:t>
            </a:r>
            <a:r>
              <a:rPr lang="en-US" b="1" dirty="0"/>
              <a:t>Third Party Vendor Provides Electronic Fingerprint </a:t>
            </a:r>
            <a:r>
              <a:rPr lang="en-US" b="1" dirty="0" smtClean="0"/>
              <a:t>File</a:t>
            </a:r>
          </a:p>
          <a:p>
            <a:pPr>
              <a:buNone/>
            </a:pPr>
            <a:endParaRPr lang="en-US" b="1" dirty="0" smtClean="0"/>
          </a:p>
          <a:p>
            <a:pPr marL="285750" indent="-285750">
              <a:buFont typeface="Arial" pitchFamily="34" charset="0"/>
              <a:buChar char="•"/>
            </a:pPr>
            <a:r>
              <a:rPr lang="en-US" sz="1600" b="1" dirty="0" smtClean="0"/>
              <a:t>Important </a:t>
            </a:r>
            <a:r>
              <a:rPr lang="en-US" sz="1600" b="1" dirty="0"/>
              <a:t>Note: </a:t>
            </a:r>
            <a:r>
              <a:rPr lang="en-US" sz="1600" dirty="0"/>
              <a:t>If you are an FSO that will utilize a cleared Company/Third Party Vendor </a:t>
            </a:r>
            <a:r>
              <a:rPr lang="en-US" sz="1600" dirty="0" smtClean="0"/>
              <a:t>equipment </a:t>
            </a:r>
            <a:r>
              <a:rPr lang="en-US" sz="1600" dirty="0"/>
              <a:t>for creating Electronic Fingerprint Transmission (EFT) files, only the Access portion of the ART Procedures is relevant to your situation. The Registration and Testing portion are not applicable as your company will be utilizing a cleared Company/Third Party Vendor’s fingerprint scanner. </a:t>
            </a:r>
          </a:p>
          <a:p>
            <a:endParaRPr lang="en-US" sz="1600" dirty="0"/>
          </a:p>
          <a:p>
            <a:pPr marL="285750" indent="-285750">
              <a:buFont typeface="Arial" pitchFamily="34" charset="0"/>
              <a:buChar char="•"/>
            </a:pPr>
            <a:r>
              <a:rPr lang="en-US" sz="1600" dirty="0" smtClean="0"/>
              <a:t>Your </a:t>
            </a:r>
            <a:r>
              <a:rPr lang="en-US" sz="1600" dirty="0"/>
              <a:t>company must verify that the Company/Third Party Vendor generating the electronic fingerprints for had their equipment registered and approved for production with SWFT.</a:t>
            </a:r>
          </a:p>
          <a:p>
            <a:pPr marL="742950" lvl="1" indent="-285750">
              <a:buFont typeface="Courier New" pitchFamily="49" charset="0"/>
              <a:buChar char="o"/>
            </a:pPr>
            <a:r>
              <a:rPr lang="en-US" sz="1600" dirty="0" smtClean="0"/>
              <a:t>Validation </a:t>
            </a:r>
            <a:r>
              <a:rPr lang="en-US" sz="1600" dirty="0"/>
              <a:t>can be accomplished by logging into SWFT and running the third party vendors Cage Code through the “Scanner Registration Status by Cage Code” report</a:t>
            </a:r>
          </a:p>
          <a:p>
            <a:pPr marL="742950" lvl="1" indent="-285750">
              <a:buFont typeface="Courier New" pitchFamily="49" charset="0"/>
              <a:buChar char="o"/>
            </a:pPr>
            <a:r>
              <a:rPr lang="en-US" sz="1600" dirty="0" smtClean="0"/>
              <a:t>Validation </a:t>
            </a:r>
            <a:r>
              <a:rPr lang="en-US" sz="1600" dirty="0"/>
              <a:t>reports can also be run by the manufacturer and serial number of their scanning device or devices </a:t>
            </a:r>
          </a:p>
          <a:p>
            <a:pPr>
              <a:buNone/>
            </a:pPr>
            <a:endParaRPr lang="en-US" b="1" i="1" dirty="0"/>
          </a:p>
        </p:txBody>
      </p:sp>
    </p:spTree>
    <p:extLst>
      <p:ext uri="{BB962C8B-B14F-4D97-AF65-F5344CB8AC3E}">
        <p14:creationId xmlns:p14="http://schemas.microsoft.com/office/powerpoint/2010/main" val="1191408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15</a:t>
            </a:fld>
            <a:endParaRPr lang="en-US" dirty="0"/>
          </a:p>
        </p:txBody>
      </p:sp>
      <p:sp>
        <p:nvSpPr>
          <p:cNvPr id="5" name="Rectangle 4"/>
          <p:cNvSpPr/>
          <p:nvPr/>
        </p:nvSpPr>
        <p:spPr>
          <a:xfrm>
            <a:off x="533400" y="1295400"/>
            <a:ext cx="7620000" cy="1815882"/>
          </a:xfrm>
          <a:prstGeom prst="rect">
            <a:avLst/>
          </a:prstGeom>
        </p:spPr>
        <p:txBody>
          <a:bodyPr wrap="square">
            <a:spAutoFit/>
          </a:bodyPr>
          <a:lstStyle/>
          <a:p>
            <a:pPr>
              <a:buNone/>
            </a:pPr>
            <a:r>
              <a:rPr lang="en-US" sz="2400" b="1" dirty="0"/>
              <a:t>Vendors Supporting Option 4</a:t>
            </a:r>
          </a:p>
          <a:p>
            <a:pPr marL="342900" indent="-342900">
              <a:buFont typeface="Arial" pitchFamily="34" charset="0"/>
              <a:buChar char="•"/>
            </a:pPr>
            <a:r>
              <a:rPr lang="en-US" sz="2200" b="1" dirty="0"/>
              <a:t>Fieldprint</a:t>
            </a:r>
          </a:p>
          <a:p>
            <a:pPr lvl="1"/>
            <a:r>
              <a:rPr lang="en-US" sz="2200" u="sng" dirty="0">
                <a:hlinkClick r:id="rId2"/>
              </a:rPr>
              <a:t>www.fieldprint.com</a:t>
            </a:r>
            <a:endParaRPr lang="en-US" sz="2200" u="sng" dirty="0"/>
          </a:p>
          <a:p>
            <a:pPr marL="342900" indent="-342900">
              <a:buFont typeface="Arial" pitchFamily="34" charset="0"/>
              <a:buChar char="•"/>
            </a:pPr>
            <a:r>
              <a:rPr lang="en-US" sz="2200" b="1" dirty="0"/>
              <a:t>Inquiries Inc</a:t>
            </a:r>
          </a:p>
          <a:p>
            <a:pPr lvl="1"/>
            <a:r>
              <a:rPr lang="en-US" sz="2200" u="sng" dirty="0">
                <a:hlinkClick r:id="rId3"/>
              </a:rPr>
              <a:t>www.inquiriesinc.com</a:t>
            </a:r>
            <a:endParaRPr lang="en-US" sz="2200" b="1" dirty="0"/>
          </a:p>
        </p:txBody>
      </p:sp>
      <p:sp>
        <p:nvSpPr>
          <p:cNvPr id="6" name="Rectangle 5"/>
          <p:cNvSpPr/>
          <p:nvPr/>
        </p:nvSpPr>
        <p:spPr>
          <a:xfrm>
            <a:off x="152400" y="381000"/>
            <a:ext cx="8839200" cy="584775"/>
          </a:xfrm>
          <a:prstGeom prst="rect">
            <a:avLst/>
          </a:prstGeom>
        </p:spPr>
        <p:txBody>
          <a:bodyPr wrap="square">
            <a:spAutoFit/>
          </a:bodyPr>
          <a:lstStyle/>
          <a:p>
            <a:pPr algn="ctr"/>
            <a:r>
              <a:rPr lang="en-US" sz="3200" b="1" dirty="0">
                <a:solidFill>
                  <a:srgbClr val="000099"/>
                </a:solidFill>
                <a:effectLst>
                  <a:outerShdw blurRad="38100" dist="38100" dir="2700000" algn="tl">
                    <a:srgbClr val="C0C0C0"/>
                  </a:outerShdw>
                </a:effectLst>
              </a:rPr>
              <a:t>Electronic Fingerprint Capture Options </a:t>
            </a:r>
            <a:r>
              <a:rPr lang="en-US" sz="3200" b="1" dirty="0" smtClean="0">
                <a:solidFill>
                  <a:srgbClr val="000099"/>
                </a:solidFill>
                <a:effectLst>
                  <a:outerShdw blurRad="38100" dist="38100" dir="2700000" algn="tl">
                    <a:srgbClr val="C0C0C0"/>
                  </a:outerShdw>
                </a:effectLst>
              </a:rPr>
              <a:t>for Industry</a:t>
            </a:r>
            <a:endParaRPr lang="en-US" sz="3200" b="1" dirty="0">
              <a:solidFill>
                <a:srgbClr val="000099"/>
              </a:solidFill>
              <a:effectLst>
                <a:outerShdw blurRad="38100" dist="38100" dir="2700000" algn="tl">
                  <a:srgbClr val="C0C0C0"/>
                </a:outerShdw>
              </a:effectLst>
            </a:endParaRPr>
          </a:p>
        </p:txBody>
      </p:sp>
    </p:spTree>
    <p:extLst>
      <p:ext uri="{BB962C8B-B14F-4D97-AF65-F5344CB8AC3E}">
        <p14:creationId xmlns:p14="http://schemas.microsoft.com/office/powerpoint/2010/main" val="4011106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16</a:t>
            </a:fld>
            <a:endParaRPr lang="en-US" dirty="0"/>
          </a:p>
        </p:txBody>
      </p:sp>
      <p:sp>
        <p:nvSpPr>
          <p:cNvPr id="5" name="Rectangle 4"/>
          <p:cNvSpPr/>
          <p:nvPr/>
        </p:nvSpPr>
        <p:spPr>
          <a:xfrm>
            <a:off x="685800" y="1295400"/>
            <a:ext cx="8001000" cy="3508653"/>
          </a:xfrm>
          <a:prstGeom prst="rect">
            <a:avLst/>
          </a:prstGeom>
        </p:spPr>
        <p:txBody>
          <a:bodyPr wrap="square">
            <a:spAutoFit/>
          </a:bodyPr>
          <a:lstStyle/>
          <a:p>
            <a:pPr>
              <a:buNone/>
            </a:pPr>
            <a:r>
              <a:rPr lang="en-US" sz="2400" b="1" dirty="0"/>
              <a:t>Option 5:  Other Government Entities</a:t>
            </a:r>
            <a:endParaRPr lang="en-US" sz="2400" dirty="0"/>
          </a:p>
          <a:p>
            <a:pPr marL="285750" indent="-285750">
              <a:buFont typeface="Arial" pitchFamily="34" charset="0"/>
              <a:buChar char="•"/>
            </a:pPr>
            <a:r>
              <a:rPr lang="en-US" dirty="0"/>
              <a:t>This option allows Industry to partner with the military services and other government </a:t>
            </a:r>
            <a:r>
              <a:rPr lang="en-US" dirty="0" smtClean="0"/>
              <a:t>agencies participating </a:t>
            </a:r>
            <a:r>
              <a:rPr lang="en-US" dirty="0"/>
              <a:t>in the NISP for electronic fingerprint submissions. </a:t>
            </a:r>
            <a:r>
              <a:rPr lang="en-US" dirty="0" smtClean="0"/>
              <a:t> Military services and </a:t>
            </a:r>
            <a:r>
              <a:rPr lang="en-US" dirty="0"/>
              <a:t>government agencies may leverage their electronic processes to submit directly to OPM. </a:t>
            </a:r>
            <a:endParaRPr lang="en-US" dirty="0" smtClean="0"/>
          </a:p>
          <a:p>
            <a:endParaRPr lang="en-US" dirty="0"/>
          </a:p>
          <a:p>
            <a:pPr marL="285750" indent="-285750">
              <a:buFont typeface="Arial" pitchFamily="34" charset="0"/>
              <a:buChar char="•"/>
            </a:pPr>
            <a:r>
              <a:rPr lang="en-US" dirty="0"/>
              <a:t>Agencies capturing Industry contractor fingerprints under the NISP must use the DSS Submitting Office Number (SON), Security Office Identifier (SOI) and the Intra-Governmental Payment and Collection (IPAC) to submit electronic fingerprints through a government entity. </a:t>
            </a:r>
            <a:r>
              <a:rPr lang="en-US" dirty="0" smtClean="0"/>
              <a:t> OPM </a:t>
            </a:r>
            <a:r>
              <a:rPr lang="en-US" dirty="0"/>
              <a:t>will match the fingerprint results to the SF86 submission to initiate the investigation by using the individual’s social security number. </a:t>
            </a:r>
            <a:endParaRPr lang="en-US" b="1" dirty="0">
              <a:solidFill>
                <a:srgbClr val="FF0000"/>
              </a:solidFill>
            </a:endParaRPr>
          </a:p>
        </p:txBody>
      </p:sp>
      <p:sp>
        <p:nvSpPr>
          <p:cNvPr id="6" name="Rectangle 5"/>
          <p:cNvSpPr/>
          <p:nvPr/>
        </p:nvSpPr>
        <p:spPr>
          <a:xfrm>
            <a:off x="152400" y="381000"/>
            <a:ext cx="8839200" cy="584775"/>
          </a:xfrm>
          <a:prstGeom prst="rect">
            <a:avLst/>
          </a:prstGeom>
        </p:spPr>
        <p:txBody>
          <a:bodyPr wrap="square">
            <a:spAutoFit/>
          </a:bodyPr>
          <a:lstStyle/>
          <a:p>
            <a:pPr algn="ctr"/>
            <a:r>
              <a:rPr lang="en-US" sz="3200" b="1" dirty="0">
                <a:solidFill>
                  <a:srgbClr val="000099"/>
                </a:solidFill>
                <a:effectLst>
                  <a:outerShdw blurRad="38100" dist="38100" dir="2700000" algn="tl">
                    <a:srgbClr val="C0C0C0"/>
                  </a:outerShdw>
                </a:effectLst>
              </a:rPr>
              <a:t>Electronic Fingerprint Capture Options </a:t>
            </a:r>
            <a:r>
              <a:rPr lang="en-US" sz="3200" b="1" dirty="0" smtClean="0">
                <a:solidFill>
                  <a:srgbClr val="000099"/>
                </a:solidFill>
                <a:effectLst>
                  <a:outerShdw blurRad="38100" dist="38100" dir="2700000" algn="tl">
                    <a:srgbClr val="C0C0C0"/>
                  </a:outerShdw>
                </a:effectLst>
              </a:rPr>
              <a:t>for Industry</a:t>
            </a:r>
            <a:endParaRPr lang="en-US" sz="3200" b="1" dirty="0">
              <a:solidFill>
                <a:srgbClr val="000099"/>
              </a:solidFill>
              <a:effectLst>
                <a:outerShdw blurRad="38100" dist="38100" dir="2700000" algn="tl">
                  <a:srgbClr val="C0C0C0"/>
                </a:outerShdw>
              </a:effectLst>
            </a:endParaRPr>
          </a:p>
        </p:txBody>
      </p:sp>
    </p:spTree>
    <p:extLst>
      <p:ext uri="{BB962C8B-B14F-4D97-AF65-F5344CB8AC3E}">
        <p14:creationId xmlns:p14="http://schemas.microsoft.com/office/powerpoint/2010/main" val="432403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17</a:t>
            </a:fld>
            <a:endParaRPr lang="en-US" dirty="0"/>
          </a:p>
        </p:txBody>
      </p:sp>
      <p:sp>
        <p:nvSpPr>
          <p:cNvPr id="5" name="Rectangle 4"/>
          <p:cNvSpPr/>
          <p:nvPr/>
        </p:nvSpPr>
        <p:spPr>
          <a:xfrm>
            <a:off x="635546" y="457200"/>
            <a:ext cx="7822654" cy="584775"/>
          </a:xfrm>
          <a:prstGeom prst="rect">
            <a:avLst/>
          </a:prstGeom>
        </p:spPr>
        <p:txBody>
          <a:bodyPr wrap="none">
            <a:spAutoFit/>
          </a:bodyPr>
          <a:lstStyle/>
          <a:p>
            <a:pPr>
              <a:buNone/>
            </a:pPr>
            <a:r>
              <a:rPr lang="en-US" sz="3200" b="1" dirty="0">
                <a:solidFill>
                  <a:srgbClr val="000099"/>
                </a:solidFill>
                <a:effectLst>
                  <a:outerShdw blurRad="38100" dist="38100" dir="2700000" algn="tl">
                    <a:srgbClr val="C0C0C0"/>
                  </a:outerShdw>
                </a:effectLst>
              </a:rPr>
              <a:t>Handling Personally Identifiable Information </a:t>
            </a:r>
          </a:p>
        </p:txBody>
      </p:sp>
      <p:sp>
        <p:nvSpPr>
          <p:cNvPr id="6" name="Rectangle 5"/>
          <p:cNvSpPr/>
          <p:nvPr/>
        </p:nvSpPr>
        <p:spPr>
          <a:xfrm>
            <a:off x="457200" y="1124664"/>
            <a:ext cx="8153400" cy="5047536"/>
          </a:xfrm>
          <a:prstGeom prst="rect">
            <a:avLst/>
          </a:prstGeom>
        </p:spPr>
        <p:txBody>
          <a:bodyPr wrap="square">
            <a:spAutoFit/>
          </a:bodyPr>
          <a:lstStyle/>
          <a:p>
            <a:pPr>
              <a:buNone/>
            </a:pPr>
            <a:r>
              <a:rPr lang="en-US" sz="1600" b="1" dirty="0"/>
              <a:t>Safeguarding Personally Identifiable Information (PII) is the responsibility of every Federal </a:t>
            </a:r>
            <a:r>
              <a:rPr lang="en-US" sz="1600" b="1" dirty="0" smtClean="0"/>
              <a:t>agency and </a:t>
            </a:r>
            <a:r>
              <a:rPr lang="en-US" sz="1600" b="1" dirty="0"/>
              <a:t>all users of Federal information and information systems.  As a user of DoD information </a:t>
            </a:r>
            <a:r>
              <a:rPr lang="en-US" sz="1600" b="1" dirty="0" smtClean="0"/>
              <a:t>systems</a:t>
            </a:r>
            <a:r>
              <a:rPr lang="en-US" sz="1600" b="1" dirty="0"/>
              <a:t>, regardless of whether they are military, civilian, or a contractor personnel they are </a:t>
            </a:r>
            <a:r>
              <a:rPr lang="en-US" sz="1600" b="1" dirty="0" smtClean="0"/>
              <a:t>responsible </a:t>
            </a:r>
            <a:r>
              <a:rPr lang="en-US" sz="1600" b="1" dirty="0"/>
              <a:t>for protecting PII </a:t>
            </a:r>
            <a:r>
              <a:rPr lang="en-US" sz="1600" b="1" dirty="0" smtClean="0"/>
              <a:t>from </a:t>
            </a:r>
            <a:r>
              <a:rPr lang="en-US" sz="1600" b="1" dirty="0"/>
              <a:t>unauthorized disclosure as required. </a:t>
            </a:r>
            <a:endParaRPr lang="en-US" sz="1600" b="1" dirty="0" smtClean="0"/>
          </a:p>
          <a:p>
            <a:pPr>
              <a:buNone/>
            </a:pPr>
            <a:endParaRPr lang="en-US" sz="1600" b="1" dirty="0"/>
          </a:p>
          <a:p>
            <a:pPr marL="285750" indent="-285750">
              <a:buFont typeface="Arial" pitchFamily="34" charset="0"/>
              <a:buChar char="•"/>
            </a:pPr>
            <a:r>
              <a:rPr lang="en-US" sz="1600" dirty="0"/>
              <a:t>In order to support authorized PII data sharing, </a:t>
            </a:r>
            <a:r>
              <a:rPr lang="en-US" sz="1600" dirty="0" smtClean="0"/>
              <a:t>the following steps are recommended:</a:t>
            </a:r>
            <a:endParaRPr lang="en-US" sz="1600" b="1" dirty="0"/>
          </a:p>
          <a:p>
            <a:pPr marL="800100" lvl="1" indent="-342900">
              <a:buFont typeface="+mj-lt"/>
              <a:buAutoNum type="arabicPeriod"/>
            </a:pPr>
            <a:r>
              <a:rPr lang="en-US" sz="1600" dirty="0" smtClean="0"/>
              <a:t>Companies/vendors </a:t>
            </a:r>
            <a:r>
              <a:rPr lang="en-US" sz="1600" dirty="0"/>
              <a:t>who wish to provide fingerprint services to other companies enter in an agreement with each other, allowing the service provider to have their SWFT account be associated with the other company’s CAGE </a:t>
            </a:r>
            <a:r>
              <a:rPr lang="en-US" sz="1600" dirty="0" smtClean="0"/>
              <a:t>Code</a:t>
            </a:r>
          </a:p>
          <a:p>
            <a:pPr marL="800100" lvl="1" indent="-342900">
              <a:buFont typeface="+mj-lt"/>
              <a:buAutoNum type="arabicPeriod"/>
            </a:pPr>
            <a:r>
              <a:rPr lang="en-US" sz="1600" dirty="0" smtClean="0"/>
              <a:t>In </a:t>
            </a:r>
            <a:r>
              <a:rPr lang="en-US" sz="1600" dirty="0"/>
              <a:t>the absence of an agreement, each request for adding a CAGE Code to existing SWFT account of the service provider will require a separate </a:t>
            </a:r>
            <a:r>
              <a:rPr lang="en-US" sz="1600" dirty="0" smtClean="0"/>
              <a:t>PSSAR </a:t>
            </a:r>
            <a:r>
              <a:rPr lang="en-US" sz="1600" dirty="0"/>
              <a:t>validated by the corporate official or KMP of the company that is seeking the fingerprint services from the </a:t>
            </a:r>
            <a:r>
              <a:rPr lang="en-US" sz="1600" dirty="0" smtClean="0"/>
              <a:t>provider</a:t>
            </a:r>
            <a:endParaRPr lang="en-US" sz="1600" b="1" dirty="0"/>
          </a:p>
          <a:p>
            <a:pPr marL="800100" lvl="1" indent="-342900">
              <a:buFont typeface="+mj-lt"/>
              <a:buAutoNum type="arabicPeriod"/>
            </a:pPr>
            <a:r>
              <a:rPr lang="en-US" sz="1600" dirty="0"/>
              <a:t>Companies sharing resources or using vendors should notify the employee of where their PII will be stored and how it will be handled (check vendor policies on PII protection)</a:t>
            </a:r>
          </a:p>
          <a:p>
            <a:pPr marL="800100" lvl="1" indent="-342900">
              <a:buFont typeface="+mj-lt"/>
              <a:buAutoNum type="arabicPeriod"/>
            </a:pPr>
            <a:r>
              <a:rPr lang="en-US" sz="1600" dirty="0"/>
              <a:t>Consideration of state laws regarding PII handling and storage should also be adhered to</a:t>
            </a:r>
          </a:p>
          <a:p>
            <a:pPr marL="800100" lvl="1" indent="-342900">
              <a:buFont typeface="+mj-lt"/>
              <a:buAutoNum type="arabicPeriod"/>
            </a:pPr>
            <a:r>
              <a:rPr lang="en-US" sz="1600" dirty="0"/>
              <a:t>Consider using encryption when transferring files from one location to the next</a:t>
            </a:r>
          </a:p>
          <a:p>
            <a:pPr>
              <a:buFont typeface="Wingdings" pitchFamily="2" charset="2"/>
              <a:buChar char="v"/>
            </a:pPr>
            <a:endParaRPr lang="en-US" b="1" dirty="0">
              <a:solidFill>
                <a:srgbClr val="FF0000"/>
              </a:solidFill>
            </a:endParaRPr>
          </a:p>
        </p:txBody>
      </p:sp>
    </p:spTree>
    <p:extLst>
      <p:ext uri="{BB962C8B-B14F-4D97-AF65-F5344CB8AC3E}">
        <p14:creationId xmlns:p14="http://schemas.microsoft.com/office/powerpoint/2010/main" val="1909257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18</a:t>
            </a:fld>
            <a:endParaRPr lang="en-US" dirty="0"/>
          </a:p>
        </p:txBody>
      </p:sp>
      <p:sp>
        <p:nvSpPr>
          <p:cNvPr id="5" name="Rectangle 4"/>
          <p:cNvSpPr/>
          <p:nvPr/>
        </p:nvSpPr>
        <p:spPr>
          <a:xfrm>
            <a:off x="1295400" y="381000"/>
            <a:ext cx="6781800" cy="584775"/>
          </a:xfrm>
          <a:prstGeom prst="rect">
            <a:avLst/>
          </a:prstGeom>
        </p:spPr>
        <p:txBody>
          <a:bodyPr wrap="square">
            <a:spAutoFit/>
          </a:bodyPr>
          <a:lstStyle/>
          <a:p>
            <a:pPr lvl="2">
              <a:buNone/>
            </a:pPr>
            <a:r>
              <a:rPr lang="en-US" sz="3200" b="1" dirty="0">
                <a:solidFill>
                  <a:srgbClr val="000099"/>
                </a:solidFill>
                <a:effectLst>
                  <a:outerShdw blurRad="38100" dist="38100" dir="2700000" algn="tl">
                    <a:srgbClr val="C0C0C0"/>
                  </a:outerShdw>
                </a:effectLst>
              </a:rPr>
              <a:t>Money/Time Saving Tips</a:t>
            </a:r>
          </a:p>
        </p:txBody>
      </p:sp>
      <p:sp>
        <p:nvSpPr>
          <p:cNvPr id="6" name="Rectangle 5"/>
          <p:cNvSpPr/>
          <p:nvPr/>
        </p:nvSpPr>
        <p:spPr>
          <a:xfrm>
            <a:off x="381000" y="1295400"/>
            <a:ext cx="8382000" cy="4770537"/>
          </a:xfrm>
          <a:prstGeom prst="rect">
            <a:avLst/>
          </a:prstGeom>
        </p:spPr>
        <p:txBody>
          <a:bodyPr wrap="square">
            <a:spAutoFit/>
          </a:bodyPr>
          <a:lstStyle/>
          <a:p>
            <a:pPr marL="285750" indent="-285750">
              <a:buFont typeface="Arial" pitchFamily="34" charset="0"/>
              <a:buChar char="•"/>
            </a:pPr>
            <a:r>
              <a:rPr lang="en-US" sz="1600" b="1" dirty="0"/>
              <a:t>Company legal considerations</a:t>
            </a:r>
          </a:p>
          <a:p>
            <a:pPr lvl="1" indent="-285750">
              <a:buFont typeface="Courier New" pitchFamily="49" charset="0"/>
              <a:buChar char="o"/>
            </a:pPr>
            <a:r>
              <a:rPr lang="en-US" sz="1600" dirty="0"/>
              <a:t>Agreements and terms of use</a:t>
            </a:r>
          </a:p>
          <a:p>
            <a:pPr marL="285750" indent="-285750">
              <a:buFont typeface="Arial" pitchFamily="34" charset="0"/>
              <a:buChar char="•"/>
            </a:pPr>
            <a:r>
              <a:rPr lang="en-US" sz="1600" b="1" dirty="0"/>
              <a:t>Purchase should be based on need</a:t>
            </a:r>
          </a:p>
          <a:p>
            <a:pPr marL="285750" indent="-285750">
              <a:buFont typeface="Arial" pitchFamily="34" charset="0"/>
              <a:buChar char="•"/>
            </a:pPr>
            <a:r>
              <a:rPr lang="en-US" sz="1600" b="1" dirty="0"/>
              <a:t>Buy an FBI approved scanner and the software and scan the hard copy FD 258</a:t>
            </a:r>
          </a:p>
          <a:p>
            <a:pPr marL="742950" lvl="1" indent="-285750">
              <a:buFont typeface="Courier New" pitchFamily="49" charset="0"/>
              <a:buChar char="o"/>
            </a:pPr>
            <a:r>
              <a:rPr lang="en-US" sz="1600" dirty="0"/>
              <a:t>Depends on the need and frequency of the </a:t>
            </a:r>
            <a:r>
              <a:rPr lang="en-US" sz="1600" dirty="0" smtClean="0"/>
              <a:t>e-FPs </a:t>
            </a:r>
            <a:r>
              <a:rPr lang="en-US" sz="1600" dirty="0"/>
              <a:t>needing to be taken</a:t>
            </a:r>
          </a:p>
          <a:p>
            <a:pPr marL="742950" lvl="1" indent="-285750">
              <a:buFont typeface="Courier New" pitchFamily="49" charset="0"/>
              <a:buChar char="o"/>
            </a:pPr>
            <a:r>
              <a:rPr lang="en-US" sz="1600" dirty="0"/>
              <a:t>Hard copy prints will not provide immediate feedback of an acceptable </a:t>
            </a:r>
            <a:r>
              <a:rPr lang="en-US" sz="1600" dirty="0" smtClean="0"/>
              <a:t>e-FP image FD </a:t>
            </a:r>
            <a:r>
              <a:rPr lang="en-US" sz="1600" dirty="0"/>
              <a:t>258 scanned images have received 0% kickback for bad image </a:t>
            </a:r>
          </a:p>
          <a:p>
            <a:pPr marL="742950" lvl="1" indent="-285750">
              <a:buFont typeface="Courier New" pitchFamily="49" charset="0"/>
              <a:buChar char="o"/>
            </a:pPr>
            <a:r>
              <a:rPr lang="en-US" sz="1600" dirty="0"/>
              <a:t>DSS will discontinue issuance of hard copy fingerprint </a:t>
            </a:r>
            <a:r>
              <a:rPr lang="en-US" sz="1600" dirty="0" smtClean="0"/>
              <a:t>documents</a:t>
            </a:r>
          </a:p>
          <a:p>
            <a:pPr marL="1200150" lvl="2" indent="-285750">
              <a:buFont typeface="Wingdings" pitchFamily="2" charset="2"/>
              <a:buChar char="§"/>
            </a:pPr>
            <a:r>
              <a:rPr lang="en-US" sz="1600" dirty="0" smtClean="0"/>
              <a:t>Company </a:t>
            </a:r>
            <a:r>
              <a:rPr lang="en-US" sz="1600" dirty="0"/>
              <a:t>will need to purchase fingerprint forms</a:t>
            </a:r>
          </a:p>
          <a:p>
            <a:pPr marL="1200150" lvl="2" indent="-285750">
              <a:buFont typeface="Wingdings" pitchFamily="2" charset="2"/>
              <a:buChar char="§"/>
            </a:pPr>
            <a:r>
              <a:rPr lang="en-US" sz="1600" dirty="0"/>
              <a:t>Users can download the pdf file from Google and purchase card stock to print the card </a:t>
            </a:r>
          </a:p>
          <a:p>
            <a:pPr marL="285750" indent="-285750">
              <a:buFont typeface="Arial" pitchFamily="34" charset="0"/>
              <a:buChar char="•"/>
            </a:pPr>
            <a:r>
              <a:rPr lang="en-US" sz="1600" b="1" dirty="0"/>
              <a:t>Use a vendor or company that provides the entire service (ensure vendor has been vetted through SWFT/OPM as an approved vendor)</a:t>
            </a:r>
          </a:p>
          <a:p>
            <a:pPr marL="742950" lvl="1" indent="-285750">
              <a:buFont typeface="Courier New" pitchFamily="49" charset="0"/>
              <a:buChar char="o"/>
            </a:pPr>
            <a:r>
              <a:rPr lang="en-US" sz="1600" dirty="0"/>
              <a:t>Some vendors have the ability to convert hard copy FD 258s into the </a:t>
            </a:r>
            <a:r>
              <a:rPr lang="en-US" sz="1600" dirty="0" smtClean="0"/>
              <a:t>e-FP </a:t>
            </a:r>
            <a:r>
              <a:rPr lang="en-US" sz="1600" dirty="0"/>
              <a:t>file </a:t>
            </a:r>
          </a:p>
          <a:p>
            <a:pPr marL="1200150" lvl="2" indent="-285750">
              <a:buFont typeface="Wingdings" pitchFamily="2" charset="2"/>
              <a:buChar char="§"/>
            </a:pPr>
            <a:r>
              <a:rPr lang="en-US" sz="1600" dirty="0" smtClean="0"/>
              <a:t>SWFT/e-FP </a:t>
            </a:r>
            <a:r>
              <a:rPr lang="en-US" sz="1600" dirty="0"/>
              <a:t>user should incorporate  “vendor time” into the submission scope of the </a:t>
            </a:r>
            <a:r>
              <a:rPr lang="en-US" sz="1600" dirty="0" smtClean="0"/>
              <a:t>SWFT process  </a:t>
            </a:r>
            <a:r>
              <a:rPr lang="en-US" sz="1600" dirty="0"/>
              <a:t>(time allotted to take hard copy FP and submit by overnight mail to vendor </a:t>
            </a:r>
            <a:r>
              <a:rPr lang="en-US" sz="1600" dirty="0" smtClean="0"/>
              <a:t>and vendor </a:t>
            </a:r>
            <a:r>
              <a:rPr lang="en-US" sz="1600" dirty="0"/>
              <a:t>return of </a:t>
            </a:r>
            <a:r>
              <a:rPr lang="en-US" sz="1600" dirty="0" smtClean="0"/>
              <a:t>e-FP </a:t>
            </a:r>
            <a:r>
              <a:rPr lang="en-US" sz="1600" dirty="0"/>
              <a:t>file back to the FSO)</a:t>
            </a:r>
          </a:p>
          <a:p>
            <a:pPr marL="1200150" lvl="2" indent="-285750">
              <a:buFont typeface="Wingdings" pitchFamily="2" charset="2"/>
              <a:buChar char="§"/>
            </a:pPr>
            <a:r>
              <a:rPr lang="en-US" sz="1600" dirty="0" smtClean="0"/>
              <a:t>Cost </a:t>
            </a:r>
            <a:r>
              <a:rPr lang="en-US" sz="1600" dirty="0"/>
              <a:t>saving option for CDCs that cannot afford to purchase whole system or </a:t>
            </a:r>
            <a:r>
              <a:rPr lang="en-US" sz="1600" dirty="0" smtClean="0"/>
              <a:t>software/e-FP scanner </a:t>
            </a:r>
            <a:r>
              <a:rPr lang="en-US" sz="1600" dirty="0"/>
              <a:t>portion of system</a:t>
            </a:r>
          </a:p>
        </p:txBody>
      </p:sp>
    </p:spTree>
    <p:extLst>
      <p:ext uri="{BB962C8B-B14F-4D97-AF65-F5344CB8AC3E}">
        <p14:creationId xmlns:p14="http://schemas.microsoft.com/office/powerpoint/2010/main" val="882487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19</a:t>
            </a:fld>
            <a:endParaRPr lang="en-US" dirty="0"/>
          </a:p>
        </p:txBody>
      </p:sp>
      <p:sp>
        <p:nvSpPr>
          <p:cNvPr id="5" name="Rectangle 4"/>
          <p:cNvSpPr/>
          <p:nvPr/>
        </p:nvSpPr>
        <p:spPr>
          <a:xfrm>
            <a:off x="1295400" y="381000"/>
            <a:ext cx="6781800" cy="584775"/>
          </a:xfrm>
          <a:prstGeom prst="rect">
            <a:avLst/>
          </a:prstGeom>
        </p:spPr>
        <p:txBody>
          <a:bodyPr wrap="square">
            <a:spAutoFit/>
          </a:bodyPr>
          <a:lstStyle/>
          <a:p>
            <a:pPr lvl="2">
              <a:buNone/>
            </a:pPr>
            <a:r>
              <a:rPr lang="en-US" sz="3200" b="1" dirty="0">
                <a:solidFill>
                  <a:srgbClr val="000099"/>
                </a:solidFill>
                <a:effectLst>
                  <a:outerShdw blurRad="38100" dist="38100" dir="2700000" algn="tl">
                    <a:srgbClr val="C0C0C0"/>
                  </a:outerShdw>
                </a:effectLst>
              </a:rPr>
              <a:t>Money/Time Saving Tips</a:t>
            </a:r>
          </a:p>
        </p:txBody>
      </p:sp>
      <p:sp>
        <p:nvSpPr>
          <p:cNvPr id="6" name="Rectangle 5"/>
          <p:cNvSpPr/>
          <p:nvPr/>
        </p:nvSpPr>
        <p:spPr>
          <a:xfrm>
            <a:off x="533400" y="1388507"/>
            <a:ext cx="8305800" cy="4524315"/>
          </a:xfrm>
          <a:prstGeom prst="rect">
            <a:avLst/>
          </a:prstGeom>
        </p:spPr>
        <p:txBody>
          <a:bodyPr wrap="square">
            <a:spAutoFit/>
          </a:bodyPr>
          <a:lstStyle/>
          <a:p>
            <a:pPr marL="285750" indent="-285750">
              <a:buFont typeface="Arial" pitchFamily="34" charset="0"/>
              <a:buChar char="•"/>
            </a:pPr>
            <a:r>
              <a:rPr lang="en-US" sz="1600" dirty="0" smtClean="0"/>
              <a:t>Ensure </a:t>
            </a:r>
            <a:r>
              <a:rPr lang="en-US" sz="1600" dirty="0"/>
              <a:t>the vendor includes software revisions updates in the total purchase price, upgrade fees (some companies charge full price to come out and make a version update(s) in the software </a:t>
            </a:r>
            <a:r>
              <a:rPr lang="en-US" sz="1600" dirty="0" smtClean="0"/>
              <a:t>vs. </a:t>
            </a:r>
            <a:r>
              <a:rPr lang="en-US" sz="1600" dirty="0"/>
              <a:t>sending the update and allowing the company to make the upgrade)</a:t>
            </a:r>
          </a:p>
          <a:p>
            <a:pPr marL="285750" indent="-285750">
              <a:buFont typeface="Arial" pitchFamily="34" charset="0"/>
              <a:buChar char="•"/>
            </a:pPr>
            <a:r>
              <a:rPr lang="en-US" sz="1600" dirty="0" smtClean="0"/>
              <a:t>Ensure </a:t>
            </a:r>
            <a:r>
              <a:rPr lang="en-US" sz="1600" dirty="0"/>
              <a:t>additional charges in the maintenance agreement are known</a:t>
            </a:r>
          </a:p>
          <a:p>
            <a:pPr marL="285750" indent="-285750">
              <a:buFont typeface="Arial" pitchFamily="34" charset="0"/>
              <a:buChar char="•"/>
            </a:pPr>
            <a:r>
              <a:rPr lang="en-US" sz="1600" dirty="0" smtClean="0"/>
              <a:t>Consider </a:t>
            </a:r>
            <a:r>
              <a:rPr lang="en-US" sz="1600" dirty="0"/>
              <a:t>additional charges for missed appointments and resubmissions </a:t>
            </a:r>
          </a:p>
          <a:p>
            <a:pPr marL="285750" indent="-285750">
              <a:buFont typeface="Arial" pitchFamily="34" charset="0"/>
              <a:buChar char="•"/>
            </a:pPr>
            <a:r>
              <a:rPr lang="en-US" sz="1600" dirty="0" smtClean="0"/>
              <a:t>Ensure </a:t>
            </a:r>
            <a:r>
              <a:rPr lang="en-US" sz="1600" dirty="0"/>
              <a:t>companies coordinate with their IT departments and </a:t>
            </a:r>
            <a:r>
              <a:rPr lang="en-US" sz="1600" dirty="0" smtClean="0"/>
              <a:t>e-FP </a:t>
            </a:r>
            <a:r>
              <a:rPr lang="en-US" sz="1600" dirty="0"/>
              <a:t>vendor for software compatibility issues concerning OS types (Windows 7, XP, 2000, </a:t>
            </a:r>
            <a:r>
              <a:rPr lang="en-US" sz="1600" dirty="0" smtClean="0"/>
              <a:t>etc.) </a:t>
            </a:r>
            <a:endParaRPr lang="en-US" sz="1600" dirty="0"/>
          </a:p>
          <a:p>
            <a:pPr marL="742950" lvl="1" indent="-285750">
              <a:buFont typeface="Courier New" pitchFamily="49" charset="0"/>
              <a:buChar char="o"/>
            </a:pPr>
            <a:r>
              <a:rPr lang="en-US" sz="1600" dirty="0" smtClean="0"/>
              <a:t>Issues </a:t>
            </a:r>
            <a:r>
              <a:rPr lang="en-US" sz="1600" dirty="0"/>
              <a:t>with patch updates on user machines may change user permissions within the </a:t>
            </a:r>
            <a:r>
              <a:rPr lang="en-US" sz="1600" dirty="0" smtClean="0"/>
              <a:t>e-FP </a:t>
            </a:r>
            <a:r>
              <a:rPr lang="en-US" sz="1600" dirty="0"/>
              <a:t>software (corrective actions - reimage computer and conduct a complete reinstall of software = additional vendor fees)</a:t>
            </a:r>
          </a:p>
          <a:p>
            <a:pPr marL="285750" indent="-285750">
              <a:buFont typeface="Arial" pitchFamily="34" charset="0"/>
              <a:buChar char="•"/>
            </a:pPr>
            <a:r>
              <a:rPr lang="en-US" sz="1600" dirty="0" smtClean="0"/>
              <a:t>Ability </a:t>
            </a:r>
            <a:r>
              <a:rPr lang="en-US" sz="1600" dirty="0"/>
              <a:t>to share </a:t>
            </a:r>
            <a:r>
              <a:rPr lang="en-US" sz="1600" dirty="0" smtClean="0"/>
              <a:t>e-FP </a:t>
            </a:r>
            <a:r>
              <a:rPr lang="en-US" sz="1600" dirty="0"/>
              <a:t>software on a network server</a:t>
            </a:r>
          </a:p>
          <a:p>
            <a:pPr marL="285750" indent="-285750">
              <a:buFont typeface="Arial" pitchFamily="34" charset="0"/>
              <a:buChar char="•"/>
            </a:pPr>
            <a:r>
              <a:rPr lang="en-US" sz="1600" dirty="0" smtClean="0"/>
              <a:t>Transaction </a:t>
            </a:r>
            <a:r>
              <a:rPr lang="en-US" sz="1600" dirty="0"/>
              <a:t>Control Number (TCN) unique for every fingerprint submission. </a:t>
            </a:r>
            <a:r>
              <a:rPr lang="en-US" sz="1600" dirty="0" smtClean="0"/>
              <a:t> TCN </a:t>
            </a:r>
            <a:r>
              <a:rPr lang="en-US" sz="1600" dirty="0"/>
              <a:t>prefix standard is 7-bit ASCII characters, ensure your vendors TCN is compliant with the industry standard or your </a:t>
            </a:r>
            <a:r>
              <a:rPr lang="en-US" sz="1600" dirty="0" smtClean="0"/>
              <a:t>e-FP </a:t>
            </a:r>
            <a:r>
              <a:rPr lang="en-US" sz="1600" dirty="0"/>
              <a:t>product will be </a:t>
            </a:r>
            <a:r>
              <a:rPr lang="en-US" sz="1600" dirty="0" smtClean="0"/>
              <a:t>incompatible</a:t>
            </a:r>
          </a:p>
          <a:p>
            <a:pPr marL="742950" lvl="1" indent="-285750">
              <a:buFont typeface="Courier New" pitchFamily="49" charset="0"/>
              <a:buChar char="o"/>
            </a:pPr>
            <a:r>
              <a:rPr lang="en-US" sz="1600" dirty="0" smtClean="0"/>
              <a:t>When </a:t>
            </a:r>
            <a:r>
              <a:rPr lang="en-US" sz="1600" dirty="0"/>
              <a:t>registering the scanner, please ensure that the TCN Prefix format matches one of the examples listed in the SWFT Configuration Guide. The SWFT Configuration Guide can be accessed by clicking the “Help” button on the SWFT Web Application. </a:t>
            </a:r>
            <a:endParaRPr lang="en-US" dirty="0" smtClean="0"/>
          </a:p>
          <a:p>
            <a:r>
              <a:rPr lang="en-US" sz="1600" b="1" dirty="0" smtClean="0"/>
              <a:t>Note:   </a:t>
            </a:r>
            <a:r>
              <a:rPr lang="en-US" sz="1600" dirty="0"/>
              <a:t>Some vendors who are NCMS associate members have discounts for NCMS </a:t>
            </a:r>
            <a:r>
              <a:rPr lang="en-US" sz="1600" dirty="0" smtClean="0"/>
              <a:t>members</a:t>
            </a:r>
            <a:endParaRPr lang="en-US" sz="1600" dirty="0"/>
          </a:p>
        </p:txBody>
      </p:sp>
    </p:spTree>
    <p:extLst>
      <p:ext uri="{BB962C8B-B14F-4D97-AF65-F5344CB8AC3E}">
        <p14:creationId xmlns:p14="http://schemas.microsoft.com/office/powerpoint/2010/main" val="335425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7772400" cy="1200329"/>
          </a:xfrm>
          <a:prstGeom prst="rect">
            <a:avLst/>
          </a:prstGeom>
        </p:spPr>
        <p:txBody>
          <a:bodyPr wrap="square">
            <a:spAutoFit/>
          </a:bodyPr>
          <a:lstStyle/>
          <a:p>
            <a:pPr algn="ctr"/>
            <a:r>
              <a:rPr lang="en-US" sz="3600" b="1" dirty="0">
                <a:solidFill>
                  <a:srgbClr val="000099"/>
                </a:solidFill>
                <a:effectLst>
                  <a:outerShdw blurRad="38100" dist="38100" dir="2700000" algn="tl">
                    <a:srgbClr val="C0C0C0"/>
                  </a:outerShdw>
                </a:effectLst>
                <a:latin typeface="+mj-lt"/>
                <a:ea typeface="+mj-ea"/>
                <a:cs typeface="+mj-cs"/>
              </a:rPr>
              <a:t>Department of Defense (DoD)   </a:t>
            </a:r>
          </a:p>
          <a:p>
            <a:pPr algn="ctr"/>
            <a:r>
              <a:rPr lang="en-US" sz="3600" b="1" dirty="0">
                <a:solidFill>
                  <a:srgbClr val="000099"/>
                </a:solidFill>
                <a:effectLst>
                  <a:outerShdw blurRad="38100" dist="38100" dir="2700000" algn="tl">
                    <a:srgbClr val="C0C0C0"/>
                  </a:outerShdw>
                </a:effectLst>
                <a:latin typeface="+mj-lt"/>
                <a:ea typeface="+mj-ea"/>
                <a:cs typeface="+mj-cs"/>
              </a:rPr>
              <a:t>Moving to Electronic Fingerprints</a:t>
            </a:r>
          </a:p>
        </p:txBody>
      </p:sp>
      <p:sp>
        <p:nvSpPr>
          <p:cNvPr id="4" name="Rectangle 3"/>
          <p:cNvSpPr/>
          <p:nvPr/>
        </p:nvSpPr>
        <p:spPr>
          <a:xfrm>
            <a:off x="540327" y="1676400"/>
            <a:ext cx="5181600" cy="4373505"/>
          </a:xfrm>
          <a:prstGeom prst="rect">
            <a:avLst/>
          </a:prstGeom>
        </p:spPr>
        <p:txBody>
          <a:bodyPr wrap="square">
            <a:spAutoFit/>
          </a:bodyPr>
          <a:lstStyle/>
          <a:p>
            <a:pPr marL="342900" lvl="0" indent="-342900">
              <a:spcBef>
                <a:spcPct val="20000"/>
              </a:spcBef>
              <a:buFont typeface="Arial" pitchFamily="34" charset="0"/>
              <a:buChar char="•"/>
            </a:pPr>
            <a:r>
              <a:rPr lang="en-US" sz="1400" dirty="0">
                <a:solidFill>
                  <a:prstClr val="black"/>
                </a:solidFill>
              </a:rPr>
              <a:t>July 20, 2010, the Under Secretary of Defense (Intelligence) directed all DoD components to transition to electronic capture and submission of a full set of fingerprints in support of all background investigations. This memorandum was established to  greatly speed capture, submission, and processing time while providing higher quality images. Industry mandated for compliance NLT </a:t>
            </a:r>
            <a:r>
              <a:rPr lang="en-US" sz="1400" dirty="0">
                <a:solidFill>
                  <a:srgbClr val="FF0000"/>
                </a:solidFill>
              </a:rPr>
              <a:t>December 31, 2013</a:t>
            </a:r>
          </a:p>
          <a:p>
            <a:pPr marL="342900" lvl="0" indent="-342900">
              <a:spcBef>
                <a:spcPct val="20000"/>
              </a:spcBef>
            </a:pPr>
            <a:r>
              <a:rPr lang="en-US" sz="1400" dirty="0">
                <a:solidFill>
                  <a:srgbClr val="FF0000"/>
                </a:solidFill>
              </a:rPr>
              <a:t>	</a:t>
            </a:r>
            <a:r>
              <a:rPr lang="en-US" sz="1400" dirty="0">
                <a:solidFill>
                  <a:prstClr val="black"/>
                </a:solidFill>
              </a:rPr>
              <a:t>(</a:t>
            </a:r>
            <a:r>
              <a:rPr lang="en-US" sz="1400" u="sng" dirty="0">
                <a:solidFill>
                  <a:prstClr val="black"/>
                </a:solidFill>
                <a:hlinkClick r:id="rId2"/>
              </a:rPr>
              <a:t>e-Fingerprint memo</a:t>
            </a:r>
            <a:r>
              <a:rPr lang="en-US" sz="1400" dirty="0" smtClean="0">
                <a:solidFill>
                  <a:prstClr val="black"/>
                </a:solidFill>
              </a:rPr>
              <a:t>).</a:t>
            </a:r>
          </a:p>
          <a:p>
            <a:pPr marL="342900" lvl="0" indent="-342900">
              <a:spcBef>
                <a:spcPct val="20000"/>
              </a:spcBef>
              <a:buFont typeface="Arial" pitchFamily="34" charset="0"/>
              <a:buChar char="•"/>
            </a:pPr>
            <a:r>
              <a:rPr lang="en-US" sz="1400" dirty="0">
                <a:solidFill>
                  <a:prstClr val="black"/>
                </a:solidFill>
              </a:rPr>
              <a:t>Current version of SWFT is completely web based.  </a:t>
            </a:r>
          </a:p>
          <a:p>
            <a:pPr marL="342900" lvl="0" indent="-342900" eaLnBrk="0" hangingPunct="0">
              <a:lnSpc>
                <a:spcPct val="90000"/>
              </a:lnSpc>
              <a:spcBef>
                <a:spcPts val="1200"/>
              </a:spcBef>
              <a:spcAft>
                <a:spcPts val="300"/>
              </a:spcAft>
              <a:buClr>
                <a:prstClr val="black"/>
              </a:buClr>
              <a:buFont typeface="Arial" charset="0"/>
              <a:buChar char="•"/>
            </a:pPr>
            <a:r>
              <a:rPr lang="en-US" sz="1400" dirty="0">
                <a:solidFill>
                  <a:prstClr val="black"/>
                </a:solidFill>
              </a:rPr>
              <a:t>Internet access and Microsoft Internet Explorer 6.0 or higher are required</a:t>
            </a:r>
            <a:r>
              <a:rPr lang="en-US" sz="1400" dirty="0" smtClean="0">
                <a:solidFill>
                  <a:prstClr val="black"/>
                </a:solidFill>
              </a:rPr>
              <a:t>.</a:t>
            </a:r>
            <a:r>
              <a:rPr lang="en-US" sz="1400" dirty="0">
                <a:solidFill>
                  <a:prstClr val="black"/>
                </a:solidFill>
                <a:ea typeface="Calibri" pitchFamily="34" charset="0"/>
                <a:cs typeface="Calibri" pitchFamily="34" charset="0"/>
              </a:rPr>
              <a:t> Store-and-forward solution</a:t>
            </a:r>
          </a:p>
          <a:p>
            <a:pPr marL="342900" lvl="0" indent="-342900" eaLnBrk="0" hangingPunct="0">
              <a:lnSpc>
                <a:spcPct val="90000"/>
              </a:lnSpc>
              <a:spcBef>
                <a:spcPts val="1200"/>
              </a:spcBef>
              <a:spcAft>
                <a:spcPts val="300"/>
              </a:spcAft>
              <a:buClr>
                <a:prstClr val="black"/>
              </a:buClr>
              <a:buFont typeface="Arial" charset="0"/>
              <a:buChar char="•"/>
            </a:pPr>
            <a:r>
              <a:rPr lang="en-US" sz="1400" dirty="0">
                <a:solidFill>
                  <a:prstClr val="black"/>
                </a:solidFill>
                <a:ea typeface="Calibri" pitchFamily="34" charset="0"/>
                <a:cs typeface="Calibri" pitchFamily="34" charset="0"/>
              </a:rPr>
              <a:t>In production since July 2009 </a:t>
            </a:r>
          </a:p>
          <a:p>
            <a:pPr marL="342900" lvl="0" indent="-342900" eaLnBrk="0" hangingPunct="0">
              <a:lnSpc>
                <a:spcPct val="90000"/>
              </a:lnSpc>
              <a:spcBef>
                <a:spcPts val="1200"/>
              </a:spcBef>
              <a:spcAft>
                <a:spcPts val="300"/>
              </a:spcAft>
              <a:buClr>
                <a:prstClr val="black"/>
              </a:buClr>
              <a:buFont typeface="Arial" charset="0"/>
              <a:buChar char="•"/>
            </a:pPr>
            <a:r>
              <a:rPr lang="en-US" sz="1400" dirty="0">
                <a:solidFill>
                  <a:prstClr val="black"/>
                </a:solidFill>
                <a:ea typeface="Calibri" pitchFamily="34" charset="0"/>
                <a:cs typeface="Calibri" pitchFamily="34" charset="0"/>
              </a:rPr>
              <a:t>Steady enrollment growth of 15% per month</a:t>
            </a:r>
          </a:p>
          <a:p>
            <a:pPr marL="342900" lvl="0" indent="-342900" eaLnBrk="0" hangingPunct="0">
              <a:lnSpc>
                <a:spcPct val="90000"/>
              </a:lnSpc>
              <a:spcBef>
                <a:spcPts val="1200"/>
              </a:spcBef>
              <a:spcAft>
                <a:spcPts val="300"/>
              </a:spcAft>
              <a:buClr>
                <a:prstClr val="black"/>
              </a:buClr>
              <a:buFont typeface="Arial" charset="0"/>
              <a:buChar char="•"/>
            </a:pPr>
            <a:r>
              <a:rPr lang="en-US" sz="1400" dirty="0">
                <a:solidFill>
                  <a:prstClr val="black"/>
                </a:solidFill>
                <a:ea typeface="Calibri" pitchFamily="34" charset="0"/>
                <a:cs typeface="Calibri" pitchFamily="34" charset="0"/>
              </a:rPr>
              <a:t>Software enhancements in progress</a:t>
            </a:r>
          </a:p>
          <a:p>
            <a:pPr marL="342900" lvl="0" indent="-342900">
              <a:spcBef>
                <a:spcPct val="20000"/>
              </a:spcBef>
              <a:buFont typeface="Arial" pitchFamily="34" charset="0"/>
              <a:buChar char="•"/>
            </a:pPr>
            <a:endParaRPr lang="en-US" sz="1400" dirty="0">
              <a:solidFill>
                <a:prstClr val="black"/>
              </a:solidFill>
            </a:endParaRPr>
          </a:p>
          <a:p>
            <a:pPr marL="342900" lvl="0" indent="-342900">
              <a:spcBef>
                <a:spcPct val="20000"/>
              </a:spcBef>
            </a:pPr>
            <a:endParaRPr lang="en-US" sz="1400" dirty="0">
              <a:solidFill>
                <a:prstClr val="black"/>
              </a:solidFill>
            </a:endParaRPr>
          </a:p>
        </p:txBody>
      </p:sp>
      <p:pic>
        <p:nvPicPr>
          <p:cNvPr id="5" name="Picture 2"/>
          <p:cNvPicPr>
            <a:picLocks noChangeAspect="1" noChangeArrowheads="1"/>
          </p:cNvPicPr>
          <p:nvPr/>
        </p:nvPicPr>
        <p:blipFill>
          <a:blip r:embed="rId3" cstate="print"/>
          <a:srcRect/>
          <a:stretch>
            <a:fillRect/>
          </a:stretch>
        </p:blipFill>
        <p:spPr bwMode="auto">
          <a:xfrm>
            <a:off x="6225886" y="2171700"/>
            <a:ext cx="2266950" cy="2781300"/>
          </a:xfrm>
          <a:prstGeom prst="rect">
            <a:avLst/>
          </a:prstGeom>
          <a:noFill/>
          <a:ln w="9525">
            <a:noFill/>
            <a:miter lim="800000"/>
            <a:headEnd/>
            <a:tailEnd/>
          </a:ln>
          <a:effectLst/>
        </p:spPr>
      </p:pic>
    </p:spTree>
    <p:extLst>
      <p:ext uri="{BB962C8B-B14F-4D97-AF65-F5344CB8AC3E}">
        <p14:creationId xmlns:p14="http://schemas.microsoft.com/office/powerpoint/2010/main" val="658811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2873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p:spPr>
        <p:txBody>
          <a:bodyPr>
            <a:noAutofit/>
          </a:bodyPr>
          <a:lstStyle/>
          <a:p>
            <a:pPr algn="l" eaLnBrk="0" fontAlgn="base" hangingPunct="0">
              <a:spcAft>
                <a:spcPct val="0"/>
              </a:spcAft>
              <a:defRPr/>
            </a:pPr>
            <a:r>
              <a:rPr lang="en-US" sz="3600" b="1" dirty="0" smtClean="0">
                <a:solidFill>
                  <a:srgbClr val="000099"/>
                </a:solidFill>
                <a:effectLst>
                  <a:outerShdw blurRad="38100" dist="38100" dir="2700000" algn="tl">
                    <a:srgbClr val="C0C0C0"/>
                  </a:outerShdw>
                </a:effectLst>
              </a:rPr>
              <a:t>E-Fingerprints – Helpful Hints</a:t>
            </a:r>
            <a:endParaRPr lang="en-US" sz="3600" b="1" dirty="0">
              <a:solidFill>
                <a:srgbClr val="000099"/>
              </a:solidFill>
              <a:effectLst>
                <a:outerShdw blurRad="38100" dist="38100" dir="2700000" algn="tl">
                  <a:srgbClr val="C0C0C0"/>
                </a:outerShdw>
              </a:effectLst>
            </a:endParaRPr>
          </a:p>
        </p:txBody>
      </p:sp>
      <p:sp>
        <p:nvSpPr>
          <p:cNvPr id="6" name="Content Placeholder 5"/>
          <p:cNvSpPr>
            <a:spLocks noGrp="1"/>
          </p:cNvSpPr>
          <p:nvPr>
            <p:ph idx="1"/>
          </p:nvPr>
        </p:nvSpPr>
        <p:spPr>
          <a:xfrm>
            <a:off x="457200" y="1143001"/>
            <a:ext cx="8229600" cy="4876800"/>
          </a:xfrm>
        </p:spPr>
        <p:txBody>
          <a:bodyPr>
            <a:normAutofit/>
          </a:bodyPr>
          <a:lstStyle/>
          <a:p>
            <a:pPr marL="0" indent="0">
              <a:buNone/>
              <a:defRPr/>
            </a:pPr>
            <a:r>
              <a:rPr lang="en-US" sz="2200" b="1" dirty="0" smtClean="0">
                <a:cs typeface="Arial" pitchFamily="34" charset="0"/>
              </a:rPr>
              <a:t>Information on the e-Fingerprints</a:t>
            </a:r>
          </a:p>
          <a:p>
            <a:pPr lvl="1">
              <a:buFont typeface="Arial" pitchFamily="34" charset="0"/>
              <a:buChar char="•"/>
              <a:defRPr/>
            </a:pPr>
            <a:r>
              <a:rPr lang="en-US" sz="2200" dirty="0" smtClean="0"/>
              <a:t>Only rolled fingerprints are accepted</a:t>
            </a:r>
          </a:p>
          <a:p>
            <a:pPr lvl="1">
              <a:buFont typeface="Arial" pitchFamily="34" charset="0"/>
              <a:buChar char="•"/>
              <a:defRPr/>
            </a:pPr>
            <a:r>
              <a:rPr lang="en-US" sz="2200" dirty="0" smtClean="0"/>
              <a:t>When initiating an employee in e-QIP via JPAS you must select “I” in the FIPC field.  This triggers a mechanism that delivers necessary e-QIP data to SWFT where they can be matched with the same type of data obtained from the e-Fingerprint file</a:t>
            </a:r>
          </a:p>
          <a:p>
            <a:pPr lvl="1">
              <a:buFont typeface="Arial" pitchFamily="34" charset="0"/>
              <a:buChar char="•"/>
              <a:defRPr/>
            </a:pPr>
            <a:r>
              <a:rPr lang="en-US" sz="2200" dirty="0" smtClean="0"/>
              <a:t>Fingerprints must be submitted to OPM within 14 days of the e-QIP being submitted to the government </a:t>
            </a:r>
          </a:p>
          <a:p>
            <a:pPr lvl="1">
              <a:buFont typeface="Arial" pitchFamily="34" charset="0"/>
              <a:buChar char="•"/>
              <a:defRPr/>
            </a:pPr>
            <a:r>
              <a:rPr lang="en-US" sz="2200" dirty="0" smtClean="0"/>
              <a:t>Fingerprint files are only good for 120 days</a:t>
            </a:r>
          </a:p>
          <a:p>
            <a:pPr lvl="1">
              <a:buFont typeface="Arial" pitchFamily="34" charset="0"/>
              <a:buChar char="•"/>
              <a:defRPr/>
            </a:pPr>
            <a:r>
              <a:rPr lang="en-US" sz="2200" dirty="0" smtClean="0"/>
              <a:t>After the e-Fingerprint (EFT) is released to OPM it is automatically deleted from the SWFT database.</a:t>
            </a:r>
          </a:p>
          <a:p>
            <a:pPr lvl="2">
              <a:buFont typeface="Courier New" pitchFamily="49" charset="0"/>
              <a:buChar char="o"/>
              <a:defRPr/>
            </a:pPr>
            <a:r>
              <a:rPr lang="en-US" sz="2200" dirty="0" smtClean="0">
                <a:cs typeface="Arial" pitchFamily="34" charset="0"/>
              </a:rPr>
              <a:t>If the e-QIP is marked “Unacceptable” by OPM and must be resubmitted, you must also resubmit the fingerprint</a:t>
            </a:r>
            <a:endParaRPr lang="en-US" sz="16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1E2AB3-6319-479C-8843-B8E6054B194A}" type="slidenum">
              <a:rPr lang="en-US" smtClean="0"/>
              <a:pPr/>
              <a:t>22</a:t>
            </a:fld>
            <a:endParaRPr lang="en-US" dirty="0"/>
          </a:p>
        </p:txBody>
      </p:sp>
      <p:sp>
        <p:nvSpPr>
          <p:cNvPr id="5" name="Rectangle 4"/>
          <p:cNvSpPr/>
          <p:nvPr/>
        </p:nvSpPr>
        <p:spPr>
          <a:xfrm>
            <a:off x="3339890" y="304800"/>
            <a:ext cx="2408801" cy="584775"/>
          </a:xfrm>
          <a:prstGeom prst="rect">
            <a:avLst/>
          </a:prstGeom>
        </p:spPr>
        <p:txBody>
          <a:bodyPr wrap="none">
            <a:spAutoFit/>
          </a:bodyPr>
          <a:lstStyle/>
          <a:p>
            <a:pPr algn="ctr">
              <a:tabLst>
                <a:tab pos="0" algn="l"/>
              </a:tabLst>
            </a:pPr>
            <a:r>
              <a:rPr lang="en-US" sz="3200" b="1" dirty="0">
                <a:solidFill>
                  <a:srgbClr val="000099"/>
                </a:solidFill>
                <a:effectLst>
                  <a:outerShdw blurRad="38100" dist="38100" dir="2700000" algn="tl">
                    <a:srgbClr val="C0C0C0"/>
                  </a:outerShdw>
                </a:effectLst>
              </a:rPr>
              <a:t> REFERENCES</a:t>
            </a:r>
          </a:p>
        </p:txBody>
      </p:sp>
      <p:sp>
        <p:nvSpPr>
          <p:cNvPr id="6" name="Rectangle 5"/>
          <p:cNvSpPr/>
          <p:nvPr/>
        </p:nvSpPr>
        <p:spPr>
          <a:xfrm>
            <a:off x="533400" y="1045488"/>
            <a:ext cx="8305800" cy="5262979"/>
          </a:xfrm>
          <a:prstGeom prst="rect">
            <a:avLst/>
          </a:prstGeom>
        </p:spPr>
        <p:txBody>
          <a:bodyPr wrap="square">
            <a:spAutoFit/>
          </a:bodyPr>
          <a:lstStyle/>
          <a:p>
            <a:pPr marL="285750" indent="-285750">
              <a:spcBef>
                <a:spcPts val="0"/>
              </a:spcBef>
              <a:buFont typeface="Arial" pitchFamily="34" charset="0"/>
              <a:buChar char="•"/>
            </a:pPr>
            <a:r>
              <a:rPr lang="en-US" sz="1600" dirty="0"/>
              <a:t>USD(I) memo, DoD Transition to Electronic Fingerprint Capture and Submission in Support of Background Investigations, dated July 29, 2010: e-Fingerprint memo </a:t>
            </a:r>
            <a:r>
              <a:rPr lang="en-US" sz="1600" dirty="0" smtClean="0">
                <a:hlinkClick r:id="rId2"/>
              </a:rPr>
              <a:t>https</a:t>
            </a:r>
            <a:r>
              <a:rPr lang="en-US" sz="1600" dirty="0">
                <a:hlinkClick r:id="rId2"/>
              </a:rPr>
              <a:t>://www.dmdc.osd.mil/psawebdocs/docRequest/filePathNm=PSA/appId=560/app_key_id=1559jsow24d/siteId=7/ediPnId=0/userId=public/fileNm=DoD+memo_e-fingerprints_2010.pdf</a:t>
            </a:r>
            <a:endParaRPr lang="en-US" sz="1600" dirty="0"/>
          </a:p>
          <a:p>
            <a:pPr>
              <a:spcBef>
                <a:spcPts val="0"/>
              </a:spcBef>
              <a:buNone/>
            </a:pPr>
            <a:endParaRPr lang="en-US" sz="1600" dirty="0"/>
          </a:p>
          <a:p>
            <a:pPr marL="285750" indent="-285750">
              <a:spcBef>
                <a:spcPts val="0"/>
              </a:spcBef>
              <a:buFont typeface="Arial" pitchFamily="34" charset="0"/>
              <a:buChar char="•"/>
            </a:pPr>
            <a:r>
              <a:rPr lang="en-US" sz="1600" dirty="0"/>
              <a:t>Secure Web Fingerprint Transmission (SWFT) program available now: </a:t>
            </a:r>
          </a:p>
          <a:p>
            <a:pPr marL="742950" lvl="1" indent="-285750">
              <a:buFont typeface="Courier New" pitchFamily="49" charset="0"/>
              <a:buChar char="o"/>
            </a:pPr>
            <a:r>
              <a:rPr lang="en-US" sz="1600" dirty="0"/>
              <a:t>Homepage: </a:t>
            </a:r>
            <a:r>
              <a:rPr lang="en-US" sz="1600" dirty="0">
                <a:hlinkClick r:id="rId3"/>
              </a:rPr>
              <a:t>https://www.dmdc.osd.mil/psawebdocs/docPage.jsp?p=SWFT</a:t>
            </a:r>
            <a:endParaRPr lang="en-US" sz="1600" dirty="0"/>
          </a:p>
          <a:p>
            <a:pPr marL="742950" lvl="1" indent="-285750">
              <a:buFont typeface="Courier New" pitchFamily="49" charset="0"/>
              <a:buChar char="o"/>
            </a:pPr>
            <a:r>
              <a:rPr lang="en-US" sz="1600" dirty="0"/>
              <a:t>SWFT Program Manager Email: swft@osd.pentagon.mil </a:t>
            </a:r>
          </a:p>
          <a:p>
            <a:pPr marL="742950" lvl="1" indent="-285750">
              <a:buFont typeface="Courier New" pitchFamily="49" charset="0"/>
              <a:buChar char="o"/>
            </a:pPr>
            <a:r>
              <a:rPr lang="en-US" sz="1600" dirty="0"/>
              <a:t>Registration, Access and Testing Procedures: </a:t>
            </a:r>
            <a:r>
              <a:rPr lang="en-US" sz="1600" dirty="0">
                <a:hlinkClick r:id="rId4"/>
              </a:rPr>
              <a:t>https://www.dmdc.osd.mil/psawebdocs/docRequest//filePathNm=PSA/appId=560/app_key_id=1559jsow24d/siteId=7/ediPnId=0/userId=public/fileNm=SWFT+Registration+Access+and+Testing+Procedures_1_9.pdf</a:t>
            </a:r>
            <a:endParaRPr lang="en-US" sz="1600" dirty="0"/>
          </a:p>
          <a:p>
            <a:pPr>
              <a:spcBef>
                <a:spcPts val="0"/>
              </a:spcBef>
              <a:buNone/>
            </a:pPr>
            <a:endParaRPr lang="en-US" sz="1600" dirty="0"/>
          </a:p>
          <a:p>
            <a:pPr marL="285750" indent="-285750">
              <a:spcBef>
                <a:spcPts val="0"/>
              </a:spcBef>
              <a:buFont typeface="Arial" pitchFamily="34" charset="0"/>
              <a:buChar char="•"/>
            </a:pPr>
            <a:r>
              <a:rPr lang="en-US" sz="1600" dirty="0"/>
              <a:t>FBI Approved Lists: </a:t>
            </a:r>
          </a:p>
          <a:p>
            <a:pPr marL="742950" lvl="1" indent="-285750">
              <a:buFont typeface="Courier New" pitchFamily="49" charset="0"/>
              <a:buChar char="o"/>
            </a:pPr>
            <a:r>
              <a:rPr lang="en-US" sz="1600" dirty="0"/>
              <a:t>FBI-Certified Products: </a:t>
            </a:r>
            <a:r>
              <a:rPr lang="en-US" sz="1600" dirty="0">
                <a:hlinkClick r:id="rId5"/>
              </a:rPr>
              <a:t>https://www.fbibiospecs.org/IAFIS/Default.aspx</a:t>
            </a:r>
            <a:endParaRPr lang="en-US" sz="1600" dirty="0"/>
          </a:p>
          <a:p>
            <a:pPr marL="742950" lvl="1" indent="-285750">
              <a:buFont typeface="Courier New" pitchFamily="49" charset="0"/>
              <a:buChar char="o"/>
            </a:pPr>
            <a:r>
              <a:rPr lang="en-US" sz="1600" dirty="0"/>
              <a:t>FBI Approved Channeler List: </a:t>
            </a:r>
          </a:p>
          <a:p>
            <a:pPr marL="742950" lvl="1" indent="-285750">
              <a:buFont typeface="Courier New" pitchFamily="49" charset="0"/>
              <a:buChar char="o"/>
            </a:pPr>
            <a:r>
              <a:rPr lang="en-US" sz="1600" dirty="0"/>
              <a:t>FBI Approved Channelers: </a:t>
            </a:r>
            <a:r>
              <a:rPr lang="en-US" sz="1600" dirty="0">
                <a:hlinkClick r:id="rId6"/>
              </a:rPr>
              <a:t>http://</a:t>
            </a:r>
            <a:r>
              <a:rPr lang="en-US" sz="1600" dirty="0" smtClean="0">
                <a:hlinkClick r:id="rId6"/>
              </a:rPr>
              <a:t>www.fbi.gov/about-us/cjis/background-checks/list-of-fbi-approved-channelers</a:t>
            </a:r>
            <a:endParaRPr lang="en-US" sz="1600" dirty="0" smtClean="0"/>
          </a:p>
          <a:p>
            <a:pPr marL="285750" indent="-285750">
              <a:buFont typeface="Arial" pitchFamily="34" charset="0"/>
              <a:buChar char="•"/>
            </a:pPr>
            <a:r>
              <a:rPr lang="en-US" sz="1600" dirty="0"/>
              <a:t>Defense Manpower Data Center (DMDC) Contact </a:t>
            </a:r>
            <a:r>
              <a:rPr lang="en-US" sz="1600" dirty="0" smtClean="0"/>
              <a:t>Center</a:t>
            </a:r>
          </a:p>
          <a:p>
            <a:pPr marL="742950" lvl="1" indent="-285750">
              <a:buFont typeface="Courier New" pitchFamily="49" charset="0"/>
              <a:buChar char="o"/>
            </a:pPr>
            <a:r>
              <a:rPr lang="en-US" sz="1600" dirty="0"/>
              <a:t>Contact the DMDC Contact Center by phone at </a:t>
            </a:r>
            <a:r>
              <a:rPr lang="en-US" sz="1600" dirty="0" smtClean="0"/>
              <a:t>1-800-467-5526, fax  1-502-613-1096</a:t>
            </a:r>
          </a:p>
          <a:p>
            <a:pPr marL="742950" lvl="1" indent="-285750">
              <a:buFont typeface="Courier New" pitchFamily="49" charset="0"/>
              <a:buChar char="o"/>
            </a:pPr>
            <a:r>
              <a:rPr lang="en-US" sz="1600" dirty="0"/>
              <a:t>e-mail at </a:t>
            </a:r>
            <a:r>
              <a:rPr lang="en-US" sz="1600" dirty="0">
                <a:hlinkClick r:id="rId7"/>
              </a:rPr>
              <a:t>dmdc.contactcenter@mail.mil</a:t>
            </a:r>
            <a:endParaRPr lang="en-US" sz="1600" dirty="0"/>
          </a:p>
        </p:txBody>
      </p:sp>
    </p:spTree>
    <p:extLst>
      <p:ext uri="{BB962C8B-B14F-4D97-AF65-F5344CB8AC3E}">
        <p14:creationId xmlns:p14="http://schemas.microsoft.com/office/powerpoint/2010/main" val="1605395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harepoint.global.lmco.com/sites/LMSOCtrInt/Logo%20Library/LMSOC%20Logo.png"/>
          <p:cNvPicPr>
            <a:picLocks noChangeAspect="1" noChangeArrowheads="1"/>
          </p:cNvPicPr>
          <p:nvPr/>
        </p:nvPicPr>
        <p:blipFill>
          <a:blip r:embed="rId3" cstate="print"/>
          <a:srcRect/>
          <a:stretch>
            <a:fillRect/>
          </a:stretch>
        </p:blipFill>
        <p:spPr bwMode="auto">
          <a:xfrm>
            <a:off x="6629400" y="6248400"/>
            <a:ext cx="1904999" cy="390421"/>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691E2AB3-6319-479C-8843-B8E6054B194A}" type="slidenum">
              <a:rPr lang="en-US" smtClean="0"/>
              <a:pPr/>
              <a:t>23</a:t>
            </a:fld>
            <a:endParaRPr lang="en-US" dirty="0"/>
          </a:p>
        </p:txBody>
      </p:sp>
      <p:sp>
        <p:nvSpPr>
          <p:cNvPr id="13" name="Title 4"/>
          <p:cNvSpPr>
            <a:spLocks noGrp="1"/>
          </p:cNvSpPr>
          <p:nvPr>
            <p:ph type="title"/>
          </p:nvPr>
        </p:nvSpPr>
        <p:spPr>
          <a:xfrm>
            <a:off x="0" y="2209800"/>
            <a:ext cx="9144000" cy="1143000"/>
          </a:xfrm>
        </p:spPr>
        <p:txBody>
          <a:bodyPr>
            <a:normAutofit/>
          </a:bodyPr>
          <a:lstStyle/>
          <a:p>
            <a:pPr eaLnBrk="0" fontAlgn="base" hangingPunct="0">
              <a:spcAft>
                <a:spcPct val="0"/>
              </a:spcAft>
              <a:defRPr/>
            </a:pPr>
            <a:r>
              <a:rPr lang="en-US" sz="5400" b="1" dirty="0" smtClean="0">
                <a:solidFill>
                  <a:srgbClr val="000099"/>
                </a:solidFill>
                <a:effectLst>
                  <a:outerShdw blurRad="38100" dist="38100" dir="2700000" algn="tl">
                    <a:srgbClr val="C0C0C0"/>
                  </a:outerShdw>
                </a:effectLst>
              </a:rPr>
              <a:t>Questions??</a:t>
            </a:r>
            <a:endParaRPr lang="en-US" sz="5400" b="1" dirty="0">
              <a:solidFill>
                <a:srgbClr val="000099"/>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304800"/>
            <a:ext cx="5419689" cy="646331"/>
          </a:xfrm>
          <a:prstGeom prst="rect">
            <a:avLst/>
          </a:prstGeom>
        </p:spPr>
        <p:txBody>
          <a:bodyPr wrap="none">
            <a:spAutoFit/>
          </a:bodyPr>
          <a:lstStyle/>
          <a:p>
            <a:pPr algn="ctr"/>
            <a:r>
              <a:rPr lang="en-US" sz="3600" b="1" dirty="0">
                <a:solidFill>
                  <a:srgbClr val="000099"/>
                </a:solidFill>
                <a:effectLst>
                  <a:outerShdw blurRad="38100" dist="38100" dir="2700000" algn="tl">
                    <a:srgbClr val="C0C0C0"/>
                  </a:outerShdw>
                </a:effectLst>
                <a:latin typeface="+mj-lt"/>
                <a:ea typeface="+mj-ea"/>
                <a:cs typeface="+mj-cs"/>
              </a:rPr>
              <a:t>SWFT Access Requirements</a:t>
            </a:r>
          </a:p>
        </p:txBody>
      </p:sp>
      <p:sp>
        <p:nvSpPr>
          <p:cNvPr id="3" name="Rectangle 2"/>
          <p:cNvSpPr/>
          <p:nvPr/>
        </p:nvSpPr>
        <p:spPr>
          <a:xfrm>
            <a:off x="381000" y="997267"/>
            <a:ext cx="8305800" cy="5170646"/>
          </a:xfrm>
          <a:prstGeom prst="rect">
            <a:avLst/>
          </a:prstGeom>
        </p:spPr>
        <p:txBody>
          <a:bodyPr wrap="square">
            <a:spAutoFit/>
          </a:bodyPr>
          <a:lstStyle/>
          <a:p>
            <a:r>
              <a:rPr lang="en-US" sz="1400" b="1" dirty="0" smtClean="0"/>
              <a:t>There are three phases that must be completed before cleared organizations can submit an EFT to SWFT.</a:t>
            </a:r>
          </a:p>
          <a:p>
            <a:pPr marL="285750" indent="-285750">
              <a:buFont typeface="Arial" pitchFamily="34" charset="0"/>
              <a:buChar char="•"/>
            </a:pPr>
            <a:r>
              <a:rPr lang="en-US" sz="1400" b="1" dirty="0" smtClean="0"/>
              <a:t>ACCESS:</a:t>
            </a:r>
          </a:p>
          <a:p>
            <a:pPr marL="742950" lvl="1" indent="-285750">
              <a:buFont typeface="Courier New" pitchFamily="49" charset="0"/>
              <a:buChar char="o"/>
            </a:pPr>
            <a:r>
              <a:rPr lang="en-US" sz="1400" dirty="0" smtClean="0"/>
              <a:t>Access to SWFT can be granted to National Industrial Security Program (NISP) cleared companies identified in the ISFD</a:t>
            </a:r>
          </a:p>
          <a:p>
            <a:pPr marL="742950" lvl="1" indent="-285750">
              <a:buFont typeface="Courier New" pitchFamily="49" charset="0"/>
              <a:buChar char="o"/>
            </a:pPr>
            <a:r>
              <a:rPr lang="en-US" sz="1400" dirty="0"/>
              <a:t>Each Company or Industry Facility should appoint a primary and backup SWFT Account Manager. In order to obtain a SWFT account, all applicants must complete and submit a Personnel Security System Access Request (PSSAR) to Defense Manpower Data Center (DMDC) Contact </a:t>
            </a:r>
            <a:r>
              <a:rPr lang="en-US" sz="1400" dirty="0" smtClean="0"/>
              <a:t>Center</a:t>
            </a:r>
          </a:p>
          <a:p>
            <a:pPr marL="742950" lvl="1" indent="-285750">
              <a:buFont typeface="Courier New" pitchFamily="49" charset="0"/>
              <a:buChar char="o"/>
            </a:pPr>
            <a:r>
              <a:rPr lang="en-US" sz="1400" dirty="0" smtClean="0"/>
              <a:t>Industry Account Manager will be responsible for processing PSSARs and creating an managing all non-administrative user accounts for their company or facility</a:t>
            </a:r>
          </a:p>
          <a:p>
            <a:pPr marL="742950" lvl="1" indent="-285750">
              <a:buFont typeface="Courier New" pitchFamily="49" charset="0"/>
              <a:buChar char="o"/>
            </a:pPr>
            <a:r>
              <a:rPr lang="en-US" sz="1400" dirty="0" smtClean="0"/>
              <a:t>The </a:t>
            </a:r>
            <a:r>
              <a:rPr lang="en-US" sz="1400" dirty="0"/>
              <a:t>minimum background investigation for a SWFT user is a NACLC with interim secret eligibility is </a:t>
            </a:r>
            <a:r>
              <a:rPr lang="en-US" sz="1400" dirty="0" smtClean="0"/>
              <a:t>required</a:t>
            </a:r>
            <a:endParaRPr lang="en-US" sz="1400" dirty="0"/>
          </a:p>
          <a:p>
            <a:pPr marL="742950" lvl="1" indent="-285750">
              <a:buFont typeface="Courier New" pitchFamily="49" charset="0"/>
              <a:buChar char="o"/>
            </a:pPr>
            <a:r>
              <a:rPr lang="en-US" sz="1400" dirty="0" smtClean="0"/>
              <a:t>Separate </a:t>
            </a:r>
            <a:r>
              <a:rPr lang="en-US" sz="1400" dirty="0"/>
              <a:t>registration for each Cage Code that the equipment will service is not required. </a:t>
            </a:r>
            <a:endParaRPr lang="en-US" sz="1400" dirty="0" smtClean="0"/>
          </a:p>
          <a:p>
            <a:pPr marL="285750" indent="-285750">
              <a:buFont typeface="Arial" pitchFamily="34" charset="0"/>
              <a:buChar char="•"/>
            </a:pPr>
            <a:r>
              <a:rPr lang="en-US" sz="1400" b="1" dirty="0" smtClean="0"/>
              <a:t>REGISTRATION:</a:t>
            </a:r>
          </a:p>
          <a:p>
            <a:pPr marL="742950" lvl="1" indent="-285750">
              <a:buFont typeface="Courier New" pitchFamily="49" charset="0"/>
              <a:buChar char="o"/>
            </a:pPr>
            <a:r>
              <a:rPr lang="en-US" sz="1400" dirty="0"/>
              <a:t>Any scanner or software used for capturing and sending EFTs to SWFT must meet FBI certification guidelines and must be registered with SWFT/DMDC and OPM. The SWFT Scanner Registration module on the SWFT Web Application provides an automated solution for registering new scanners and/or editing the registration information of existing scanners</a:t>
            </a:r>
            <a:r>
              <a:rPr lang="en-US" sz="1400" dirty="0" smtClean="0"/>
              <a:t>.</a:t>
            </a:r>
          </a:p>
          <a:p>
            <a:pPr marL="285750" indent="-285750">
              <a:buFont typeface="Arial" pitchFamily="34" charset="0"/>
              <a:buChar char="•"/>
            </a:pPr>
            <a:r>
              <a:rPr lang="en-US" sz="1400" b="1" dirty="0" smtClean="0"/>
              <a:t>TESTING:</a:t>
            </a:r>
          </a:p>
          <a:p>
            <a:pPr marL="742950" lvl="1" indent="-285750">
              <a:buFont typeface="Courier New" pitchFamily="49" charset="0"/>
              <a:buChar char="o"/>
            </a:pPr>
            <a:r>
              <a:rPr lang="en-US" sz="1400" dirty="0"/>
              <a:t>All fingerprint scanner equipment and software must be first tested with SWFT/DMDC and OPM before they can be used for production EFT </a:t>
            </a:r>
            <a:r>
              <a:rPr lang="en-US" sz="1400" dirty="0" smtClean="0"/>
              <a:t>submissions</a:t>
            </a:r>
            <a:endParaRPr lang="en-US" sz="1400" dirty="0"/>
          </a:p>
          <a:p>
            <a:pPr marL="742950" lvl="1" indent="-285750">
              <a:buFont typeface="Courier New" pitchFamily="49" charset="0"/>
              <a:buChar char="o"/>
            </a:pPr>
            <a:r>
              <a:rPr lang="en-US" sz="1400" dirty="0"/>
              <a:t>The SWFT Coordinator assists with arranging test sessions with OPM and will also assist in resolving issues with the Test EFT files.</a:t>
            </a:r>
            <a:endParaRPr lang="en-US" sz="1400" dirty="0" smtClean="0"/>
          </a:p>
          <a:p>
            <a:pPr marL="742950" lvl="1" indent="-285750">
              <a:buFont typeface="Courier New" pitchFamily="49" charset="0"/>
              <a:buChar char="o"/>
            </a:pPr>
            <a:endParaRPr lang="en-US" sz="1400" b="1" dirty="0"/>
          </a:p>
        </p:txBody>
      </p:sp>
    </p:spTree>
    <p:extLst>
      <p:ext uri="{BB962C8B-B14F-4D97-AF65-F5344CB8AC3E}">
        <p14:creationId xmlns:p14="http://schemas.microsoft.com/office/powerpoint/2010/main" val="2961328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91E2AB3-6319-479C-8843-B8E6054B194A}" type="slidenum">
              <a:rPr lang="en-US" smtClean="0"/>
              <a:pPr/>
              <a:t>4</a:t>
            </a:fld>
            <a:endParaRPr lang="en-US" dirty="0"/>
          </a:p>
        </p:txBody>
      </p:sp>
      <p:sp>
        <p:nvSpPr>
          <p:cNvPr id="3" name="Rectangle 2"/>
          <p:cNvSpPr/>
          <p:nvPr/>
        </p:nvSpPr>
        <p:spPr>
          <a:xfrm>
            <a:off x="228600" y="327997"/>
            <a:ext cx="8751498" cy="646331"/>
          </a:xfrm>
          <a:prstGeom prst="rect">
            <a:avLst/>
          </a:prstGeom>
        </p:spPr>
        <p:txBody>
          <a:bodyPr wrap="none">
            <a:spAutoFit/>
          </a:bodyPr>
          <a:lstStyle/>
          <a:p>
            <a:pPr algn="ctr"/>
            <a:r>
              <a:rPr lang="en-US" sz="3600" b="1" dirty="0">
                <a:solidFill>
                  <a:srgbClr val="000099"/>
                </a:solidFill>
                <a:effectLst>
                  <a:outerShdw blurRad="38100" dist="38100" dir="2700000" algn="tl">
                    <a:srgbClr val="C0C0C0"/>
                  </a:outerShdw>
                </a:effectLst>
                <a:latin typeface="+mj-lt"/>
                <a:ea typeface="+mj-ea"/>
                <a:cs typeface="+mj-cs"/>
              </a:rPr>
              <a:t>Training Requirements for all SWFT Accounts</a:t>
            </a:r>
          </a:p>
        </p:txBody>
      </p:sp>
      <p:sp>
        <p:nvSpPr>
          <p:cNvPr id="4" name="TextBox 3"/>
          <p:cNvSpPr txBox="1"/>
          <p:nvPr/>
        </p:nvSpPr>
        <p:spPr>
          <a:xfrm>
            <a:off x="574964" y="1295400"/>
            <a:ext cx="7959436" cy="4739759"/>
          </a:xfrm>
          <a:prstGeom prst="rect">
            <a:avLst/>
          </a:prstGeom>
          <a:noFill/>
        </p:spPr>
        <p:txBody>
          <a:bodyPr wrap="square" rtlCol="0">
            <a:spAutoFit/>
          </a:bodyPr>
          <a:lstStyle/>
          <a:p>
            <a:r>
              <a:rPr lang="en-US" b="1" dirty="0"/>
              <a:t>PSSAR submissions for all new accounts or account modifications must be accompanied by proof of completion of both of the following training </a:t>
            </a:r>
            <a:r>
              <a:rPr lang="en-US" b="1" dirty="0" smtClean="0"/>
              <a:t>courses (annotated on the PSSAR Part 2, line 14 and 15):</a:t>
            </a:r>
          </a:p>
          <a:p>
            <a:endParaRPr lang="en-US" b="1" dirty="0" smtClean="0"/>
          </a:p>
          <a:p>
            <a:pPr lvl="1"/>
            <a:r>
              <a:rPr lang="en-US" sz="1400" b="1" dirty="0"/>
              <a:t>1</a:t>
            </a:r>
            <a:r>
              <a:rPr lang="en-US" b="1" dirty="0"/>
              <a:t>. Cyber Security Awareness/Information Assurance course (2 options):</a:t>
            </a:r>
            <a:endParaRPr lang="en-US" dirty="0"/>
          </a:p>
          <a:p>
            <a:pPr lvl="2"/>
            <a:r>
              <a:rPr lang="en-US" dirty="0"/>
              <a:t>a. DISA training course at http://iase.disa.mil/eta/cyberchallenge/launchPage.htm or,</a:t>
            </a:r>
          </a:p>
          <a:p>
            <a:pPr lvl="2"/>
            <a:r>
              <a:rPr lang="en-US" dirty="0"/>
              <a:t>b. Security training course provided by the cleared service/company/agency</a:t>
            </a:r>
            <a:r>
              <a:rPr lang="en-US" dirty="0" smtClean="0"/>
              <a:t>.</a:t>
            </a:r>
          </a:p>
          <a:p>
            <a:endParaRPr lang="en-US" dirty="0"/>
          </a:p>
          <a:p>
            <a:pPr lvl="1"/>
            <a:r>
              <a:rPr lang="en-US" b="1" dirty="0"/>
              <a:t>2. Personally Identifiable Information course (2 options):</a:t>
            </a:r>
            <a:endParaRPr lang="en-US" dirty="0"/>
          </a:p>
          <a:p>
            <a:pPr lvl="2"/>
            <a:r>
              <a:rPr lang="en-US" dirty="0"/>
              <a:t>a. DISA training course at http://iase.disa.mil/eta/piiv2/disapii201/module.htm or,</a:t>
            </a:r>
          </a:p>
          <a:p>
            <a:pPr lvl="2"/>
            <a:r>
              <a:rPr lang="en-US" dirty="0"/>
              <a:t>b. DSS training course at http://www.cdse.edu/catalog/elearning/DS-IF101.html (requires a STEPP account).</a:t>
            </a:r>
          </a:p>
          <a:p>
            <a:endParaRPr lang="en-US" dirty="0"/>
          </a:p>
          <a:p>
            <a:endParaRPr lang="en-US" sz="1400" b="1" dirty="0">
              <a:effectLst/>
            </a:endParaRPr>
          </a:p>
        </p:txBody>
      </p:sp>
    </p:spTree>
    <p:extLst>
      <p:ext uri="{BB962C8B-B14F-4D97-AF65-F5344CB8AC3E}">
        <p14:creationId xmlns:p14="http://schemas.microsoft.com/office/powerpoint/2010/main" val="1179441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91E2AB3-6319-479C-8843-B8E6054B194A}" type="slidenum">
              <a:rPr lang="en-US" smtClean="0"/>
              <a:pPr/>
              <a:t>5</a:t>
            </a:fld>
            <a:endParaRPr lang="en-US" dirty="0"/>
          </a:p>
        </p:txBody>
      </p:sp>
      <p:sp>
        <p:nvSpPr>
          <p:cNvPr id="3" name="Rectangle 2"/>
          <p:cNvSpPr/>
          <p:nvPr/>
        </p:nvSpPr>
        <p:spPr>
          <a:xfrm>
            <a:off x="3287719" y="457200"/>
            <a:ext cx="2579681" cy="646331"/>
          </a:xfrm>
          <a:prstGeom prst="rect">
            <a:avLst/>
          </a:prstGeom>
        </p:spPr>
        <p:txBody>
          <a:bodyPr wrap="none">
            <a:spAutoFit/>
          </a:bodyPr>
          <a:lstStyle/>
          <a:p>
            <a:pPr algn="ctr">
              <a:buNone/>
            </a:pPr>
            <a:r>
              <a:rPr lang="en-US" sz="3600" b="1" dirty="0">
                <a:solidFill>
                  <a:srgbClr val="000099"/>
                </a:solidFill>
                <a:effectLst>
                  <a:outerShdw blurRad="38100" dist="38100" dir="2700000" algn="tl">
                    <a:srgbClr val="C0C0C0"/>
                  </a:outerShdw>
                </a:effectLst>
                <a:latin typeface="+mj-lt"/>
                <a:ea typeface="+mj-ea"/>
                <a:cs typeface="+mj-cs"/>
              </a:rPr>
              <a:t>SWFT USERS</a:t>
            </a:r>
          </a:p>
        </p:txBody>
      </p:sp>
      <p:sp>
        <p:nvSpPr>
          <p:cNvPr id="4" name="Rectangle 3"/>
          <p:cNvSpPr/>
          <p:nvPr/>
        </p:nvSpPr>
        <p:spPr>
          <a:xfrm>
            <a:off x="615159" y="1295400"/>
            <a:ext cx="7924800" cy="4278094"/>
          </a:xfrm>
          <a:prstGeom prst="rect">
            <a:avLst/>
          </a:prstGeom>
        </p:spPr>
        <p:txBody>
          <a:bodyPr wrap="square">
            <a:spAutoFit/>
          </a:bodyPr>
          <a:lstStyle/>
          <a:p>
            <a:pPr marL="285750" indent="-285750">
              <a:buFont typeface="Arial" pitchFamily="34" charset="0"/>
              <a:buChar char="•"/>
            </a:pPr>
            <a:r>
              <a:rPr lang="en-US" sz="1600" b="1" dirty="0"/>
              <a:t>SWFT Users </a:t>
            </a:r>
            <a:r>
              <a:rPr lang="en-US" sz="1600" dirty="0"/>
              <a:t>can now associate their user account with more than one Cage Code. </a:t>
            </a:r>
            <a:r>
              <a:rPr lang="en-US" sz="1600" dirty="0" smtClean="0"/>
              <a:t> Section 2 line 18 of the PSSAR.  This </a:t>
            </a:r>
            <a:r>
              <a:rPr lang="en-US" sz="1600" dirty="0"/>
              <a:t>means that a single person can now upload e-Fingerprints and reports for personnel from multiple branches of the same company or even from another </a:t>
            </a:r>
            <a:r>
              <a:rPr lang="en-US" sz="1600" dirty="0" smtClean="0"/>
              <a:t>company</a:t>
            </a:r>
            <a:endParaRPr lang="en-US" sz="1600" dirty="0"/>
          </a:p>
          <a:p>
            <a:pPr marL="742950" lvl="1" indent="-285750">
              <a:buFont typeface="Courier New" pitchFamily="49" charset="0"/>
              <a:buChar char="o"/>
            </a:pPr>
            <a:r>
              <a:rPr lang="en-US" sz="1600" dirty="0"/>
              <a:t>In order to be able to utilize the bulk-upload feature, Adobe Flash Player 9.0.24 or later must be installed and enabled in your </a:t>
            </a:r>
            <a:r>
              <a:rPr lang="en-US" sz="1600" dirty="0" smtClean="0"/>
              <a:t>browser</a:t>
            </a:r>
          </a:p>
          <a:p>
            <a:pPr lvl="1"/>
            <a:endParaRPr lang="en-US" sz="1600" dirty="0"/>
          </a:p>
          <a:p>
            <a:pPr marL="285750" indent="-285750">
              <a:buFont typeface="Arial" pitchFamily="34" charset="0"/>
              <a:buChar char="•"/>
            </a:pPr>
            <a:r>
              <a:rPr lang="en-US" sz="1600" b="1" dirty="0"/>
              <a:t>SWFT Discrepancy report</a:t>
            </a:r>
          </a:p>
          <a:p>
            <a:pPr marL="742950" lvl="1" indent="-285750">
              <a:buFont typeface="Courier New" pitchFamily="49" charset="0"/>
              <a:buChar char="o"/>
            </a:pPr>
            <a:r>
              <a:rPr lang="en-US" sz="1600" dirty="0"/>
              <a:t>Shows discrepancies between the subject’s biographic data received in the EFT file and the e-QIP data received from JPAS</a:t>
            </a:r>
          </a:p>
          <a:p>
            <a:pPr marL="742950" lvl="1" indent="-285750">
              <a:buFont typeface="Courier New" pitchFamily="49" charset="0"/>
              <a:buChar char="o"/>
            </a:pPr>
            <a:r>
              <a:rPr lang="en-US" sz="1600" dirty="0"/>
              <a:t>Discrepancies will be shown in the report until corrected or for 14 days (whichever comes sooner) </a:t>
            </a:r>
            <a:endParaRPr lang="en-US" sz="1600" dirty="0" smtClean="0"/>
          </a:p>
          <a:p>
            <a:pPr lvl="1"/>
            <a:endParaRPr lang="en-US" sz="1600" dirty="0"/>
          </a:p>
          <a:p>
            <a:pPr marL="285750" indent="-285750">
              <a:buFont typeface="Arial" pitchFamily="34" charset="0"/>
              <a:buChar char="•"/>
            </a:pPr>
            <a:r>
              <a:rPr lang="en-US" sz="1600" b="1" dirty="0"/>
              <a:t>SWFT status reports </a:t>
            </a:r>
            <a:r>
              <a:rPr lang="en-US" sz="1600" dirty="0"/>
              <a:t>have a “Received by OPM” column for users to confirm that each EFT has been received by OPM, and verify whether it was received without errors. If the column shows “Rejected by OPM” or an error, the corresponding EFT should be corrected and re-submitted. 	</a:t>
            </a:r>
          </a:p>
        </p:txBody>
      </p:sp>
    </p:spTree>
    <p:extLst>
      <p:ext uri="{BB962C8B-B14F-4D97-AF65-F5344CB8AC3E}">
        <p14:creationId xmlns:p14="http://schemas.microsoft.com/office/powerpoint/2010/main" val="414525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91E2AB3-6319-479C-8843-B8E6054B194A}" type="slidenum">
              <a:rPr lang="en-US" smtClean="0"/>
              <a:pPr/>
              <a:t>6</a:t>
            </a:fld>
            <a:endParaRPr lang="en-US" dirty="0"/>
          </a:p>
        </p:txBody>
      </p:sp>
      <p:sp>
        <p:nvSpPr>
          <p:cNvPr id="3" name="Rectangle 2"/>
          <p:cNvSpPr/>
          <p:nvPr/>
        </p:nvSpPr>
        <p:spPr>
          <a:xfrm>
            <a:off x="838200" y="1234857"/>
            <a:ext cx="7391400" cy="4185761"/>
          </a:xfrm>
          <a:prstGeom prst="rect">
            <a:avLst/>
          </a:prstGeom>
        </p:spPr>
        <p:txBody>
          <a:bodyPr wrap="square">
            <a:spAutoFit/>
          </a:bodyPr>
          <a:lstStyle/>
          <a:p>
            <a:pPr marL="285750" indent="-285750">
              <a:buFont typeface="Arial" pitchFamily="34" charset="0"/>
              <a:buChar char="•"/>
            </a:pPr>
            <a:r>
              <a:rPr lang="en-US" dirty="0" smtClean="0"/>
              <a:t>The </a:t>
            </a:r>
            <a:r>
              <a:rPr lang="en-US" dirty="0"/>
              <a:t>registration of scanning devices is now done online. SWFT user account is needed to access the registration web form. Registration and test process can take as little as three weeks to complete. The Access, Registration and Testing Procedure Guide is available online on the DMDC SWFT web site. </a:t>
            </a:r>
          </a:p>
          <a:p>
            <a:pPr marL="742950" lvl="1" indent="-285750">
              <a:buFont typeface="Courier New" pitchFamily="49" charset="0"/>
              <a:buChar char="o"/>
            </a:pPr>
            <a:r>
              <a:rPr lang="en-US" sz="1600" b="1" dirty="0" smtClean="0"/>
              <a:t>The </a:t>
            </a:r>
            <a:r>
              <a:rPr lang="en-US" sz="1600" b="1" dirty="0"/>
              <a:t>user does not have to wait for the e-FP equipment to begin the SWFT account registration process</a:t>
            </a:r>
          </a:p>
          <a:p>
            <a:pPr lvl="1"/>
            <a:endParaRPr lang="en-US" sz="1600" b="1" dirty="0"/>
          </a:p>
          <a:p>
            <a:pPr marL="285750" indent="-285750">
              <a:buFont typeface="Arial" pitchFamily="34" charset="0"/>
              <a:buChar char="•"/>
            </a:pPr>
            <a:r>
              <a:rPr lang="en-US" dirty="0"/>
              <a:t>The maximum acceptable EFT file size is 1MB for both test and production submissions. For larger files consult the live-scan or card-scan vendor about the optimal resolution and compression settings of your scanning devices. </a:t>
            </a:r>
            <a:endParaRPr lang="en-US" dirty="0" smtClean="0"/>
          </a:p>
          <a:p>
            <a:endParaRPr lang="en-US" dirty="0"/>
          </a:p>
          <a:p>
            <a:pPr marL="285750" indent="-285750">
              <a:buFont typeface="Arial" pitchFamily="34" charset="0"/>
              <a:buChar char="•"/>
            </a:pPr>
            <a:r>
              <a:rPr lang="en-US" dirty="0"/>
              <a:t>Digitally signed e-fingerprint (EFT) files are currently not supported, and will be rejected if submitted to SWFT and OPM. </a:t>
            </a:r>
          </a:p>
        </p:txBody>
      </p:sp>
      <p:sp>
        <p:nvSpPr>
          <p:cNvPr id="4" name="TextBox 3"/>
          <p:cNvSpPr txBox="1"/>
          <p:nvPr/>
        </p:nvSpPr>
        <p:spPr>
          <a:xfrm>
            <a:off x="1066800" y="286389"/>
            <a:ext cx="6934200" cy="646331"/>
          </a:xfrm>
          <a:prstGeom prst="rect">
            <a:avLst/>
          </a:prstGeom>
          <a:noFill/>
        </p:spPr>
        <p:txBody>
          <a:bodyPr wrap="square" rtlCol="0">
            <a:spAutoFit/>
          </a:bodyPr>
          <a:lstStyle/>
          <a:p>
            <a:pPr algn="ctr">
              <a:buNone/>
            </a:pPr>
            <a:r>
              <a:rPr lang="en-US" sz="3600" b="1" dirty="0">
                <a:solidFill>
                  <a:srgbClr val="000099"/>
                </a:solidFill>
                <a:effectLst>
                  <a:outerShdw blurRad="38100" dist="38100" dir="2700000" algn="tl">
                    <a:srgbClr val="C0C0C0"/>
                  </a:outerShdw>
                </a:effectLst>
                <a:latin typeface="+mj-lt"/>
                <a:ea typeface="+mj-ea"/>
                <a:cs typeface="+mj-cs"/>
              </a:rPr>
              <a:t>Important Information Updates</a:t>
            </a:r>
          </a:p>
        </p:txBody>
      </p:sp>
    </p:spTree>
    <p:extLst>
      <p:ext uri="{BB962C8B-B14F-4D97-AF65-F5344CB8AC3E}">
        <p14:creationId xmlns:p14="http://schemas.microsoft.com/office/powerpoint/2010/main" val="173657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10"/>
          <p:cNvSpPr>
            <a:spLocks noChangeArrowheads="1"/>
          </p:cNvSpPr>
          <p:nvPr/>
        </p:nvSpPr>
        <p:spPr bwMode="auto">
          <a:xfrm>
            <a:off x="7210425" y="3479800"/>
            <a:ext cx="1822450" cy="1335088"/>
          </a:xfrm>
          <a:prstGeom prst="ellipse">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000" dirty="0">
              <a:solidFill>
                <a:srgbClr val="ACCBF9"/>
              </a:solidFill>
            </a:endParaRPr>
          </a:p>
        </p:txBody>
      </p:sp>
      <p:sp>
        <p:nvSpPr>
          <p:cNvPr id="18435" name="Rectangle 2"/>
          <p:cNvSpPr txBox="1">
            <a:spLocks noChangeArrowheads="1"/>
          </p:cNvSpPr>
          <p:nvPr/>
        </p:nvSpPr>
        <p:spPr bwMode="auto">
          <a:xfrm>
            <a:off x="1292225" y="561975"/>
            <a:ext cx="7750175"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ctr" fontAlgn="base">
              <a:spcBef>
                <a:spcPct val="0"/>
              </a:spcBef>
              <a:spcAft>
                <a:spcPct val="0"/>
              </a:spcAft>
            </a:pPr>
            <a:r>
              <a:rPr lang="en-US" sz="3600" b="1" dirty="0">
                <a:solidFill>
                  <a:srgbClr val="002060"/>
                </a:solidFill>
                <a:latin typeface="Helvetica" pitchFamily="34" charset="0"/>
              </a:rPr>
              <a:t>SWFT Process</a:t>
            </a:r>
          </a:p>
        </p:txBody>
      </p:sp>
      <p:grpSp>
        <p:nvGrpSpPr>
          <p:cNvPr id="18436" name="Group 4"/>
          <p:cNvGrpSpPr>
            <a:grpSpLocks/>
          </p:cNvGrpSpPr>
          <p:nvPr/>
        </p:nvGrpSpPr>
        <p:grpSpPr bwMode="auto">
          <a:xfrm>
            <a:off x="1690688" y="1712913"/>
            <a:ext cx="1219200" cy="890587"/>
            <a:chOff x="2103929" y="2232727"/>
            <a:chExt cx="1219200" cy="890589"/>
          </a:xfrm>
        </p:grpSpPr>
        <p:graphicFrame>
          <p:nvGraphicFramePr>
            <p:cNvPr id="18616" name="Object 2"/>
            <p:cNvGraphicFramePr>
              <a:graphicFrameLocks noChangeAspect="1"/>
            </p:cNvGraphicFramePr>
            <p:nvPr/>
          </p:nvGraphicFramePr>
          <p:xfrm>
            <a:off x="2103929" y="2232728"/>
            <a:ext cx="1219200" cy="890588"/>
          </p:xfrm>
          <a:graphic>
            <a:graphicData uri="http://schemas.openxmlformats.org/presentationml/2006/ole">
              <mc:AlternateContent xmlns:mc="http://schemas.openxmlformats.org/markup-compatibility/2006">
                <mc:Choice xmlns:v="urn:schemas-microsoft-com:vml" Requires="v">
                  <p:oleObj spid="_x0000_s1062" name="Document" r:id="rId4" imgW="1606296" imgH="1171956" progId="Word.Document.8">
                    <p:embed/>
                  </p:oleObj>
                </mc:Choice>
                <mc:Fallback>
                  <p:oleObj name="Document" r:id="rId4" imgW="1606296" imgH="117195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3929" y="2232728"/>
                          <a:ext cx="121920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8617" name="Picture 7" descr="grabber_transp"/>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56329" y="2232727"/>
              <a:ext cx="3365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8437" name="Object 7"/>
          <p:cNvGraphicFramePr>
            <a:graphicFrameLocks noChangeAspect="1"/>
          </p:cNvGraphicFramePr>
          <p:nvPr/>
        </p:nvGraphicFramePr>
        <p:xfrm>
          <a:off x="4756150" y="1447800"/>
          <a:ext cx="1219200" cy="890588"/>
        </p:xfrm>
        <a:graphic>
          <a:graphicData uri="http://schemas.openxmlformats.org/presentationml/2006/ole">
            <mc:AlternateContent xmlns:mc="http://schemas.openxmlformats.org/markup-compatibility/2006">
              <mc:Choice xmlns:v="urn:schemas-microsoft-com:vml" Requires="v">
                <p:oleObj spid="_x0000_s1063" name="Document" r:id="rId8" imgW="1606296" imgH="1171956" progId="Word.Document.8">
                  <p:embed/>
                </p:oleObj>
              </mc:Choice>
              <mc:Fallback>
                <p:oleObj name="Document" r:id="rId8" imgW="1606296" imgH="117195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6150" y="1447800"/>
                        <a:ext cx="121920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8438" name="Group 6"/>
          <p:cNvGrpSpPr>
            <a:grpSpLocks/>
          </p:cNvGrpSpPr>
          <p:nvPr/>
        </p:nvGrpSpPr>
        <p:grpSpPr bwMode="auto">
          <a:xfrm>
            <a:off x="7632700" y="3660775"/>
            <a:ext cx="1047750" cy="914400"/>
            <a:chOff x="7303251" y="4025113"/>
            <a:chExt cx="1047750" cy="914400"/>
          </a:xfrm>
        </p:grpSpPr>
        <p:grpSp>
          <p:nvGrpSpPr>
            <p:cNvPr id="18538" name="Group 86"/>
            <p:cNvGrpSpPr>
              <a:grpSpLocks/>
            </p:cNvGrpSpPr>
            <p:nvPr/>
          </p:nvGrpSpPr>
          <p:grpSpPr bwMode="auto">
            <a:xfrm>
              <a:off x="7760451" y="4406113"/>
              <a:ext cx="590550" cy="533400"/>
              <a:chOff x="1732" y="4282"/>
              <a:chExt cx="810" cy="480"/>
            </a:xfrm>
          </p:grpSpPr>
          <p:sp>
            <p:nvSpPr>
              <p:cNvPr id="18612" name="Freeform 87"/>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close/>
                  </a:path>
                </a:pathLst>
              </a:custGeom>
              <a:solidFill>
                <a:srgbClr val="BFBFBF"/>
              </a:solidFill>
              <a:ln w="254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613" name="Freeform 88"/>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614" name="Freeform 89"/>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close/>
                  </a:path>
                </a:pathLst>
              </a:custGeom>
              <a:solidFill>
                <a:srgbClr val="BFBFBF"/>
              </a:solidFill>
              <a:ln w="254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615" name="Freeform 90"/>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grpSp>
        <p:grpSp>
          <p:nvGrpSpPr>
            <p:cNvPr id="18539" name="Group 91"/>
            <p:cNvGrpSpPr>
              <a:grpSpLocks/>
            </p:cNvGrpSpPr>
            <p:nvPr/>
          </p:nvGrpSpPr>
          <p:grpSpPr bwMode="auto">
            <a:xfrm>
              <a:off x="7303251" y="4025113"/>
              <a:ext cx="382587" cy="914400"/>
              <a:chOff x="10100" y="3449"/>
              <a:chExt cx="603" cy="1264"/>
            </a:xfrm>
          </p:grpSpPr>
          <p:sp>
            <p:nvSpPr>
              <p:cNvPr id="18540" name="Rectangle 92"/>
              <p:cNvSpPr>
                <a:spLocks noChangeArrowheads="1"/>
              </p:cNvSpPr>
              <p:nvPr/>
            </p:nvSpPr>
            <p:spPr bwMode="auto">
              <a:xfrm>
                <a:off x="10100" y="3449"/>
                <a:ext cx="603" cy="1263"/>
              </a:xfrm>
              <a:prstGeom prst="rect">
                <a:avLst/>
              </a:prstGeom>
              <a:solidFill>
                <a:srgbClr val="F2F2F2"/>
              </a:solidFill>
              <a:ln w="381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41" name="Rectangle 93"/>
              <p:cNvSpPr>
                <a:spLocks noChangeArrowheads="1"/>
              </p:cNvSpPr>
              <p:nvPr/>
            </p:nvSpPr>
            <p:spPr bwMode="auto">
              <a:xfrm>
                <a:off x="10100" y="3449"/>
                <a:ext cx="603" cy="1263"/>
              </a:xfrm>
              <a:prstGeom prst="rect">
                <a:avLst/>
              </a:prstGeom>
              <a:noFill/>
              <a:ln w="381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42" name="Rectangle 94"/>
              <p:cNvSpPr>
                <a:spLocks noChangeArrowheads="1"/>
              </p:cNvSpPr>
              <p:nvPr/>
            </p:nvSpPr>
            <p:spPr bwMode="auto">
              <a:xfrm>
                <a:off x="10133" y="4092"/>
                <a:ext cx="474" cy="510"/>
              </a:xfrm>
              <a:prstGeom prst="rect">
                <a:avLst/>
              </a:prstGeom>
              <a:noFill/>
              <a:ln w="381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43" name="Freeform 95"/>
              <p:cNvSpPr>
                <a:spLocks/>
              </p:cNvSpPr>
              <p:nvPr/>
            </p:nvSpPr>
            <p:spPr bwMode="auto">
              <a:xfrm>
                <a:off x="10134" y="3509"/>
                <a:ext cx="472" cy="446"/>
              </a:xfrm>
              <a:custGeom>
                <a:avLst/>
                <a:gdLst>
                  <a:gd name="T0" fmla="*/ 0 w 472"/>
                  <a:gd name="T1" fmla="*/ 0 h 446"/>
                  <a:gd name="T2" fmla="*/ 472 w 472"/>
                  <a:gd name="T3" fmla="*/ 0 h 446"/>
                  <a:gd name="T4" fmla="*/ 472 w 472"/>
                  <a:gd name="T5" fmla="*/ 446 h 446"/>
                  <a:gd name="T6" fmla="*/ 0 w 472"/>
                  <a:gd name="T7" fmla="*/ 446 h 446"/>
                  <a:gd name="T8" fmla="*/ 0 w 472"/>
                  <a:gd name="T9" fmla="*/ 2 h 446"/>
                  <a:gd name="T10" fmla="*/ 0 w 472"/>
                  <a:gd name="T11" fmla="*/ 446 h 446"/>
                  <a:gd name="T12" fmla="*/ 399 w 472"/>
                  <a:gd name="T13" fmla="*/ 446 h 4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 h="446">
                    <a:moveTo>
                      <a:pt x="0" y="0"/>
                    </a:moveTo>
                    <a:lnTo>
                      <a:pt x="472" y="0"/>
                    </a:lnTo>
                    <a:lnTo>
                      <a:pt x="472" y="446"/>
                    </a:lnTo>
                    <a:lnTo>
                      <a:pt x="0" y="446"/>
                    </a:lnTo>
                    <a:lnTo>
                      <a:pt x="0" y="2"/>
                    </a:lnTo>
                    <a:lnTo>
                      <a:pt x="0" y="446"/>
                    </a:lnTo>
                    <a:lnTo>
                      <a:pt x="399" y="446"/>
                    </a:lnTo>
                  </a:path>
                </a:pathLst>
              </a:custGeom>
              <a:noFill/>
              <a:ln w="381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44" name="Line 96"/>
              <p:cNvSpPr>
                <a:spLocks noChangeShapeType="1"/>
              </p:cNvSpPr>
              <p:nvPr/>
            </p:nvSpPr>
            <p:spPr bwMode="auto">
              <a:xfrm>
                <a:off x="10130" y="380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545" name="Oval 97"/>
              <p:cNvSpPr>
                <a:spLocks noChangeArrowheads="1"/>
              </p:cNvSpPr>
              <p:nvPr/>
            </p:nvSpPr>
            <p:spPr bwMode="auto">
              <a:xfrm>
                <a:off x="10281" y="4501"/>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46" name="Oval 98"/>
              <p:cNvSpPr>
                <a:spLocks noChangeArrowheads="1"/>
              </p:cNvSpPr>
              <p:nvPr/>
            </p:nvSpPr>
            <p:spPr bwMode="auto">
              <a:xfrm>
                <a:off x="10281" y="4501"/>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47" name="Oval 99"/>
              <p:cNvSpPr>
                <a:spLocks noChangeArrowheads="1"/>
              </p:cNvSpPr>
              <p:nvPr/>
            </p:nvSpPr>
            <p:spPr bwMode="auto">
              <a:xfrm>
                <a:off x="10325"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48" name="Oval 100"/>
              <p:cNvSpPr>
                <a:spLocks noChangeArrowheads="1"/>
              </p:cNvSpPr>
              <p:nvPr/>
            </p:nvSpPr>
            <p:spPr bwMode="auto">
              <a:xfrm>
                <a:off x="10325"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49" name="Oval 101"/>
              <p:cNvSpPr>
                <a:spLocks noChangeArrowheads="1"/>
              </p:cNvSpPr>
              <p:nvPr/>
            </p:nvSpPr>
            <p:spPr bwMode="auto">
              <a:xfrm>
                <a:off x="10367"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50" name="Oval 102"/>
              <p:cNvSpPr>
                <a:spLocks noChangeArrowheads="1"/>
              </p:cNvSpPr>
              <p:nvPr/>
            </p:nvSpPr>
            <p:spPr bwMode="auto">
              <a:xfrm>
                <a:off x="10367"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51" name="Oval 103"/>
              <p:cNvSpPr>
                <a:spLocks noChangeArrowheads="1"/>
              </p:cNvSpPr>
              <p:nvPr/>
            </p:nvSpPr>
            <p:spPr bwMode="auto">
              <a:xfrm>
                <a:off x="10411"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52" name="Oval 104"/>
              <p:cNvSpPr>
                <a:spLocks noChangeArrowheads="1"/>
              </p:cNvSpPr>
              <p:nvPr/>
            </p:nvSpPr>
            <p:spPr bwMode="auto">
              <a:xfrm>
                <a:off x="10411"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53" name="Oval 105"/>
              <p:cNvSpPr>
                <a:spLocks noChangeArrowheads="1"/>
              </p:cNvSpPr>
              <p:nvPr/>
            </p:nvSpPr>
            <p:spPr bwMode="auto">
              <a:xfrm>
                <a:off x="10281" y="4535"/>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54" name="Oval 106"/>
              <p:cNvSpPr>
                <a:spLocks noChangeArrowheads="1"/>
              </p:cNvSpPr>
              <p:nvPr/>
            </p:nvSpPr>
            <p:spPr bwMode="auto">
              <a:xfrm>
                <a:off x="10281" y="4535"/>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55" name="Oval 107"/>
              <p:cNvSpPr>
                <a:spLocks noChangeArrowheads="1"/>
              </p:cNvSpPr>
              <p:nvPr/>
            </p:nvSpPr>
            <p:spPr bwMode="auto">
              <a:xfrm>
                <a:off x="10325"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56" name="Oval 108"/>
              <p:cNvSpPr>
                <a:spLocks noChangeArrowheads="1"/>
              </p:cNvSpPr>
              <p:nvPr/>
            </p:nvSpPr>
            <p:spPr bwMode="auto">
              <a:xfrm>
                <a:off x="10325"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57" name="Oval 109"/>
              <p:cNvSpPr>
                <a:spLocks noChangeArrowheads="1"/>
              </p:cNvSpPr>
              <p:nvPr/>
            </p:nvSpPr>
            <p:spPr bwMode="auto">
              <a:xfrm>
                <a:off x="10367"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58" name="Oval 110"/>
              <p:cNvSpPr>
                <a:spLocks noChangeArrowheads="1"/>
              </p:cNvSpPr>
              <p:nvPr/>
            </p:nvSpPr>
            <p:spPr bwMode="auto">
              <a:xfrm>
                <a:off x="10367"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59" name="Oval 111"/>
              <p:cNvSpPr>
                <a:spLocks noChangeArrowheads="1"/>
              </p:cNvSpPr>
              <p:nvPr/>
            </p:nvSpPr>
            <p:spPr bwMode="auto">
              <a:xfrm>
                <a:off x="10411"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60" name="Oval 112"/>
              <p:cNvSpPr>
                <a:spLocks noChangeArrowheads="1"/>
              </p:cNvSpPr>
              <p:nvPr/>
            </p:nvSpPr>
            <p:spPr bwMode="auto">
              <a:xfrm>
                <a:off x="10411"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61" name="Oval 113"/>
              <p:cNvSpPr>
                <a:spLocks noChangeArrowheads="1"/>
              </p:cNvSpPr>
              <p:nvPr/>
            </p:nvSpPr>
            <p:spPr bwMode="auto">
              <a:xfrm>
                <a:off x="10281" y="4572"/>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62" name="Oval 114"/>
              <p:cNvSpPr>
                <a:spLocks noChangeArrowheads="1"/>
              </p:cNvSpPr>
              <p:nvPr/>
            </p:nvSpPr>
            <p:spPr bwMode="auto">
              <a:xfrm>
                <a:off x="10281" y="4572"/>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63" name="Oval 115"/>
              <p:cNvSpPr>
                <a:spLocks noChangeArrowheads="1"/>
              </p:cNvSpPr>
              <p:nvPr/>
            </p:nvSpPr>
            <p:spPr bwMode="auto">
              <a:xfrm>
                <a:off x="10325"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64" name="Oval 116"/>
              <p:cNvSpPr>
                <a:spLocks noChangeArrowheads="1"/>
              </p:cNvSpPr>
              <p:nvPr/>
            </p:nvSpPr>
            <p:spPr bwMode="auto">
              <a:xfrm>
                <a:off x="10325"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65" name="Oval 117"/>
              <p:cNvSpPr>
                <a:spLocks noChangeArrowheads="1"/>
              </p:cNvSpPr>
              <p:nvPr/>
            </p:nvSpPr>
            <p:spPr bwMode="auto">
              <a:xfrm>
                <a:off x="10369"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66" name="Oval 118"/>
              <p:cNvSpPr>
                <a:spLocks noChangeArrowheads="1"/>
              </p:cNvSpPr>
              <p:nvPr/>
            </p:nvSpPr>
            <p:spPr bwMode="auto">
              <a:xfrm>
                <a:off x="10369"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67" name="Oval 119"/>
              <p:cNvSpPr>
                <a:spLocks noChangeArrowheads="1"/>
              </p:cNvSpPr>
              <p:nvPr/>
            </p:nvSpPr>
            <p:spPr bwMode="auto">
              <a:xfrm>
                <a:off x="10411"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68" name="Oval 120"/>
              <p:cNvSpPr>
                <a:spLocks noChangeArrowheads="1"/>
              </p:cNvSpPr>
              <p:nvPr/>
            </p:nvSpPr>
            <p:spPr bwMode="auto">
              <a:xfrm>
                <a:off x="10411"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69" name="Oval 121"/>
              <p:cNvSpPr>
                <a:spLocks noChangeArrowheads="1"/>
              </p:cNvSpPr>
              <p:nvPr/>
            </p:nvSpPr>
            <p:spPr bwMode="auto">
              <a:xfrm>
                <a:off x="10450"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70" name="Oval 122"/>
              <p:cNvSpPr>
                <a:spLocks noChangeArrowheads="1"/>
              </p:cNvSpPr>
              <p:nvPr/>
            </p:nvSpPr>
            <p:spPr bwMode="auto">
              <a:xfrm>
                <a:off x="10450"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71" name="Oval 123"/>
              <p:cNvSpPr>
                <a:spLocks noChangeArrowheads="1"/>
              </p:cNvSpPr>
              <p:nvPr/>
            </p:nvSpPr>
            <p:spPr bwMode="auto">
              <a:xfrm>
                <a:off x="10450"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72" name="Oval 124"/>
              <p:cNvSpPr>
                <a:spLocks noChangeArrowheads="1"/>
              </p:cNvSpPr>
              <p:nvPr/>
            </p:nvSpPr>
            <p:spPr bwMode="auto">
              <a:xfrm>
                <a:off x="10450"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73" name="Oval 125"/>
              <p:cNvSpPr>
                <a:spLocks noChangeArrowheads="1"/>
              </p:cNvSpPr>
              <p:nvPr/>
            </p:nvSpPr>
            <p:spPr bwMode="auto">
              <a:xfrm>
                <a:off x="10450"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574" name="Oval 126"/>
              <p:cNvSpPr>
                <a:spLocks noChangeArrowheads="1"/>
              </p:cNvSpPr>
              <p:nvPr/>
            </p:nvSpPr>
            <p:spPr bwMode="auto">
              <a:xfrm>
                <a:off x="10450"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75" name="Line 127"/>
              <p:cNvSpPr>
                <a:spLocks noChangeShapeType="1"/>
              </p:cNvSpPr>
              <p:nvPr/>
            </p:nvSpPr>
            <p:spPr bwMode="auto">
              <a:xfrm>
                <a:off x="10207"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576" name="Rectangle 128"/>
              <p:cNvSpPr>
                <a:spLocks noChangeArrowheads="1"/>
              </p:cNvSpPr>
              <p:nvPr/>
            </p:nvSpPr>
            <p:spPr bwMode="auto">
              <a:xfrm>
                <a:off x="10131" y="3975"/>
                <a:ext cx="478" cy="67"/>
              </a:xfrm>
              <a:prstGeom prst="rect">
                <a:avLst/>
              </a:prstGeom>
              <a:solidFill>
                <a:srgbClr val="E5E5E5"/>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77" name="Rectangle 129"/>
              <p:cNvSpPr>
                <a:spLocks noChangeArrowheads="1"/>
              </p:cNvSpPr>
              <p:nvPr/>
            </p:nvSpPr>
            <p:spPr bwMode="auto">
              <a:xfrm>
                <a:off x="10131" y="3975"/>
                <a:ext cx="478" cy="67"/>
              </a:xfrm>
              <a:prstGeom prst="rect">
                <a:avLst/>
              </a:prstGeom>
              <a:noFill/>
              <a:ln w="127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78" name="Rectangle 130"/>
              <p:cNvSpPr>
                <a:spLocks noChangeArrowheads="1"/>
              </p:cNvSpPr>
              <p:nvPr/>
            </p:nvSpPr>
            <p:spPr bwMode="auto">
              <a:xfrm>
                <a:off x="10134" y="3978"/>
                <a:ext cx="240" cy="63"/>
              </a:xfrm>
              <a:prstGeom prst="rect">
                <a:avLst/>
              </a:prstGeom>
              <a:solidFill>
                <a:srgbClr val="E5E5E5"/>
              </a:solidFill>
              <a:ln w="254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79" name="Rectangle 131"/>
              <p:cNvSpPr>
                <a:spLocks noChangeArrowheads="1"/>
              </p:cNvSpPr>
              <p:nvPr/>
            </p:nvSpPr>
            <p:spPr bwMode="auto">
              <a:xfrm>
                <a:off x="10134" y="3978"/>
                <a:ext cx="240" cy="63"/>
              </a:xfrm>
              <a:prstGeom prst="rect">
                <a:avLst/>
              </a:prstGeom>
              <a:noFill/>
              <a:ln w="254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80" name="Rectangle 132"/>
              <p:cNvSpPr>
                <a:spLocks noChangeArrowheads="1"/>
              </p:cNvSpPr>
              <p:nvPr/>
            </p:nvSpPr>
            <p:spPr bwMode="auto">
              <a:xfrm>
                <a:off x="10141" y="4000"/>
                <a:ext cx="226" cy="7"/>
              </a:xfrm>
              <a:prstGeom prst="rect">
                <a:avLst/>
              </a:prstGeom>
              <a:solidFill>
                <a:srgbClr val="D8D8D8"/>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81" name="Rectangle 133"/>
              <p:cNvSpPr>
                <a:spLocks noChangeArrowheads="1"/>
              </p:cNvSpPr>
              <p:nvPr/>
            </p:nvSpPr>
            <p:spPr bwMode="auto">
              <a:xfrm>
                <a:off x="10141" y="4000"/>
                <a:ext cx="226" cy="7"/>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82" name="Rectangle 134"/>
              <p:cNvSpPr>
                <a:spLocks noChangeArrowheads="1"/>
              </p:cNvSpPr>
              <p:nvPr/>
            </p:nvSpPr>
            <p:spPr bwMode="auto">
              <a:xfrm>
                <a:off x="10219" y="4004"/>
                <a:ext cx="71" cy="13"/>
              </a:xfrm>
              <a:prstGeom prst="rect">
                <a:avLst/>
              </a:prstGeom>
              <a:solidFill>
                <a:srgbClr val="F2F2F2"/>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83" name="Rectangle 135"/>
              <p:cNvSpPr>
                <a:spLocks noChangeArrowheads="1"/>
              </p:cNvSpPr>
              <p:nvPr/>
            </p:nvSpPr>
            <p:spPr bwMode="auto">
              <a:xfrm>
                <a:off x="10219" y="4004"/>
                <a:ext cx="71" cy="1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84" name="Freeform 136"/>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85" name="Freeform 137"/>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86" name="Freeform 138"/>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close/>
                  </a:path>
                </a:pathLst>
              </a:custGeom>
              <a:solidFill>
                <a:srgbClr val="CCCCCC"/>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87" name="Freeform 139"/>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88" name="Freeform 140"/>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close/>
                  </a:path>
                </a:pathLst>
              </a:custGeom>
              <a:solidFill>
                <a:srgbClr val="000000"/>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89" name="Freeform 141"/>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90" name="Freeform 142"/>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close/>
                  </a:path>
                </a:pathLst>
              </a:custGeom>
              <a:solidFill>
                <a:srgbClr val="000000"/>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91" name="Freeform 143"/>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92" name="Rectangle 144"/>
              <p:cNvSpPr>
                <a:spLocks noChangeArrowheads="1"/>
              </p:cNvSpPr>
              <p:nvPr/>
            </p:nvSpPr>
            <p:spPr bwMode="auto">
              <a:xfrm>
                <a:off x="10191" y="4023"/>
                <a:ext cx="13" cy="2"/>
              </a:xfrm>
              <a:prstGeom prst="rect">
                <a:avLst/>
              </a:prstGeom>
              <a:solidFill>
                <a:srgbClr val="83FF00"/>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93" name="Rectangle 145"/>
              <p:cNvSpPr>
                <a:spLocks noChangeArrowheads="1"/>
              </p:cNvSpPr>
              <p:nvPr/>
            </p:nvSpPr>
            <p:spPr bwMode="auto">
              <a:xfrm>
                <a:off x="10191" y="4023"/>
                <a:ext cx="13" cy="2"/>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94" name="Freeform 146"/>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close/>
                  </a:path>
                </a:pathLst>
              </a:custGeom>
              <a:solidFill>
                <a:srgbClr val="CCCCCC"/>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95" name="Freeform 147"/>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96" name="Freeform 148"/>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close/>
                  </a:path>
                </a:pathLst>
              </a:custGeom>
              <a:solidFill>
                <a:srgbClr val="D8D8D8"/>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97" name="Freeform 149"/>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98" name="Line 150"/>
              <p:cNvSpPr>
                <a:spLocks noChangeShapeType="1"/>
              </p:cNvSpPr>
              <p:nvPr/>
            </p:nvSpPr>
            <p:spPr bwMode="auto">
              <a:xfrm>
                <a:off x="10130" y="365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599" name="Rectangle 151"/>
              <p:cNvSpPr>
                <a:spLocks noChangeArrowheads="1"/>
              </p:cNvSpPr>
              <p:nvPr/>
            </p:nvSpPr>
            <p:spPr bwMode="auto">
              <a:xfrm>
                <a:off x="10237" y="3551"/>
                <a:ext cx="266" cy="61"/>
              </a:xfrm>
              <a:prstGeom prst="rect">
                <a:avLst/>
              </a:prstGeom>
              <a:solidFill>
                <a:srgbClr val="E5E5E5"/>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600" name="Rectangle 152"/>
              <p:cNvSpPr>
                <a:spLocks noChangeArrowheads="1"/>
              </p:cNvSpPr>
              <p:nvPr/>
            </p:nvSpPr>
            <p:spPr bwMode="auto">
              <a:xfrm>
                <a:off x="10237" y="3551"/>
                <a:ext cx="266" cy="61"/>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601" name="Rectangle 153"/>
              <p:cNvSpPr>
                <a:spLocks noChangeArrowheads="1"/>
              </p:cNvSpPr>
              <p:nvPr/>
            </p:nvSpPr>
            <p:spPr bwMode="auto">
              <a:xfrm>
                <a:off x="10258" y="3554"/>
                <a:ext cx="226" cy="43"/>
              </a:xfrm>
              <a:prstGeom prst="rect">
                <a:avLst/>
              </a:prstGeom>
              <a:solidFill>
                <a:srgbClr val="000000"/>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602" name="Rectangle 154"/>
              <p:cNvSpPr>
                <a:spLocks noChangeArrowheads="1"/>
              </p:cNvSpPr>
              <p:nvPr/>
            </p:nvSpPr>
            <p:spPr bwMode="auto">
              <a:xfrm>
                <a:off x="10258" y="3554"/>
                <a:ext cx="226" cy="4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603" name="Freeform 155"/>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close/>
                  </a:path>
                </a:pathLst>
              </a:custGeom>
              <a:solidFill>
                <a:srgbClr val="F2F2F2"/>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604" name="Freeform 156"/>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605" name="Freeform 157"/>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606" name="Freeform 158"/>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607" name="Freeform 159"/>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608" name="Freeform 160"/>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609" name="Line 161"/>
              <p:cNvSpPr>
                <a:spLocks noChangeShapeType="1"/>
              </p:cNvSpPr>
              <p:nvPr/>
            </p:nvSpPr>
            <p:spPr bwMode="auto">
              <a:xfrm>
                <a:off x="10524"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610" name="Rectangle 162"/>
              <p:cNvSpPr>
                <a:spLocks noChangeArrowheads="1"/>
              </p:cNvSpPr>
              <p:nvPr/>
            </p:nvSpPr>
            <p:spPr bwMode="auto">
              <a:xfrm>
                <a:off x="10292" y="4100"/>
                <a:ext cx="173" cy="23"/>
              </a:xfrm>
              <a:prstGeom prst="rect">
                <a:avLst/>
              </a:prstGeom>
              <a:solidFill>
                <a:srgbClr val="003F7F"/>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611" name="Rectangle 163"/>
              <p:cNvSpPr>
                <a:spLocks noChangeArrowheads="1"/>
              </p:cNvSpPr>
              <p:nvPr/>
            </p:nvSpPr>
            <p:spPr bwMode="auto">
              <a:xfrm>
                <a:off x="10292" y="4100"/>
                <a:ext cx="173" cy="23"/>
              </a:xfrm>
              <a:prstGeom prst="rect">
                <a:avLst/>
              </a:prstGeom>
              <a:noFill/>
              <a:ln w="1270">
                <a:solidFill>
                  <a:srgbClr val="003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grpSp>
      </p:grpSp>
      <p:grpSp>
        <p:nvGrpSpPr>
          <p:cNvPr id="18439" name="Group 87"/>
          <p:cNvGrpSpPr>
            <a:grpSpLocks/>
          </p:cNvGrpSpPr>
          <p:nvPr/>
        </p:nvGrpSpPr>
        <p:grpSpPr bwMode="auto">
          <a:xfrm>
            <a:off x="2428875" y="4440238"/>
            <a:ext cx="1047750" cy="914400"/>
            <a:chOff x="7303251" y="4025113"/>
            <a:chExt cx="1047750" cy="914400"/>
          </a:xfrm>
        </p:grpSpPr>
        <p:grpSp>
          <p:nvGrpSpPr>
            <p:cNvPr id="18460" name="Group 86"/>
            <p:cNvGrpSpPr>
              <a:grpSpLocks/>
            </p:cNvGrpSpPr>
            <p:nvPr/>
          </p:nvGrpSpPr>
          <p:grpSpPr bwMode="auto">
            <a:xfrm>
              <a:off x="7760451" y="4406113"/>
              <a:ext cx="590550" cy="533400"/>
              <a:chOff x="1732" y="4282"/>
              <a:chExt cx="810" cy="480"/>
            </a:xfrm>
          </p:grpSpPr>
          <p:sp>
            <p:nvSpPr>
              <p:cNvPr id="18534" name="Freeform 87"/>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close/>
                  </a:path>
                </a:pathLst>
              </a:custGeom>
              <a:solidFill>
                <a:srgbClr val="BFBFBF"/>
              </a:solidFill>
              <a:ln w="254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35" name="Freeform 88"/>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36" name="Freeform 89"/>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close/>
                  </a:path>
                </a:pathLst>
              </a:custGeom>
              <a:solidFill>
                <a:srgbClr val="BFBFBF"/>
              </a:solidFill>
              <a:ln w="254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37" name="Freeform 90"/>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grpSp>
        <p:grpSp>
          <p:nvGrpSpPr>
            <p:cNvPr id="18461" name="Group 91"/>
            <p:cNvGrpSpPr>
              <a:grpSpLocks/>
            </p:cNvGrpSpPr>
            <p:nvPr/>
          </p:nvGrpSpPr>
          <p:grpSpPr bwMode="auto">
            <a:xfrm>
              <a:off x="7303251" y="4025113"/>
              <a:ext cx="382587" cy="914400"/>
              <a:chOff x="10100" y="3449"/>
              <a:chExt cx="603" cy="1264"/>
            </a:xfrm>
          </p:grpSpPr>
          <p:sp>
            <p:nvSpPr>
              <p:cNvPr id="18462" name="Rectangle 92"/>
              <p:cNvSpPr>
                <a:spLocks noChangeArrowheads="1"/>
              </p:cNvSpPr>
              <p:nvPr/>
            </p:nvSpPr>
            <p:spPr bwMode="auto">
              <a:xfrm>
                <a:off x="10100" y="3449"/>
                <a:ext cx="603" cy="1263"/>
              </a:xfrm>
              <a:prstGeom prst="rect">
                <a:avLst/>
              </a:prstGeom>
              <a:solidFill>
                <a:srgbClr val="F2F2F2"/>
              </a:solidFill>
              <a:ln w="381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463" name="Rectangle 93"/>
              <p:cNvSpPr>
                <a:spLocks noChangeArrowheads="1"/>
              </p:cNvSpPr>
              <p:nvPr/>
            </p:nvSpPr>
            <p:spPr bwMode="auto">
              <a:xfrm>
                <a:off x="10100" y="3449"/>
                <a:ext cx="603" cy="1263"/>
              </a:xfrm>
              <a:prstGeom prst="rect">
                <a:avLst/>
              </a:prstGeom>
              <a:noFill/>
              <a:ln w="381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64" name="Rectangle 94"/>
              <p:cNvSpPr>
                <a:spLocks noChangeArrowheads="1"/>
              </p:cNvSpPr>
              <p:nvPr/>
            </p:nvSpPr>
            <p:spPr bwMode="auto">
              <a:xfrm>
                <a:off x="10133" y="4092"/>
                <a:ext cx="474" cy="510"/>
              </a:xfrm>
              <a:prstGeom prst="rect">
                <a:avLst/>
              </a:prstGeom>
              <a:noFill/>
              <a:ln w="381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65" name="Freeform 95"/>
              <p:cNvSpPr>
                <a:spLocks/>
              </p:cNvSpPr>
              <p:nvPr/>
            </p:nvSpPr>
            <p:spPr bwMode="auto">
              <a:xfrm>
                <a:off x="10134" y="3509"/>
                <a:ext cx="472" cy="446"/>
              </a:xfrm>
              <a:custGeom>
                <a:avLst/>
                <a:gdLst>
                  <a:gd name="T0" fmla="*/ 0 w 472"/>
                  <a:gd name="T1" fmla="*/ 0 h 446"/>
                  <a:gd name="T2" fmla="*/ 472 w 472"/>
                  <a:gd name="T3" fmla="*/ 0 h 446"/>
                  <a:gd name="T4" fmla="*/ 472 w 472"/>
                  <a:gd name="T5" fmla="*/ 446 h 446"/>
                  <a:gd name="T6" fmla="*/ 0 w 472"/>
                  <a:gd name="T7" fmla="*/ 446 h 446"/>
                  <a:gd name="T8" fmla="*/ 0 w 472"/>
                  <a:gd name="T9" fmla="*/ 2 h 446"/>
                  <a:gd name="T10" fmla="*/ 0 w 472"/>
                  <a:gd name="T11" fmla="*/ 446 h 446"/>
                  <a:gd name="T12" fmla="*/ 399 w 472"/>
                  <a:gd name="T13" fmla="*/ 446 h 4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 h="446">
                    <a:moveTo>
                      <a:pt x="0" y="0"/>
                    </a:moveTo>
                    <a:lnTo>
                      <a:pt x="472" y="0"/>
                    </a:lnTo>
                    <a:lnTo>
                      <a:pt x="472" y="446"/>
                    </a:lnTo>
                    <a:lnTo>
                      <a:pt x="0" y="446"/>
                    </a:lnTo>
                    <a:lnTo>
                      <a:pt x="0" y="2"/>
                    </a:lnTo>
                    <a:lnTo>
                      <a:pt x="0" y="446"/>
                    </a:lnTo>
                    <a:lnTo>
                      <a:pt x="399" y="446"/>
                    </a:lnTo>
                  </a:path>
                </a:pathLst>
              </a:custGeom>
              <a:noFill/>
              <a:ln w="381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66" name="Line 96"/>
              <p:cNvSpPr>
                <a:spLocks noChangeShapeType="1"/>
              </p:cNvSpPr>
              <p:nvPr/>
            </p:nvSpPr>
            <p:spPr bwMode="auto">
              <a:xfrm>
                <a:off x="10130" y="380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467" name="Oval 97"/>
              <p:cNvSpPr>
                <a:spLocks noChangeArrowheads="1"/>
              </p:cNvSpPr>
              <p:nvPr/>
            </p:nvSpPr>
            <p:spPr bwMode="auto">
              <a:xfrm>
                <a:off x="10281" y="4501"/>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68" name="Oval 98"/>
              <p:cNvSpPr>
                <a:spLocks noChangeArrowheads="1"/>
              </p:cNvSpPr>
              <p:nvPr/>
            </p:nvSpPr>
            <p:spPr bwMode="auto">
              <a:xfrm>
                <a:off x="10281" y="4501"/>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69" name="Oval 99"/>
              <p:cNvSpPr>
                <a:spLocks noChangeArrowheads="1"/>
              </p:cNvSpPr>
              <p:nvPr/>
            </p:nvSpPr>
            <p:spPr bwMode="auto">
              <a:xfrm>
                <a:off x="10325"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70" name="Oval 100"/>
              <p:cNvSpPr>
                <a:spLocks noChangeArrowheads="1"/>
              </p:cNvSpPr>
              <p:nvPr/>
            </p:nvSpPr>
            <p:spPr bwMode="auto">
              <a:xfrm>
                <a:off x="10325"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71" name="Oval 101"/>
              <p:cNvSpPr>
                <a:spLocks noChangeArrowheads="1"/>
              </p:cNvSpPr>
              <p:nvPr/>
            </p:nvSpPr>
            <p:spPr bwMode="auto">
              <a:xfrm>
                <a:off x="10367"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72" name="Oval 102"/>
              <p:cNvSpPr>
                <a:spLocks noChangeArrowheads="1"/>
              </p:cNvSpPr>
              <p:nvPr/>
            </p:nvSpPr>
            <p:spPr bwMode="auto">
              <a:xfrm>
                <a:off x="10367"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73" name="Oval 103"/>
              <p:cNvSpPr>
                <a:spLocks noChangeArrowheads="1"/>
              </p:cNvSpPr>
              <p:nvPr/>
            </p:nvSpPr>
            <p:spPr bwMode="auto">
              <a:xfrm>
                <a:off x="10411"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74" name="Oval 104"/>
              <p:cNvSpPr>
                <a:spLocks noChangeArrowheads="1"/>
              </p:cNvSpPr>
              <p:nvPr/>
            </p:nvSpPr>
            <p:spPr bwMode="auto">
              <a:xfrm>
                <a:off x="10411"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75" name="Oval 105"/>
              <p:cNvSpPr>
                <a:spLocks noChangeArrowheads="1"/>
              </p:cNvSpPr>
              <p:nvPr/>
            </p:nvSpPr>
            <p:spPr bwMode="auto">
              <a:xfrm>
                <a:off x="10281" y="4535"/>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76" name="Oval 106"/>
              <p:cNvSpPr>
                <a:spLocks noChangeArrowheads="1"/>
              </p:cNvSpPr>
              <p:nvPr/>
            </p:nvSpPr>
            <p:spPr bwMode="auto">
              <a:xfrm>
                <a:off x="10281" y="4535"/>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77" name="Oval 107"/>
              <p:cNvSpPr>
                <a:spLocks noChangeArrowheads="1"/>
              </p:cNvSpPr>
              <p:nvPr/>
            </p:nvSpPr>
            <p:spPr bwMode="auto">
              <a:xfrm>
                <a:off x="10325"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78" name="Oval 108"/>
              <p:cNvSpPr>
                <a:spLocks noChangeArrowheads="1"/>
              </p:cNvSpPr>
              <p:nvPr/>
            </p:nvSpPr>
            <p:spPr bwMode="auto">
              <a:xfrm>
                <a:off x="10325"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79" name="Oval 109"/>
              <p:cNvSpPr>
                <a:spLocks noChangeArrowheads="1"/>
              </p:cNvSpPr>
              <p:nvPr/>
            </p:nvSpPr>
            <p:spPr bwMode="auto">
              <a:xfrm>
                <a:off x="10367"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80" name="Oval 110"/>
              <p:cNvSpPr>
                <a:spLocks noChangeArrowheads="1"/>
              </p:cNvSpPr>
              <p:nvPr/>
            </p:nvSpPr>
            <p:spPr bwMode="auto">
              <a:xfrm>
                <a:off x="10367"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81" name="Oval 111"/>
              <p:cNvSpPr>
                <a:spLocks noChangeArrowheads="1"/>
              </p:cNvSpPr>
              <p:nvPr/>
            </p:nvSpPr>
            <p:spPr bwMode="auto">
              <a:xfrm>
                <a:off x="10411"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82" name="Oval 112"/>
              <p:cNvSpPr>
                <a:spLocks noChangeArrowheads="1"/>
              </p:cNvSpPr>
              <p:nvPr/>
            </p:nvSpPr>
            <p:spPr bwMode="auto">
              <a:xfrm>
                <a:off x="10411"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83" name="Oval 113"/>
              <p:cNvSpPr>
                <a:spLocks noChangeArrowheads="1"/>
              </p:cNvSpPr>
              <p:nvPr/>
            </p:nvSpPr>
            <p:spPr bwMode="auto">
              <a:xfrm>
                <a:off x="10281" y="4572"/>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84" name="Oval 114"/>
              <p:cNvSpPr>
                <a:spLocks noChangeArrowheads="1"/>
              </p:cNvSpPr>
              <p:nvPr/>
            </p:nvSpPr>
            <p:spPr bwMode="auto">
              <a:xfrm>
                <a:off x="10281" y="4572"/>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85" name="Oval 115"/>
              <p:cNvSpPr>
                <a:spLocks noChangeArrowheads="1"/>
              </p:cNvSpPr>
              <p:nvPr/>
            </p:nvSpPr>
            <p:spPr bwMode="auto">
              <a:xfrm>
                <a:off x="10325"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86" name="Oval 116"/>
              <p:cNvSpPr>
                <a:spLocks noChangeArrowheads="1"/>
              </p:cNvSpPr>
              <p:nvPr/>
            </p:nvSpPr>
            <p:spPr bwMode="auto">
              <a:xfrm>
                <a:off x="10325"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87" name="Oval 117"/>
              <p:cNvSpPr>
                <a:spLocks noChangeArrowheads="1"/>
              </p:cNvSpPr>
              <p:nvPr/>
            </p:nvSpPr>
            <p:spPr bwMode="auto">
              <a:xfrm>
                <a:off x="10369"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88" name="Oval 118"/>
              <p:cNvSpPr>
                <a:spLocks noChangeArrowheads="1"/>
              </p:cNvSpPr>
              <p:nvPr/>
            </p:nvSpPr>
            <p:spPr bwMode="auto">
              <a:xfrm>
                <a:off x="10369"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89" name="Oval 119"/>
              <p:cNvSpPr>
                <a:spLocks noChangeArrowheads="1"/>
              </p:cNvSpPr>
              <p:nvPr/>
            </p:nvSpPr>
            <p:spPr bwMode="auto">
              <a:xfrm>
                <a:off x="10411"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90" name="Oval 120"/>
              <p:cNvSpPr>
                <a:spLocks noChangeArrowheads="1"/>
              </p:cNvSpPr>
              <p:nvPr/>
            </p:nvSpPr>
            <p:spPr bwMode="auto">
              <a:xfrm>
                <a:off x="10411"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91" name="Oval 121"/>
              <p:cNvSpPr>
                <a:spLocks noChangeArrowheads="1"/>
              </p:cNvSpPr>
              <p:nvPr/>
            </p:nvSpPr>
            <p:spPr bwMode="auto">
              <a:xfrm>
                <a:off x="10450"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92" name="Oval 122"/>
              <p:cNvSpPr>
                <a:spLocks noChangeArrowheads="1"/>
              </p:cNvSpPr>
              <p:nvPr/>
            </p:nvSpPr>
            <p:spPr bwMode="auto">
              <a:xfrm>
                <a:off x="10450"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93" name="Oval 123"/>
              <p:cNvSpPr>
                <a:spLocks noChangeArrowheads="1"/>
              </p:cNvSpPr>
              <p:nvPr/>
            </p:nvSpPr>
            <p:spPr bwMode="auto">
              <a:xfrm>
                <a:off x="10450"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94" name="Oval 124"/>
              <p:cNvSpPr>
                <a:spLocks noChangeArrowheads="1"/>
              </p:cNvSpPr>
              <p:nvPr/>
            </p:nvSpPr>
            <p:spPr bwMode="auto">
              <a:xfrm>
                <a:off x="10450"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95" name="Oval 125"/>
              <p:cNvSpPr>
                <a:spLocks noChangeArrowheads="1"/>
              </p:cNvSpPr>
              <p:nvPr/>
            </p:nvSpPr>
            <p:spPr bwMode="auto">
              <a:xfrm>
                <a:off x="10450"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pPr>
                <a:endParaRPr lang="en-US" sz="1000" dirty="0">
                  <a:solidFill>
                    <a:srgbClr val="ACCBF9"/>
                  </a:solidFill>
                </a:endParaRPr>
              </a:p>
            </p:txBody>
          </p:sp>
          <p:sp>
            <p:nvSpPr>
              <p:cNvPr id="18496" name="Oval 126"/>
              <p:cNvSpPr>
                <a:spLocks noChangeArrowheads="1"/>
              </p:cNvSpPr>
              <p:nvPr/>
            </p:nvSpPr>
            <p:spPr bwMode="auto">
              <a:xfrm>
                <a:off x="10450"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497" name="Line 127"/>
              <p:cNvSpPr>
                <a:spLocks noChangeShapeType="1"/>
              </p:cNvSpPr>
              <p:nvPr/>
            </p:nvSpPr>
            <p:spPr bwMode="auto">
              <a:xfrm>
                <a:off x="10207"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498" name="Rectangle 128"/>
              <p:cNvSpPr>
                <a:spLocks noChangeArrowheads="1"/>
              </p:cNvSpPr>
              <p:nvPr/>
            </p:nvSpPr>
            <p:spPr bwMode="auto">
              <a:xfrm>
                <a:off x="10131" y="3975"/>
                <a:ext cx="478" cy="67"/>
              </a:xfrm>
              <a:prstGeom prst="rect">
                <a:avLst/>
              </a:prstGeom>
              <a:solidFill>
                <a:srgbClr val="E5E5E5"/>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499" name="Rectangle 129"/>
              <p:cNvSpPr>
                <a:spLocks noChangeArrowheads="1"/>
              </p:cNvSpPr>
              <p:nvPr/>
            </p:nvSpPr>
            <p:spPr bwMode="auto">
              <a:xfrm>
                <a:off x="10131" y="3975"/>
                <a:ext cx="478" cy="67"/>
              </a:xfrm>
              <a:prstGeom prst="rect">
                <a:avLst/>
              </a:prstGeom>
              <a:noFill/>
              <a:ln w="127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00" name="Rectangle 130"/>
              <p:cNvSpPr>
                <a:spLocks noChangeArrowheads="1"/>
              </p:cNvSpPr>
              <p:nvPr/>
            </p:nvSpPr>
            <p:spPr bwMode="auto">
              <a:xfrm>
                <a:off x="10134" y="3978"/>
                <a:ext cx="240" cy="63"/>
              </a:xfrm>
              <a:prstGeom prst="rect">
                <a:avLst/>
              </a:prstGeom>
              <a:solidFill>
                <a:srgbClr val="E5E5E5"/>
              </a:solidFill>
              <a:ln w="254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01" name="Rectangle 131"/>
              <p:cNvSpPr>
                <a:spLocks noChangeArrowheads="1"/>
              </p:cNvSpPr>
              <p:nvPr/>
            </p:nvSpPr>
            <p:spPr bwMode="auto">
              <a:xfrm>
                <a:off x="10134" y="3978"/>
                <a:ext cx="240" cy="63"/>
              </a:xfrm>
              <a:prstGeom prst="rect">
                <a:avLst/>
              </a:prstGeom>
              <a:noFill/>
              <a:ln w="254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02" name="Rectangle 132"/>
              <p:cNvSpPr>
                <a:spLocks noChangeArrowheads="1"/>
              </p:cNvSpPr>
              <p:nvPr/>
            </p:nvSpPr>
            <p:spPr bwMode="auto">
              <a:xfrm>
                <a:off x="10141" y="4000"/>
                <a:ext cx="226" cy="7"/>
              </a:xfrm>
              <a:prstGeom prst="rect">
                <a:avLst/>
              </a:prstGeom>
              <a:solidFill>
                <a:srgbClr val="D8D8D8"/>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03" name="Rectangle 133"/>
              <p:cNvSpPr>
                <a:spLocks noChangeArrowheads="1"/>
              </p:cNvSpPr>
              <p:nvPr/>
            </p:nvSpPr>
            <p:spPr bwMode="auto">
              <a:xfrm>
                <a:off x="10141" y="4000"/>
                <a:ext cx="226" cy="7"/>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04" name="Rectangle 134"/>
              <p:cNvSpPr>
                <a:spLocks noChangeArrowheads="1"/>
              </p:cNvSpPr>
              <p:nvPr/>
            </p:nvSpPr>
            <p:spPr bwMode="auto">
              <a:xfrm>
                <a:off x="10219" y="4004"/>
                <a:ext cx="71" cy="13"/>
              </a:xfrm>
              <a:prstGeom prst="rect">
                <a:avLst/>
              </a:prstGeom>
              <a:solidFill>
                <a:srgbClr val="F2F2F2"/>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05" name="Rectangle 135"/>
              <p:cNvSpPr>
                <a:spLocks noChangeArrowheads="1"/>
              </p:cNvSpPr>
              <p:nvPr/>
            </p:nvSpPr>
            <p:spPr bwMode="auto">
              <a:xfrm>
                <a:off x="10219" y="4004"/>
                <a:ext cx="71" cy="1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06" name="Freeform 136"/>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07" name="Freeform 137"/>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08" name="Freeform 138"/>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close/>
                  </a:path>
                </a:pathLst>
              </a:custGeom>
              <a:solidFill>
                <a:srgbClr val="CCCCCC"/>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09" name="Freeform 139"/>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10" name="Freeform 140"/>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close/>
                  </a:path>
                </a:pathLst>
              </a:custGeom>
              <a:solidFill>
                <a:srgbClr val="000000"/>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11" name="Freeform 141"/>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12" name="Freeform 142"/>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close/>
                  </a:path>
                </a:pathLst>
              </a:custGeom>
              <a:solidFill>
                <a:srgbClr val="000000"/>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13" name="Freeform 143"/>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14" name="Rectangle 144"/>
              <p:cNvSpPr>
                <a:spLocks noChangeArrowheads="1"/>
              </p:cNvSpPr>
              <p:nvPr/>
            </p:nvSpPr>
            <p:spPr bwMode="auto">
              <a:xfrm>
                <a:off x="10191" y="4023"/>
                <a:ext cx="13" cy="2"/>
              </a:xfrm>
              <a:prstGeom prst="rect">
                <a:avLst/>
              </a:prstGeom>
              <a:solidFill>
                <a:srgbClr val="83FF00"/>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15" name="Rectangle 145"/>
              <p:cNvSpPr>
                <a:spLocks noChangeArrowheads="1"/>
              </p:cNvSpPr>
              <p:nvPr/>
            </p:nvSpPr>
            <p:spPr bwMode="auto">
              <a:xfrm>
                <a:off x="10191" y="4023"/>
                <a:ext cx="13" cy="2"/>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16" name="Freeform 146"/>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close/>
                  </a:path>
                </a:pathLst>
              </a:custGeom>
              <a:solidFill>
                <a:srgbClr val="CCCCCC"/>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17" name="Freeform 147"/>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18" name="Freeform 148"/>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close/>
                  </a:path>
                </a:pathLst>
              </a:custGeom>
              <a:solidFill>
                <a:srgbClr val="D8D8D8"/>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19" name="Freeform 149"/>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20" name="Line 150"/>
              <p:cNvSpPr>
                <a:spLocks noChangeShapeType="1"/>
              </p:cNvSpPr>
              <p:nvPr/>
            </p:nvSpPr>
            <p:spPr bwMode="auto">
              <a:xfrm>
                <a:off x="10130" y="365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521" name="Rectangle 151"/>
              <p:cNvSpPr>
                <a:spLocks noChangeArrowheads="1"/>
              </p:cNvSpPr>
              <p:nvPr/>
            </p:nvSpPr>
            <p:spPr bwMode="auto">
              <a:xfrm>
                <a:off x="10237" y="3551"/>
                <a:ext cx="266" cy="61"/>
              </a:xfrm>
              <a:prstGeom prst="rect">
                <a:avLst/>
              </a:prstGeom>
              <a:solidFill>
                <a:srgbClr val="E5E5E5"/>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22" name="Rectangle 152"/>
              <p:cNvSpPr>
                <a:spLocks noChangeArrowheads="1"/>
              </p:cNvSpPr>
              <p:nvPr/>
            </p:nvSpPr>
            <p:spPr bwMode="auto">
              <a:xfrm>
                <a:off x="10237" y="3551"/>
                <a:ext cx="266" cy="61"/>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23" name="Rectangle 153"/>
              <p:cNvSpPr>
                <a:spLocks noChangeArrowheads="1"/>
              </p:cNvSpPr>
              <p:nvPr/>
            </p:nvSpPr>
            <p:spPr bwMode="auto">
              <a:xfrm>
                <a:off x="10258" y="3554"/>
                <a:ext cx="226" cy="43"/>
              </a:xfrm>
              <a:prstGeom prst="rect">
                <a:avLst/>
              </a:prstGeom>
              <a:solidFill>
                <a:srgbClr val="000000"/>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24" name="Rectangle 154"/>
              <p:cNvSpPr>
                <a:spLocks noChangeArrowheads="1"/>
              </p:cNvSpPr>
              <p:nvPr/>
            </p:nvSpPr>
            <p:spPr bwMode="auto">
              <a:xfrm>
                <a:off x="10258" y="3554"/>
                <a:ext cx="226" cy="4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25" name="Freeform 155"/>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close/>
                  </a:path>
                </a:pathLst>
              </a:custGeom>
              <a:solidFill>
                <a:srgbClr val="F2F2F2"/>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26" name="Freeform 156"/>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27" name="Freeform 157"/>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28" name="Freeform 158"/>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29" name="Freeform 159"/>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pPr>
                <a:endParaRPr lang="en-US" sz="1000" dirty="0">
                  <a:solidFill>
                    <a:srgbClr val="ACCBF9"/>
                  </a:solidFill>
                </a:endParaRPr>
              </a:p>
            </p:txBody>
          </p:sp>
          <p:sp>
            <p:nvSpPr>
              <p:cNvPr id="18530" name="Freeform 160"/>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sp>
            <p:nvSpPr>
              <p:cNvPr id="18531" name="Line 161"/>
              <p:cNvSpPr>
                <a:spLocks noChangeShapeType="1"/>
              </p:cNvSpPr>
              <p:nvPr/>
            </p:nvSpPr>
            <p:spPr bwMode="auto">
              <a:xfrm>
                <a:off x="10524"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000" dirty="0">
                  <a:solidFill>
                    <a:srgbClr val="ACCBF9"/>
                  </a:solidFill>
                </a:endParaRPr>
              </a:p>
            </p:txBody>
          </p:sp>
          <p:sp>
            <p:nvSpPr>
              <p:cNvPr id="18532" name="Rectangle 162"/>
              <p:cNvSpPr>
                <a:spLocks noChangeArrowheads="1"/>
              </p:cNvSpPr>
              <p:nvPr/>
            </p:nvSpPr>
            <p:spPr bwMode="auto">
              <a:xfrm>
                <a:off x="10292" y="4100"/>
                <a:ext cx="173" cy="23"/>
              </a:xfrm>
              <a:prstGeom prst="rect">
                <a:avLst/>
              </a:prstGeom>
              <a:solidFill>
                <a:srgbClr val="003F7F"/>
              </a:solidFill>
              <a:ln w="1270">
                <a:solidFill>
                  <a:srgbClr val="000000"/>
                </a:solidFill>
                <a:miter lim="800000"/>
                <a:headEnd/>
                <a:tailEnd/>
              </a:ln>
            </p:spPr>
            <p:txBody>
              <a:bodyPr/>
              <a:lstStyle/>
              <a:p>
                <a:pPr fontAlgn="base">
                  <a:spcBef>
                    <a:spcPct val="0"/>
                  </a:spcBef>
                  <a:spcAft>
                    <a:spcPct val="0"/>
                  </a:spcAft>
                </a:pPr>
                <a:endParaRPr lang="en-US" sz="1000" dirty="0">
                  <a:solidFill>
                    <a:srgbClr val="ACCBF9"/>
                  </a:solidFill>
                </a:endParaRPr>
              </a:p>
            </p:txBody>
          </p:sp>
          <p:sp>
            <p:nvSpPr>
              <p:cNvPr id="18533" name="Rectangle 163"/>
              <p:cNvSpPr>
                <a:spLocks noChangeArrowheads="1"/>
              </p:cNvSpPr>
              <p:nvPr/>
            </p:nvSpPr>
            <p:spPr bwMode="auto">
              <a:xfrm>
                <a:off x="10292" y="4100"/>
                <a:ext cx="173" cy="23"/>
              </a:xfrm>
              <a:prstGeom prst="rect">
                <a:avLst/>
              </a:prstGeom>
              <a:noFill/>
              <a:ln w="1270">
                <a:solidFill>
                  <a:srgbClr val="003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z="1000" dirty="0">
                  <a:solidFill>
                    <a:srgbClr val="ACCBF9"/>
                  </a:solidFill>
                </a:endParaRPr>
              </a:p>
            </p:txBody>
          </p:sp>
        </p:grpSp>
      </p:grpSp>
      <p:sp>
        <p:nvSpPr>
          <p:cNvPr id="167" name="Cloud 166"/>
          <p:cNvSpPr/>
          <p:nvPr/>
        </p:nvSpPr>
        <p:spPr bwMode="auto">
          <a:xfrm>
            <a:off x="4354513" y="3009900"/>
            <a:ext cx="2840037" cy="2536825"/>
          </a:xfrm>
          <a:prstGeom prst="cloud">
            <a:avLst/>
          </a:prstGeom>
          <a:solidFill>
            <a:srgbClr val="FFFFFF"/>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defRPr/>
            </a:pPr>
            <a:endParaRPr lang="en-US" sz="1000" dirty="0">
              <a:solidFill>
                <a:srgbClr val="ACCBF9"/>
              </a:solidFill>
            </a:endParaRPr>
          </a:p>
        </p:txBody>
      </p:sp>
      <p:grpSp>
        <p:nvGrpSpPr>
          <p:cNvPr id="11273" name="Group 173"/>
          <p:cNvGrpSpPr>
            <a:grpSpLocks/>
          </p:cNvGrpSpPr>
          <p:nvPr/>
        </p:nvGrpSpPr>
        <p:grpSpPr bwMode="auto">
          <a:xfrm>
            <a:off x="3019425" y="1712913"/>
            <a:ext cx="735013" cy="682625"/>
            <a:chOff x="3018924" y="1713359"/>
            <a:chExt cx="735780" cy="681884"/>
          </a:xfrm>
        </p:grpSpPr>
        <p:sp>
          <p:nvSpPr>
            <p:cNvPr id="18455" name="Folded Corner 167"/>
            <p:cNvSpPr>
              <a:spLocks noChangeArrowheads="1"/>
            </p:cNvSpPr>
            <p:nvPr/>
          </p:nvSpPr>
          <p:spPr bwMode="auto">
            <a:xfrm>
              <a:off x="3076728" y="1713359"/>
              <a:ext cx="677976" cy="681884"/>
            </a:xfrm>
            <a:prstGeom prst="foldedCorner">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1000" dirty="0">
                <a:solidFill>
                  <a:srgbClr val="ACCBF9"/>
                </a:solidFill>
              </a:endParaRPr>
            </a:p>
          </p:txBody>
        </p:sp>
        <p:pic>
          <p:nvPicPr>
            <p:cNvPr id="18456" name="Picture 171"/>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88759" y="2144224"/>
              <a:ext cx="141065" cy="2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7" name="Picture 169"/>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90713" y="2152316"/>
              <a:ext cx="194778" cy="219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8" name="Picture 170"/>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304525" y="2108015"/>
              <a:ext cx="168770" cy="263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59" name="TextBox 172"/>
            <p:cNvSpPr txBox="1">
              <a:spLocks noChangeArrowheads="1"/>
            </p:cNvSpPr>
            <p:nvPr/>
          </p:nvSpPr>
          <p:spPr bwMode="auto">
            <a:xfrm>
              <a:off x="3018924" y="1713359"/>
              <a:ext cx="574535" cy="55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eaLnBrk="1" fontAlgn="base" hangingPunct="1">
                <a:spcBef>
                  <a:spcPct val="0"/>
                </a:spcBef>
                <a:spcAft>
                  <a:spcPct val="0"/>
                </a:spcAft>
              </a:pPr>
              <a:r>
                <a:rPr lang="en-US" sz="500" b="1" dirty="0">
                  <a:solidFill>
                    <a:prstClr val="black"/>
                  </a:solidFill>
                  <a:latin typeface="Quest Font" pitchFamily="49" charset="0"/>
                  <a:ea typeface="Quest Font" pitchFamily="49" charset="0"/>
                  <a:cs typeface="Quest Font" pitchFamily="49" charset="0"/>
                </a:rPr>
                <a:t>Type Trans</a:t>
              </a:r>
            </a:p>
            <a:p>
              <a:pPr eaLnBrk="1" fontAlgn="base" hangingPunct="1">
                <a:spcBef>
                  <a:spcPct val="0"/>
                </a:spcBef>
                <a:spcAft>
                  <a:spcPct val="0"/>
                </a:spcAft>
              </a:pPr>
              <a:r>
                <a:rPr lang="en-US" sz="500" b="1" dirty="0">
                  <a:solidFill>
                    <a:prstClr val="black"/>
                  </a:solidFill>
                  <a:latin typeface="Quest Font" pitchFamily="49" charset="0"/>
                  <a:ea typeface="Quest Font" pitchFamily="49" charset="0"/>
                  <a:cs typeface="Quest Font" pitchFamily="49" charset="0"/>
                </a:rPr>
                <a:t>Destination</a:t>
              </a:r>
            </a:p>
            <a:p>
              <a:pPr eaLnBrk="1" fontAlgn="base" hangingPunct="1">
                <a:spcBef>
                  <a:spcPct val="0"/>
                </a:spcBef>
                <a:spcAft>
                  <a:spcPct val="0"/>
                </a:spcAft>
              </a:pPr>
              <a:r>
                <a:rPr lang="en-US" sz="500" b="1" dirty="0">
                  <a:solidFill>
                    <a:prstClr val="black"/>
                  </a:solidFill>
                  <a:latin typeface="Quest Font" pitchFamily="49" charset="0"/>
                  <a:ea typeface="Quest Font" pitchFamily="49" charset="0"/>
                  <a:cs typeface="Quest Font" pitchFamily="49" charset="0"/>
                </a:rPr>
                <a:t>Name</a:t>
              </a:r>
            </a:p>
            <a:p>
              <a:pPr eaLnBrk="1" fontAlgn="base" hangingPunct="1">
                <a:spcBef>
                  <a:spcPct val="0"/>
                </a:spcBef>
                <a:spcAft>
                  <a:spcPct val="0"/>
                </a:spcAft>
              </a:pPr>
              <a:r>
                <a:rPr lang="en-US" sz="500" b="1" dirty="0">
                  <a:solidFill>
                    <a:prstClr val="black"/>
                  </a:solidFill>
                  <a:latin typeface="Quest Font" pitchFamily="49" charset="0"/>
                  <a:ea typeface="Quest Font" pitchFamily="49" charset="0"/>
                  <a:cs typeface="Quest Font" pitchFamily="49" charset="0"/>
                </a:rPr>
                <a:t>SSN</a:t>
              </a:r>
            </a:p>
            <a:p>
              <a:pPr eaLnBrk="1" fontAlgn="base" hangingPunct="1">
                <a:spcBef>
                  <a:spcPct val="0"/>
                </a:spcBef>
                <a:spcAft>
                  <a:spcPct val="0"/>
                </a:spcAft>
              </a:pPr>
              <a:r>
                <a:rPr lang="en-US" sz="500" b="1" dirty="0">
                  <a:solidFill>
                    <a:prstClr val="black"/>
                  </a:solidFill>
                  <a:latin typeface="Quest Font" pitchFamily="49" charset="0"/>
                  <a:ea typeface="Quest Font" pitchFamily="49" charset="0"/>
                  <a:cs typeface="Quest Font" pitchFamily="49" charset="0"/>
                </a:rPr>
                <a:t>DOB</a:t>
              </a:r>
            </a:p>
          </p:txBody>
        </p:sp>
      </p:grpSp>
      <p:pic>
        <p:nvPicPr>
          <p:cNvPr id="11274" name="Picture 177"/>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86475" y="1473200"/>
            <a:ext cx="10001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9"/>
          <p:cNvSpPr>
            <a:spLocks/>
          </p:cNvSpPr>
          <p:nvPr/>
        </p:nvSpPr>
        <p:spPr bwMode="auto">
          <a:xfrm>
            <a:off x="2079625" y="1335088"/>
            <a:ext cx="1311275" cy="347662"/>
          </a:xfrm>
          <a:custGeom>
            <a:avLst/>
            <a:gdLst>
              <a:gd name="T0" fmla="*/ 0 w 1383738"/>
              <a:gd name="T1" fmla="*/ 341805 h 347973"/>
              <a:gd name="T2" fmla="*/ 224840 w 1383738"/>
              <a:gd name="T3" fmla="*/ 16 h 347973"/>
              <a:gd name="T4" fmla="*/ 447065 w 1383738"/>
              <a:gd name="T5" fmla="*/ 325908 h 347973"/>
              <a:gd name="T6" fmla="*/ 447065 w 1383738"/>
              <a:gd name="T7" fmla="*/ 325908 h 3479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83738" h="347973">
                <a:moveTo>
                  <a:pt x="0" y="347973"/>
                </a:moveTo>
                <a:cubicBezTo>
                  <a:pt x="232646" y="175343"/>
                  <a:pt x="465292" y="2713"/>
                  <a:pt x="695915" y="16"/>
                </a:cubicBezTo>
                <a:cubicBezTo>
                  <a:pt x="926538" y="-2681"/>
                  <a:pt x="1383738" y="331789"/>
                  <a:pt x="1383738" y="331789"/>
                </a:cubicBezTo>
              </a:path>
            </a:pathLst>
          </a:custGeom>
          <a:noFill/>
          <a:ln w="25400" cap="flat" cmpd="sng" algn="ctr">
            <a:solidFill>
              <a:srgbClr val="0070C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000" dirty="0">
              <a:solidFill>
                <a:srgbClr val="ACCBF9"/>
              </a:solidFill>
            </a:endParaRPr>
          </a:p>
        </p:txBody>
      </p:sp>
      <p:cxnSp>
        <p:nvCxnSpPr>
          <p:cNvPr id="12" name="Straight Arrow Connector 11"/>
          <p:cNvCxnSpPr>
            <a:cxnSpLocks noChangeShapeType="1"/>
          </p:cNvCxnSpPr>
          <p:nvPr/>
        </p:nvCxnSpPr>
        <p:spPr bwMode="auto">
          <a:xfrm>
            <a:off x="3811588" y="1881188"/>
            <a:ext cx="1355725" cy="0"/>
          </a:xfrm>
          <a:prstGeom prst="straightConnector1">
            <a:avLst/>
          </a:prstGeom>
          <a:noFill/>
          <a:ln w="25400" algn="ctr">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45" name="TextBox 12"/>
          <p:cNvSpPr txBox="1">
            <a:spLocks noChangeArrowheads="1"/>
          </p:cNvSpPr>
          <p:nvPr/>
        </p:nvSpPr>
        <p:spPr bwMode="auto">
          <a:xfrm>
            <a:off x="8089900" y="3667125"/>
            <a:ext cx="55086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eaLnBrk="1" fontAlgn="base" hangingPunct="1">
              <a:spcBef>
                <a:spcPct val="0"/>
              </a:spcBef>
              <a:spcAft>
                <a:spcPct val="0"/>
              </a:spcAft>
            </a:pPr>
            <a:r>
              <a:rPr lang="en-US" b="1" dirty="0">
                <a:solidFill>
                  <a:prstClr val="black"/>
                </a:solidFill>
              </a:rPr>
              <a:t>SWFT</a:t>
            </a:r>
          </a:p>
        </p:txBody>
      </p:sp>
      <p:sp>
        <p:nvSpPr>
          <p:cNvPr id="18446" name="TextBox 184"/>
          <p:cNvSpPr txBox="1">
            <a:spLocks noChangeArrowheads="1"/>
          </p:cNvSpPr>
          <p:nvPr/>
        </p:nvSpPr>
        <p:spPr bwMode="auto">
          <a:xfrm>
            <a:off x="1938338" y="4448175"/>
            <a:ext cx="482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eaLnBrk="1" fontAlgn="base" hangingPunct="1">
              <a:spcBef>
                <a:spcPct val="0"/>
              </a:spcBef>
              <a:spcAft>
                <a:spcPct val="0"/>
              </a:spcAft>
            </a:pPr>
            <a:r>
              <a:rPr lang="en-US" b="1" dirty="0">
                <a:solidFill>
                  <a:prstClr val="black"/>
                </a:solidFill>
              </a:rPr>
              <a:t>OPM</a:t>
            </a:r>
          </a:p>
        </p:txBody>
      </p:sp>
      <p:sp>
        <p:nvSpPr>
          <p:cNvPr id="15" name="Freeform 14"/>
          <p:cNvSpPr>
            <a:spLocks/>
          </p:cNvSpPr>
          <p:nvPr/>
        </p:nvSpPr>
        <p:spPr bwMode="auto">
          <a:xfrm>
            <a:off x="6086475" y="2217738"/>
            <a:ext cx="1511300" cy="1824037"/>
          </a:xfrm>
          <a:custGeom>
            <a:avLst/>
            <a:gdLst>
              <a:gd name="T0" fmla="*/ 307356 w 1442452"/>
              <a:gd name="T1" fmla="*/ 0 h 1974456"/>
              <a:gd name="T2" fmla="*/ 350482 w 1442452"/>
              <a:gd name="T3" fmla="*/ 278901 h 1974456"/>
              <a:gd name="T4" fmla="*/ 3843262 w 1442452"/>
              <a:gd name="T5" fmla="*/ 373910 h 1974456"/>
              <a:gd name="T6" fmla="*/ 0 60000 65536"/>
              <a:gd name="T7" fmla="*/ 0 60000 65536"/>
              <a:gd name="T8" fmla="*/ 0 60000 65536"/>
            </a:gdLst>
            <a:ahLst/>
            <a:cxnLst>
              <a:cxn ang="T6">
                <a:pos x="T0" y="T1"/>
              </a:cxn>
              <a:cxn ang="T7">
                <a:pos x="T2" y="T3"/>
              </a:cxn>
              <a:cxn ang="T8">
                <a:pos x="T4" y="T5"/>
              </a:cxn>
            </a:cxnLst>
            <a:rect l="0" t="0" r="r" b="b"/>
            <a:pathLst>
              <a:path w="1442452" h="1974456">
                <a:moveTo>
                  <a:pt x="115358" y="0"/>
                </a:moveTo>
                <a:cubicBezTo>
                  <a:pt x="12859" y="571837"/>
                  <a:pt x="-89639" y="1143674"/>
                  <a:pt x="131543" y="1472750"/>
                </a:cubicBezTo>
                <a:cubicBezTo>
                  <a:pt x="352725" y="1801826"/>
                  <a:pt x="897588" y="1888141"/>
                  <a:pt x="1442452" y="1974456"/>
                </a:cubicBezTo>
              </a:path>
            </a:pathLst>
          </a:custGeom>
          <a:noFill/>
          <a:ln w="25400" cap="flat" cmpd="sng" algn="ctr">
            <a:solidFill>
              <a:srgbClr val="0070C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000" dirty="0">
              <a:solidFill>
                <a:srgbClr val="ACCBF9"/>
              </a:solidFill>
            </a:endParaRPr>
          </a:p>
        </p:txBody>
      </p:sp>
      <p:cxnSp>
        <p:nvCxnSpPr>
          <p:cNvPr id="17" name="Straight Arrow Connector 16"/>
          <p:cNvCxnSpPr>
            <a:cxnSpLocks noChangeShapeType="1"/>
          </p:cNvCxnSpPr>
          <p:nvPr/>
        </p:nvCxnSpPr>
        <p:spPr bwMode="auto">
          <a:xfrm flipH="1">
            <a:off x="2811463" y="4198938"/>
            <a:ext cx="4786312" cy="446087"/>
          </a:xfrm>
          <a:prstGeom prst="straightConnector1">
            <a:avLst/>
          </a:prstGeom>
          <a:noFill/>
          <a:ln w="25400" algn="ctr">
            <a:solidFill>
              <a:srgbClr val="0070C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Freeform 20"/>
          <p:cNvSpPr>
            <a:spLocks/>
          </p:cNvSpPr>
          <p:nvPr/>
        </p:nvSpPr>
        <p:spPr bwMode="auto">
          <a:xfrm>
            <a:off x="5408613" y="2233613"/>
            <a:ext cx="2181225" cy="1951037"/>
          </a:xfrm>
          <a:custGeom>
            <a:avLst/>
            <a:gdLst>
              <a:gd name="T0" fmla="*/ 2162971 w 2182190"/>
              <a:gd name="T1" fmla="*/ 1913195 h 1951683"/>
              <a:gd name="T2" fmla="*/ 189863 w 2182190"/>
              <a:gd name="T3" fmla="*/ 1672035 h 1951683"/>
              <a:gd name="T4" fmla="*/ 189863 w 2182190"/>
              <a:gd name="T5" fmla="*/ 0 h 1951683"/>
              <a:gd name="T6" fmla="*/ 0 60000 65536"/>
              <a:gd name="T7" fmla="*/ 0 60000 65536"/>
              <a:gd name="T8" fmla="*/ 0 60000 65536"/>
            </a:gdLst>
            <a:ahLst/>
            <a:cxnLst>
              <a:cxn ang="T6">
                <a:pos x="T0" y="T1"/>
              </a:cxn>
              <a:cxn ang="T7">
                <a:pos x="T2" y="T3"/>
              </a:cxn>
              <a:cxn ang="T8">
                <a:pos x="T4" y="T5"/>
              </a:cxn>
            </a:cxnLst>
            <a:rect l="0" t="0" r="r" b="b"/>
            <a:pathLst>
              <a:path w="2182190" h="1951683">
                <a:moveTo>
                  <a:pt x="2182190" y="1925904"/>
                </a:moveTo>
                <a:cubicBezTo>
                  <a:pt x="1352756" y="1965015"/>
                  <a:pt x="523322" y="2004127"/>
                  <a:pt x="191549" y="1683143"/>
                </a:cubicBezTo>
                <a:cubicBezTo>
                  <a:pt x="-140225" y="1362159"/>
                  <a:pt x="25662" y="681079"/>
                  <a:pt x="191549" y="0"/>
                </a:cubicBezTo>
              </a:path>
            </a:pathLst>
          </a:custGeom>
          <a:noFill/>
          <a:ln w="25400" cap="flat" cmpd="sng" algn="ctr">
            <a:solidFill>
              <a:srgbClr val="FFC000"/>
            </a:solidFill>
            <a:prstDash val="dash"/>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000" dirty="0">
              <a:solidFill>
                <a:srgbClr val="ACCBF9"/>
              </a:solidFill>
            </a:endParaRPr>
          </a:p>
        </p:txBody>
      </p:sp>
      <p:sp>
        <p:nvSpPr>
          <p:cNvPr id="18450" name="TextBox 193"/>
          <p:cNvSpPr txBox="1">
            <a:spLocks noChangeArrowheads="1"/>
          </p:cNvSpPr>
          <p:nvPr/>
        </p:nvSpPr>
        <p:spPr bwMode="auto">
          <a:xfrm>
            <a:off x="1385888" y="1443038"/>
            <a:ext cx="6254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eaLnBrk="1" fontAlgn="base" hangingPunct="1">
              <a:spcBef>
                <a:spcPct val="0"/>
              </a:spcBef>
              <a:spcAft>
                <a:spcPct val="0"/>
              </a:spcAft>
            </a:pPr>
            <a:r>
              <a:rPr lang="en-US" b="1" dirty="0">
                <a:solidFill>
                  <a:prstClr val="black"/>
                </a:solidFill>
              </a:rPr>
              <a:t>Scanner</a:t>
            </a:r>
          </a:p>
        </p:txBody>
      </p:sp>
      <p:sp>
        <p:nvSpPr>
          <p:cNvPr id="18451" name="TextBox 195"/>
          <p:cNvSpPr txBox="1">
            <a:spLocks noChangeArrowheads="1"/>
          </p:cNvSpPr>
          <p:nvPr/>
        </p:nvSpPr>
        <p:spPr bwMode="auto">
          <a:xfrm>
            <a:off x="4594225" y="1385888"/>
            <a:ext cx="677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r" eaLnBrk="1" fontAlgn="base" hangingPunct="1">
              <a:spcBef>
                <a:spcPct val="0"/>
              </a:spcBef>
              <a:spcAft>
                <a:spcPct val="0"/>
              </a:spcAft>
            </a:pPr>
            <a:r>
              <a:rPr lang="en-US" b="1" dirty="0">
                <a:solidFill>
                  <a:prstClr val="black"/>
                </a:solidFill>
              </a:rPr>
              <a:t>Industry Site</a:t>
            </a:r>
          </a:p>
        </p:txBody>
      </p:sp>
      <p:sp>
        <p:nvSpPr>
          <p:cNvPr id="183" name="Freeform 182"/>
          <p:cNvSpPr>
            <a:spLocks/>
          </p:cNvSpPr>
          <p:nvPr/>
        </p:nvSpPr>
        <p:spPr bwMode="auto">
          <a:xfrm>
            <a:off x="6142038" y="2217738"/>
            <a:ext cx="1455737" cy="1782762"/>
          </a:xfrm>
          <a:custGeom>
            <a:avLst/>
            <a:gdLst>
              <a:gd name="T0" fmla="*/ 156640 w 1442452"/>
              <a:gd name="T1" fmla="*/ 0 h 1974456"/>
              <a:gd name="T2" fmla="*/ 178620 w 1442452"/>
              <a:gd name="T3" fmla="*/ 184667 h 1974456"/>
              <a:gd name="T4" fmla="*/ 1958666 w 1442452"/>
              <a:gd name="T5" fmla="*/ 247578 h 1974456"/>
              <a:gd name="T6" fmla="*/ 0 60000 65536"/>
              <a:gd name="T7" fmla="*/ 0 60000 65536"/>
              <a:gd name="T8" fmla="*/ 0 60000 65536"/>
            </a:gdLst>
            <a:ahLst/>
            <a:cxnLst>
              <a:cxn ang="T6">
                <a:pos x="T0" y="T1"/>
              </a:cxn>
              <a:cxn ang="T7">
                <a:pos x="T2" y="T3"/>
              </a:cxn>
              <a:cxn ang="T8">
                <a:pos x="T4" y="T5"/>
              </a:cxn>
            </a:cxnLst>
            <a:rect l="0" t="0" r="r" b="b"/>
            <a:pathLst>
              <a:path w="1442452" h="1974456">
                <a:moveTo>
                  <a:pt x="115358" y="0"/>
                </a:moveTo>
                <a:cubicBezTo>
                  <a:pt x="12859" y="571837"/>
                  <a:pt x="-89639" y="1143674"/>
                  <a:pt x="131543" y="1472750"/>
                </a:cubicBezTo>
                <a:cubicBezTo>
                  <a:pt x="352725" y="1801826"/>
                  <a:pt x="897588" y="1888141"/>
                  <a:pt x="1442452" y="1974456"/>
                </a:cubicBezTo>
              </a:path>
            </a:pathLst>
          </a:custGeom>
          <a:noFill/>
          <a:ln w="25400" cap="flat" cmpd="sng" algn="ctr">
            <a:solidFill>
              <a:srgbClr val="0070C0"/>
            </a:solidFill>
            <a:prstDash val="dash"/>
            <a:round/>
            <a:headEnd type="triangl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000" dirty="0">
              <a:solidFill>
                <a:srgbClr val="ACCBF9"/>
              </a:solidFill>
            </a:endParaRPr>
          </a:p>
        </p:txBody>
      </p:sp>
      <p:grpSp>
        <p:nvGrpSpPr>
          <p:cNvPr id="8" name="Group 7"/>
          <p:cNvGrpSpPr/>
          <p:nvPr/>
        </p:nvGrpSpPr>
        <p:grpSpPr>
          <a:xfrm>
            <a:off x="2811463" y="5617044"/>
            <a:ext cx="2306637" cy="914400"/>
            <a:chOff x="2811463" y="5617044"/>
            <a:chExt cx="2306637" cy="914400"/>
          </a:xfrm>
          <a:effectLst>
            <a:outerShdw blurRad="50800" dist="38100" dir="2700000" algn="tl" rotWithShape="0">
              <a:srgbClr val="009900">
                <a:alpha val="40000"/>
              </a:srgbClr>
            </a:outerShdw>
          </a:effectLst>
        </p:grpSpPr>
        <p:grpSp>
          <p:nvGrpSpPr>
            <p:cNvPr id="186" name="Group 87"/>
            <p:cNvGrpSpPr>
              <a:grpSpLocks/>
            </p:cNvGrpSpPr>
            <p:nvPr/>
          </p:nvGrpSpPr>
          <p:grpSpPr bwMode="auto">
            <a:xfrm>
              <a:off x="4070350" y="5617044"/>
              <a:ext cx="1047750" cy="914400"/>
              <a:chOff x="7303251" y="4025113"/>
              <a:chExt cx="1047750" cy="914400"/>
            </a:xfrm>
          </p:grpSpPr>
          <p:grpSp>
            <p:nvGrpSpPr>
              <p:cNvPr id="187" name="Group 86"/>
              <p:cNvGrpSpPr>
                <a:grpSpLocks/>
              </p:cNvGrpSpPr>
              <p:nvPr/>
            </p:nvGrpSpPr>
            <p:grpSpPr bwMode="auto">
              <a:xfrm>
                <a:off x="7760451" y="4406113"/>
                <a:ext cx="590550" cy="533400"/>
                <a:chOff x="1732" y="4282"/>
                <a:chExt cx="810" cy="480"/>
              </a:xfrm>
            </p:grpSpPr>
            <p:sp>
              <p:nvSpPr>
                <p:cNvPr id="261" name="Freeform 87"/>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close/>
                    </a:path>
                  </a:pathLst>
                </a:custGeom>
                <a:solidFill>
                  <a:srgbClr val="BFBFBF"/>
                </a:solidFill>
                <a:ln w="254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62" name="Freeform 88"/>
                <p:cNvSpPr>
                  <a:spLocks/>
                </p:cNvSpPr>
                <p:nvPr/>
              </p:nvSpPr>
              <p:spPr bwMode="auto">
                <a:xfrm>
                  <a:off x="1732" y="4282"/>
                  <a:ext cx="810" cy="282"/>
                </a:xfrm>
                <a:custGeom>
                  <a:avLst/>
                  <a:gdLst>
                    <a:gd name="T0" fmla="*/ 808 w 810"/>
                    <a:gd name="T1" fmla="*/ 127 h 282"/>
                    <a:gd name="T2" fmla="*/ 798 w 810"/>
                    <a:gd name="T3" fmla="*/ 106 h 282"/>
                    <a:gd name="T4" fmla="*/ 779 w 810"/>
                    <a:gd name="T5" fmla="*/ 85 h 282"/>
                    <a:gd name="T6" fmla="*/ 752 w 810"/>
                    <a:gd name="T7" fmla="*/ 69 h 282"/>
                    <a:gd name="T8" fmla="*/ 718 w 810"/>
                    <a:gd name="T9" fmla="*/ 52 h 282"/>
                    <a:gd name="T10" fmla="*/ 679 w 810"/>
                    <a:gd name="T11" fmla="*/ 37 h 282"/>
                    <a:gd name="T12" fmla="*/ 633 w 810"/>
                    <a:gd name="T13" fmla="*/ 25 h 282"/>
                    <a:gd name="T14" fmla="*/ 581 w 810"/>
                    <a:gd name="T15" fmla="*/ 14 h 282"/>
                    <a:gd name="T16" fmla="*/ 526 w 810"/>
                    <a:gd name="T17" fmla="*/ 6 h 282"/>
                    <a:gd name="T18" fmla="*/ 468 w 810"/>
                    <a:gd name="T19" fmla="*/ 2 h 282"/>
                    <a:gd name="T20" fmla="*/ 405 w 810"/>
                    <a:gd name="T21" fmla="*/ 0 h 282"/>
                    <a:gd name="T22" fmla="*/ 343 w 810"/>
                    <a:gd name="T23" fmla="*/ 2 h 282"/>
                    <a:gd name="T24" fmla="*/ 284 w 810"/>
                    <a:gd name="T25" fmla="*/ 6 h 282"/>
                    <a:gd name="T26" fmla="*/ 230 w 810"/>
                    <a:gd name="T27" fmla="*/ 14 h 282"/>
                    <a:gd name="T28" fmla="*/ 180 w 810"/>
                    <a:gd name="T29" fmla="*/ 25 h 282"/>
                    <a:gd name="T30" fmla="*/ 134 w 810"/>
                    <a:gd name="T31" fmla="*/ 37 h 282"/>
                    <a:gd name="T32" fmla="*/ 92 w 810"/>
                    <a:gd name="T33" fmla="*/ 52 h 282"/>
                    <a:gd name="T34" fmla="*/ 59 w 810"/>
                    <a:gd name="T35" fmla="*/ 69 h 282"/>
                    <a:gd name="T36" fmla="*/ 32 w 810"/>
                    <a:gd name="T37" fmla="*/ 85 h 282"/>
                    <a:gd name="T38" fmla="*/ 13 w 810"/>
                    <a:gd name="T39" fmla="*/ 106 h 282"/>
                    <a:gd name="T40" fmla="*/ 2 w 810"/>
                    <a:gd name="T41" fmla="*/ 127 h 282"/>
                    <a:gd name="T42" fmla="*/ 0 w 810"/>
                    <a:gd name="T43" fmla="*/ 148 h 282"/>
                    <a:gd name="T44" fmla="*/ 9 w 810"/>
                    <a:gd name="T45" fmla="*/ 169 h 282"/>
                    <a:gd name="T46" fmla="*/ 25 w 810"/>
                    <a:gd name="T47" fmla="*/ 190 h 282"/>
                    <a:gd name="T48" fmla="*/ 48 w 810"/>
                    <a:gd name="T49" fmla="*/ 209 h 282"/>
                    <a:gd name="T50" fmla="*/ 82 w 810"/>
                    <a:gd name="T51" fmla="*/ 225 h 282"/>
                    <a:gd name="T52" fmla="*/ 119 w 810"/>
                    <a:gd name="T53" fmla="*/ 242 h 282"/>
                    <a:gd name="T54" fmla="*/ 163 w 810"/>
                    <a:gd name="T55" fmla="*/ 254 h 282"/>
                    <a:gd name="T56" fmla="*/ 213 w 810"/>
                    <a:gd name="T57" fmla="*/ 265 h 282"/>
                    <a:gd name="T58" fmla="*/ 265 w 810"/>
                    <a:gd name="T59" fmla="*/ 273 h 282"/>
                    <a:gd name="T60" fmla="*/ 324 w 810"/>
                    <a:gd name="T61" fmla="*/ 280 h 282"/>
                    <a:gd name="T62" fmla="*/ 384 w 810"/>
                    <a:gd name="T63" fmla="*/ 282 h 282"/>
                    <a:gd name="T64" fmla="*/ 447 w 810"/>
                    <a:gd name="T65" fmla="*/ 282 h 282"/>
                    <a:gd name="T66" fmla="*/ 508 w 810"/>
                    <a:gd name="T67" fmla="*/ 277 h 282"/>
                    <a:gd name="T68" fmla="*/ 564 w 810"/>
                    <a:gd name="T69" fmla="*/ 271 h 282"/>
                    <a:gd name="T70" fmla="*/ 616 w 810"/>
                    <a:gd name="T71" fmla="*/ 263 h 282"/>
                    <a:gd name="T72" fmla="*/ 662 w 810"/>
                    <a:gd name="T73" fmla="*/ 250 h 282"/>
                    <a:gd name="T74" fmla="*/ 706 w 810"/>
                    <a:gd name="T75" fmla="*/ 236 h 282"/>
                    <a:gd name="T76" fmla="*/ 741 w 810"/>
                    <a:gd name="T77" fmla="*/ 221 h 282"/>
                    <a:gd name="T78" fmla="*/ 771 w 810"/>
                    <a:gd name="T79" fmla="*/ 202 h 282"/>
                    <a:gd name="T80" fmla="*/ 791 w 810"/>
                    <a:gd name="T81" fmla="*/ 184 h 282"/>
                    <a:gd name="T82" fmla="*/ 806 w 810"/>
                    <a:gd name="T83" fmla="*/ 163 h 282"/>
                    <a:gd name="T84" fmla="*/ 810 w 810"/>
                    <a:gd name="T85" fmla="*/ 142 h 2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10" h="282">
                      <a:moveTo>
                        <a:pt x="810" y="142"/>
                      </a:moveTo>
                      <a:lnTo>
                        <a:pt x="810" y="133"/>
                      </a:lnTo>
                      <a:lnTo>
                        <a:pt x="808" y="127"/>
                      </a:lnTo>
                      <a:lnTo>
                        <a:pt x="806" y="119"/>
                      </a:lnTo>
                      <a:lnTo>
                        <a:pt x="802" y="113"/>
                      </a:lnTo>
                      <a:lnTo>
                        <a:pt x="798" y="106"/>
                      </a:lnTo>
                      <a:lnTo>
                        <a:pt x="791" y="100"/>
                      </a:lnTo>
                      <a:lnTo>
                        <a:pt x="785" y="92"/>
                      </a:lnTo>
                      <a:lnTo>
                        <a:pt x="779" y="85"/>
                      </a:lnTo>
                      <a:lnTo>
                        <a:pt x="771" y="79"/>
                      </a:lnTo>
                      <a:lnTo>
                        <a:pt x="762" y="73"/>
                      </a:lnTo>
                      <a:lnTo>
                        <a:pt x="752" y="69"/>
                      </a:lnTo>
                      <a:lnTo>
                        <a:pt x="741" y="62"/>
                      </a:lnTo>
                      <a:lnTo>
                        <a:pt x="731" y="56"/>
                      </a:lnTo>
                      <a:lnTo>
                        <a:pt x="718" y="52"/>
                      </a:lnTo>
                      <a:lnTo>
                        <a:pt x="706" y="46"/>
                      </a:lnTo>
                      <a:lnTo>
                        <a:pt x="691" y="42"/>
                      </a:lnTo>
                      <a:lnTo>
                        <a:pt x="679" y="37"/>
                      </a:lnTo>
                      <a:lnTo>
                        <a:pt x="662" y="31"/>
                      </a:lnTo>
                      <a:lnTo>
                        <a:pt x="647" y="27"/>
                      </a:lnTo>
                      <a:lnTo>
                        <a:pt x="633" y="25"/>
                      </a:lnTo>
                      <a:lnTo>
                        <a:pt x="616" y="21"/>
                      </a:lnTo>
                      <a:lnTo>
                        <a:pt x="599" y="17"/>
                      </a:lnTo>
                      <a:lnTo>
                        <a:pt x="581" y="14"/>
                      </a:lnTo>
                      <a:lnTo>
                        <a:pt x="564" y="10"/>
                      </a:lnTo>
                      <a:lnTo>
                        <a:pt x="545" y="8"/>
                      </a:lnTo>
                      <a:lnTo>
                        <a:pt x="526" y="6"/>
                      </a:lnTo>
                      <a:lnTo>
                        <a:pt x="508" y="4"/>
                      </a:lnTo>
                      <a:lnTo>
                        <a:pt x="487" y="2"/>
                      </a:lnTo>
                      <a:lnTo>
                        <a:pt x="468" y="2"/>
                      </a:lnTo>
                      <a:lnTo>
                        <a:pt x="447" y="0"/>
                      </a:lnTo>
                      <a:lnTo>
                        <a:pt x="426" y="0"/>
                      </a:lnTo>
                      <a:lnTo>
                        <a:pt x="405" y="0"/>
                      </a:lnTo>
                      <a:lnTo>
                        <a:pt x="384" y="0"/>
                      </a:lnTo>
                      <a:lnTo>
                        <a:pt x="364" y="0"/>
                      </a:lnTo>
                      <a:lnTo>
                        <a:pt x="343" y="2"/>
                      </a:lnTo>
                      <a:lnTo>
                        <a:pt x="324" y="2"/>
                      </a:lnTo>
                      <a:lnTo>
                        <a:pt x="305" y="4"/>
                      </a:lnTo>
                      <a:lnTo>
                        <a:pt x="284" y="6"/>
                      </a:lnTo>
                      <a:lnTo>
                        <a:pt x="265" y="8"/>
                      </a:lnTo>
                      <a:lnTo>
                        <a:pt x="249" y="10"/>
                      </a:lnTo>
                      <a:lnTo>
                        <a:pt x="230" y="14"/>
                      </a:lnTo>
                      <a:lnTo>
                        <a:pt x="213" y="17"/>
                      </a:lnTo>
                      <a:lnTo>
                        <a:pt x="194" y="21"/>
                      </a:lnTo>
                      <a:lnTo>
                        <a:pt x="180" y="25"/>
                      </a:lnTo>
                      <a:lnTo>
                        <a:pt x="163" y="27"/>
                      </a:lnTo>
                      <a:lnTo>
                        <a:pt x="149" y="31"/>
                      </a:lnTo>
                      <a:lnTo>
                        <a:pt x="134" y="37"/>
                      </a:lnTo>
                      <a:lnTo>
                        <a:pt x="119" y="42"/>
                      </a:lnTo>
                      <a:lnTo>
                        <a:pt x="105" y="46"/>
                      </a:lnTo>
                      <a:lnTo>
                        <a:pt x="92" y="52"/>
                      </a:lnTo>
                      <a:lnTo>
                        <a:pt x="82" y="56"/>
                      </a:lnTo>
                      <a:lnTo>
                        <a:pt x="69" y="62"/>
                      </a:lnTo>
                      <a:lnTo>
                        <a:pt x="59" y="69"/>
                      </a:lnTo>
                      <a:lnTo>
                        <a:pt x="48" y="73"/>
                      </a:lnTo>
                      <a:lnTo>
                        <a:pt x="40" y="79"/>
                      </a:lnTo>
                      <a:lnTo>
                        <a:pt x="32" y="85"/>
                      </a:lnTo>
                      <a:lnTo>
                        <a:pt x="25" y="92"/>
                      </a:lnTo>
                      <a:lnTo>
                        <a:pt x="19" y="100"/>
                      </a:lnTo>
                      <a:lnTo>
                        <a:pt x="13" y="106"/>
                      </a:lnTo>
                      <a:lnTo>
                        <a:pt x="9" y="113"/>
                      </a:lnTo>
                      <a:lnTo>
                        <a:pt x="5" y="119"/>
                      </a:lnTo>
                      <a:lnTo>
                        <a:pt x="2" y="127"/>
                      </a:lnTo>
                      <a:lnTo>
                        <a:pt x="0" y="133"/>
                      </a:lnTo>
                      <a:lnTo>
                        <a:pt x="0" y="142"/>
                      </a:lnTo>
                      <a:lnTo>
                        <a:pt x="0" y="148"/>
                      </a:lnTo>
                      <a:lnTo>
                        <a:pt x="2" y="156"/>
                      </a:lnTo>
                      <a:lnTo>
                        <a:pt x="5" y="163"/>
                      </a:lnTo>
                      <a:lnTo>
                        <a:pt x="9" y="169"/>
                      </a:lnTo>
                      <a:lnTo>
                        <a:pt x="13" y="177"/>
                      </a:lnTo>
                      <a:lnTo>
                        <a:pt x="19" y="184"/>
                      </a:lnTo>
                      <a:lnTo>
                        <a:pt x="25" y="190"/>
                      </a:lnTo>
                      <a:lnTo>
                        <a:pt x="32" y="196"/>
                      </a:lnTo>
                      <a:lnTo>
                        <a:pt x="40" y="202"/>
                      </a:lnTo>
                      <a:lnTo>
                        <a:pt x="48" y="209"/>
                      </a:lnTo>
                      <a:lnTo>
                        <a:pt x="59" y="215"/>
                      </a:lnTo>
                      <a:lnTo>
                        <a:pt x="69" y="221"/>
                      </a:lnTo>
                      <a:lnTo>
                        <a:pt x="82" y="225"/>
                      </a:lnTo>
                      <a:lnTo>
                        <a:pt x="92" y="232"/>
                      </a:lnTo>
                      <a:lnTo>
                        <a:pt x="105" y="236"/>
                      </a:lnTo>
                      <a:lnTo>
                        <a:pt x="119" y="242"/>
                      </a:lnTo>
                      <a:lnTo>
                        <a:pt x="134" y="246"/>
                      </a:lnTo>
                      <a:lnTo>
                        <a:pt x="149" y="250"/>
                      </a:lnTo>
                      <a:lnTo>
                        <a:pt x="163" y="254"/>
                      </a:lnTo>
                      <a:lnTo>
                        <a:pt x="180" y="259"/>
                      </a:lnTo>
                      <a:lnTo>
                        <a:pt x="194" y="263"/>
                      </a:lnTo>
                      <a:lnTo>
                        <a:pt x="213" y="265"/>
                      </a:lnTo>
                      <a:lnTo>
                        <a:pt x="230" y="269"/>
                      </a:lnTo>
                      <a:lnTo>
                        <a:pt x="249" y="271"/>
                      </a:lnTo>
                      <a:lnTo>
                        <a:pt x="265" y="273"/>
                      </a:lnTo>
                      <a:lnTo>
                        <a:pt x="284" y="275"/>
                      </a:lnTo>
                      <a:lnTo>
                        <a:pt x="305" y="277"/>
                      </a:lnTo>
                      <a:lnTo>
                        <a:pt x="324" y="280"/>
                      </a:lnTo>
                      <a:lnTo>
                        <a:pt x="343" y="282"/>
                      </a:lnTo>
                      <a:lnTo>
                        <a:pt x="364" y="282"/>
                      </a:lnTo>
                      <a:lnTo>
                        <a:pt x="384" y="282"/>
                      </a:lnTo>
                      <a:lnTo>
                        <a:pt x="405" y="282"/>
                      </a:lnTo>
                      <a:lnTo>
                        <a:pt x="426" y="282"/>
                      </a:lnTo>
                      <a:lnTo>
                        <a:pt x="447" y="282"/>
                      </a:lnTo>
                      <a:lnTo>
                        <a:pt x="468" y="282"/>
                      </a:lnTo>
                      <a:lnTo>
                        <a:pt x="487" y="280"/>
                      </a:lnTo>
                      <a:lnTo>
                        <a:pt x="508" y="277"/>
                      </a:lnTo>
                      <a:lnTo>
                        <a:pt x="526" y="275"/>
                      </a:lnTo>
                      <a:lnTo>
                        <a:pt x="545" y="273"/>
                      </a:lnTo>
                      <a:lnTo>
                        <a:pt x="564" y="271"/>
                      </a:lnTo>
                      <a:lnTo>
                        <a:pt x="581" y="269"/>
                      </a:lnTo>
                      <a:lnTo>
                        <a:pt x="599" y="265"/>
                      </a:lnTo>
                      <a:lnTo>
                        <a:pt x="616" y="263"/>
                      </a:lnTo>
                      <a:lnTo>
                        <a:pt x="633" y="259"/>
                      </a:lnTo>
                      <a:lnTo>
                        <a:pt x="647" y="254"/>
                      </a:lnTo>
                      <a:lnTo>
                        <a:pt x="662" y="250"/>
                      </a:lnTo>
                      <a:lnTo>
                        <a:pt x="679" y="246"/>
                      </a:lnTo>
                      <a:lnTo>
                        <a:pt x="691" y="242"/>
                      </a:lnTo>
                      <a:lnTo>
                        <a:pt x="706" y="236"/>
                      </a:lnTo>
                      <a:lnTo>
                        <a:pt x="718" y="232"/>
                      </a:lnTo>
                      <a:lnTo>
                        <a:pt x="731" y="225"/>
                      </a:lnTo>
                      <a:lnTo>
                        <a:pt x="741" y="221"/>
                      </a:lnTo>
                      <a:lnTo>
                        <a:pt x="752" y="215"/>
                      </a:lnTo>
                      <a:lnTo>
                        <a:pt x="762" y="209"/>
                      </a:lnTo>
                      <a:lnTo>
                        <a:pt x="771" y="202"/>
                      </a:lnTo>
                      <a:lnTo>
                        <a:pt x="779" y="196"/>
                      </a:lnTo>
                      <a:lnTo>
                        <a:pt x="785" y="190"/>
                      </a:lnTo>
                      <a:lnTo>
                        <a:pt x="791" y="184"/>
                      </a:lnTo>
                      <a:lnTo>
                        <a:pt x="798" y="177"/>
                      </a:lnTo>
                      <a:lnTo>
                        <a:pt x="802" y="169"/>
                      </a:lnTo>
                      <a:lnTo>
                        <a:pt x="806" y="163"/>
                      </a:lnTo>
                      <a:lnTo>
                        <a:pt x="808" y="156"/>
                      </a:lnTo>
                      <a:lnTo>
                        <a:pt x="810" y="148"/>
                      </a:lnTo>
                      <a:lnTo>
                        <a:pt x="810" y="142"/>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63" name="Freeform 89"/>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close/>
                    </a:path>
                  </a:pathLst>
                </a:custGeom>
                <a:solidFill>
                  <a:srgbClr val="BFBFBF"/>
                </a:solidFill>
                <a:ln w="254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64" name="Freeform 90"/>
                <p:cNvSpPr>
                  <a:spLocks/>
                </p:cNvSpPr>
                <p:nvPr/>
              </p:nvSpPr>
              <p:spPr bwMode="auto">
                <a:xfrm>
                  <a:off x="1732" y="4424"/>
                  <a:ext cx="810" cy="338"/>
                </a:xfrm>
                <a:custGeom>
                  <a:avLst/>
                  <a:gdLst>
                    <a:gd name="T0" fmla="*/ 806 w 810"/>
                    <a:gd name="T1" fmla="*/ 21 h 338"/>
                    <a:gd name="T2" fmla="*/ 785 w 810"/>
                    <a:gd name="T3" fmla="*/ 48 h 338"/>
                    <a:gd name="T4" fmla="*/ 752 w 810"/>
                    <a:gd name="T5" fmla="*/ 73 h 338"/>
                    <a:gd name="T6" fmla="*/ 706 w 810"/>
                    <a:gd name="T7" fmla="*/ 94 h 338"/>
                    <a:gd name="T8" fmla="*/ 647 w 810"/>
                    <a:gd name="T9" fmla="*/ 112 h 338"/>
                    <a:gd name="T10" fmla="*/ 581 w 810"/>
                    <a:gd name="T11" fmla="*/ 127 h 338"/>
                    <a:gd name="T12" fmla="*/ 508 w 810"/>
                    <a:gd name="T13" fmla="*/ 135 h 338"/>
                    <a:gd name="T14" fmla="*/ 426 w 810"/>
                    <a:gd name="T15" fmla="*/ 140 h 338"/>
                    <a:gd name="T16" fmla="*/ 345 w 810"/>
                    <a:gd name="T17" fmla="*/ 140 h 338"/>
                    <a:gd name="T18" fmla="*/ 265 w 810"/>
                    <a:gd name="T19" fmla="*/ 131 h 338"/>
                    <a:gd name="T20" fmla="*/ 194 w 810"/>
                    <a:gd name="T21" fmla="*/ 121 h 338"/>
                    <a:gd name="T22" fmla="*/ 134 w 810"/>
                    <a:gd name="T23" fmla="*/ 104 h 338"/>
                    <a:gd name="T24" fmla="*/ 82 w 810"/>
                    <a:gd name="T25" fmla="*/ 83 h 338"/>
                    <a:gd name="T26" fmla="*/ 40 w 810"/>
                    <a:gd name="T27" fmla="*/ 60 h 338"/>
                    <a:gd name="T28" fmla="*/ 13 w 810"/>
                    <a:gd name="T29" fmla="*/ 35 h 338"/>
                    <a:gd name="T30" fmla="*/ 0 w 810"/>
                    <a:gd name="T31" fmla="*/ 6 h 338"/>
                    <a:gd name="T32" fmla="*/ 0 w 810"/>
                    <a:gd name="T33" fmla="*/ 4 h 338"/>
                    <a:gd name="T34" fmla="*/ 0 w 810"/>
                    <a:gd name="T35" fmla="*/ 23 h 338"/>
                    <a:gd name="T36" fmla="*/ 0 w 810"/>
                    <a:gd name="T37" fmla="*/ 54 h 338"/>
                    <a:gd name="T38" fmla="*/ 0 w 810"/>
                    <a:gd name="T39" fmla="*/ 90 h 338"/>
                    <a:gd name="T40" fmla="*/ 0 w 810"/>
                    <a:gd name="T41" fmla="*/ 125 h 338"/>
                    <a:gd name="T42" fmla="*/ 0 w 810"/>
                    <a:gd name="T43" fmla="*/ 158 h 338"/>
                    <a:gd name="T44" fmla="*/ 0 w 810"/>
                    <a:gd name="T45" fmla="*/ 183 h 338"/>
                    <a:gd name="T46" fmla="*/ 0 w 810"/>
                    <a:gd name="T47" fmla="*/ 196 h 338"/>
                    <a:gd name="T48" fmla="*/ 5 w 810"/>
                    <a:gd name="T49" fmla="*/ 219 h 338"/>
                    <a:gd name="T50" fmla="*/ 25 w 810"/>
                    <a:gd name="T51" fmla="*/ 246 h 338"/>
                    <a:gd name="T52" fmla="*/ 59 w 810"/>
                    <a:gd name="T53" fmla="*/ 271 h 338"/>
                    <a:gd name="T54" fmla="*/ 105 w 810"/>
                    <a:gd name="T55" fmla="*/ 292 h 338"/>
                    <a:gd name="T56" fmla="*/ 163 w 810"/>
                    <a:gd name="T57" fmla="*/ 311 h 338"/>
                    <a:gd name="T58" fmla="*/ 230 w 810"/>
                    <a:gd name="T59" fmla="*/ 323 h 338"/>
                    <a:gd name="T60" fmla="*/ 305 w 810"/>
                    <a:gd name="T61" fmla="*/ 334 h 338"/>
                    <a:gd name="T62" fmla="*/ 384 w 810"/>
                    <a:gd name="T63" fmla="*/ 338 h 338"/>
                    <a:gd name="T64" fmla="*/ 468 w 810"/>
                    <a:gd name="T65" fmla="*/ 336 h 338"/>
                    <a:gd name="T66" fmla="*/ 545 w 810"/>
                    <a:gd name="T67" fmla="*/ 330 h 338"/>
                    <a:gd name="T68" fmla="*/ 616 w 810"/>
                    <a:gd name="T69" fmla="*/ 317 h 338"/>
                    <a:gd name="T70" fmla="*/ 677 w 810"/>
                    <a:gd name="T71" fmla="*/ 300 h 338"/>
                    <a:gd name="T72" fmla="*/ 731 w 810"/>
                    <a:gd name="T73" fmla="*/ 282 h 338"/>
                    <a:gd name="T74" fmla="*/ 771 w 810"/>
                    <a:gd name="T75" fmla="*/ 259 h 338"/>
                    <a:gd name="T76" fmla="*/ 798 w 810"/>
                    <a:gd name="T77" fmla="*/ 231 h 338"/>
                    <a:gd name="T78" fmla="*/ 810 w 810"/>
                    <a:gd name="T79" fmla="*/ 204 h 338"/>
                    <a:gd name="T80" fmla="*/ 810 w 810"/>
                    <a:gd name="T81" fmla="*/ 192 h 338"/>
                    <a:gd name="T82" fmla="*/ 810 w 810"/>
                    <a:gd name="T83" fmla="*/ 173 h 338"/>
                    <a:gd name="T84" fmla="*/ 810 w 810"/>
                    <a:gd name="T85" fmla="*/ 144 h 338"/>
                    <a:gd name="T86" fmla="*/ 810 w 810"/>
                    <a:gd name="T87" fmla="*/ 108 h 338"/>
                    <a:gd name="T88" fmla="*/ 810 w 810"/>
                    <a:gd name="T89" fmla="*/ 71 h 338"/>
                    <a:gd name="T90" fmla="*/ 810 w 810"/>
                    <a:gd name="T91" fmla="*/ 37 h 338"/>
                    <a:gd name="T92" fmla="*/ 810 w 810"/>
                    <a:gd name="T93" fmla="*/ 12 h 338"/>
                    <a:gd name="T94" fmla="*/ 810 w 810"/>
                    <a:gd name="T95" fmla="*/ 0 h 3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10" h="338">
                      <a:moveTo>
                        <a:pt x="810" y="0"/>
                      </a:moveTo>
                      <a:lnTo>
                        <a:pt x="810" y="6"/>
                      </a:lnTo>
                      <a:lnTo>
                        <a:pt x="808" y="14"/>
                      </a:lnTo>
                      <a:lnTo>
                        <a:pt x="806" y="21"/>
                      </a:lnTo>
                      <a:lnTo>
                        <a:pt x="802" y="27"/>
                      </a:lnTo>
                      <a:lnTo>
                        <a:pt x="798" y="35"/>
                      </a:lnTo>
                      <a:lnTo>
                        <a:pt x="791" y="42"/>
                      </a:lnTo>
                      <a:lnTo>
                        <a:pt x="785" y="48"/>
                      </a:lnTo>
                      <a:lnTo>
                        <a:pt x="779" y="54"/>
                      </a:lnTo>
                      <a:lnTo>
                        <a:pt x="771" y="60"/>
                      </a:lnTo>
                      <a:lnTo>
                        <a:pt x="762" y="67"/>
                      </a:lnTo>
                      <a:lnTo>
                        <a:pt x="752" y="73"/>
                      </a:lnTo>
                      <a:lnTo>
                        <a:pt x="741" y="77"/>
                      </a:lnTo>
                      <a:lnTo>
                        <a:pt x="731" y="83"/>
                      </a:lnTo>
                      <a:lnTo>
                        <a:pt x="718" y="90"/>
                      </a:lnTo>
                      <a:lnTo>
                        <a:pt x="706" y="94"/>
                      </a:lnTo>
                      <a:lnTo>
                        <a:pt x="691" y="98"/>
                      </a:lnTo>
                      <a:lnTo>
                        <a:pt x="677" y="104"/>
                      </a:lnTo>
                      <a:lnTo>
                        <a:pt x="662" y="108"/>
                      </a:lnTo>
                      <a:lnTo>
                        <a:pt x="647" y="112"/>
                      </a:lnTo>
                      <a:lnTo>
                        <a:pt x="633" y="117"/>
                      </a:lnTo>
                      <a:lnTo>
                        <a:pt x="616" y="121"/>
                      </a:lnTo>
                      <a:lnTo>
                        <a:pt x="599" y="123"/>
                      </a:lnTo>
                      <a:lnTo>
                        <a:pt x="581" y="127"/>
                      </a:lnTo>
                      <a:lnTo>
                        <a:pt x="564" y="129"/>
                      </a:lnTo>
                      <a:lnTo>
                        <a:pt x="545" y="131"/>
                      </a:lnTo>
                      <a:lnTo>
                        <a:pt x="526" y="133"/>
                      </a:lnTo>
                      <a:lnTo>
                        <a:pt x="508" y="135"/>
                      </a:lnTo>
                      <a:lnTo>
                        <a:pt x="487" y="138"/>
                      </a:lnTo>
                      <a:lnTo>
                        <a:pt x="468" y="140"/>
                      </a:lnTo>
                      <a:lnTo>
                        <a:pt x="447" y="140"/>
                      </a:lnTo>
                      <a:lnTo>
                        <a:pt x="426" y="140"/>
                      </a:lnTo>
                      <a:lnTo>
                        <a:pt x="405" y="140"/>
                      </a:lnTo>
                      <a:lnTo>
                        <a:pt x="384" y="140"/>
                      </a:lnTo>
                      <a:lnTo>
                        <a:pt x="364" y="140"/>
                      </a:lnTo>
                      <a:lnTo>
                        <a:pt x="345" y="140"/>
                      </a:lnTo>
                      <a:lnTo>
                        <a:pt x="324" y="138"/>
                      </a:lnTo>
                      <a:lnTo>
                        <a:pt x="305" y="135"/>
                      </a:lnTo>
                      <a:lnTo>
                        <a:pt x="284" y="133"/>
                      </a:lnTo>
                      <a:lnTo>
                        <a:pt x="265" y="131"/>
                      </a:lnTo>
                      <a:lnTo>
                        <a:pt x="249" y="129"/>
                      </a:lnTo>
                      <a:lnTo>
                        <a:pt x="230" y="127"/>
                      </a:lnTo>
                      <a:lnTo>
                        <a:pt x="213" y="123"/>
                      </a:lnTo>
                      <a:lnTo>
                        <a:pt x="194" y="121"/>
                      </a:lnTo>
                      <a:lnTo>
                        <a:pt x="180" y="117"/>
                      </a:lnTo>
                      <a:lnTo>
                        <a:pt x="163" y="112"/>
                      </a:lnTo>
                      <a:lnTo>
                        <a:pt x="149" y="108"/>
                      </a:lnTo>
                      <a:lnTo>
                        <a:pt x="134" y="104"/>
                      </a:lnTo>
                      <a:lnTo>
                        <a:pt x="119" y="98"/>
                      </a:lnTo>
                      <a:lnTo>
                        <a:pt x="105" y="94"/>
                      </a:lnTo>
                      <a:lnTo>
                        <a:pt x="92" y="90"/>
                      </a:lnTo>
                      <a:lnTo>
                        <a:pt x="82" y="83"/>
                      </a:lnTo>
                      <a:lnTo>
                        <a:pt x="69" y="77"/>
                      </a:lnTo>
                      <a:lnTo>
                        <a:pt x="59" y="73"/>
                      </a:lnTo>
                      <a:lnTo>
                        <a:pt x="48" y="67"/>
                      </a:lnTo>
                      <a:lnTo>
                        <a:pt x="40" y="60"/>
                      </a:lnTo>
                      <a:lnTo>
                        <a:pt x="32" y="54"/>
                      </a:lnTo>
                      <a:lnTo>
                        <a:pt x="25" y="48"/>
                      </a:lnTo>
                      <a:lnTo>
                        <a:pt x="19" y="42"/>
                      </a:lnTo>
                      <a:lnTo>
                        <a:pt x="13" y="35"/>
                      </a:lnTo>
                      <a:lnTo>
                        <a:pt x="9" y="27"/>
                      </a:lnTo>
                      <a:lnTo>
                        <a:pt x="5" y="21"/>
                      </a:lnTo>
                      <a:lnTo>
                        <a:pt x="2" y="14"/>
                      </a:lnTo>
                      <a:lnTo>
                        <a:pt x="0" y="6"/>
                      </a:lnTo>
                      <a:lnTo>
                        <a:pt x="0" y="0"/>
                      </a:lnTo>
                      <a:lnTo>
                        <a:pt x="0" y="2"/>
                      </a:lnTo>
                      <a:lnTo>
                        <a:pt x="0" y="4"/>
                      </a:lnTo>
                      <a:lnTo>
                        <a:pt x="0" y="8"/>
                      </a:lnTo>
                      <a:lnTo>
                        <a:pt x="0" y="12"/>
                      </a:lnTo>
                      <a:lnTo>
                        <a:pt x="0" y="16"/>
                      </a:lnTo>
                      <a:lnTo>
                        <a:pt x="0" y="23"/>
                      </a:lnTo>
                      <a:lnTo>
                        <a:pt x="0" y="31"/>
                      </a:lnTo>
                      <a:lnTo>
                        <a:pt x="0" y="37"/>
                      </a:lnTo>
                      <a:lnTo>
                        <a:pt x="0" y="46"/>
                      </a:lnTo>
                      <a:lnTo>
                        <a:pt x="0" y="54"/>
                      </a:lnTo>
                      <a:lnTo>
                        <a:pt x="0" y="62"/>
                      </a:lnTo>
                      <a:lnTo>
                        <a:pt x="0" y="71"/>
                      </a:lnTo>
                      <a:lnTo>
                        <a:pt x="0" y="79"/>
                      </a:lnTo>
                      <a:lnTo>
                        <a:pt x="0" y="90"/>
                      </a:lnTo>
                      <a:lnTo>
                        <a:pt x="0" y="98"/>
                      </a:lnTo>
                      <a:lnTo>
                        <a:pt x="0" y="108"/>
                      </a:lnTo>
                      <a:lnTo>
                        <a:pt x="0" y="117"/>
                      </a:lnTo>
                      <a:lnTo>
                        <a:pt x="0" y="125"/>
                      </a:lnTo>
                      <a:lnTo>
                        <a:pt x="0" y="133"/>
                      </a:lnTo>
                      <a:lnTo>
                        <a:pt x="0" y="144"/>
                      </a:lnTo>
                      <a:lnTo>
                        <a:pt x="0" y="150"/>
                      </a:lnTo>
                      <a:lnTo>
                        <a:pt x="0" y="158"/>
                      </a:lnTo>
                      <a:lnTo>
                        <a:pt x="0" y="167"/>
                      </a:lnTo>
                      <a:lnTo>
                        <a:pt x="0" y="173"/>
                      </a:lnTo>
                      <a:lnTo>
                        <a:pt x="0" y="179"/>
                      </a:lnTo>
                      <a:lnTo>
                        <a:pt x="0" y="183"/>
                      </a:lnTo>
                      <a:lnTo>
                        <a:pt x="0" y="188"/>
                      </a:lnTo>
                      <a:lnTo>
                        <a:pt x="0" y="192"/>
                      </a:lnTo>
                      <a:lnTo>
                        <a:pt x="0" y="194"/>
                      </a:lnTo>
                      <a:lnTo>
                        <a:pt x="0" y="196"/>
                      </a:lnTo>
                      <a:lnTo>
                        <a:pt x="0" y="204"/>
                      </a:lnTo>
                      <a:lnTo>
                        <a:pt x="2" y="211"/>
                      </a:lnTo>
                      <a:lnTo>
                        <a:pt x="5" y="219"/>
                      </a:lnTo>
                      <a:lnTo>
                        <a:pt x="9" y="225"/>
                      </a:lnTo>
                      <a:lnTo>
                        <a:pt x="13" y="231"/>
                      </a:lnTo>
                      <a:lnTo>
                        <a:pt x="19" y="240"/>
                      </a:lnTo>
                      <a:lnTo>
                        <a:pt x="25" y="246"/>
                      </a:lnTo>
                      <a:lnTo>
                        <a:pt x="32" y="252"/>
                      </a:lnTo>
                      <a:lnTo>
                        <a:pt x="40" y="259"/>
                      </a:lnTo>
                      <a:lnTo>
                        <a:pt x="48" y="265"/>
                      </a:lnTo>
                      <a:lnTo>
                        <a:pt x="59" y="271"/>
                      </a:lnTo>
                      <a:lnTo>
                        <a:pt x="69" y="275"/>
                      </a:lnTo>
                      <a:lnTo>
                        <a:pt x="82" y="282"/>
                      </a:lnTo>
                      <a:lnTo>
                        <a:pt x="92" y="286"/>
                      </a:lnTo>
                      <a:lnTo>
                        <a:pt x="105" y="292"/>
                      </a:lnTo>
                      <a:lnTo>
                        <a:pt x="119" y="296"/>
                      </a:lnTo>
                      <a:lnTo>
                        <a:pt x="134" y="300"/>
                      </a:lnTo>
                      <a:lnTo>
                        <a:pt x="149" y="307"/>
                      </a:lnTo>
                      <a:lnTo>
                        <a:pt x="163" y="311"/>
                      </a:lnTo>
                      <a:lnTo>
                        <a:pt x="180" y="315"/>
                      </a:lnTo>
                      <a:lnTo>
                        <a:pt x="194" y="317"/>
                      </a:lnTo>
                      <a:lnTo>
                        <a:pt x="213" y="321"/>
                      </a:lnTo>
                      <a:lnTo>
                        <a:pt x="230" y="323"/>
                      </a:lnTo>
                      <a:lnTo>
                        <a:pt x="249" y="327"/>
                      </a:lnTo>
                      <a:lnTo>
                        <a:pt x="265" y="330"/>
                      </a:lnTo>
                      <a:lnTo>
                        <a:pt x="284" y="332"/>
                      </a:lnTo>
                      <a:lnTo>
                        <a:pt x="305" y="334"/>
                      </a:lnTo>
                      <a:lnTo>
                        <a:pt x="324" y="336"/>
                      </a:lnTo>
                      <a:lnTo>
                        <a:pt x="345" y="336"/>
                      </a:lnTo>
                      <a:lnTo>
                        <a:pt x="364" y="338"/>
                      </a:lnTo>
                      <a:lnTo>
                        <a:pt x="384" y="338"/>
                      </a:lnTo>
                      <a:lnTo>
                        <a:pt x="405" y="338"/>
                      </a:lnTo>
                      <a:lnTo>
                        <a:pt x="426" y="338"/>
                      </a:lnTo>
                      <a:lnTo>
                        <a:pt x="447" y="338"/>
                      </a:lnTo>
                      <a:lnTo>
                        <a:pt x="468" y="336"/>
                      </a:lnTo>
                      <a:lnTo>
                        <a:pt x="487" y="336"/>
                      </a:lnTo>
                      <a:lnTo>
                        <a:pt x="508" y="334"/>
                      </a:lnTo>
                      <a:lnTo>
                        <a:pt x="526" y="332"/>
                      </a:lnTo>
                      <a:lnTo>
                        <a:pt x="545" y="330"/>
                      </a:lnTo>
                      <a:lnTo>
                        <a:pt x="564" y="327"/>
                      </a:lnTo>
                      <a:lnTo>
                        <a:pt x="581" y="323"/>
                      </a:lnTo>
                      <a:lnTo>
                        <a:pt x="599" y="321"/>
                      </a:lnTo>
                      <a:lnTo>
                        <a:pt x="616" y="317"/>
                      </a:lnTo>
                      <a:lnTo>
                        <a:pt x="633" y="315"/>
                      </a:lnTo>
                      <a:lnTo>
                        <a:pt x="647" y="311"/>
                      </a:lnTo>
                      <a:lnTo>
                        <a:pt x="662" y="307"/>
                      </a:lnTo>
                      <a:lnTo>
                        <a:pt x="677" y="300"/>
                      </a:lnTo>
                      <a:lnTo>
                        <a:pt x="691" y="296"/>
                      </a:lnTo>
                      <a:lnTo>
                        <a:pt x="706" y="292"/>
                      </a:lnTo>
                      <a:lnTo>
                        <a:pt x="718" y="286"/>
                      </a:lnTo>
                      <a:lnTo>
                        <a:pt x="731" y="282"/>
                      </a:lnTo>
                      <a:lnTo>
                        <a:pt x="741" y="275"/>
                      </a:lnTo>
                      <a:lnTo>
                        <a:pt x="752" y="271"/>
                      </a:lnTo>
                      <a:lnTo>
                        <a:pt x="762" y="265"/>
                      </a:lnTo>
                      <a:lnTo>
                        <a:pt x="771" y="259"/>
                      </a:lnTo>
                      <a:lnTo>
                        <a:pt x="779" y="252"/>
                      </a:lnTo>
                      <a:lnTo>
                        <a:pt x="785" y="246"/>
                      </a:lnTo>
                      <a:lnTo>
                        <a:pt x="791" y="240"/>
                      </a:lnTo>
                      <a:lnTo>
                        <a:pt x="798" y="231"/>
                      </a:lnTo>
                      <a:lnTo>
                        <a:pt x="802" y="225"/>
                      </a:lnTo>
                      <a:lnTo>
                        <a:pt x="806" y="219"/>
                      </a:lnTo>
                      <a:lnTo>
                        <a:pt x="808" y="211"/>
                      </a:lnTo>
                      <a:lnTo>
                        <a:pt x="810" y="204"/>
                      </a:lnTo>
                      <a:lnTo>
                        <a:pt x="810" y="196"/>
                      </a:lnTo>
                      <a:lnTo>
                        <a:pt x="810" y="194"/>
                      </a:lnTo>
                      <a:lnTo>
                        <a:pt x="810" y="192"/>
                      </a:lnTo>
                      <a:lnTo>
                        <a:pt x="810" y="188"/>
                      </a:lnTo>
                      <a:lnTo>
                        <a:pt x="810" y="183"/>
                      </a:lnTo>
                      <a:lnTo>
                        <a:pt x="810" y="179"/>
                      </a:lnTo>
                      <a:lnTo>
                        <a:pt x="810" y="173"/>
                      </a:lnTo>
                      <a:lnTo>
                        <a:pt x="810" y="167"/>
                      </a:lnTo>
                      <a:lnTo>
                        <a:pt x="810" y="158"/>
                      </a:lnTo>
                      <a:lnTo>
                        <a:pt x="810" y="150"/>
                      </a:lnTo>
                      <a:lnTo>
                        <a:pt x="810" y="144"/>
                      </a:lnTo>
                      <a:lnTo>
                        <a:pt x="810" y="133"/>
                      </a:lnTo>
                      <a:lnTo>
                        <a:pt x="810" y="125"/>
                      </a:lnTo>
                      <a:lnTo>
                        <a:pt x="810" y="117"/>
                      </a:lnTo>
                      <a:lnTo>
                        <a:pt x="810" y="108"/>
                      </a:lnTo>
                      <a:lnTo>
                        <a:pt x="810" y="98"/>
                      </a:lnTo>
                      <a:lnTo>
                        <a:pt x="810" y="90"/>
                      </a:lnTo>
                      <a:lnTo>
                        <a:pt x="810" y="79"/>
                      </a:lnTo>
                      <a:lnTo>
                        <a:pt x="810" y="71"/>
                      </a:lnTo>
                      <a:lnTo>
                        <a:pt x="810" y="62"/>
                      </a:lnTo>
                      <a:lnTo>
                        <a:pt x="810" y="54"/>
                      </a:lnTo>
                      <a:lnTo>
                        <a:pt x="810" y="46"/>
                      </a:lnTo>
                      <a:lnTo>
                        <a:pt x="810" y="37"/>
                      </a:lnTo>
                      <a:lnTo>
                        <a:pt x="810" y="31"/>
                      </a:lnTo>
                      <a:lnTo>
                        <a:pt x="810" y="23"/>
                      </a:lnTo>
                      <a:lnTo>
                        <a:pt x="810" y="16"/>
                      </a:lnTo>
                      <a:lnTo>
                        <a:pt x="810" y="12"/>
                      </a:lnTo>
                      <a:lnTo>
                        <a:pt x="810" y="8"/>
                      </a:lnTo>
                      <a:lnTo>
                        <a:pt x="810" y="4"/>
                      </a:lnTo>
                      <a:lnTo>
                        <a:pt x="810" y="2"/>
                      </a:lnTo>
                      <a:lnTo>
                        <a:pt x="810" y="0"/>
                      </a:lnTo>
                    </a:path>
                  </a:pathLst>
                </a:custGeom>
                <a:noFill/>
                <a:ln w="254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grpSp>
          <p:grpSp>
            <p:nvGrpSpPr>
              <p:cNvPr id="188" name="Group 91"/>
              <p:cNvGrpSpPr>
                <a:grpSpLocks/>
              </p:cNvGrpSpPr>
              <p:nvPr/>
            </p:nvGrpSpPr>
            <p:grpSpPr bwMode="auto">
              <a:xfrm>
                <a:off x="7303251" y="4025113"/>
                <a:ext cx="382587" cy="914400"/>
                <a:chOff x="10100" y="3449"/>
                <a:chExt cx="603" cy="1264"/>
              </a:xfrm>
            </p:grpSpPr>
            <p:sp>
              <p:nvSpPr>
                <p:cNvPr id="189" name="Rectangle 92"/>
                <p:cNvSpPr>
                  <a:spLocks noChangeArrowheads="1"/>
                </p:cNvSpPr>
                <p:nvPr/>
              </p:nvSpPr>
              <p:spPr bwMode="auto">
                <a:xfrm>
                  <a:off x="10100" y="3449"/>
                  <a:ext cx="603" cy="1263"/>
                </a:xfrm>
                <a:prstGeom prst="rect">
                  <a:avLst/>
                </a:prstGeom>
                <a:solidFill>
                  <a:srgbClr val="F2F2F2"/>
                </a:solidFill>
                <a:ln w="381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190" name="Rectangle 93"/>
                <p:cNvSpPr>
                  <a:spLocks noChangeArrowheads="1"/>
                </p:cNvSpPr>
                <p:nvPr/>
              </p:nvSpPr>
              <p:spPr bwMode="auto">
                <a:xfrm>
                  <a:off x="10100" y="3449"/>
                  <a:ext cx="603" cy="1263"/>
                </a:xfrm>
                <a:prstGeom prst="rect">
                  <a:avLst/>
                </a:prstGeom>
                <a:noFill/>
                <a:ln w="381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191" name="Rectangle 94"/>
                <p:cNvSpPr>
                  <a:spLocks noChangeArrowheads="1"/>
                </p:cNvSpPr>
                <p:nvPr/>
              </p:nvSpPr>
              <p:spPr bwMode="auto">
                <a:xfrm>
                  <a:off x="10133" y="4092"/>
                  <a:ext cx="474" cy="510"/>
                </a:xfrm>
                <a:prstGeom prst="rect">
                  <a:avLst/>
                </a:prstGeom>
                <a:noFill/>
                <a:ln w="381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192" name="Freeform 95"/>
                <p:cNvSpPr>
                  <a:spLocks/>
                </p:cNvSpPr>
                <p:nvPr/>
              </p:nvSpPr>
              <p:spPr bwMode="auto">
                <a:xfrm>
                  <a:off x="10134" y="3509"/>
                  <a:ext cx="472" cy="446"/>
                </a:xfrm>
                <a:custGeom>
                  <a:avLst/>
                  <a:gdLst>
                    <a:gd name="T0" fmla="*/ 0 w 472"/>
                    <a:gd name="T1" fmla="*/ 0 h 446"/>
                    <a:gd name="T2" fmla="*/ 472 w 472"/>
                    <a:gd name="T3" fmla="*/ 0 h 446"/>
                    <a:gd name="T4" fmla="*/ 472 w 472"/>
                    <a:gd name="T5" fmla="*/ 446 h 446"/>
                    <a:gd name="T6" fmla="*/ 0 w 472"/>
                    <a:gd name="T7" fmla="*/ 446 h 446"/>
                    <a:gd name="T8" fmla="*/ 0 w 472"/>
                    <a:gd name="T9" fmla="*/ 2 h 446"/>
                    <a:gd name="T10" fmla="*/ 0 w 472"/>
                    <a:gd name="T11" fmla="*/ 446 h 446"/>
                    <a:gd name="T12" fmla="*/ 399 w 472"/>
                    <a:gd name="T13" fmla="*/ 446 h 4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2" h="446">
                      <a:moveTo>
                        <a:pt x="0" y="0"/>
                      </a:moveTo>
                      <a:lnTo>
                        <a:pt x="472" y="0"/>
                      </a:lnTo>
                      <a:lnTo>
                        <a:pt x="472" y="446"/>
                      </a:lnTo>
                      <a:lnTo>
                        <a:pt x="0" y="446"/>
                      </a:lnTo>
                      <a:lnTo>
                        <a:pt x="0" y="2"/>
                      </a:lnTo>
                      <a:lnTo>
                        <a:pt x="0" y="446"/>
                      </a:lnTo>
                      <a:lnTo>
                        <a:pt x="399" y="446"/>
                      </a:lnTo>
                    </a:path>
                  </a:pathLst>
                </a:custGeom>
                <a:noFill/>
                <a:ln w="381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193" name="Line 96"/>
                <p:cNvSpPr>
                  <a:spLocks noChangeShapeType="1"/>
                </p:cNvSpPr>
                <p:nvPr/>
              </p:nvSpPr>
              <p:spPr bwMode="auto">
                <a:xfrm>
                  <a:off x="10130" y="380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194" name="Oval 97"/>
                <p:cNvSpPr>
                  <a:spLocks noChangeArrowheads="1"/>
                </p:cNvSpPr>
                <p:nvPr/>
              </p:nvSpPr>
              <p:spPr bwMode="auto">
                <a:xfrm>
                  <a:off x="10281" y="4501"/>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195" name="Oval 98"/>
                <p:cNvSpPr>
                  <a:spLocks noChangeArrowheads="1"/>
                </p:cNvSpPr>
                <p:nvPr/>
              </p:nvSpPr>
              <p:spPr bwMode="auto">
                <a:xfrm>
                  <a:off x="10281" y="4501"/>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196" name="Oval 99"/>
                <p:cNvSpPr>
                  <a:spLocks noChangeArrowheads="1"/>
                </p:cNvSpPr>
                <p:nvPr/>
              </p:nvSpPr>
              <p:spPr bwMode="auto">
                <a:xfrm>
                  <a:off x="10325"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197" name="Oval 100"/>
                <p:cNvSpPr>
                  <a:spLocks noChangeArrowheads="1"/>
                </p:cNvSpPr>
                <p:nvPr/>
              </p:nvSpPr>
              <p:spPr bwMode="auto">
                <a:xfrm>
                  <a:off x="10325"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198" name="Oval 101"/>
                <p:cNvSpPr>
                  <a:spLocks noChangeArrowheads="1"/>
                </p:cNvSpPr>
                <p:nvPr/>
              </p:nvSpPr>
              <p:spPr bwMode="auto">
                <a:xfrm>
                  <a:off x="10367"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199" name="Oval 102"/>
                <p:cNvSpPr>
                  <a:spLocks noChangeArrowheads="1"/>
                </p:cNvSpPr>
                <p:nvPr/>
              </p:nvSpPr>
              <p:spPr bwMode="auto">
                <a:xfrm>
                  <a:off x="10367"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00" name="Oval 103"/>
                <p:cNvSpPr>
                  <a:spLocks noChangeArrowheads="1"/>
                </p:cNvSpPr>
                <p:nvPr/>
              </p:nvSpPr>
              <p:spPr bwMode="auto">
                <a:xfrm>
                  <a:off x="10411"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01" name="Oval 104"/>
                <p:cNvSpPr>
                  <a:spLocks noChangeArrowheads="1"/>
                </p:cNvSpPr>
                <p:nvPr/>
              </p:nvSpPr>
              <p:spPr bwMode="auto">
                <a:xfrm>
                  <a:off x="10411"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02" name="Oval 105"/>
                <p:cNvSpPr>
                  <a:spLocks noChangeArrowheads="1"/>
                </p:cNvSpPr>
                <p:nvPr/>
              </p:nvSpPr>
              <p:spPr bwMode="auto">
                <a:xfrm>
                  <a:off x="10281" y="4535"/>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03" name="Oval 106"/>
                <p:cNvSpPr>
                  <a:spLocks noChangeArrowheads="1"/>
                </p:cNvSpPr>
                <p:nvPr/>
              </p:nvSpPr>
              <p:spPr bwMode="auto">
                <a:xfrm>
                  <a:off x="10281" y="4535"/>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04" name="Oval 107"/>
                <p:cNvSpPr>
                  <a:spLocks noChangeArrowheads="1"/>
                </p:cNvSpPr>
                <p:nvPr/>
              </p:nvSpPr>
              <p:spPr bwMode="auto">
                <a:xfrm>
                  <a:off x="10325"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05" name="Oval 108"/>
                <p:cNvSpPr>
                  <a:spLocks noChangeArrowheads="1"/>
                </p:cNvSpPr>
                <p:nvPr/>
              </p:nvSpPr>
              <p:spPr bwMode="auto">
                <a:xfrm>
                  <a:off x="10325"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06" name="Oval 109"/>
                <p:cNvSpPr>
                  <a:spLocks noChangeArrowheads="1"/>
                </p:cNvSpPr>
                <p:nvPr/>
              </p:nvSpPr>
              <p:spPr bwMode="auto">
                <a:xfrm>
                  <a:off x="10367"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07" name="Oval 110"/>
                <p:cNvSpPr>
                  <a:spLocks noChangeArrowheads="1"/>
                </p:cNvSpPr>
                <p:nvPr/>
              </p:nvSpPr>
              <p:spPr bwMode="auto">
                <a:xfrm>
                  <a:off x="10367"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08" name="Oval 111"/>
                <p:cNvSpPr>
                  <a:spLocks noChangeArrowheads="1"/>
                </p:cNvSpPr>
                <p:nvPr/>
              </p:nvSpPr>
              <p:spPr bwMode="auto">
                <a:xfrm>
                  <a:off x="10411"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09" name="Oval 112"/>
                <p:cNvSpPr>
                  <a:spLocks noChangeArrowheads="1"/>
                </p:cNvSpPr>
                <p:nvPr/>
              </p:nvSpPr>
              <p:spPr bwMode="auto">
                <a:xfrm>
                  <a:off x="10411"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10" name="Oval 113"/>
                <p:cNvSpPr>
                  <a:spLocks noChangeArrowheads="1"/>
                </p:cNvSpPr>
                <p:nvPr/>
              </p:nvSpPr>
              <p:spPr bwMode="auto">
                <a:xfrm>
                  <a:off x="10281" y="4572"/>
                  <a:ext cx="5"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11" name="Oval 114"/>
                <p:cNvSpPr>
                  <a:spLocks noChangeArrowheads="1"/>
                </p:cNvSpPr>
                <p:nvPr/>
              </p:nvSpPr>
              <p:spPr bwMode="auto">
                <a:xfrm>
                  <a:off x="10281" y="4572"/>
                  <a:ext cx="5"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12" name="Oval 115"/>
                <p:cNvSpPr>
                  <a:spLocks noChangeArrowheads="1"/>
                </p:cNvSpPr>
                <p:nvPr/>
              </p:nvSpPr>
              <p:spPr bwMode="auto">
                <a:xfrm>
                  <a:off x="10325"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13" name="Oval 116"/>
                <p:cNvSpPr>
                  <a:spLocks noChangeArrowheads="1"/>
                </p:cNvSpPr>
                <p:nvPr/>
              </p:nvSpPr>
              <p:spPr bwMode="auto">
                <a:xfrm>
                  <a:off x="10325"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14" name="Oval 117"/>
                <p:cNvSpPr>
                  <a:spLocks noChangeArrowheads="1"/>
                </p:cNvSpPr>
                <p:nvPr/>
              </p:nvSpPr>
              <p:spPr bwMode="auto">
                <a:xfrm>
                  <a:off x="10369"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15" name="Oval 118"/>
                <p:cNvSpPr>
                  <a:spLocks noChangeArrowheads="1"/>
                </p:cNvSpPr>
                <p:nvPr/>
              </p:nvSpPr>
              <p:spPr bwMode="auto">
                <a:xfrm>
                  <a:off x="10369"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16" name="Oval 119"/>
                <p:cNvSpPr>
                  <a:spLocks noChangeArrowheads="1"/>
                </p:cNvSpPr>
                <p:nvPr/>
              </p:nvSpPr>
              <p:spPr bwMode="auto">
                <a:xfrm>
                  <a:off x="10411"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17" name="Oval 120"/>
                <p:cNvSpPr>
                  <a:spLocks noChangeArrowheads="1"/>
                </p:cNvSpPr>
                <p:nvPr/>
              </p:nvSpPr>
              <p:spPr bwMode="auto">
                <a:xfrm>
                  <a:off x="10411"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18" name="Oval 121"/>
                <p:cNvSpPr>
                  <a:spLocks noChangeArrowheads="1"/>
                </p:cNvSpPr>
                <p:nvPr/>
              </p:nvSpPr>
              <p:spPr bwMode="auto">
                <a:xfrm>
                  <a:off x="10450" y="4501"/>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19" name="Oval 122"/>
                <p:cNvSpPr>
                  <a:spLocks noChangeArrowheads="1"/>
                </p:cNvSpPr>
                <p:nvPr/>
              </p:nvSpPr>
              <p:spPr bwMode="auto">
                <a:xfrm>
                  <a:off x="10450" y="4501"/>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20" name="Oval 123"/>
                <p:cNvSpPr>
                  <a:spLocks noChangeArrowheads="1"/>
                </p:cNvSpPr>
                <p:nvPr/>
              </p:nvSpPr>
              <p:spPr bwMode="auto">
                <a:xfrm>
                  <a:off x="10450" y="4535"/>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21" name="Oval 124"/>
                <p:cNvSpPr>
                  <a:spLocks noChangeArrowheads="1"/>
                </p:cNvSpPr>
                <p:nvPr/>
              </p:nvSpPr>
              <p:spPr bwMode="auto">
                <a:xfrm>
                  <a:off x="10450" y="4535"/>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22" name="Oval 125"/>
                <p:cNvSpPr>
                  <a:spLocks noChangeArrowheads="1"/>
                </p:cNvSpPr>
                <p:nvPr/>
              </p:nvSpPr>
              <p:spPr bwMode="auto">
                <a:xfrm>
                  <a:off x="10450" y="4572"/>
                  <a:ext cx="2" cy="2"/>
                </a:xfrm>
                <a:prstGeom prst="ellipse">
                  <a:avLst/>
                </a:prstGeom>
                <a:solidFill>
                  <a:srgbClr val="7F7F7F"/>
                </a:solidFill>
                <a:ln w="1270">
                  <a:solidFill>
                    <a:srgbClr val="000000"/>
                  </a:solidFill>
                  <a:round/>
                  <a:headEnd/>
                  <a:tailEnd/>
                </a:ln>
              </p:spPr>
              <p:txBody>
                <a:bodyPr/>
                <a:lstStyle/>
                <a:p>
                  <a:pPr fontAlgn="base">
                    <a:spcBef>
                      <a:spcPct val="0"/>
                    </a:spcBef>
                    <a:spcAft>
                      <a:spcPct val="0"/>
                    </a:spcAft>
                    <a:defRPr/>
                  </a:pPr>
                  <a:endParaRPr lang="en-US" sz="1000" dirty="0">
                    <a:solidFill>
                      <a:srgbClr val="ACCBF9"/>
                    </a:solidFill>
                  </a:endParaRPr>
                </a:p>
              </p:txBody>
            </p:sp>
            <p:sp>
              <p:nvSpPr>
                <p:cNvPr id="223" name="Oval 126"/>
                <p:cNvSpPr>
                  <a:spLocks noChangeArrowheads="1"/>
                </p:cNvSpPr>
                <p:nvPr/>
              </p:nvSpPr>
              <p:spPr bwMode="auto">
                <a:xfrm>
                  <a:off x="10450" y="4572"/>
                  <a:ext cx="2" cy="2"/>
                </a:xfrm>
                <a:prstGeom prst="ellipse">
                  <a:avLst/>
                </a:prstGeom>
                <a:noFill/>
                <a:ln w="1270">
                  <a:solidFill>
                    <a:srgbClr val="7F7F7F"/>
                  </a:solidFill>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24" name="Line 127"/>
                <p:cNvSpPr>
                  <a:spLocks noChangeShapeType="1"/>
                </p:cNvSpPr>
                <p:nvPr/>
              </p:nvSpPr>
              <p:spPr bwMode="auto">
                <a:xfrm>
                  <a:off x="10207"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25" name="Rectangle 128"/>
                <p:cNvSpPr>
                  <a:spLocks noChangeArrowheads="1"/>
                </p:cNvSpPr>
                <p:nvPr/>
              </p:nvSpPr>
              <p:spPr bwMode="auto">
                <a:xfrm>
                  <a:off x="10131" y="3975"/>
                  <a:ext cx="478" cy="67"/>
                </a:xfrm>
                <a:prstGeom prst="rect">
                  <a:avLst/>
                </a:prstGeom>
                <a:solidFill>
                  <a:srgbClr val="E5E5E5"/>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26" name="Rectangle 129"/>
                <p:cNvSpPr>
                  <a:spLocks noChangeArrowheads="1"/>
                </p:cNvSpPr>
                <p:nvPr/>
              </p:nvSpPr>
              <p:spPr bwMode="auto">
                <a:xfrm>
                  <a:off x="10131" y="3975"/>
                  <a:ext cx="478" cy="67"/>
                </a:xfrm>
                <a:prstGeom prst="rect">
                  <a:avLst/>
                </a:prstGeom>
                <a:noFill/>
                <a:ln w="127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27" name="Rectangle 130"/>
                <p:cNvSpPr>
                  <a:spLocks noChangeArrowheads="1"/>
                </p:cNvSpPr>
                <p:nvPr/>
              </p:nvSpPr>
              <p:spPr bwMode="auto">
                <a:xfrm>
                  <a:off x="10134" y="3978"/>
                  <a:ext cx="240" cy="63"/>
                </a:xfrm>
                <a:prstGeom prst="rect">
                  <a:avLst/>
                </a:prstGeom>
                <a:solidFill>
                  <a:srgbClr val="E5E5E5"/>
                </a:solidFill>
                <a:ln w="254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28" name="Rectangle 131"/>
                <p:cNvSpPr>
                  <a:spLocks noChangeArrowheads="1"/>
                </p:cNvSpPr>
                <p:nvPr/>
              </p:nvSpPr>
              <p:spPr bwMode="auto">
                <a:xfrm>
                  <a:off x="10134" y="3978"/>
                  <a:ext cx="240" cy="63"/>
                </a:xfrm>
                <a:prstGeom prst="rect">
                  <a:avLst/>
                </a:prstGeom>
                <a:noFill/>
                <a:ln w="2540">
                  <a:solidFill>
                    <a:srgbClr val="7F7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29" name="Rectangle 132"/>
                <p:cNvSpPr>
                  <a:spLocks noChangeArrowheads="1"/>
                </p:cNvSpPr>
                <p:nvPr/>
              </p:nvSpPr>
              <p:spPr bwMode="auto">
                <a:xfrm>
                  <a:off x="10141" y="4000"/>
                  <a:ext cx="226" cy="7"/>
                </a:xfrm>
                <a:prstGeom prst="rect">
                  <a:avLst/>
                </a:prstGeom>
                <a:solidFill>
                  <a:srgbClr val="D8D8D8"/>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30" name="Rectangle 133"/>
                <p:cNvSpPr>
                  <a:spLocks noChangeArrowheads="1"/>
                </p:cNvSpPr>
                <p:nvPr/>
              </p:nvSpPr>
              <p:spPr bwMode="auto">
                <a:xfrm>
                  <a:off x="10141" y="4000"/>
                  <a:ext cx="226" cy="7"/>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31" name="Rectangle 134"/>
                <p:cNvSpPr>
                  <a:spLocks noChangeArrowheads="1"/>
                </p:cNvSpPr>
                <p:nvPr/>
              </p:nvSpPr>
              <p:spPr bwMode="auto">
                <a:xfrm>
                  <a:off x="10219" y="4004"/>
                  <a:ext cx="71" cy="13"/>
                </a:xfrm>
                <a:prstGeom prst="rect">
                  <a:avLst/>
                </a:prstGeom>
                <a:solidFill>
                  <a:srgbClr val="F2F2F2"/>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32" name="Rectangle 135"/>
                <p:cNvSpPr>
                  <a:spLocks noChangeArrowheads="1"/>
                </p:cNvSpPr>
                <p:nvPr/>
              </p:nvSpPr>
              <p:spPr bwMode="auto">
                <a:xfrm>
                  <a:off x="10219" y="4004"/>
                  <a:ext cx="71" cy="1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33" name="Freeform 136"/>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34" name="Freeform 137"/>
                <p:cNvSpPr>
                  <a:spLocks/>
                </p:cNvSpPr>
                <p:nvPr/>
              </p:nvSpPr>
              <p:spPr bwMode="auto">
                <a:xfrm>
                  <a:off x="10216" y="3993"/>
                  <a:ext cx="79" cy="4"/>
                </a:xfrm>
                <a:custGeom>
                  <a:avLst/>
                  <a:gdLst>
                    <a:gd name="T0" fmla="*/ 75 w 79"/>
                    <a:gd name="T1" fmla="*/ 0 h 4"/>
                    <a:gd name="T2" fmla="*/ 2 w 79"/>
                    <a:gd name="T3" fmla="*/ 0 h 4"/>
                    <a:gd name="T4" fmla="*/ 0 w 79"/>
                    <a:gd name="T5" fmla="*/ 4 h 4"/>
                    <a:gd name="T6" fmla="*/ 79 w 79"/>
                    <a:gd name="T7" fmla="*/ 4 h 4"/>
                    <a:gd name="T8" fmla="*/ 75 w 79"/>
                    <a:gd name="T9" fmla="*/ 0 h 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 h="4">
                      <a:moveTo>
                        <a:pt x="75" y="0"/>
                      </a:moveTo>
                      <a:lnTo>
                        <a:pt x="2" y="0"/>
                      </a:lnTo>
                      <a:lnTo>
                        <a:pt x="0" y="4"/>
                      </a:lnTo>
                      <a:lnTo>
                        <a:pt x="79" y="4"/>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35" name="Freeform 138"/>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close/>
                    </a:path>
                  </a:pathLst>
                </a:custGeom>
                <a:solidFill>
                  <a:srgbClr val="CCCCCC"/>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36" name="Freeform 139"/>
                <p:cNvSpPr>
                  <a:spLocks/>
                </p:cNvSpPr>
                <p:nvPr/>
              </p:nvSpPr>
              <p:spPr bwMode="auto">
                <a:xfrm>
                  <a:off x="10291" y="4001"/>
                  <a:ext cx="75" cy="2"/>
                </a:xfrm>
                <a:custGeom>
                  <a:avLst/>
                  <a:gdLst>
                    <a:gd name="T0" fmla="*/ 75 w 75"/>
                    <a:gd name="T1" fmla="*/ 0 h 2"/>
                    <a:gd name="T2" fmla="*/ 2 w 75"/>
                    <a:gd name="T3" fmla="*/ 0 h 2"/>
                    <a:gd name="T4" fmla="*/ 0 w 75"/>
                    <a:gd name="T5" fmla="*/ 2 h 2"/>
                    <a:gd name="T6" fmla="*/ 75 w 75"/>
                    <a:gd name="T7" fmla="*/ 2 h 2"/>
                    <a:gd name="T8" fmla="*/ 75 w 75"/>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5" h="2">
                      <a:moveTo>
                        <a:pt x="75" y="0"/>
                      </a:moveTo>
                      <a:lnTo>
                        <a:pt x="2" y="0"/>
                      </a:lnTo>
                      <a:lnTo>
                        <a:pt x="0" y="2"/>
                      </a:lnTo>
                      <a:lnTo>
                        <a:pt x="75"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37" name="Freeform 140"/>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close/>
                    </a:path>
                  </a:pathLst>
                </a:custGeom>
                <a:solidFill>
                  <a:srgbClr val="000000"/>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38" name="Freeform 141"/>
                <p:cNvSpPr>
                  <a:spLocks/>
                </p:cNvSpPr>
                <p:nvPr/>
              </p:nvSpPr>
              <p:spPr bwMode="auto">
                <a:xfrm>
                  <a:off x="10218" y="4005"/>
                  <a:ext cx="4" cy="11"/>
                </a:xfrm>
                <a:custGeom>
                  <a:avLst/>
                  <a:gdLst>
                    <a:gd name="T0" fmla="*/ 0 w 4"/>
                    <a:gd name="T1" fmla="*/ 0 h 11"/>
                    <a:gd name="T2" fmla="*/ 0 w 4"/>
                    <a:gd name="T3" fmla="*/ 0 h 11"/>
                    <a:gd name="T4" fmla="*/ 0 w 4"/>
                    <a:gd name="T5" fmla="*/ 11 h 11"/>
                    <a:gd name="T6" fmla="*/ 4 w 4"/>
                    <a:gd name="T7" fmla="*/ 0 h 11"/>
                    <a:gd name="T8" fmla="*/ 0 w 4"/>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 h="11">
                      <a:moveTo>
                        <a:pt x="0" y="0"/>
                      </a:moveTo>
                      <a:lnTo>
                        <a:pt x="0" y="0"/>
                      </a:lnTo>
                      <a:lnTo>
                        <a:pt x="0" y="11"/>
                      </a:lnTo>
                      <a:lnTo>
                        <a:pt x="4"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39" name="Freeform 142"/>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close/>
                    </a:path>
                  </a:pathLst>
                </a:custGeom>
                <a:solidFill>
                  <a:srgbClr val="000000"/>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40" name="Freeform 143"/>
                <p:cNvSpPr>
                  <a:spLocks/>
                </p:cNvSpPr>
                <p:nvPr/>
              </p:nvSpPr>
              <p:spPr bwMode="auto">
                <a:xfrm>
                  <a:off x="10287" y="4005"/>
                  <a:ext cx="2" cy="11"/>
                </a:xfrm>
                <a:custGeom>
                  <a:avLst/>
                  <a:gdLst>
                    <a:gd name="T0" fmla="*/ 2 w 2"/>
                    <a:gd name="T1" fmla="*/ 0 h 11"/>
                    <a:gd name="T2" fmla="*/ 2 w 2"/>
                    <a:gd name="T3" fmla="*/ 0 h 11"/>
                    <a:gd name="T4" fmla="*/ 2 w 2"/>
                    <a:gd name="T5" fmla="*/ 11 h 11"/>
                    <a:gd name="T6" fmla="*/ 0 w 2"/>
                    <a:gd name="T7" fmla="*/ 0 h 11"/>
                    <a:gd name="T8" fmla="*/ 2 w 2"/>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11">
                      <a:moveTo>
                        <a:pt x="2" y="0"/>
                      </a:moveTo>
                      <a:lnTo>
                        <a:pt x="2" y="0"/>
                      </a:lnTo>
                      <a:lnTo>
                        <a:pt x="2" y="11"/>
                      </a:lnTo>
                      <a:lnTo>
                        <a:pt x="0" y="0"/>
                      </a:lnTo>
                      <a:lnTo>
                        <a:pt x="2"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41" name="Rectangle 144"/>
                <p:cNvSpPr>
                  <a:spLocks noChangeArrowheads="1"/>
                </p:cNvSpPr>
                <p:nvPr/>
              </p:nvSpPr>
              <p:spPr bwMode="auto">
                <a:xfrm>
                  <a:off x="10191" y="4023"/>
                  <a:ext cx="13" cy="2"/>
                </a:xfrm>
                <a:prstGeom prst="rect">
                  <a:avLst/>
                </a:prstGeom>
                <a:solidFill>
                  <a:srgbClr val="83FF00"/>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42" name="Rectangle 145"/>
                <p:cNvSpPr>
                  <a:spLocks noChangeArrowheads="1"/>
                </p:cNvSpPr>
                <p:nvPr/>
              </p:nvSpPr>
              <p:spPr bwMode="auto">
                <a:xfrm>
                  <a:off x="10191" y="4023"/>
                  <a:ext cx="13" cy="2"/>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43" name="Freeform 146"/>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close/>
                    </a:path>
                  </a:pathLst>
                </a:custGeom>
                <a:solidFill>
                  <a:srgbClr val="CCCCCC"/>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44" name="Freeform 147"/>
                <p:cNvSpPr>
                  <a:spLocks/>
                </p:cNvSpPr>
                <p:nvPr/>
              </p:nvSpPr>
              <p:spPr bwMode="auto">
                <a:xfrm>
                  <a:off x="10138" y="4001"/>
                  <a:ext cx="78" cy="2"/>
                </a:xfrm>
                <a:custGeom>
                  <a:avLst/>
                  <a:gdLst>
                    <a:gd name="T0" fmla="*/ 75 w 78"/>
                    <a:gd name="T1" fmla="*/ 0 h 2"/>
                    <a:gd name="T2" fmla="*/ 2 w 78"/>
                    <a:gd name="T3" fmla="*/ 0 h 2"/>
                    <a:gd name="T4" fmla="*/ 0 w 78"/>
                    <a:gd name="T5" fmla="*/ 2 h 2"/>
                    <a:gd name="T6" fmla="*/ 78 w 78"/>
                    <a:gd name="T7" fmla="*/ 2 h 2"/>
                    <a:gd name="T8" fmla="*/ 75 w 78"/>
                    <a:gd name="T9" fmla="*/ 0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8" h="2">
                      <a:moveTo>
                        <a:pt x="75" y="0"/>
                      </a:moveTo>
                      <a:lnTo>
                        <a:pt x="2" y="0"/>
                      </a:lnTo>
                      <a:lnTo>
                        <a:pt x="0" y="2"/>
                      </a:lnTo>
                      <a:lnTo>
                        <a:pt x="78" y="2"/>
                      </a:lnTo>
                      <a:lnTo>
                        <a:pt x="75"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45" name="Freeform 148"/>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close/>
                    </a:path>
                  </a:pathLst>
                </a:custGeom>
                <a:solidFill>
                  <a:srgbClr val="D8D8D8"/>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46" name="Freeform 149"/>
                <p:cNvSpPr>
                  <a:spLocks/>
                </p:cNvSpPr>
                <p:nvPr/>
              </p:nvSpPr>
              <p:spPr bwMode="auto">
                <a:xfrm>
                  <a:off x="10303" y="4020"/>
                  <a:ext cx="25" cy="8"/>
                </a:xfrm>
                <a:custGeom>
                  <a:avLst/>
                  <a:gdLst>
                    <a:gd name="T0" fmla="*/ 25 w 25"/>
                    <a:gd name="T1" fmla="*/ 4 h 8"/>
                    <a:gd name="T2" fmla="*/ 25 w 25"/>
                    <a:gd name="T3" fmla="*/ 2 h 8"/>
                    <a:gd name="T4" fmla="*/ 25 w 25"/>
                    <a:gd name="T5" fmla="*/ 2 h 8"/>
                    <a:gd name="T6" fmla="*/ 25 w 25"/>
                    <a:gd name="T7" fmla="*/ 2 h 8"/>
                    <a:gd name="T8" fmla="*/ 23 w 25"/>
                    <a:gd name="T9" fmla="*/ 2 h 8"/>
                    <a:gd name="T10" fmla="*/ 23 w 25"/>
                    <a:gd name="T11" fmla="*/ 0 h 8"/>
                    <a:gd name="T12" fmla="*/ 23 w 25"/>
                    <a:gd name="T13" fmla="*/ 0 h 8"/>
                    <a:gd name="T14" fmla="*/ 21 w 25"/>
                    <a:gd name="T15" fmla="*/ 0 h 8"/>
                    <a:gd name="T16" fmla="*/ 21 w 25"/>
                    <a:gd name="T17" fmla="*/ 0 h 8"/>
                    <a:gd name="T18" fmla="*/ 4 w 25"/>
                    <a:gd name="T19" fmla="*/ 0 h 8"/>
                    <a:gd name="T20" fmla="*/ 2 w 25"/>
                    <a:gd name="T21" fmla="*/ 0 h 8"/>
                    <a:gd name="T22" fmla="*/ 2 w 25"/>
                    <a:gd name="T23" fmla="*/ 0 h 8"/>
                    <a:gd name="T24" fmla="*/ 2 w 25"/>
                    <a:gd name="T25" fmla="*/ 0 h 8"/>
                    <a:gd name="T26" fmla="*/ 0 w 25"/>
                    <a:gd name="T27" fmla="*/ 2 h 8"/>
                    <a:gd name="T28" fmla="*/ 0 w 25"/>
                    <a:gd name="T29" fmla="*/ 2 h 8"/>
                    <a:gd name="T30" fmla="*/ 0 w 25"/>
                    <a:gd name="T31" fmla="*/ 2 h 8"/>
                    <a:gd name="T32" fmla="*/ 0 w 25"/>
                    <a:gd name="T33" fmla="*/ 2 h 8"/>
                    <a:gd name="T34" fmla="*/ 0 w 25"/>
                    <a:gd name="T35" fmla="*/ 4 h 8"/>
                    <a:gd name="T36" fmla="*/ 0 w 25"/>
                    <a:gd name="T37" fmla="*/ 4 h 8"/>
                    <a:gd name="T38" fmla="*/ 0 w 25"/>
                    <a:gd name="T39" fmla="*/ 6 h 8"/>
                    <a:gd name="T40" fmla="*/ 0 w 25"/>
                    <a:gd name="T41" fmla="*/ 6 h 8"/>
                    <a:gd name="T42" fmla="*/ 0 w 25"/>
                    <a:gd name="T43" fmla="*/ 6 h 8"/>
                    <a:gd name="T44" fmla="*/ 0 w 25"/>
                    <a:gd name="T45" fmla="*/ 6 h 8"/>
                    <a:gd name="T46" fmla="*/ 2 w 25"/>
                    <a:gd name="T47" fmla="*/ 8 h 8"/>
                    <a:gd name="T48" fmla="*/ 2 w 25"/>
                    <a:gd name="T49" fmla="*/ 8 h 8"/>
                    <a:gd name="T50" fmla="*/ 2 w 25"/>
                    <a:gd name="T51" fmla="*/ 8 h 8"/>
                    <a:gd name="T52" fmla="*/ 4 w 25"/>
                    <a:gd name="T53" fmla="*/ 8 h 8"/>
                    <a:gd name="T54" fmla="*/ 21 w 25"/>
                    <a:gd name="T55" fmla="*/ 8 h 8"/>
                    <a:gd name="T56" fmla="*/ 21 w 25"/>
                    <a:gd name="T57" fmla="*/ 8 h 8"/>
                    <a:gd name="T58" fmla="*/ 23 w 25"/>
                    <a:gd name="T59" fmla="*/ 8 h 8"/>
                    <a:gd name="T60" fmla="*/ 23 w 25"/>
                    <a:gd name="T61" fmla="*/ 8 h 8"/>
                    <a:gd name="T62" fmla="*/ 23 w 25"/>
                    <a:gd name="T63" fmla="*/ 6 h 8"/>
                    <a:gd name="T64" fmla="*/ 25 w 25"/>
                    <a:gd name="T65" fmla="*/ 6 h 8"/>
                    <a:gd name="T66" fmla="*/ 25 w 25"/>
                    <a:gd name="T67" fmla="*/ 6 h 8"/>
                    <a:gd name="T68" fmla="*/ 25 w 25"/>
                    <a:gd name="T69" fmla="*/ 6 h 8"/>
                    <a:gd name="T70" fmla="*/ 25 w 25"/>
                    <a:gd name="T71" fmla="*/ 4 h 8"/>
                    <a:gd name="T72" fmla="*/ 25 w 25"/>
                    <a:gd name="T73" fmla="*/ 4 h 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5" h="8">
                      <a:moveTo>
                        <a:pt x="25" y="4"/>
                      </a:moveTo>
                      <a:lnTo>
                        <a:pt x="25" y="2"/>
                      </a:lnTo>
                      <a:lnTo>
                        <a:pt x="23" y="2"/>
                      </a:lnTo>
                      <a:lnTo>
                        <a:pt x="23" y="0"/>
                      </a:lnTo>
                      <a:lnTo>
                        <a:pt x="21" y="0"/>
                      </a:lnTo>
                      <a:lnTo>
                        <a:pt x="4" y="0"/>
                      </a:lnTo>
                      <a:lnTo>
                        <a:pt x="2" y="0"/>
                      </a:lnTo>
                      <a:lnTo>
                        <a:pt x="0" y="2"/>
                      </a:lnTo>
                      <a:lnTo>
                        <a:pt x="0" y="4"/>
                      </a:lnTo>
                      <a:lnTo>
                        <a:pt x="0" y="6"/>
                      </a:lnTo>
                      <a:lnTo>
                        <a:pt x="2" y="8"/>
                      </a:lnTo>
                      <a:lnTo>
                        <a:pt x="4" y="8"/>
                      </a:lnTo>
                      <a:lnTo>
                        <a:pt x="21" y="8"/>
                      </a:lnTo>
                      <a:lnTo>
                        <a:pt x="23" y="8"/>
                      </a:lnTo>
                      <a:lnTo>
                        <a:pt x="23" y="6"/>
                      </a:lnTo>
                      <a:lnTo>
                        <a:pt x="25" y="6"/>
                      </a:lnTo>
                      <a:lnTo>
                        <a:pt x="25" y="4"/>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47" name="Line 150"/>
                <p:cNvSpPr>
                  <a:spLocks noChangeShapeType="1"/>
                </p:cNvSpPr>
                <p:nvPr/>
              </p:nvSpPr>
              <p:spPr bwMode="auto">
                <a:xfrm>
                  <a:off x="10130" y="3659"/>
                  <a:ext cx="476" cy="1"/>
                </a:xfrm>
                <a:prstGeom prst="line">
                  <a:avLst/>
                </a:prstGeom>
                <a:noFill/>
                <a:ln w="3810">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48" name="Rectangle 151"/>
                <p:cNvSpPr>
                  <a:spLocks noChangeArrowheads="1"/>
                </p:cNvSpPr>
                <p:nvPr/>
              </p:nvSpPr>
              <p:spPr bwMode="auto">
                <a:xfrm>
                  <a:off x="10237" y="3551"/>
                  <a:ext cx="266" cy="61"/>
                </a:xfrm>
                <a:prstGeom prst="rect">
                  <a:avLst/>
                </a:prstGeom>
                <a:solidFill>
                  <a:srgbClr val="E5E5E5"/>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49" name="Rectangle 152"/>
                <p:cNvSpPr>
                  <a:spLocks noChangeArrowheads="1"/>
                </p:cNvSpPr>
                <p:nvPr/>
              </p:nvSpPr>
              <p:spPr bwMode="auto">
                <a:xfrm>
                  <a:off x="10237" y="3551"/>
                  <a:ext cx="266" cy="61"/>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50" name="Rectangle 153"/>
                <p:cNvSpPr>
                  <a:spLocks noChangeArrowheads="1"/>
                </p:cNvSpPr>
                <p:nvPr/>
              </p:nvSpPr>
              <p:spPr bwMode="auto">
                <a:xfrm>
                  <a:off x="10258" y="3554"/>
                  <a:ext cx="226" cy="43"/>
                </a:xfrm>
                <a:prstGeom prst="rect">
                  <a:avLst/>
                </a:prstGeom>
                <a:solidFill>
                  <a:srgbClr val="000000"/>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51" name="Rectangle 154"/>
                <p:cNvSpPr>
                  <a:spLocks noChangeArrowheads="1"/>
                </p:cNvSpPr>
                <p:nvPr/>
              </p:nvSpPr>
              <p:spPr bwMode="auto">
                <a:xfrm>
                  <a:off x="10258" y="3554"/>
                  <a:ext cx="226" cy="43"/>
                </a:xfrm>
                <a:prstGeom prst="rect">
                  <a:avLst/>
                </a:prstGeom>
                <a:noFill/>
                <a:ln w="127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52" name="Freeform 155"/>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close/>
                    </a:path>
                  </a:pathLst>
                </a:custGeom>
                <a:solidFill>
                  <a:srgbClr val="F2F2F2"/>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53" name="Freeform 156"/>
                <p:cNvSpPr>
                  <a:spLocks/>
                </p:cNvSpPr>
                <p:nvPr/>
              </p:nvSpPr>
              <p:spPr bwMode="auto">
                <a:xfrm>
                  <a:off x="10257" y="3550"/>
                  <a:ext cx="228" cy="46"/>
                </a:xfrm>
                <a:custGeom>
                  <a:avLst/>
                  <a:gdLst>
                    <a:gd name="T0" fmla="*/ 0 w 228"/>
                    <a:gd name="T1" fmla="*/ 0 h 46"/>
                    <a:gd name="T2" fmla="*/ 0 w 228"/>
                    <a:gd name="T3" fmla="*/ 42 h 46"/>
                    <a:gd name="T4" fmla="*/ 11 w 228"/>
                    <a:gd name="T5" fmla="*/ 42 h 46"/>
                    <a:gd name="T6" fmla="*/ 11 w 228"/>
                    <a:gd name="T7" fmla="*/ 46 h 46"/>
                    <a:gd name="T8" fmla="*/ 215 w 228"/>
                    <a:gd name="T9" fmla="*/ 46 h 46"/>
                    <a:gd name="T10" fmla="*/ 215 w 228"/>
                    <a:gd name="T11" fmla="*/ 42 h 46"/>
                    <a:gd name="T12" fmla="*/ 228 w 228"/>
                    <a:gd name="T13" fmla="*/ 42 h 46"/>
                    <a:gd name="T14" fmla="*/ 228 w 228"/>
                    <a:gd name="T15" fmla="*/ 0 h 46"/>
                    <a:gd name="T16" fmla="*/ 0 w 228"/>
                    <a:gd name="T17" fmla="*/ 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28" h="46">
                      <a:moveTo>
                        <a:pt x="0" y="0"/>
                      </a:moveTo>
                      <a:lnTo>
                        <a:pt x="0" y="42"/>
                      </a:lnTo>
                      <a:lnTo>
                        <a:pt x="11" y="42"/>
                      </a:lnTo>
                      <a:lnTo>
                        <a:pt x="11" y="46"/>
                      </a:lnTo>
                      <a:lnTo>
                        <a:pt x="215" y="46"/>
                      </a:lnTo>
                      <a:lnTo>
                        <a:pt x="215" y="42"/>
                      </a:lnTo>
                      <a:lnTo>
                        <a:pt x="228" y="42"/>
                      </a:lnTo>
                      <a:lnTo>
                        <a:pt x="228" y="0"/>
                      </a:lnTo>
                      <a:lnTo>
                        <a:pt x="0" y="0"/>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54" name="Freeform 157"/>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55" name="Freeform 158"/>
                <p:cNvSpPr>
                  <a:spLocks/>
                </p:cNvSpPr>
                <p:nvPr/>
              </p:nvSpPr>
              <p:spPr bwMode="auto">
                <a:xfrm>
                  <a:off x="10464" y="3555"/>
                  <a:ext cx="4" cy="37"/>
                </a:xfrm>
                <a:custGeom>
                  <a:avLst/>
                  <a:gdLst>
                    <a:gd name="T0" fmla="*/ 4 w 4"/>
                    <a:gd name="T1" fmla="*/ 2 h 37"/>
                    <a:gd name="T2" fmla="*/ 4 w 4"/>
                    <a:gd name="T3" fmla="*/ 2 h 37"/>
                    <a:gd name="T4" fmla="*/ 4 w 4"/>
                    <a:gd name="T5" fmla="*/ 0 h 37"/>
                    <a:gd name="T6" fmla="*/ 2 w 4"/>
                    <a:gd name="T7" fmla="*/ 0 h 37"/>
                    <a:gd name="T8" fmla="*/ 2 w 4"/>
                    <a:gd name="T9" fmla="*/ 0 h 37"/>
                    <a:gd name="T10" fmla="*/ 2 w 4"/>
                    <a:gd name="T11" fmla="*/ 0 h 37"/>
                    <a:gd name="T12" fmla="*/ 0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0 w 4"/>
                    <a:gd name="T27" fmla="*/ 37 h 37"/>
                    <a:gd name="T28" fmla="*/ 2 w 4"/>
                    <a:gd name="T29" fmla="*/ 37 h 37"/>
                    <a:gd name="T30" fmla="*/ 2 w 4"/>
                    <a:gd name="T31" fmla="*/ 37 h 37"/>
                    <a:gd name="T32" fmla="*/ 2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56" name="Freeform 159"/>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close/>
                    </a:path>
                  </a:pathLst>
                </a:custGeom>
                <a:solidFill>
                  <a:srgbClr val="E5E5E5"/>
                </a:solidFill>
                <a:ln w="1270">
                  <a:solidFill>
                    <a:srgbClr val="000000"/>
                  </a:solidFill>
                  <a:prstDash val="solid"/>
                  <a:round/>
                  <a:headEnd/>
                  <a:tailEnd/>
                </a:ln>
              </p:spPr>
              <p:txBody>
                <a:bodyPr/>
                <a:lstStyle/>
                <a:p>
                  <a:pPr fontAlgn="base">
                    <a:spcBef>
                      <a:spcPct val="0"/>
                    </a:spcBef>
                    <a:spcAft>
                      <a:spcPct val="0"/>
                    </a:spcAft>
                    <a:defRPr/>
                  </a:pPr>
                  <a:endParaRPr lang="en-US" sz="1000" dirty="0">
                    <a:solidFill>
                      <a:srgbClr val="ACCBF9"/>
                    </a:solidFill>
                  </a:endParaRPr>
                </a:p>
              </p:txBody>
            </p:sp>
            <p:sp>
              <p:nvSpPr>
                <p:cNvPr id="257" name="Freeform 160"/>
                <p:cNvSpPr>
                  <a:spLocks/>
                </p:cNvSpPr>
                <p:nvPr/>
              </p:nvSpPr>
              <p:spPr bwMode="auto">
                <a:xfrm>
                  <a:off x="10272" y="3555"/>
                  <a:ext cx="4" cy="37"/>
                </a:xfrm>
                <a:custGeom>
                  <a:avLst/>
                  <a:gdLst>
                    <a:gd name="T0" fmla="*/ 4 w 4"/>
                    <a:gd name="T1" fmla="*/ 2 h 37"/>
                    <a:gd name="T2" fmla="*/ 4 w 4"/>
                    <a:gd name="T3" fmla="*/ 2 h 37"/>
                    <a:gd name="T4" fmla="*/ 4 w 4"/>
                    <a:gd name="T5" fmla="*/ 0 h 37"/>
                    <a:gd name="T6" fmla="*/ 4 w 4"/>
                    <a:gd name="T7" fmla="*/ 0 h 37"/>
                    <a:gd name="T8" fmla="*/ 2 w 4"/>
                    <a:gd name="T9" fmla="*/ 0 h 37"/>
                    <a:gd name="T10" fmla="*/ 2 w 4"/>
                    <a:gd name="T11" fmla="*/ 0 h 37"/>
                    <a:gd name="T12" fmla="*/ 2 w 4"/>
                    <a:gd name="T13" fmla="*/ 0 h 37"/>
                    <a:gd name="T14" fmla="*/ 0 w 4"/>
                    <a:gd name="T15" fmla="*/ 0 h 37"/>
                    <a:gd name="T16" fmla="*/ 0 w 4"/>
                    <a:gd name="T17" fmla="*/ 2 h 37"/>
                    <a:gd name="T18" fmla="*/ 0 w 4"/>
                    <a:gd name="T19" fmla="*/ 2 h 37"/>
                    <a:gd name="T20" fmla="*/ 0 w 4"/>
                    <a:gd name="T21" fmla="*/ 35 h 37"/>
                    <a:gd name="T22" fmla="*/ 0 w 4"/>
                    <a:gd name="T23" fmla="*/ 37 h 37"/>
                    <a:gd name="T24" fmla="*/ 0 w 4"/>
                    <a:gd name="T25" fmla="*/ 37 h 37"/>
                    <a:gd name="T26" fmla="*/ 2 w 4"/>
                    <a:gd name="T27" fmla="*/ 37 h 37"/>
                    <a:gd name="T28" fmla="*/ 2 w 4"/>
                    <a:gd name="T29" fmla="*/ 37 h 37"/>
                    <a:gd name="T30" fmla="*/ 2 w 4"/>
                    <a:gd name="T31" fmla="*/ 37 h 37"/>
                    <a:gd name="T32" fmla="*/ 4 w 4"/>
                    <a:gd name="T33" fmla="*/ 37 h 37"/>
                    <a:gd name="T34" fmla="*/ 4 w 4"/>
                    <a:gd name="T35" fmla="*/ 37 h 37"/>
                    <a:gd name="T36" fmla="*/ 4 w 4"/>
                    <a:gd name="T37" fmla="*/ 37 h 37"/>
                    <a:gd name="T38" fmla="*/ 4 w 4"/>
                    <a:gd name="T39" fmla="*/ 35 h 37"/>
                    <a:gd name="T40" fmla="*/ 4 w 4"/>
                    <a:gd name="T41" fmla="*/ 2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 h="37">
                      <a:moveTo>
                        <a:pt x="4" y="2"/>
                      </a:moveTo>
                      <a:lnTo>
                        <a:pt x="4" y="2"/>
                      </a:lnTo>
                      <a:lnTo>
                        <a:pt x="4" y="0"/>
                      </a:lnTo>
                      <a:lnTo>
                        <a:pt x="2" y="0"/>
                      </a:lnTo>
                      <a:lnTo>
                        <a:pt x="0" y="0"/>
                      </a:lnTo>
                      <a:lnTo>
                        <a:pt x="0" y="2"/>
                      </a:lnTo>
                      <a:lnTo>
                        <a:pt x="0" y="35"/>
                      </a:lnTo>
                      <a:lnTo>
                        <a:pt x="0" y="37"/>
                      </a:lnTo>
                      <a:lnTo>
                        <a:pt x="2" y="37"/>
                      </a:lnTo>
                      <a:lnTo>
                        <a:pt x="4" y="37"/>
                      </a:lnTo>
                      <a:lnTo>
                        <a:pt x="4" y="35"/>
                      </a:lnTo>
                      <a:lnTo>
                        <a:pt x="4" y="2"/>
                      </a:lnTo>
                    </a:path>
                  </a:pathLst>
                </a:custGeom>
                <a:noFill/>
                <a:ln w="127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58" name="Line 161"/>
                <p:cNvSpPr>
                  <a:spLocks noChangeShapeType="1"/>
                </p:cNvSpPr>
                <p:nvPr/>
              </p:nvSpPr>
              <p:spPr bwMode="auto">
                <a:xfrm>
                  <a:off x="10524" y="4602"/>
                  <a:ext cx="1" cy="111"/>
                </a:xfrm>
                <a:prstGeom prst="line">
                  <a:avLst/>
                </a:prstGeom>
                <a:noFill/>
                <a:ln w="5080">
                  <a:solidFill>
                    <a:srgbClr val="7F7F7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defRPr/>
                  </a:pPr>
                  <a:endParaRPr lang="en-US" sz="1000" dirty="0">
                    <a:solidFill>
                      <a:srgbClr val="ACCBF9"/>
                    </a:solidFill>
                  </a:endParaRPr>
                </a:p>
              </p:txBody>
            </p:sp>
            <p:sp>
              <p:nvSpPr>
                <p:cNvPr id="259" name="Rectangle 162"/>
                <p:cNvSpPr>
                  <a:spLocks noChangeArrowheads="1"/>
                </p:cNvSpPr>
                <p:nvPr/>
              </p:nvSpPr>
              <p:spPr bwMode="auto">
                <a:xfrm>
                  <a:off x="10292" y="4100"/>
                  <a:ext cx="173" cy="23"/>
                </a:xfrm>
                <a:prstGeom prst="rect">
                  <a:avLst/>
                </a:prstGeom>
                <a:solidFill>
                  <a:srgbClr val="003F7F"/>
                </a:solidFill>
                <a:ln w="1270">
                  <a:solidFill>
                    <a:srgbClr val="000000"/>
                  </a:solidFill>
                  <a:miter lim="800000"/>
                  <a:headEnd/>
                  <a:tailEnd/>
                </a:ln>
              </p:spPr>
              <p:txBody>
                <a:bodyPr/>
                <a:lstStyle/>
                <a:p>
                  <a:pPr fontAlgn="base">
                    <a:spcBef>
                      <a:spcPct val="0"/>
                    </a:spcBef>
                    <a:spcAft>
                      <a:spcPct val="0"/>
                    </a:spcAft>
                    <a:defRPr/>
                  </a:pPr>
                  <a:endParaRPr lang="en-US" sz="1000" dirty="0">
                    <a:solidFill>
                      <a:srgbClr val="ACCBF9"/>
                    </a:solidFill>
                  </a:endParaRPr>
                </a:p>
              </p:txBody>
            </p:sp>
            <p:sp>
              <p:nvSpPr>
                <p:cNvPr id="260" name="Rectangle 163"/>
                <p:cNvSpPr>
                  <a:spLocks noChangeArrowheads="1"/>
                </p:cNvSpPr>
                <p:nvPr/>
              </p:nvSpPr>
              <p:spPr bwMode="auto">
                <a:xfrm>
                  <a:off x="10292" y="4100"/>
                  <a:ext cx="173" cy="23"/>
                </a:xfrm>
                <a:prstGeom prst="rect">
                  <a:avLst/>
                </a:prstGeom>
                <a:noFill/>
                <a:ln w="1270">
                  <a:solidFill>
                    <a:srgbClr val="003F7F"/>
                  </a:solidFill>
                  <a:miter lim="800000"/>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defRPr/>
                  </a:pPr>
                  <a:endParaRPr lang="en-US" sz="1000" dirty="0">
                    <a:solidFill>
                      <a:srgbClr val="ACCBF9"/>
                    </a:solidFill>
                  </a:endParaRPr>
                </a:p>
              </p:txBody>
            </p:sp>
          </p:grpSp>
        </p:grpSp>
        <p:sp>
          <p:nvSpPr>
            <p:cNvPr id="265" name="TextBox 184"/>
            <p:cNvSpPr txBox="1">
              <a:spLocks noChangeArrowheads="1"/>
            </p:cNvSpPr>
            <p:nvPr/>
          </p:nvSpPr>
          <p:spPr bwMode="auto">
            <a:xfrm>
              <a:off x="2811463" y="5648688"/>
              <a:ext cx="12588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bg2"/>
                  </a:solidFill>
                  <a:latin typeface="Tahoma" pitchFamily="34" charset="0"/>
                </a:defRPr>
              </a:lvl1pPr>
              <a:lvl2pPr marL="742950" indent="-285750" eaLnBrk="0" hangingPunct="0">
                <a:defRPr sz="1000">
                  <a:solidFill>
                    <a:schemeClr val="bg2"/>
                  </a:solidFill>
                  <a:latin typeface="Tahoma" pitchFamily="34" charset="0"/>
                </a:defRPr>
              </a:lvl2pPr>
              <a:lvl3pPr marL="1143000" indent="-228600" eaLnBrk="0" hangingPunct="0">
                <a:defRPr sz="1000">
                  <a:solidFill>
                    <a:schemeClr val="bg2"/>
                  </a:solidFill>
                  <a:latin typeface="Tahoma" pitchFamily="34" charset="0"/>
                </a:defRPr>
              </a:lvl3pPr>
              <a:lvl4pPr marL="1600200" indent="-228600" eaLnBrk="0" hangingPunct="0">
                <a:defRPr sz="1000">
                  <a:solidFill>
                    <a:schemeClr val="bg2"/>
                  </a:solidFill>
                  <a:latin typeface="Tahoma" pitchFamily="34" charset="0"/>
                </a:defRPr>
              </a:lvl4pPr>
              <a:lvl5pPr marL="2057400" indent="-228600" eaLnBrk="0" hangingPunct="0">
                <a:defRPr sz="1000">
                  <a:solidFill>
                    <a:schemeClr val="bg2"/>
                  </a:solidFill>
                  <a:latin typeface="Tahoma" pitchFamily="34" charset="0"/>
                </a:defRPr>
              </a:lvl5pPr>
              <a:lvl6pPr marL="2514600" indent="-228600" eaLnBrk="0" fontAlgn="base" hangingPunct="0">
                <a:spcBef>
                  <a:spcPct val="0"/>
                </a:spcBef>
                <a:spcAft>
                  <a:spcPct val="0"/>
                </a:spcAft>
                <a:defRPr sz="1000">
                  <a:solidFill>
                    <a:schemeClr val="bg2"/>
                  </a:solidFill>
                  <a:latin typeface="Tahoma" pitchFamily="34" charset="0"/>
                </a:defRPr>
              </a:lvl6pPr>
              <a:lvl7pPr marL="2971800" indent="-228600" eaLnBrk="0" fontAlgn="base" hangingPunct="0">
                <a:spcBef>
                  <a:spcPct val="0"/>
                </a:spcBef>
                <a:spcAft>
                  <a:spcPct val="0"/>
                </a:spcAft>
                <a:defRPr sz="1000">
                  <a:solidFill>
                    <a:schemeClr val="bg2"/>
                  </a:solidFill>
                  <a:latin typeface="Tahoma" pitchFamily="34" charset="0"/>
                </a:defRPr>
              </a:lvl7pPr>
              <a:lvl8pPr marL="3429000" indent="-228600" eaLnBrk="0" fontAlgn="base" hangingPunct="0">
                <a:spcBef>
                  <a:spcPct val="0"/>
                </a:spcBef>
                <a:spcAft>
                  <a:spcPct val="0"/>
                </a:spcAft>
                <a:defRPr sz="1000">
                  <a:solidFill>
                    <a:schemeClr val="bg2"/>
                  </a:solidFill>
                  <a:latin typeface="Tahoma" pitchFamily="34" charset="0"/>
                </a:defRPr>
              </a:lvl8pPr>
              <a:lvl9pPr marL="3886200" indent="-228600" eaLnBrk="0" fontAlgn="base" hangingPunct="0">
                <a:spcBef>
                  <a:spcPct val="0"/>
                </a:spcBef>
                <a:spcAft>
                  <a:spcPct val="0"/>
                </a:spcAft>
                <a:defRPr sz="1000">
                  <a:solidFill>
                    <a:schemeClr val="bg2"/>
                  </a:solidFill>
                  <a:latin typeface="Tahoma" pitchFamily="34" charset="0"/>
                </a:defRPr>
              </a:lvl9pPr>
            </a:lstStyle>
            <a:p>
              <a:pPr algn="r" eaLnBrk="1" fontAlgn="base" hangingPunct="1">
                <a:spcBef>
                  <a:spcPct val="0"/>
                </a:spcBef>
                <a:spcAft>
                  <a:spcPct val="0"/>
                </a:spcAft>
                <a:defRPr/>
              </a:pPr>
              <a:r>
                <a:rPr lang="en-US" b="1" dirty="0" smtClean="0">
                  <a:solidFill>
                    <a:prstClr val="black"/>
                  </a:solidFill>
                </a:rPr>
                <a:t>DoD Fingerprint Archive</a:t>
              </a:r>
            </a:p>
          </p:txBody>
        </p:sp>
      </p:grpSp>
      <p:sp>
        <p:nvSpPr>
          <p:cNvPr id="6" name="Freeform 5"/>
          <p:cNvSpPr>
            <a:spLocks/>
          </p:cNvSpPr>
          <p:nvPr/>
        </p:nvSpPr>
        <p:spPr bwMode="auto">
          <a:xfrm>
            <a:off x="4259263" y="4278313"/>
            <a:ext cx="3330575" cy="1317625"/>
          </a:xfrm>
          <a:custGeom>
            <a:avLst/>
            <a:gdLst>
              <a:gd name="T0" fmla="*/ 3055196 w 3352800"/>
              <a:gd name="T1" fmla="*/ 0 h 1278467"/>
              <a:gd name="T2" fmla="*/ 887240 w 3352800"/>
              <a:gd name="T3" fmla="*/ 646083 h 1278467"/>
              <a:gd name="T4" fmla="*/ 0 w 3352800"/>
              <a:gd name="T5" fmla="*/ 1951176 h 1278467"/>
              <a:gd name="T6" fmla="*/ 0 60000 65536"/>
              <a:gd name="T7" fmla="*/ 0 60000 65536"/>
              <a:gd name="T8" fmla="*/ 0 60000 65536"/>
            </a:gdLst>
            <a:ahLst/>
            <a:cxnLst>
              <a:cxn ang="T6">
                <a:pos x="T0" y="T1"/>
              </a:cxn>
              <a:cxn ang="T7">
                <a:pos x="T2" y="T3"/>
              </a:cxn>
              <a:cxn ang="T8">
                <a:pos x="T4" y="T5"/>
              </a:cxn>
            </a:cxnLst>
            <a:rect l="0" t="0" r="r" b="b"/>
            <a:pathLst>
              <a:path w="3352800" h="1278467">
                <a:moveTo>
                  <a:pt x="3352800" y="0"/>
                </a:moveTo>
                <a:cubicBezTo>
                  <a:pt x="2442633" y="105127"/>
                  <a:pt x="1532467" y="210255"/>
                  <a:pt x="973667" y="423333"/>
                </a:cubicBezTo>
                <a:cubicBezTo>
                  <a:pt x="414867" y="636411"/>
                  <a:pt x="207433" y="957439"/>
                  <a:pt x="0" y="1278467"/>
                </a:cubicBezTo>
              </a:path>
            </a:pathLst>
          </a:custGeom>
          <a:noFill/>
          <a:ln w="25400" cap="flat" cmpd="sng" algn="ctr">
            <a:solidFill>
              <a:srgbClr val="009900"/>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000" dirty="0">
              <a:solidFill>
                <a:srgbClr val="ACCBF9"/>
              </a:solidFill>
            </a:endParaRPr>
          </a:p>
        </p:txBody>
      </p:sp>
    </p:spTree>
    <p:extLst>
      <p:ext uri="{BB962C8B-B14F-4D97-AF65-F5344CB8AC3E}">
        <p14:creationId xmlns:p14="http://schemas.microsoft.com/office/powerpoint/2010/main" val="480022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nodeType="afterGroup">
                            <p:stCondLst>
                              <p:cond delay="1000"/>
                            </p:stCondLst>
                            <p:childTnLst>
                              <p:par>
                                <p:cTn id="9" presetID="1" presetClass="entr" presetSubtype="0" fill="hold" nodeType="afterEffect">
                                  <p:stCondLst>
                                    <p:cond delay="0"/>
                                  </p:stCondLst>
                                  <p:childTnLst>
                                    <p:set>
                                      <p:cBhvr>
                                        <p:cTn id="10" dur="1" fill="hold">
                                          <p:stCondLst>
                                            <p:cond delay="0"/>
                                          </p:stCondLst>
                                        </p:cTn>
                                        <p:tgtEl>
                                          <p:spTgt spid="112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childTnLst>
                          </p:cTn>
                        </p:par>
                        <p:par>
                          <p:cTn id="16" fill="hold" nodeType="afterGroup">
                            <p:stCondLst>
                              <p:cond delay="1000"/>
                            </p:stCondLst>
                            <p:childTnLst>
                              <p:par>
                                <p:cTn id="17" presetID="1" presetClass="entr" presetSubtype="0" fill="hold" nodeType="afterEffect">
                                  <p:stCondLst>
                                    <p:cond delay="0"/>
                                  </p:stCondLst>
                                  <p:childTnLst>
                                    <p:set>
                                      <p:cBhvr>
                                        <p:cTn id="18" dur="1" fill="hold">
                                          <p:stCondLst>
                                            <p:cond delay="0"/>
                                          </p:stCondLst>
                                        </p:cTn>
                                        <p:tgtEl>
                                          <p:spTgt spid="1127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1000"/>
                                        <p:tgtEl>
                                          <p:spTgt spid="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right)">
                                      <p:cBhvr>
                                        <p:cTn id="28" dur="1000"/>
                                        <p:tgtEl>
                                          <p:spTgt spid="1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down)">
                                      <p:cBhvr>
                                        <p:cTn id="33" dur="1000"/>
                                        <p:tgtEl>
                                          <p:spTgt spid="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right)">
                                      <p:cBhvr>
                                        <p:cTn id="38" dur="1000"/>
                                        <p:tgtEl>
                                          <p:spTgt spid="6"/>
                                        </p:tgtEl>
                                      </p:cBhvr>
                                    </p:animEffect>
                                  </p:childTnLst>
                                </p:cTn>
                              </p:par>
                            </p:childTnLst>
                          </p:cTn>
                        </p:par>
                        <p:par>
                          <p:cTn id="39" fill="hold" nodeType="afterGroup">
                            <p:stCondLst>
                              <p:cond delay="1000"/>
                            </p:stCondLst>
                            <p:childTnLst>
                              <p:par>
                                <p:cTn id="40" presetID="1" presetClass="entr" presetSubtype="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1274"/>
                    </p:tgtEl>
                  </p:cond>
                </p:stCondLst>
                <p:endSync evt="end" delay="0">
                  <p:rtn val="all"/>
                </p:endSync>
                <p:childTnLst>
                  <p:par>
                    <p:cTn id="43" fill="hold" nodeType="clickPar">
                      <p:stCondLst>
                        <p:cond delay="0"/>
                      </p:stCondLst>
                      <p:childTnLst>
                        <p:par>
                          <p:cTn id="44" fill="hold" nodeType="withGroup">
                            <p:stCondLst>
                              <p:cond delay="0"/>
                            </p:stCondLst>
                            <p:childTnLst>
                              <p:par>
                                <p:cTn id="45" presetID="22" presetClass="entr" presetSubtype="2" repeatCount="5000" fill="remove" grpId="0" nodeType="clickEffect">
                                  <p:stCondLst>
                                    <p:cond delay="0"/>
                                  </p:stCondLst>
                                  <p:childTnLst>
                                    <p:set>
                                      <p:cBhvr>
                                        <p:cTn id="46" dur="1" fill="hold">
                                          <p:stCondLst>
                                            <p:cond delay="0"/>
                                          </p:stCondLst>
                                        </p:cTn>
                                        <p:tgtEl>
                                          <p:spTgt spid="183"/>
                                        </p:tgtEl>
                                        <p:attrNameLst>
                                          <p:attrName>style.visibility</p:attrName>
                                        </p:attrNameLst>
                                      </p:cBhvr>
                                      <p:to>
                                        <p:strVal val="visible"/>
                                      </p:to>
                                    </p:set>
                                    <p:animEffect transition="in" filter="wipe(right)">
                                      <p:cBhvr>
                                        <p:cTn id="47" dur="1000"/>
                                        <p:tgtEl>
                                          <p:spTgt spid="183"/>
                                        </p:tgtEl>
                                      </p:cBhvr>
                                    </p:animEffect>
                                  </p:childTnLst>
                                </p:cTn>
                              </p:par>
                            </p:childTnLst>
                          </p:cTn>
                        </p:par>
                      </p:childTnLst>
                    </p:cTn>
                  </p:par>
                </p:childTnLst>
              </p:cTn>
              <p:nextCondLst>
                <p:cond evt="onClick" delay="0">
                  <p:tgtEl>
                    <p:spTgt spid="11274"/>
                  </p:tgtEl>
                </p:cond>
              </p:nextCondLst>
            </p:seq>
          </p:childTnLst>
        </p:cTn>
      </p:par>
    </p:tnLst>
    <p:bldLst>
      <p:bldP spid="10" grpId="0" animBg="1"/>
      <p:bldP spid="15" grpId="0" animBg="1"/>
      <p:bldP spid="21" grpId="0" animBg="1"/>
      <p:bldP spid="183"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691E2AB3-6319-479C-8843-B8E6054B194A}" type="slidenum">
              <a:rPr lang="en-US" smtClean="0"/>
              <a:pPr/>
              <a:t>8</a:t>
            </a:fld>
            <a:endParaRPr lang="en-US" dirty="0"/>
          </a:p>
        </p:txBody>
      </p:sp>
      <p:sp>
        <p:nvSpPr>
          <p:cNvPr id="7" name="Rectangle 6"/>
          <p:cNvSpPr/>
          <p:nvPr/>
        </p:nvSpPr>
        <p:spPr>
          <a:xfrm>
            <a:off x="609600" y="1447800"/>
            <a:ext cx="7848600" cy="4093428"/>
          </a:xfrm>
          <a:prstGeom prst="rect">
            <a:avLst/>
          </a:prstGeom>
        </p:spPr>
        <p:txBody>
          <a:bodyPr wrap="square">
            <a:spAutoFit/>
          </a:bodyPr>
          <a:lstStyle/>
          <a:p>
            <a:pPr>
              <a:buNone/>
            </a:pPr>
            <a:r>
              <a:rPr lang="en-US" sz="2000" b="1" dirty="0" smtClean="0"/>
              <a:t>Option </a:t>
            </a:r>
            <a:r>
              <a:rPr lang="en-US" sz="2000" b="1" dirty="0"/>
              <a:t>1:  Company Purchases </a:t>
            </a:r>
            <a:r>
              <a:rPr lang="en-US" sz="2000" b="1" dirty="0" smtClean="0"/>
              <a:t>Equipment</a:t>
            </a:r>
            <a:endParaRPr lang="en-US" sz="2000" b="1" i="1" dirty="0" smtClean="0"/>
          </a:p>
          <a:p>
            <a:pPr>
              <a:buNone/>
            </a:pPr>
            <a:r>
              <a:rPr lang="en-US" sz="1600" dirty="0" smtClean="0"/>
              <a:t>This </a:t>
            </a:r>
            <a:r>
              <a:rPr lang="en-US" sz="1600" dirty="0"/>
              <a:t>option proposes that Industry companies purchase fingerprint capture </a:t>
            </a:r>
            <a:r>
              <a:rPr lang="en-US" sz="1600" dirty="0" smtClean="0"/>
              <a:t>devices and/or </a:t>
            </a:r>
            <a:r>
              <a:rPr lang="en-US" sz="1600" dirty="0"/>
              <a:t>fingerprint card scan systems in order to submit electronic fingerprints to </a:t>
            </a:r>
            <a:r>
              <a:rPr lang="en-US" sz="1600" dirty="0" smtClean="0"/>
              <a:t>SWFT.  Industry </a:t>
            </a:r>
            <a:r>
              <a:rPr lang="en-US" sz="1600" dirty="0"/>
              <a:t>companies may purchase equipment using the FBI-certified product list on the </a:t>
            </a:r>
            <a:r>
              <a:rPr lang="en-US" sz="1600" dirty="0" smtClean="0"/>
              <a:t>following </a:t>
            </a:r>
            <a:r>
              <a:rPr lang="en-US" sz="1600" dirty="0"/>
              <a:t>website:  </a:t>
            </a:r>
            <a:r>
              <a:rPr lang="en-US" sz="1600" u="sng" dirty="0">
                <a:hlinkClick r:id="rId3"/>
              </a:rPr>
              <a:t>FBI-Product List</a:t>
            </a:r>
            <a:r>
              <a:rPr lang="en-US" sz="1600" u="sng" dirty="0"/>
              <a:t> (</a:t>
            </a:r>
            <a:r>
              <a:rPr lang="en-US" sz="1600" u="sng" dirty="0">
                <a:hlinkClick r:id="rId3"/>
              </a:rPr>
              <a:t>https://www.fbibiospecs.org/IAFIS/default.aspx</a:t>
            </a:r>
            <a:r>
              <a:rPr lang="en-US" sz="1600" u="sng" dirty="0"/>
              <a:t>)</a:t>
            </a:r>
          </a:p>
          <a:p>
            <a:pPr>
              <a:buNone/>
            </a:pPr>
            <a:endParaRPr lang="en-US" sz="1600" dirty="0"/>
          </a:p>
          <a:p>
            <a:pPr marL="285750" indent="-285750">
              <a:buFont typeface="Arial" pitchFamily="34" charset="0"/>
              <a:buChar char="•"/>
            </a:pPr>
            <a:r>
              <a:rPr lang="en-US" sz="1600" b="1" dirty="0"/>
              <a:t>Company </a:t>
            </a:r>
            <a:r>
              <a:rPr lang="en-US" sz="1600" b="1" dirty="0" smtClean="0"/>
              <a:t>purchases </a:t>
            </a:r>
            <a:r>
              <a:rPr lang="en-US" sz="1600" b="1" dirty="0"/>
              <a:t>equipment </a:t>
            </a:r>
            <a:r>
              <a:rPr lang="en-US" sz="1600" dirty="0"/>
              <a:t>(approximate cost $</a:t>
            </a:r>
            <a:r>
              <a:rPr lang="en-US" sz="1600" dirty="0" smtClean="0"/>
              <a:t>5000 and </a:t>
            </a:r>
            <a:r>
              <a:rPr lang="en-US" sz="1600" dirty="0"/>
              <a:t>up)</a:t>
            </a:r>
          </a:p>
          <a:p>
            <a:pPr marL="742950" lvl="1" indent="-285750">
              <a:buFont typeface="Courier New" pitchFamily="49" charset="0"/>
              <a:buChar char="o"/>
            </a:pPr>
            <a:r>
              <a:rPr lang="en-US" sz="1600" dirty="0"/>
              <a:t>Companies may want to consider purchasing an additional </a:t>
            </a:r>
            <a:r>
              <a:rPr lang="en-US" sz="1600" dirty="0" smtClean="0"/>
              <a:t>flat </a:t>
            </a:r>
            <a:r>
              <a:rPr lang="en-US" sz="1600" dirty="0"/>
              <a:t>bed scanner to support new hires submitting hard copy fingerprint </a:t>
            </a:r>
            <a:r>
              <a:rPr lang="en-US" sz="1600" dirty="0" smtClean="0"/>
              <a:t>forms </a:t>
            </a:r>
            <a:r>
              <a:rPr lang="en-US" sz="1600" dirty="0"/>
              <a:t>from remote </a:t>
            </a:r>
            <a:r>
              <a:rPr lang="en-US" sz="1600" dirty="0" smtClean="0"/>
              <a:t>locations</a:t>
            </a:r>
            <a:endParaRPr lang="en-US" sz="1600" dirty="0"/>
          </a:p>
          <a:p>
            <a:pPr marL="742950" lvl="1" indent="-285750">
              <a:buFont typeface="Courier New" pitchFamily="49" charset="0"/>
              <a:buChar char="o"/>
            </a:pPr>
            <a:r>
              <a:rPr lang="en-US" sz="1600" dirty="0"/>
              <a:t>Allows individual companies the ability to submit </a:t>
            </a:r>
            <a:r>
              <a:rPr lang="en-US" sz="1600" dirty="0" smtClean="0"/>
              <a:t>e-FPs </a:t>
            </a:r>
            <a:r>
              <a:rPr lang="en-US" sz="1600" dirty="0"/>
              <a:t>to SWFT</a:t>
            </a:r>
          </a:p>
          <a:p>
            <a:pPr marL="742950" lvl="1" indent="-285750">
              <a:buFont typeface="Courier New" pitchFamily="49" charset="0"/>
              <a:buChar char="o"/>
            </a:pPr>
            <a:r>
              <a:rPr lang="en-US" sz="1600" dirty="0"/>
              <a:t>Companies should determine the need for </a:t>
            </a:r>
            <a:r>
              <a:rPr lang="en-US" sz="1600" dirty="0" smtClean="0"/>
              <a:t>e-FP </a:t>
            </a:r>
            <a:r>
              <a:rPr lang="en-US" sz="1600" dirty="0"/>
              <a:t>systems dependent </a:t>
            </a:r>
            <a:r>
              <a:rPr lang="en-US" sz="1600" dirty="0" smtClean="0"/>
              <a:t>upon frequency </a:t>
            </a:r>
            <a:r>
              <a:rPr lang="en-US" sz="1600" dirty="0"/>
              <a:t>of clearance submissions before purchasing  </a:t>
            </a:r>
          </a:p>
          <a:p>
            <a:pPr marL="742950" lvl="1" indent="-285750">
              <a:buFont typeface="Courier New" pitchFamily="49" charset="0"/>
              <a:buChar char="o"/>
            </a:pPr>
            <a:r>
              <a:rPr lang="en-US" sz="1600" dirty="0"/>
              <a:t>  Consider annual maintenance </a:t>
            </a:r>
            <a:r>
              <a:rPr lang="en-US" sz="1600" dirty="0" smtClean="0"/>
              <a:t>fees</a:t>
            </a:r>
          </a:p>
          <a:p>
            <a:pPr lvl="1"/>
            <a:endParaRPr lang="en-US" sz="1600" dirty="0" smtClean="0"/>
          </a:p>
          <a:p>
            <a:r>
              <a:rPr lang="en-US" sz="1600" b="1" dirty="0" smtClean="0">
                <a:solidFill>
                  <a:schemeClr val="tx2">
                    <a:lumMod val="75000"/>
                  </a:schemeClr>
                </a:solidFill>
                <a:latin typeface="Calibri" pitchFamily="34" charset="0"/>
                <a:cs typeface="Helvetica" pitchFamily="34" charset="0"/>
              </a:rPr>
              <a:t>NOTE:  e-FP </a:t>
            </a:r>
            <a:r>
              <a:rPr lang="en-US" sz="1600" b="1" dirty="0">
                <a:solidFill>
                  <a:schemeClr val="tx2">
                    <a:lumMod val="75000"/>
                  </a:schemeClr>
                </a:solidFill>
                <a:latin typeface="Calibri" pitchFamily="34" charset="0"/>
                <a:cs typeface="Helvetica" pitchFamily="34" charset="0"/>
              </a:rPr>
              <a:t>scanners must be on the FBI Product </a:t>
            </a:r>
            <a:r>
              <a:rPr lang="en-US" sz="1600" b="1" dirty="0" smtClean="0">
                <a:solidFill>
                  <a:schemeClr val="tx2">
                    <a:lumMod val="75000"/>
                  </a:schemeClr>
                </a:solidFill>
                <a:latin typeface="Calibri" pitchFamily="34" charset="0"/>
                <a:cs typeface="Helvetica" pitchFamily="34" charset="0"/>
              </a:rPr>
              <a:t>List</a:t>
            </a:r>
            <a:endParaRPr lang="en-US" sz="1600" b="1" dirty="0">
              <a:solidFill>
                <a:schemeClr val="tx2">
                  <a:lumMod val="75000"/>
                </a:schemeClr>
              </a:solidFill>
              <a:latin typeface="Calibri" pitchFamily="34" charset="0"/>
              <a:cs typeface="Helvetica" pitchFamily="34" charset="0"/>
            </a:endParaRPr>
          </a:p>
          <a:p>
            <a:pPr lvl="1"/>
            <a:endParaRPr lang="en-US" sz="1600" dirty="0" smtClean="0"/>
          </a:p>
        </p:txBody>
      </p:sp>
      <p:sp>
        <p:nvSpPr>
          <p:cNvPr id="10" name="TextBox 9"/>
          <p:cNvSpPr txBox="1"/>
          <p:nvPr/>
        </p:nvSpPr>
        <p:spPr>
          <a:xfrm>
            <a:off x="90682" y="501134"/>
            <a:ext cx="8796382" cy="584775"/>
          </a:xfrm>
          <a:prstGeom prst="rect">
            <a:avLst/>
          </a:prstGeom>
          <a:noFill/>
        </p:spPr>
        <p:txBody>
          <a:bodyPr wrap="none" rtlCol="0">
            <a:spAutoFit/>
          </a:bodyPr>
          <a:lstStyle/>
          <a:p>
            <a:pPr algn="ctr"/>
            <a:r>
              <a:rPr lang="en-US" sz="3200" b="1" dirty="0">
                <a:solidFill>
                  <a:srgbClr val="000099"/>
                </a:solidFill>
                <a:effectLst>
                  <a:outerShdw blurRad="38100" dist="38100" dir="2700000" algn="tl">
                    <a:srgbClr val="C0C0C0"/>
                  </a:outerShdw>
                </a:effectLst>
                <a:latin typeface="+mj-lt"/>
                <a:ea typeface="+mj-ea"/>
                <a:cs typeface="+mj-cs"/>
              </a:rPr>
              <a:t>Electronic Fingerprint Capture Options for Industry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7696200" cy="4525963"/>
          </a:xfrm>
        </p:spPr>
        <p:txBody>
          <a:bodyPr>
            <a:normAutofit/>
          </a:bodyPr>
          <a:lstStyle/>
          <a:p>
            <a:pPr>
              <a:buNone/>
            </a:pPr>
            <a:r>
              <a:rPr lang="en-US" sz="2000" b="1" dirty="0"/>
              <a:t>Option 2:  Company Sharing Resources</a:t>
            </a:r>
            <a:endParaRPr lang="en-US" sz="2000" b="1" i="1" dirty="0"/>
          </a:p>
          <a:p>
            <a:pPr marL="0" indent="3175">
              <a:buNone/>
            </a:pPr>
            <a:r>
              <a:rPr lang="en-US" sz="1600" dirty="0"/>
              <a:t>This option provides a solution for multiple companies to share in the cost of </a:t>
            </a:r>
            <a:r>
              <a:rPr lang="en-US" sz="1600" dirty="0" smtClean="0"/>
              <a:t>purchasing fingerprint </a:t>
            </a:r>
            <a:r>
              <a:rPr lang="en-US" sz="1600" dirty="0"/>
              <a:t>hardcopy/scan devices.  Beyond the initial costs, this option may require a </a:t>
            </a:r>
            <a:r>
              <a:rPr lang="en-US" sz="1600" dirty="0" smtClean="0"/>
              <a:t>recurring maintenance </a:t>
            </a:r>
            <a:r>
              <a:rPr lang="en-US" sz="1600" dirty="0"/>
              <a:t>fee for sustainment to be paid to the entity with operational control over </a:t>
            </a:r>
            <a:r>
              <a:rPr lang="en-US" sz="1600" dirty="0" smtClean="0"/>
              <a:t>the solution</a:t>
            </a:r>
            <a:r>
              <a:rPr lang="en-US" sz="1600" dirty="0"/>
              <a:t>.  Equipment and software should support multiple pre-configured Company profiles.</a:t>
            </a:r>
          </a:p>
          <a:p>
            <a:r>
              <a:rPr lang="en-US" sz="1600" b="1" dirty="0"/>
              <a:t>Electronic fingerprints produced at the shared scanning facility do not have to be submitted </a:t>
            </a:r>
            <a:r>
              <a:rPr lang="en-US" sz="1600" b="1" dirty="0" smtClean="0"/>
              <a:t>to SWFT </a:t>
            </a:r>
            <a:r>
              <a:rPr lang="en-US" sz="1600" b="1" dirty="0"/>
              <a:t>from that location. The fingerprint files can be taken to the “home” company, and </a:t>
            </a:r>
            <a:r>
              <a:rPr lang="en-US" sz="1600" b="1" dirty="0" smtClean="0"/>
              <a:t>submitted </a:t>
            </a:r>
            <a:r>
              <a:rPr lang="en-US" sz="1600" b="1" dirty="0"/>
              <a:t>to SWFT from the local office. </a:t>
            </a:r>
            <a:endParaRPr lang="en-US" sz="1600" dirty="0"/>
          </a:p>
          <a:p>
            <a:r>
              <a:rPr lang="en-US" sz="1600" dirty="0"/>
              <a:t>Multiple Users: If multiple companies are to share a machine, they will all have to reference the same registered equipment in SWFT. They may also have to develop a system that will help them to keep the fingerprints separated between individual Companies and CAGE codes, and assist with industry billing. </a:t>
            </a:r>
          </a:p>
          <a:p>
            <a:pPr marL="0" indent="0">
              <a:buNone/>
            </a:pPr>
            <a:endParaRPr lang="en-US" sz="1600" dirty="0"/>
          </a:p>
        </p:txBody>
      </p:sp>
      <p:sp>
        <p:nvSpPr>
          <p:cNvPr id="4" name="Slide Number Placeholder 3"/>
          <p:cNvSpPr>
            <a:spLocks noGrp="1"/>
          </p:cNvSpPr>
          <p:nvPr>
            <p:ph type="sldNum" sz="quarter" idx="12"/>
          </p:nvPr>
        </p:nvSpPr>
        <p:spPr/>
        <p:txBody>
          <a:bodyPr/>
          <a:lstStyle/>
          <a:p>
            <a:fld id="{691E2AB3-6319-479C-8843-B8E6054B194A}" type="slidenum">
              <a:rPr lang="en-US" smtClean="0"/>
              <a:pPr/>
              <a:t>9</a:t>
            </a:fld>
            <a:endParaRPr lang="en-US" dirty="0"/>
          </a:p>
        </p:txBody>
      </p:sp>
      <p:sp>
        <p:nvSpPr>
          <p:cNvPr id="7" name="TextBox 6"/>
          <p:cNvSpPr txBox="1"/>
          <p:nvPr/>
        </p:nvSpPr>
        <p:spPr>
          <a:xfrm>
            <a:off x="119018" y="517359"/>
            <a:ext cx="8796382" cy="584775"/>
          </a:xfrm>
          <a:prstGeom prst="rect">
            <a:avLst/>
          </a:prstGeom>
          <a:noFill/>
        </p:spPr>
        <p:txBody>
          <a:bodyPr wrap="none" rtlCol="0">
            <a:spAutoFit/>
          </a:bodyPr>
          <a:lstStyle/>
          <a:p>
            <a:pPr algn="ctr"/>
            <a:r>
              <a:rPr lang="en-US" sz="3200" b="1" dirty="0">
                <a:solidFill>
                  <a:srgbClr val="000099"/>
                </a:solidFill>
                <a:effectLst>
                  <a:outerShdw blurRad="38100" dist="38100" dir="2700000" algn="tl">
                    <a:srgbClr val="C0C0C0"/>
                  </a:outerShdw>
                </a:effectLst>
                <a:latin typeface="+mj-lt"/>
                <a:ea typeface="+mj-ea"/>
                <a:cs typeface="+mj-cs"/>
              </a:rPr>
              <a:t>Electronic Fingerprint Capture Options for Industry</a:t>
            </a:r>
          </a:p>
        </p:txBody>
      </p:sp>
    </p:spTree>
    <p:extLst>
      <p:ext uri="{BB962C8B-B14F-4D97-AF65-F5344CB8AC3E}">
        <p14:creationId xmlns:p14="http://schemas.microsoft.com/office/powerpoint/2010/main" val="1389326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B2B54F6D-48C8-4596-B6B8-5E27CE8E2E53">Final</Status>
    <Owner xmlns="B2B54F6D-48C8-4596-B6B8-5E27CE8E2E53">
      <UserInfo>
        <DisplayName/>
        <AccountId xsi:nil="true"/>
        <AccountType/>
      </UserInfo>
    </Owner>
    <Links xmlns="B2B54F6D-48C8-4596-B6B8-5E27CE8E2E53">&lt;?xml version="1.0" encoding="UTF-8"?&gt;&lt;Result&gt;&lt;NewXML&gt;&lt;PWSLinkDataSet xmlns="http://schemas.microsoft.com/office/project/server/webservices/PWSLinkDataSet/" /&gt;&lt;/NewXML&gt;&lt;ProjectUID&gt;bdb85289-a2e0-4dcb-a87e-a071e4557165&lt;/ProjectUID&gt;&lt;OldXML&gt;&lt;PWSLinkDataSet xmlns="http://schemas.microsoft.com/office/project/server/webservices/PWSLinkDataSet/" /&gt;&lt;/OldXML&gt;&lt;ItemType&gt;3&lt;/ItemType&gt;&lt;PSURL&gt;https://lmsecurity-projects.us.lmco.com/projects&lt;/PSURL&gt;&lt;/Result&gt;</Links>
  </documentManagement>
</p:properties>
</file>

<file path=customXml/item3.xml><?xml version="1.0" encoding="utf-8"?>
<ct:contentTypeSchema xmlns:ct="http://schemas.microsoft.com/office/2006/metadata/contentType" xmlns:ma="http://schemas.microsoft.com/office/2006/metadata/properties/metaAttributes" ct:_="" ma:_="" ma:contentTypeName="Project Workspace Document" ma:contentTypeID="0x0101008A98423170284BEEB635F43C3CF4E98B00AF6B5F271D89BF43ACA0FE99C6F3DEBE" ma:contentTypeVersion="1" ma:contentTypeDescription="" ma:contentTypeScope="" ma:versionID="3eab95ce3dccf60c9bfbc0e76eeffe18">
  <xsd:schema xmlns:xsd="http://www.w3.org/2001/XMLSchema" xmlns:p="http://schemas.microsoft.com/office/2006/metadata/properties" xmlns:ns2="B2B54F6D-48C8-4596-B6B8-5E27CE8E2E53" targetNamespace="http://schemas.microsoft.com/office/2006/metadata/properties" ma:root="true" ma:fieldsID="b79e363940b33348804bbab19d18bc0a" ns2:_="">
    <xsd:import namespace="B2B54F6D-48C8-4596-B6B8-5E27CE8E2E53"/>
    <xsd:element name="properties">
      <xsd:complexType>
        <xsd:sequence>
          <xsd:element name="documentManagement">
            <xsd:complexType>
              <xsd:all>
                <xsd:element ref="ns2:Owner" minOccurs="0"/>
                <xsd:element ref="ns2:Status" minOccurs="0"/>
                <xsd:element ref="ns2:Links" minOccurs="0"/>
              </xsd:all>
            </xsd:complexType>
          </xsd:element>
        </xsd:sequence>
      </xsd:complexType>
    </xsd:element>
  </xsd:schema>
  <xsd:schema xmlns:xsd="http://www.w3.org/2001/XMLSchema" xmlns:dms="http://schemas.microsoft.com/office/2006/documentManagement/types" targetNamespace="B2B54F6D-48C8-4596-B6B8-5E27CE8E2E53" elementFormDefault="qualified">
    <xsd:import namespace="http://schemas.microsoft.com/office/2006/documentManagement/type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element name="Links" ma:index="10" nillable="true" ma:displayName="Links" ma:internalName="Link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1880857-8C3A-40D9-AC0F-73AC963E1995}">
  <ds:schemaRefs>
    <ds:schemaRef ds:uri="http://schemas.microsoft.com/sharepoint/v3/contenttype/forms"/>
  </ds:schemaRefs>
</ds:datastoreItem>
</file>

<file path=customXml/itemProps2.xml><?xml version="1.0" encoding="utf-8"?>
<ds:datastoreItem xmlns:ds="http://schemas.openxmlformats.org/officeDocument/2006/customXml" ds:itemID="{919E7FB4-C311-411D-9B4C-B212D123273C}">
  <ds:schemaRefs>
    <ds:schemaRef ds:uri="http://schemas.microsoft.com/office/2006/metadata/properties"/>
    <ds:schemaRef ds:uri="B2B54F6D-48C8-4596-B6B8-5E27CE8E2E53"/>
    <ds:schemaRef ds:uri="http://www.w3.org/XML/1998/namespace"/>
    <ds:schemaRef ds:uri="http://schemas.microsoft.com/office/2006/documentManagement/types"/>
    <ds:schemaRef ds:uri="http://purl.org/dc/dcmitype/"/>
    <ds:schemaRef ds:uri="http://purl.org/dc/terms/"/>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B959FD5B-E65E-4F12-9060-20CA280028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B54F6D-48C8-4596-B6B8-5E27CE8E2E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2851</TotalTime>
  <Words>2764</Words>
  <Application>Microsoft Office PowerPoint</Application>
  <PresentationFormat>On-screen Show (4:3)</PresentationFormat>
  <Paragraphs>223</Paragraphs>
  <Slides>23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E-Fingerprints – Helpful Hints</vt:lpstr>
      <vt:lpstr>PowerPoint Presentation</vt:lpstr>
      <vt:lpstr>Questions??</vt:lpstr>
    </vt:vector>
  </TitlesOfParts>
  <Company>Lockheed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M Orloski</dc:creator>
  <cp:lastModifiedBy>Office of Research</cp:lastModifiedBy>
  <cp:revision>177</cp:revision>
  <cp:lastPrinted>2013-06-28T14:07:28Z</cp:lastPrinted>
  <dcterms:created xsi:type="dcterms:W3CDTF">2011-06-13T13:24:56Z</dcterms:created>
  <dcterms:modified xsi:type="dcterms:W3CDTF">2013-07-16T13:47:48Z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0x0101008A98423170284BEEB635F43C3CF4E98B00AF6B5F271D89BF43ACA0FE99C6F3DEBE</vt:lpwstr>
  </property>
  <property fmtid="{D5CDD505-2E9C-101B-9397-08002B2CF9AE}" pid="3" name="lqminfo">
    <vt:i4>1</vt:i4>
  </property>
  <property fmtid="{D5CDD505-2E9C-101B-9397-08002B2CF9AE}" pid="4" name="lqmsess">
    <vt:lpwstr>9d370e8c-d07a-451e-82d4-f4ba3f3e025c</vt:lpwstr>
  </property>
</Properties>
</file>