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4" r:id="rId3"/>
    <p:sldId id="276" r:id="rId4"/>
    <p:sldId id="277" r:id="rId5"/>
    <p:sldId id="286" r:id="rId6"/>
    <p:sldId id="280" r:id="rId7"/>
    <p:sldId id="281" r:id="rId8"/>
    <p:sldId id="282" r:id="rId9"/>
    <p:sldId id="283" r:id="rId10"/>
    <p:sldId id="285" r:id="rId11"/>
    <p:sldId id="284" r:id="rId12"/>
    <p:sldId id="279"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7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9693E66-883C-4513-B66C-A9AC3FB7AD5E}" type="datetimeFigureOut">
              <a:rPr lang="en-US" smtClean="0"/>
              <a:t>6/12/2013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5D833D-84D9-429D-88D8-1694C76A05D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693E66-883C-4513-B66C-A9AC3FB7AD5E}"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D833D-84D9-429D-88D8-1694C76A05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85D833D-84D9-429D-88D8-1694C76A05D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693E66-883C-4513-B66C-A9AC3FB7AD5E}"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9693E66-883C-4513-B66C-A9AC3FB7AD5E}" type="datetimeFigureOut">
              <a:rPr lang="en-US" smtClean="0"/>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85D833D-84D9-429D-88D8-1694C76A05D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9693E66-883C-4513-B66C-A9AC3FB7AD5E}" type="datetimeFigureOut">
              <a:rPr lang="en-US" smtClean="0"/>
              <a:t>6/12/2013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5D833D-84D9-429D-88D8-1694C76A05D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9693E66-883C-4513-B66C-A9AC3FB7AD5E}" type="datetimeFigureOut">
              <a:rPr lang="en-US" smtClean="0"/>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D833D-84D9-429D-88D8-1694C76A05D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9693E66-883C-4513-B66C-A9AC3FB7AD5E}" type="datetimeFigureOut">
              <a:rPr lang="en-US" smtClean="0"/>
              <a:t>6/12/2013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85D833D-84D9-429D-88D8-1694C76A05DB}"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693E66-883C-4513-B66C-A9AC3FB7AD5E}" type="datetimeFigureOut">
              <a:rPr lang="en-US" smtClean="0"/>
              <a:t>6/12/2013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85D833D-84D9-429D-88D8-1694C76A05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9693E66-883C-4513-B66C-A9AC3FB7AD5E}" type="datetimeFigureOut">
              <a:rPr lang="en-US" smtClean="0"/>
              <a:t>6/12/2013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5D833D-84D9-429D-88D8-1694C76A05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5D833D-84D9-429D-88D8-1694C76A05D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9693E66-883C-4513-B66C-A9AC3FB7AD5E}" type="datetimeFigureOut">
              <a:rPr lang="en-US" smtClean="0"/>
              <a:t>6/12/2013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85D833D-84D9-429D-88D8-1694C76A05D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9693E66-883C-4513-B66C-A9AC3FB7AD5E}" type="datetimeFigureOut">
              <a:rPr lang="en-US" smtClean="0"/>
              <a:t>6/12/2013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9693E66-883C-4513-B66C-A9AC3FB7AD5E}" type="datetimeFigureOut">
              <a:rPr lang="en-US" smtClean="0"/>
              <a:t>6/12/2013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5D833D-84D9-429D-88D8-1694C76A05D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michael-coates.blogspot.com/2010/03/man-in-middle-attack-explained.html" TargetMode="External"/><Relationship Id="rId2" Type="http://schemas.openxmlformats.org/officeDocument/2006/relationships/hyperlink" Target="http://www8.cs.umu.se/education/examina/Rapporter/MattiasEriksson.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11274" y="2822138"/>
            <a:ext cx="2923364" cy="1292662"/>
          </a:xfrm>
          <a:prstGeom prst="rect">
            <a:avLst/>
          </a:prstGeom>
          <a:noFill/>
        </p:spPr>
        <p:txBody>
          <a:bodyPr wrap="none" rtlCol="0">
            <a:spAutoFit/>
          </a:bodyPr>
          <a:lstStyle/>
          <a:p>
            <a:pPr algn="ctr"/>
            <a:r>
              <a:rPr lang="en-US" sz="5400" b="1" dirty="0" smtClean="0">
                <a:latin typeface="Cambria" pitchFamily="18" charset="0"/>
              </a:rPr>
              <a:t>OPSEC</a:t>
            </a:r>
            <a:endParaRPr lang="en-US" b="1" dirty="0" smtClean="0">
              <a:latin typeface="Cambria" pitchFamily="18" charset="0"/>
            </a:endParaRPr>
          </a:p>
          <a:p>
            <a:pPr algn="ctr"/>
            <a:r>
              <a:rPr lang="en-US" sz="2400" b="1" dirty="0" smtClean="0">
                <a:latin typeface="Cambria" pitchFamily="18" charset="0"/>
              </a:rPr>
              <a:t>Awareness Briefing</a:t>
            </a:r>
            <a:endParaRPr lang="en-US" sz="2400" b="1" dirty="0">
              <a:latin typeface="Cambria" pitchFamily="18" charset="0"/>
            </a:endParaRPr>
          </a:p>
        </p:txBody>
      </p:sp>
      <p:sp>
        <p:nvSpPr>
          <p:cNvPr id="6" name="TextBox 5"/>
          <p:cNvSpPr txBox="1"/>
          <p:nvPr/>
        </p:nvSpPr>
        <p:spPr>
          <a:xfrm>
            <a:off x="1584132" y="4572000"/>
            <a:ext cx="5977598" cy="1200329"/>
          </a:xfrm>
          <a:prstGeom prst="rect">
            <a:avLst/>
          </a:prstGeom>
          <a:noFill/>
        </p:spPr>
        <p:txBody>
          <a:bodyPr wrap="none" rtlCol="0">
            <a:spAutoFit/>
          </a:bodyPr>
          <a:lstStyle/>
          <a:p>
            <a:pPr algn="ctr"/>
            <a:r>
              <a:rPr lang="en-US" sz="3600" b="1" dirty="0" smtClean="0">
                <a:latin typeface="Cambria" pitchFamily="18" charset="0"/>
              </a:rPr>
              <a:t>Man-In-The-Middle Attacks</a:t>
            </a:r>
          </a:p>
          <a:p>
            <a:pPr algn="ctr"/>
            <a:r>
              <a:rPr lang="en-US" sz="3600" b="1" dirty="0">
                <a:latin typeface="Cambria" pitchFamily="18" charset="0"/>
              </a:rPr>
              <a:t>(MITM</a:t>
            </a:r>
            <a:r>
              <a:rPr lang="en-US" sz="3600" b="1" dirty="0" smtClean="0">
                <a:latin typeface="Cambria" pitchFamily="18" charset="0"/>
              </a:rPr>
              <a:t>)</a:t>
            </a:r>
            <a:endParaRPr lang="en-US" sz="3600" b="1" dirty="0">
              <a:latin typeface="Cambria" pitchFamily="18" charset="0"/>
            </a:endParaRPr>
          </a:p>
        </p:txBody>
      </p:sp>
    </p:spTree>
    <p:extLst>
      <p:ext uri="{BB962C8B-B14F-4D97-AF65-F5344CB8AC3E}">
        <p14:creationId xmlns:p14="http://schemas.microsoft.com/office/powerpoint/2010/main" val="233819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8333" y="1295400"/>
            <a:ext cx="6757043" cy="523220"/>
          </a:xfrm>
          <a:prstGeom prst="rect">
            <a:avLst/>
          </a:prstGeom>
          <a:noFill/>
        </p:spPr>
        <p:txBody>
          <a:bodyPr wrap="none" rtlCol="0">
            <a:spAutoFit/>
          </a:bodyPr>
          <a:lstStyle/>
          <a:p>
            <a:pPr algn="ctr"/>
            <a:r>
              <a:rPr lang="en-US" sz="2800" dirty="0" smtClean="0">
                <a:latin typeface="Cambria" pitchFamily="18" charset="0"/>
              </a:rPr>
              <a:t>Countermeasures to Prevent MITM Attacks</a:t>
            </a:r>
            <a:endParaRPr lang="en-US" sz="2800" dirty="0">
              <a:latin typeface="Cambria" pitchFamily="18" charset="0"/>
            </a:endParaRPr>
          </a:p>
        </p:txBody>
      </p:sp>
      <p:sp>
        <p:nvSpPr>
          <p:cNvPr id="3" name="TextBox 2"/>
          <p:cNvSpPr txBox="1"/>
          <p:nvPr/>
        </p:nvSpPr>
        <p:spPr>
          <a:xfrm>
            <a:off x="474630" y="2743200"/>
            <a:ext cx="8195078" cy="4247317"/>
          </a:xfrm>
          <a:prstGeom prst="rect">
            <a:avLst/>
          </a:prstGeom>
          <a:noFill/>
          <a:ln>
            <a:noFill/>
          </a:ln>
        </p:spPr>
        <p:txBody>
          <a:bodyPr wrap="square" rtlCol="0">
            <a:spAutoFit/>
          </a:bodyPr>
          <a:lstStyle/>
          <a:p>
            <a:pPr algn="just"/>
            <a:r>
              <a:rPr lang="en-US" dirty="0" smtClean="0">
                <a:latin typeface="Cambria" pitchFamily="18" charset="0"/>
              </a:rPr>
              <a:t>⇒Turn off “Auto Connect” for your wireless devices. This will require you to enter your password each time you attempt to connect to known Wi-Fi systems.</a:t>
            </a:r>
          </a:p>
          <a:p>
            <a:pPr algn="just"/>
            <a:endParaRPr lang="en-US" dirty="0">
              <a:latin typeface="Cambria" pitchFamily="18" charset="0"/>
            </a:endParaRPr>
          </a:p>
          <a:p>
            <a:pPr algn="just"/>
            <a:r>
              <a:rPr lang="en-US" dirty="0" smtClean="0">
                <a:latin typeface="Cambria" pitchFamily="18" charset="0"/>
              </a:rPr>
              <a:t>⇒Examine the source of the Wi-Fi signals before attempting to connect. Ad Hoc networks typically show up differently and could represent a 3</a:t>
            </a:r>
            <a:r>
              <a:rPr lang="en-US" baseline="30000" dirty="0" smtClean="0">
                <a:latin typeface="Cambria" pitchFamily="18" charset="0"/>
              </a:rPr>
              <a:t>rd</a:t>
            </a:r>
            <a:r>
              <a:rPr lang="en-US" dirty="0" smtClean="0">
                <a:latin typeface="Cambria" pitchFamily="18" charset="0"/>
              </a:rPr>
              <a:t> party attempting to hijack your connection.</a:t>
            </a:r>
          </a:p>
          <a:p>
            <a:pPr algn="just"/>
            <a:endParaRPr lang="en-US" dirty="0">
              <a:latin typeface="Cambria" pitchFamily="18" charset="0"/>
            </a:endParaRPr>
          </a:p>
          <a:p>
            <a:pPr algn="just"/>
            <a:endParaRPr lang="en-US" dirty="0" smtClean="0">
              <a:latin typeface="Cambria" pitchFamily="18" charset="0"/>
            </a:endParaRPr>
          </a:p>
          <a:p>
            <a:pPr algn="just"/>
            <a:endParaRPr lang="en-US" sz="1600" dirty="0">
              <a:latin typeface="Cambria" pitchFamily="18" charset="0"/>
            </a:endParaRPr>
          </a:p>
          <a:p>
            <a:pPr algn="just"/>
            <a:r>
              <a:rPr lang="en-US" dirty="0">
                <a:latin typeface="Cambria" pitchFamily="18" charset="0"/>
              </a:rPr>
              <a:t>	</a:t>
            </a:r>
            <a:r>
              <a:rPr lang="en-US" dirty="0" smtClean="0">
                <a:latin typeface="Cambria" pitchFamily="18" charset="0"/>
              </a:rPr>
              <a:t>				This symbol represents an ‘ad hoc’ </a:t>
            </a:r>
          </a:p>
          <a:p>
            <a:pPr algn="just"/>
            <a:r>
              <a:rPr lang="en-US" dirty="0">
                <a:latin typeface="Cambria" pitchFamily="18" charset="0"/>
              </a:rPr>
              <a:t>	</a:t>
            </a:r>
            <a:r>
              <a:rPr lang="en-US" dirty="0" smtClean="0">
                <a:latin typeface="Cambria" pitchFamily="18" charset="0"/>
              </a:rPr>
              <a:t>				connection. Do not connect to this</a:t>
            </a:r>
          </a:p>
          <a:p>
            <a:pPr algn="just"/>
            <a:r>
              <a:rPr lang="en-US" dirty="0">
                <a:latin typeface="Cambria" pitchFamily="18" charset="0"/>
              </a:rPr>
              <a:t>	</a:t>
            </a:r>
            <a:r>
              <a:rPr lang="en-US" dirty="0" smtClean="0">
                <a:latin typeface="Cambria" pitchFamily="18" charset="0"/>
              </a:rPr>
              <a:t>				wireless source.</a:t>
            </a:r>
          </a:p>
          <a:p>
            <a:pPr algn="just"/>
            <a:endParaRPr lang="en-US" dirty="0">
              <a:latin typeface="Cambria" pitchFamily="18" charset="0"/>
            </a:endParaRPr>
          </a:p>
          <a:p>
            <a:pPr algn="just"/>
            <a:endParaRPr lang="en-US" dirty="0">
              <a:latin typeface="Cambria" pitchFamily="18" charset="0"/>
            </a:endParaRPr>
          </a:p>
          <a:p>
            <a:pPr algn="just"/>
            <a:endParaRPr lang="en-US" dirty="0">
              <a:latin typeface="Cambria" pitchFamily="18" charset="0"/>
            </a:endParaRP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0142" t="8075" r="8349" b="46606"/>
          <a:stretch/>
        </p:blipFill>
        <p:spPr bwMode="auto">
          <a:xfrm>
            <a:off x="533400" y="4576196"/>
            <a:ext cx="2484408" cy="1977004"/>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Oval 4"/>
          <p:cNvSpPr/>
          <p:nvPr/>
        </p:nvSpPr>
        <p:spPr>
          <a:xfrm>
            <a:off x="2560608" y="6019800"/>
            <a:ext cx="4572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3869029" y="5059680"/>
            <a:ext cx="1188720" cy="1188720"/>
            <a:chOff x="4445478" y="4359218"/>
            <a:chExt cx="1229357" cy="1229357"/>
          </a:xfrm>
        </p:grpSpPr>
        <p:sp>
          <p:nvSpPr>
            <p:cNvPr id="6" name="Oval 5"/>
            <p:cNvSpPr/>
            <p:nvPr/>
          </p:nvSpPr>
          <p:spPr>
            <a:xfrm>
              <a:off x="4445478" y="4359218"/>
              <a:ext cx="1229357" cy="122935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chemeClr val="bg1"/>
                </a:solidFill>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9983" t="30202" r="23008" b="31255"/>
            <a:stretch/>
          </p:blipFill>
          <p:spPr bwMode="auto">
            <a:xfrm>
              <a:off x="4594084" y="4617636"/>
              <a:ext cx="881721" cy="71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10" name="Straight Connector 9"/>
          <p:cNvCxnSpPr>
            <a:stCxn id="5" idx="0"/>
            <a:endCxn id="6" idx="1"/>
          </p:cNvCxnSpPr>
          <p:nvPr/>
        </p:nvCxnSpPr>
        <p:spPr>
          <a:xfrm flipV="1">
            <a:off x="2789208" y="5233764"/>
            <a:ext cx="1253905" cy="786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5" idx="4"/>
            <a:endCxn id="6" idx="4"/>
          </p:cNvCxnSpPr>
          <p:nvPr/>
        </p:nvCxnSpPr>
        <p:spPr>
          <a:xfrm flipV="1">
            <a:off x="2789208" y="6248400"/>
            <a:ext cx="1674181" cy="2286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558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2461" y="1295400"/>
            <a:ext cx="6128794" cy="523220"/>
          </a:xfrm>
          <a:prstGeom prst="rect">
            <a:avLst/>
          </a:prstGeom>
          <a:noFill/>
        </p:spPr>
        <p:txBody>
          <a:bodyPr wrap="none" rtlCol="0">
            <a:spAutoFit/>
          </a:bodyPr>
          <a:lstStyle/>
          <a:p>
            <a:pPr algn="ctr"/>
            <a:r>
              <a:rPr lang="en-US" sz="2800" dirty="0" smtClean="0">
                <a:latin typeface="Cambria" pitchFamily="18" charset="0"/>
              </a:rPr>
              <a:t>Remember – You Get What You Pay For</a:t>
            </a:r>
            <a:endParaRPr lang="en-US" sz="2800" dirty="0">
              <a:latin typeface="Cambria"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049633"/>
            <a:ext cx="3167158" cy="2206183"/>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7" name="TextBox 6"/>
          <p:cNvSpPr txBox="1"/>
          <p:nvPr/>
        </p:nvSpPr>
        <p:spPr>
          <a:xfrm>
            <a:off x="5588478" y="3556956"/>
            <a:ext cx="3429000" cy="1200329"/>
          </a:xfrm>
          <a:prstGeom prst="rect">
            <a:avLst/>
          </a:prstGeom>
          <a:noFill/>
        </p:spPr>
        <p:txBody>
          <a:bodyPr wrap="square" rtlCol="0">
            <a:spAutoFit/>
          </a:bodyPr>
          <a:lstStyle/>
          <a:p>
            <a:r>
              <a:rPr lang="en-US" sz="7200" b="1" dirty="0" smtClean="0">
                <a:solidFill>
                  <a:schemeClr val="bg1"/>
                </a:solidFill>
                <a:latin typeface="Aharoni" pitchFamily="2" charset="-79"/>
                <a:cs typeface="Aharoni" pitchFamily="2" charset="-79"/>
              </a:rPr>
              <a:t>Mi</a:t>
            </a:r>
            <a:r>
              <a:rPr lang="en-US" sz="3800" b="1" dirty="0">
                <a:solidFill>
                  <a:srgbClr val="FF0000"/>
                </a:solidFill>
                <a:latin typeface="Aharoni" pitchFamily="2" charset="-79"/>
                <a:cs typeface="Aharoni" pitchFamily="2" charset="-79"/>
              </a:rPr>
              <a:t> </a:t>
            </a:r>
            <a:r>
              <a:rPr lang="en-US" sz="3800" b="1" dirty="0" smtClean="0">
                <a:solidFill>
                  <a:srgbClr val="FF0000"/>
                </a:solidFill>
                <a:latin typeface="Aharoni" pitchFamily="2" charset="-79"/>
                <a:cs typeface="Aharoni" pitchFamily="2" charset="-79"/>
              </a:rPr>
              <a:t> </a:t>
            </a:r>
            <a:r>
              <a:rPr lang="en-US" sz="7200" b="1" dirty="0" smtClean="0">
                <a:latin typeface="Aharoni" pitchFamily="2" charset="-79"/>
                <a:cs typeface="Aharoni" pitchFamily="2" charset="-79"/>
              </a:rPr>
              <a:t>Tm</a:t>
            </a:r>
            <a:endParaRPr lang="en-US" sz="7200" b="1" dirty="0">
              <a:latin typeface="Aharoni" pitchFamily="2" charset="-79"/>
              <a:cs typeface="Aharoni" pitchFamily="2" charset="-79"/>
            </a:endParaRPr>
          </a:p>
        </p:txBody>
      </p:sp>
      <p:sp>
        <p:nvSpPr>
          <p:cNvPr id="8" name="TextBox 7"/>
          <p:cNvSpPr txBox="1"/>
          <p:nvPr/>
        </p:nvSpPr>
        <p:spPr>
          <a:xfrm>
            <a:off x="3957020" y="3678203"/>
            <a:ext cx="1376980" cy="923330"/>
          </a:xfrm>
          <a:prstGeom prst="rect">
            <a:avLst/>
          </a:prstGeom>
          <a:noFill/>
        </p:spPr>
        <p:txBody>
          <a:bodyPr wrap="none" rtlCol="0">
            <a:spAutoFit/>
          </a:bodyPr>
          <a:lstStyle/>
          <a:p>
            <a:r>
              <a:rPr lang="en-US" sz="5400" dirty="0" smtClean="0">
                <a:latin typeface="Cambria" pitchFamily="18" charset="0"/>
              </a:rPr>
              <a:t>Or…</a:t>
            </a:r>
            <a:endParaRPr lang="en-US" sz="5400" dirty="0">
              <a:latin typeface="Cambria" pitchFamily="18" charset="0"/>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400" y="3055268"/>
            <a:ext cx="3163600" cy="2203704"/>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15" name="TextBox 14"/>
          <p:cNvSpPr txBox="1"/>
          <p:nvPr/>
        </p:nvSpPr>
        <p:spPr>
          <a:xfrm>
            <a:off x="914400" y="3557141"/>
            <a:ext cx="3429000" cy="1200329"/>
          </a:xfrm>
          <a:prstGeom prst="rect">
            <a:avLst/>
          </a:prstGeom>
          <a:noFill/>
        </p:spPr>
        <p:txBody>
          <a:bodyPr wrap="square" rtlCol="0">
            <a:spAutoFit/>
          </a:bodyPr>
          <a:lstStyle/>
          <a:p>
            <a:r>
              <a:rPr lang="en-US" sz="7200" b="1" dirty="0" smtClean="0">
                <a:solidFill>
                  <a:schemeClr val="bg1"/>
                </a:solidFill>
                <a:latin typeface="Aharoni" pitchFamily="2" charset="-79"/>
                <a:cs typeface="Aharoni" pitchFamily="2" charset="-79"/>
              </a:rPr>
              <a:t>Wi </a:t>
            </a:r>
            <a:r>
              <a:rPr lang="en-US" sz="3800" b="1" dirty="0" smtClean="0">
                <a:solidFill>
                  <a:srgbClr val="FF0000"/>
                </a:solidFill>
                <a:latin typeface="Aharoni" pitchFamily="2" charset="-79"/>
                <a:cs typeface="Aharoni" pitchFamily="2" charset="-79"/>
              </a:rPr>
              <a:t>  </a:t>
            </a:r>
            <a:r>
              <a:rPr lang="en-US" sz="7200" b="1" dirty="0" smtClean="0">
                <a:latin typeface="Aharoni" pitchFamily="2" charset="-79"/>
                <a:cs typeface="Aharoni" pitchFamily="2" charset="-79"/>
              </a:rPr>
              <a:t>Fi</a:t>
            </a:r>
            <a:endParaRPr lang="en-US" sz="7200" b="1" dirty="0">
              <a:latin typeface="Aharoni" pitchFamily="2" charset="-79"/>
              <a:cs typeface="Aharoni" pitchFamily="2" charset="-79"/>
            </a:endParaRPr>
          </a:p>
        </p:txBody>
      </p:sp>
      <p:sp>
        <p:nvSpPr>
          <p:cNvPr id="18" name="TextBox 17"/>
          <p:cNvSpPr txBox="1"/>
          <p:nvPr/>
        </p:nvSpPr>
        <p:spPr>
          <a:xfrm>
            <a:off x="689943" y="5496580"/>
            <a:ext cx="7796943" cy="461665"/>
          </a:xfrm>
          <a:prstGeom prst="rect">
            <a:avLst/>
          </a:prstGeom>
          <a:noFill/>
        </p:spPr>
        <p:txBody>
          <a:bodyPr wrap="none" rtlCol="0">
            <a:spAutoFit/>
          </a:bodyPr>
          <a:lstStyle/>
          <a:p>
            <a:pPr algn="ctr"/>
            <a:r>
              <a:rPr lang="en-US" sz="2400" dirty="0" smtClean="0">
                <a:latin typeface="Cambria" pitchFamily="18" charset="0"/>
              </a:rPr>
              <a:t>Is now really the time to send that confidential document?</a:t>
            </a:r>
            <a:endParaRPr lang="en-US" sz="2400" dirty="0">
              <a:latin typeface="Cambria" pitchFamily="18" charset="0"/>
            </a:endParaRPr>
          </a:p>
        </p:txBody>
      </p:sp>
    </p:spTree>
    <p:extLst>
      <p:ext uri="{BB962C8B-B14F-4D97-AF65-F5344CB8AC3E}">
        <p14:creationId xmlns:p14="http://schemas.microsoft.com/office/powerpoint/2010/main" val="1417794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3592" y="1295400"/>
            <a:ext cx="5466497" cy="523220"/>
          </a:xfrm>
          <a:prstGeom prst="rect">
            <a:avLst/>
          </a:prstGeom>
          <a:noFill/>
        </p:spPr>
        <p:txBody>
          <a:bodyPr wrap="none" rtlCol="0">
            <a:spAutoFit/>
          </a:bodyPr>
          <a:lstStyle/>
          <a:p>
            <a:pPr algn="ctr"/>
            <a:r>
              <a:rPr lang="en-US" sz="2800" dirty="0" smtClean="0">
                <a:latin typeface="Cambria" pitchFamily="18" charset="0"/>
              </a:rPr>
              <a:t>References and Suggested Reading</a:t>
            </a:r>
            <a:endParaRPr lang="en-US" sz="2800" dirty="0">
              <a:latin typeface="Cambria" pitchFamily="18" charset="0"/>
            </a:endParaRPr>
          </a:p>
        </p:txBody>
      </p:sp>
      <p:sp>
        <p:nvSpPr>
          <p:cNvPr id="5" name="TextBox 4"/>
          <p:cNvSpPr txBox="1"/>
          <p:nvPr/>
        </p:nvSpPr>
        <p:spPr>
          <a:xfrm>
            <a:off x="474630" y="2832080"/>
            <a:ext cx="8195078" cy="2862322"/>
          </a:xfrm>
          <a:prstGeom prst="rect">
            <a:avLst/>
          </a:prstGeom>
          <a:noFill/>
        </p:spPr>
        <p:txBody>
          <a:bodyPr wrap="square" rtlCol="0">
            <a:spAutoFit/>
          </a:bodyPr>
          <a:lstStyle/>
          <a:p>
            <a:r>
              <a:rPr lang="en-US" i="1" dirty="0" smtClean="0">
                <a:latin typeface="Cambria" pitchFamily="18" charset="0"/>
              </a:rPr>
              <a:t>An Example of a Man-in-the-middle Attack Against Server Authenticated SSL-sessions</a:t>
            </a:r>
            <a:r>
              <a:rPr lang="en-US" dirty="0" smtClean="0">
                <a:latin typeface="Cambria" pitchFamily="18" charset="0"/>
              </a:rPr>
              <a:t> by </a:t>
            </a:r>
            <a:r>
              <a:rPr lang="en-US" dirty="0" err="1" smtClean="0">
                <a:latin typeface="Cambria" pitchFamily="18" charset="0"/>
              </a:rPr>
              <a:t>Mattias</a:t>
            </a:r>
            <a:r>
              <a:rPr lang="en-US" dirty="0" smtClean="0">
                <a:latin typeface="Cambria" pitchFamily="18" charset="0"/>
              </a:rPr>
              <a:t> Erikson, </a:t>
            </a:r>
            <a:r>
              <a:rPr lang="en-US" dirty="0" err="1" smtClean="0">
                <a:latin typeface="Cambria" pitchFamily="18" charset="0"/>
              </a:rPr>
              <a:t>Simovits</a:t>
            </a:r>
            <a:r>
              <a:rPr lang="en-US" dirty="0" smtClean="0">
                <a:latin typeface="Cambria" pitchFamily="18" charset="0"/>
              </a:rPr>
              <a:t> Consulting (PDF),</a:t>
            </a:r>
          </a:p>
          <a:p>
            <a:r>
              <a:rPr lang="en-US" dirty="0" smtClean="0">
                <a:latin typeface="Cambria" pitchFamily="18" charset="0"/>
                <a:hlinkClick r:id="rId2"/>
              </a:rPr>
              <a:t>http</a:t>
            </a:r>
            <a:r>
              <a:rPr lang="en-US" dirty="0">
                <a:latin typeface="Cambria" pitchFamily="18" charset="0"/>
                <a:hlinkClick r:id="rId2"/>
              </a:rPr>
              <a:t>://</a:t>
            </a:r>
            <a:r>
              <a:rPr lang="en-US" dirty="0" smtClean="0">
                <a:latin typeface="Cambria" pitchFamily="18" charset="0"/>
                <a:hlinkClick r:id="rId2"/>
              </a:rPr>
              <a:t>www8.cs.umu.se/education/examina/Rapporter/MattiasEriksson.pdf</a:t>
            </a:r>
            <a:endParaRPr lang="en-US" dirty="0" smtClean="0">
              <a:latin typeface="Cambria" pitchFamily="18" charset="0"/>
            </a:endParaRPr>
          </a:p>
          <a:p>
            <a:endParaRPr lang="en-US" dirty="0">
              <a:latin typeface="Cambria" pitchFamily="18" charset="0"/>
            </a:endParaRPr>
          </a:p>
          <a:p>
            <a:r>
              <a:rPr lang="en-US" i="1" dirty="0" smtClean="0">
                <a:latin typeface="Cambria" pitchFamily="18" charset="0"/>
              </a:rPr>
              <a:t>Man in The Middle Attack – Explained </a:t>
            </a:r>
            <a:r>
              <a:rPr lang="en-US" dirty="0" smtClean="0">
                <a:latin typeface="Cambria" pitchFamily="18" charset="0"/>
              </a:rPr>
              <a:t>by Michael Cotes, 3 March </a:t>
            </a:r>
            <a:r>
              <a:rPr lang="en-US" dirty="0">
                <a:latin typeface="Cambria" pitchFamily="18" charset="0"/>
              </a:rPr>
              <a:t>2010, </a:t>
            </a:r>
            <a:r>
              <a:rPr lang="en-US" dirty="0">
                <a:latin typeface="Cambria" pitchFamily="18" charset="0"/>
                <a:hlinkClick r:id="rId3"/>
              </a:rPr>
              <a:t>http://</a:t>
            </a:r>
            <a:r>
              <a:rPr lang="en-US" dirty="0" smtClean="0">
                <a:latin typeface="Cambria" pitchFamily="18" charset="0"/>
                <a:hlinkClick r:id="rId3"/>
              </a:rPr>
              <a:t>michael-coates.blogspot.com/2010/03/man-in-middle-attack-explained.html</a:t>
            </a:r>
            <a:r>
              <a:rPr lang="en-US" dirty="0" smtClean="0">
                <a:latin typeface="Cambria" pitchFamily="18" charset="0"/>
              </a:rPr>
              <a:t> </a:t>
            </a:r>
            <a:endParaRPr lang="en-US" dirty="0">
              <a:latin typeface="Cambria" pitchFamily="18" charset="0"/>
            </a:endParaRPr>
          </a:p>
          <a:p>
            <a:endParaRPr lang="en-US" dirty="0" smtClean="0">
              <a:latin typeface="Cambria" pitchFamily="18" charset="0"/>
            </a:endParaRPr>
          </a:p>
          <a:p>
            <a:endParaRPr lang="en-US" dirty="0">
              <a:latin typeface="Cambria" pitchFamily="18" charset="0"/>
            </a:endParaRPr>
          </a:p>
          <a:p>
            <a:endParaRPr lang="en-US" dirty="0">
              <a:latin typeface="Cambria" pitchFamily="18" charset="0"/>
            </a:endParaRPr>
          </a:p>
        </p:txBody>
      </p:sp>
    </p:spTree>
    <p:extLst>
      <p:ext uri="{BB962C8B-B14F-4D97-AF65-F5344CB8AC3E}">
        <p14:creationId xmlns:p14="http://schemas.microsoft.com/office/powerpoint/2010/main" val="1482578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03564" y="1295400"/>
            <a:ext cx="3546548" cy="523220"/>
          </a:xfrm>
          <a:prstGeom prst="rect">
            <a:avLst/>
          </a:prstGeom>
          <a:noFill/>
        </p:spPr>
        <p:txBody>
          <a:bodyPr wrap="none" rtlCol="0">
            <a:spAutoFit/>
          </a:bodyPr>
          <a:lstStyle/>
          <a:p>
            <a:pPr algn="ctr"/>
            <a:r>
              <a:rPr lang="en-US" sz="2800" dirty="0" smtClean="0">
                <a:latin typeface="Cambria" pitchFamily="18" charset="0"/>
              </a:rPr>
              <a:t>Additional Questions?</a:t>
            </a:r>
            <a:endParaRPr lang="en-US" sz="2800" dirty="0">
              <a:latin typeface="Cambria" pitchFamily="18" charset="0"/>
            </a:endParaRPr>
          </a:p>
        </p:txBody>
      </p:sp>
      <p:sp>
        <p:nvSpPr>
          <p:cNvPr id="3" name="TextBox 2"/>
          <p:cNvSpPr txBox="1"/>
          <p:nvPr/>
        </p:nvSpPr>
        <p:spPr>
          <a:xfrm>
            <a:off x="1990084" y="3468469"/>
            <a:ext cx="5164170" cy="1754326"/>
          </a:xfrm>
          <a:prstGeom prst="rect">
            <a:avLst/>
          </a:prstGeom>
          <a:noFill/>
        </p:spPr>
        <p:txBody>
          <a:bodyPr wrap="square" rtlCol="0">
            <a:spAutoFit/>
          </a:bodyPr>
          <a:lstStyle/>
          <a:p>
            <a:pPr algn="ctr"/>
            <a:r>
              <a:rPr lang="en-US" dirty="0" smtClean="0">
                <a:latin typeface="Cambria" pitchFamily="18" charset="0"/>
              </a:rPr>
              <a:t>Please contact your Facility Security Officer if you have any questions regarding this training. </a:t>
            </a:r>
          </a:p>
          <a:p>
            <a:pPr algn="ctr"/>
            <a:endParaRPr lang="en-US" dirty="0">
              <a:latin typeface="Cambria" pitchFamily="18" charset="0"/>
            </a:endParaRPr>
          </a:p>
          <a:p>
            <a:pPr algn="ctr"/>
            <a:r>
              <a:rPr lang="en-US" dirty="0" smtClean="0">
                <a:latin typeface="Cambria" pitchFamily="18" charset="0"/>
              </a:rPr>
              <a:t>For additional technical issues it is highly recommended that you discuss potential safeguards with your IT Department.</a:t>
            </a:r>
          </a:p>
        </p:txBody>
      </p:sp>
    </p:spTree>
    <p:extLst>
      <p:ext uri="{BB962C8B-B14F-4D97-AF65-F5344CB8AC3E}">
        <p14:creationId xmlns:p14="http://schemas.microsoft.com/office/powerpoint/2010/main" val="629615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1408" y="1295400"/>
            <a:ext cx="7150868" cy="523220"/>
          </a:xfrm>
          <a:prstGeom prst="rect">
            <a:avLst/>
          </a:prstGeom>
          <a:noFill/>
        </p:spPr>
        <p:txBody>
          <a:bodyPr wrap="none" rtlCol="0">
            <a:spAutoFit/>
          </a:bodyPr>
          <a:lstStyle/>
          <a:p>
            <a:pPr algn="ctr"/>
            <a:r>
              <a:rPr lang="en-US" sz="2800" dirty="0" smtClean="0">
                <a:latin typeface="Cambria" pitchFamily="18" charset="0"/>
              </a:rPr>
              <a:t>What is a Man-In-The-Middle (MITM) Attack?</a:t>
            </a:r>
            <a:endParaRPr lang="en-US" sz="2800" dirty="0">
              <a:latin typeface="Cambria" pitchFamily="18" charset="0"/>
            </a:endParaRPr>
          </a:p>
        </p:txBody>
      </p:sp>
      <p:sp>
        <p:nvSpPr>
          <p:cNvPr id="3" name="TextBox 2"/>
          <p:cNvSpPr txBox="1"/>
          <p:nvPr/>
        </p:nvSpPr>
        <p:spPr>
          <a:xfrm>
            <a:off x="474630" y="2832080"/>
            <a:ext cx="8195078" cy="2862322"/>
          </a:xfrm>
          <a:prstGeom prst="rect">
            <a:avLst/>
          </a:prstGeom>
          <a:noFill/>
        </p:spPr>
        <p:txBody>
          <a:bodyPr wrap="square" rtlCol="0">
            <a:spAutoFit/>
          </a:bodyPr>
          <a:lstStyle/>
          <a:p>
            <a:pPr algn="just"/>
            <a:r>
              <a:rPr lang="en-US" dirty="0" smtClean="0">
                <a:latin typeface="Cambria" pitchFamily="18" charset="0"/>
              </a:rPr>
              <a:t>An MITM attack refers to a broad range of active eavesdropping techniques in which an attacker attempts to intercept, read, or alter information moving between two or more computers.</a:t>
            </a:r>
          </a:p>
          <a:p>
            <a:pPr algn="just"/>
            <a:endParaRPr lang="en-US" dirty="0">
              <a:latin typeface="Cambria" pitchFamily="18" charset="0"/>
            </a:endParaRPr>
          </a:p>
          <a:p>
            <a:pPr algn="just"/>
            <a:r>
              <a:rPr lang="en-US" dirty="0" smtClean="0">
                <a:latin typeface="Cambria" pitchFamily="18" charset="0"/>
              </a:rPr>
              <a:t>These </a:t>
            </a:r>
            <a:r>
              <a:rPr lang="en-US" dirty="0">
                <a:latin typeface="Cambria" pitchFamily="18" charset="0"/>
              </a:rPr>
              <a:t>attacks allow a 3</a:t>
            </a:r>
            <a:r>
              <a:rPr lang="en-US" baseline="30000" dirty="0">
                <a:latin typeface="Cambria" pitchFamily="18" charset="0"/>
              </a:rPr>
              <a:t>rd</a:t>
            </a:r>
            <a:r>
              <a:rPr lang="en-US" dirty="0">
                <a:latin typeface="Cambria" pitchFamily="18" charset="0"/>
              </a:rPr>
              <a:t> party to interject themselves between separate </a:t>
            </a:r>
            <a:r>
              <a:rPr lang="en-US" dirty="0" smtClean="0">
                <a:latin typeface="Cambria" pitchFamily="18" charset="0"/>
              </a:rPr>
              <a:t>systems and </a:t>
            </a:r>
            <a:r>
              <a:rPr lang="en-US" dirty="0">
                <a:latin typeface="Cambria" pitchFamily="18" charset="0"/>
              </a:rPr>
              <a:t>act as an electronic go-between, anonymously observing data while passing information back and forth between the other systems. </a:t>
            </a:r>
          </a:p>
          <a:p>
            <a:pPr algn="just"/>
            <a:endParaRPr lang="en-US" dirty="0" smtClean="0">
              <a:latin typeface="Cambria" pitchFamily="18" charset="0"/>
            </a:endParaRPr>
          </a:p>
          <a:p>
            <a:pPr algn="just"/>
            <a:r>
              <a:rPr lang="en-US" dirty="0" smtClean="0">
                <a:latin typeface="Cambria" pitchFamily="18" charset="0"/>
              </a:rPr>
              <a:t>This form of information gathering/altering is also sometimes referred to as a Bucket Brigade or Janus attack.</a:t>
            </a:r>
            <a:endParaRPr lang="en-US" dirty="0">
              <a:latin typeface="Cambria" pitchFamily="18" charset="0"/>
            </a:endParaRPr>
          </a:p>
        </p:txBody>
      </p:sp>
    </p:spTree>
    <p:extLst>
      <p:ext uri="{BB962C8B-B14F-4D97-AF65-F5344CB8AC3E}">
        <p14:creationId xmlns:p14="http://schemas.microsoft.com/office/powerpoint/2010/main" val="3464887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1048" y="1295400"/>
            <a:ext cx="4171591" cy="523220"/>
          </a:xfrm>
          <a:prstGeom prst="rect">
            <a:avLst/>
          </a:prstGeom>
          <a:noFill/>
        </p:spPr>
        <p:txBody>
          <a:bodyPr wrap="none" rtlCol="0">
            <a:spAutoFit/>
          </a:bodyPr>
          <a:lstStyle/>
          <a:p>
            <a:pPr algn="ctr"/>
            <a:r>
              <a:rPr lang="en-US" sz="2800" dirty="0" smtClean="0">
                <a:latin typeface="Cambria" pitchFamily="18" charset="0"/>
              </a:rPr>
              <a:t>How MITM Attacks Work</a:t>
            </a:r>
            <a:endParaRPr lang="en-US" sz="2800" dirty="0">
              <a:latin typeface="Cambria" pitchFamily="18" charset="0"/>
            </a:endParaRPr>
          </a:p>
        </p:txBody>
      </p:sp>
      <p:sp>
        <p:nvSpPr>
          <p:cNvPr id="3" name="TextBox 2"/>
          <p:cNvSpPr txBox="1"/>
          <p:nvPr/>
        </p:nvSpPr>
        <p:spPr>
          <a:xfrm>
            <a:off x="474630" y="2832080"/>
            <a:ext cx="8195078" cy="2585323"/>
          </a:xfrm>
          <a:prstGeom prst="rect">
            <a:avLst/>
          </a:prstGeom>
          <a:noFill/>
        </p:spPr>
        <p:txBody>
          <a:bodyPr wrap="square" rtlCol="0">
            <a:spAutoFit/>
          </a:bodyPr>
          <a:lstStyle/>
          <a:p>
            <a:pPr algn="just"/>
            <a:r>
              <a:rPr lang="en-US" dirty="0" smtClean="0">
                <a:latin typeface="Cambria" pitchFamily="18" charset="0"/>
              </a:rPr>
              <a:t>There are several methods for employing an MITM attack. However, they all rely on the ability to fool a system into believing that it is communicating securely.</a:t>
            </a:r>
          </a:p>
          <a:p>
            <a:pPr algn="just"/>
            <a:endParaRPr lang="en-US" dirty="0">
              <a:latin typeface="Cambria" pitchFamily="18" charset="0"/>
            </a:endParaRPr>
          </a:p>
          <a:p>
            <a:pPr algn="just"/>
            <a:r>
              <a:rPr lang="en-US" dirty="0" smtClean="0">
                <a:latin typeface="Cambria" pitchFamily="18" charset="0"/>
              </a:rPr>
              <a:t>During normal operations a Wi-Fi capable computer authenticates with a wireless router which allows it to connect to a network, intranet or internet.</a:t>
            </a:r>
          </a:p>
          <a:p>
            <a:pPr algn="just"/>
            <a:endParaRPr lang="en-US" dirty="0">
              <a:latin typeface="Cambria" pitchFamily="18" charset="0"/>
            </a:endParaRPr>
          </a:p>
          <a:p>
            <a:pPr algn="just"/>
            <a:endParaRPr lang="en-US" dirty="0" smtClean="0">
              <a:latin typeface="Cambria" pitchFamily="18" charset="0"/>
            </a:endParaRPr>
          </a:p>
          <a:p>
            <a:pPr algn="just"/>
            <a:endParaRPr lang="en-US" dirty="0">
              <a:latin typeface="Cambria" pitchFamily="18" charset="0"/>
            </a:endParaRPr>
          </a:p>
          <a:p>
            <a:pPr algn="just"/>
            <a:endParaRPr lang="en-US" dirty="0">
              <a:latin typeface="Cambria" pitchFamily="18" charset="0"/>
            </a:endParaRPr>
          </a:p>
        </p:txBody>
      </p:sp>
      <p:grpSp>
        <p:nvGrpSpPr>
          <p:cNvPr id="6" name="Group 5"/>
          <p:cNvGrpSpPr/>
          <p:nvPr/>
        </p:nvGrpSpPr>
        <p:grpSpPr>
          <a:xfrm>
            <a:off x="1578476" y="4572000"/>
            <a:ext cx="6015646" cy="1600200"/>
            <a:chOff x="1447800" y="4572000"/>
            <a:chExt cx="6015646" cy="1600200"/>
          </a:xfrm>
        </p:grpSpPr>
        <p:sp>
          <p:nvSpPr>
            <p:cNvPr id="5" name="Rounded Rectangle 4"/>
            <p:cNvSpPr/>
            <p:nvPr/>
          </p:nvSpPr>
          <p:spPr>
            <a:xfrm>
              <a:off x="1447800" y="4572000"/>
              <a:ext cx="6015646" cy="1600200"/>
            </a:xfrm>
            <a:prstGeom prst="round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3550" y="4752975"/>
              <a:ext cx="5505451" cy="1266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Arrow Connector 6"/>
            <p:cNvCxnSpPr/>
            <p:nvPr/>
          </p:nvCxnSpPr>
          <p:spPr>
            <a:xfrm>
              <a:off x="2895600" y="5334000"/>
              <a:ext cx="6858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105400" y="5334000"/>
              <a:ext cx="6858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54998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1048" y="1295400"/>
            <a:ext cx="4171591" cy="523220"/>
          </a:xfrm>
          <a:prstGeom prst="rect">
            <a:avLst/>
          </a:prstGeom>
          <a:noFill/>
        </p:spPr>
        <p:txBody>
          <a:bodyPr wrap="none" rtlCol="0">
            <a:spAutoFit/>
          </a:bodyPr>
          <a:lstStyle/>
          <a:p>
            <a:pPr algn="ctr"/>
            <a:r>
              <a:rPr lang="en-US" sz="2800" dirty="0" smtClean="0">
                <a:latin typeface="Cambria" pitchFamily="18" charset="0"/>
              </a:rPr>
              <a:t>How MITM Attacks Work</a:t>
            </a:r>
            <a:endParaRPr lang="en-US" sz="2800" dirty="0">
              <a:latin typeface="Cambria" pitchFamily="18" charset="0"/>
            </a:endParaRPr>
          </a:p>
        </p:txBody>
      </p:sp>
      <p:sp>
        <p:nvSpPr>
          <p:cNvPr id="3" name="TextBox 2"/>
          <p:cNvSpPr txBox="1"/>
          <p:nvPr/>
        </p:nvSpPr>
        <p:spPr>
          <a:xfrm>
            <a:off x="474630" y="2776478"/>
            <a:ext cx="8195078" cy="2862322"/>
          </a:xfrm>
          <a:prstGeom prst="rect">
            <a:avLst/>
          </a:prstGeom>
          <a:noFill/>
        </p:spPr>
        <p:txBody>
          <a:bodyPr wrap="square" rtlCol="0">
            <a:spAutoFit/>
          </a:bodyPr>
          <a:lstStyle/>
          <a:p>
            <a:pPr algn="just"/>
            <a:r>
              <a:rPr lang="en-US" dirty="0" smtClean="0">
                <a:latin typeface="Cambria" pitchFamily="18" charset="0"/>
              </a:rPr>
              <a:t>During an MITM attack the 3</a:t>
            </a:r>
            <a:r>
              <a:rPr lang="en-US" baseline="30000" dirty="0" smtClean="0">
                <a:latin typeface="Cambria" pitchFamily="18" charset="0"/>
              </a:rPr>
              <a:t>rd</a:t>
            </a:r>
            <a:r>
              <a:rPr lang="en-US" dirty="0" smtClean="0">
                <a:latin typeface="Cambria" pitchFamily="18" charset="0"/>
              </a:rPr>
              <a:t> party steps in between the targeted computer and a router when the computer first attempts to initiate a connection. The MITM then intercepts communications between the computers. In this position the MITM acts as a proxy; reading, altering, and inserting data in the communications stream. This allows the MITM to capture transmitted files, public keys, cookies, and passwords passed between the systems.</a:t>
            </a:r>
          </a:p>
          <a:p>
            <a:pPr algn="just"/>
            <a:endParaRPr lang="en-US" dirty="0">
              <a:latin typeface="Cambria" pitchFamily="18" charset="0"/>
            </a:endParaRPr>
          </a:p>
          <a:p>
            <a:pPr algn="just"/>
            <a:endParaRPr lang="en-US" dirty="0" smtClean="0">
              <a:latin typeface="Cambria" pitchFamily="18" charset="0"/>
            </a:endParaRPr>
          </a:p>
          <a:p>
            <a:pPr algn="just"/>
            <a:endParaRPr lang="en-US" dirty="0">
              <a:latin typeface="Cambria" pitchFamily="18" charset="0"/>
            </a:endParaRPr>
          </a:p>
          <a:p>
            <a:pPr algn="just"/>
            <a:endParaRPr lang="en-US" dirty="0">
              <a:latin typeface="Cambria" pitchFamily="18" charset="0"/>
            </a:endParaRPr>
          </a:p>
        </p:txBody>
      </p:sp>
      <p:sp>
        <p:nvSpPr>
          <p:cNvPr id="5" name="Rounded Rectangle 4"/>
          <p:cNvSpPr/>
          <p:nvPr/>
        </p:nvSpPr>
        <p:spPr>
          <a:xfrm>
            <a:off x="897148" y="4648200"/>
            <a:ext cx="7391400" cy="1600200"/>
          </a:xfrm>
          <a:prstGeom prst="round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098" y="4814887"/>
            <a:ext cx="6515100" cy="1266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Arrow Connector 6"/>
          <p:cNvCxnSpPr/>
          <p:nvPr/>
        </p:nvCxnSpPr>
        <p:spPr>
          <a:xfrm>
            <a:off x="2268748" y="5334000"/>
            <a:ext cx="6858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173748" y="5334000"/>
            <a:ext cx="6858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850148" y="5334000"/>
            <a:ext cx="6858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806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1048" y="1295400"/>
            <a:ext cx="4171591" cy="523220"/>
          </a:xfrm>
          <a:prstGeom prst="rect">
            <a:avLst/>
          </a:prstGeom>
          <a:noFill/>
        </p:spPr>
        <p:txBody>
          <a:bodyPr wrap="none" rtlCol="0">
            <a:spAutoFit/>
          </a:bodyPr>
          <a:lstStyle/>
          <a:p>
            <a:pPr algn="ctr"/>
            <a:r>
              <a:rPr lang="en-US" sz="2800" dirty="0" smtClean="0">
                <a:latin typeface="Cambria" pitchFamily="18" charset="0"/>
              </a:rPr>
              <a:t>How MITM Attacks Work</a:t>
            </a:r>
            <a:endParaRPr lang="en-US" sz="2800" dirty="0">
              <a:latin typeface="Cambria" pitchFamily="18" charset="0"/>
            </a:endParaRPr>
          </a:p>
        </p:txBody>
      </p:sp>
      <p:sp>
        <p:nvSpPr>
          <p:cNvPr id="3" name="TextBox 2"/>
          <p:cNvSpPr txBox="1"/>
          <p:nvPr/>
        </p:nvSpPr>
        <p:spPr>
          <a:xfrm>
            <a:off x="474630" y="2722298"/>
            <a:ext cx="8195078" cy="1477328"/>
          </a:xfrm>
          <a:prstGeom prst="rect">
            <a:avLst/>
          </a:prstGeom>
          <a:noFill/>
        </p:spPr>
        <p:txBody>
          <a:bodyPr wrap="square" rtlCol="0">
            <a:spAutoFit/>
          </a:bodyPr>
          <a:lstStyle/>
          <a:p>
            <a:pPr algn="just"/>
            <a:r>
              <a:rPr lang="en-US" dirty="0" smtClean="0">
                <a:latin typeface="Cambria" pitchFamily="18" charset="0"/>
              </a:rPr>
              <a:t>Some systems may actively imitate a trusted network by setting up a Wi-Fi connection with a generic name or creating a separate ad hoc system. It is also possible for hardware to imitate the response from a trusted router and then route all data through its own connection to the internet. This form of MITM is sometimes referred to as a ‘honeypot’.</a:t>
            </a:r>
            <a:endParaRPr lang="en-US" dirty="0">
              <a:latin typeface="Cambria" pitchFamily="18" charset="0"/>
            </a:endParaRPr>
          </a:p>
        </p:txBody>
      </p:sp>
      <p:sp>
        <p:nvSpPr>
          <p:cNvPr id="5" name="Rounded Rectangle 4"/>
          <p:cNvSpPr/>
          <p:nvPr/>
        </p:nvSpPr>
        <p:spPr>
          <a:xfrm>
            <a:off x="914400" y="4261009"/>
            <a:ext cx="7391400" cy="2215991"/>
          </a:xfrm>
          <a:prstGeom prst="round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0559" y="4316944"/>
            <a:ext cx="5430841" cy="2103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Arrow Connector 6"/>
          <p:cNvCxnSpPr/>
          <p:nvPr/>
        </p:nvCxnSpPr>
        <p:spPr>
          <a:xfrm flipV="1">
            <a:off x="5562600" y="5562600"/>
            <a:ext cx="685800" cy="304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971800" y="5380506"/>
            <a:ext cx="1524000" cy="41069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971800" y="4800600"/>
            <a:ext cx="1447800" cy="381000"/>
          </a:xfrm>
          <a:prstGeom prst="straightConnector1">
            <a:avLst/>
          </a:prstGeom>
          <a:ln w="57150">
            <a:solidFill>
              <a:srgbClr val="FF0000"/>
            </a:solidFill>
            <a:prstDash val="dash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6603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1048" y="1295400"/>
            <a:ext cx="4171591" cy="523220"/>
          </a:xfrm>
          <a:prstGeom prst="rect">
            <a:avLst/>
          </a:prstGeom>
          <a:noFill/>
        </p:spPr>
        <p:txBody>
          <a:bodyPr wrap="none" rtlCol="0">
            <a:spAutoFit/>
          </a:bodyPr>
          <a:lstStyle/>
          <a:p>
            <a:pPr algn="ctr"/>
            <a:r>
              <a:rPr lang="en-US" sz="2800" dirty="0" smtClean="0">
                <a:latin typeface="Cambria" pitchFamily="18" charset="0"/>
              </a:rPr>
              <a:t>How MITM Attacks Work</a:t>
            </a:r>
            <a:endParaRPr lang="en-US" sz="2800" dirty="0">
              <a:latin typeface="Cambria" pitchFamily="18" charset="0"/>
            </a:endParaRPr>
          </a:p>
        </p:txBody>
      </p:sp>
      <p:sp>
        <p:nvSpPr>
          <p:cNvPr id="3" name="TextBox 2"/>
          <p:cNvSpPr txBox="1"/>
          <p:nvPr/>
        </p:nvSpPr>
        <p:spPr>
          <a:xfrm>
            <a:off x="474630" y="2832080"/>
            <a:ext cx="8195078" cy="3416320"/>
          </a:xfrm>
          <a:prstGeom prst="rect">
            <a:avLst/>
          </a:prstGeom>
          <a:noFill/>
        </p:spPr>
        <p:txBody>
          <a:bodyPr wrap="square" rtlCol="0">
            <a:spAutoFit/>
          </a:bodyPr>
          <a:lstStyle/>
          <a:p>
            <a:pPr algn="just"/>
            <a:r>
              <a:rPr lang="en-US" dirty="0" smtClean="0">
                <a:latin typeface="Cambria" pitchFamily="18" charset="0"/>
              </a:rPr>
              <a:t>MITM attacks can occur if –</a:t>
            </a:r>
          </a:p>
          <a:p>
            <a:pPr algn="just"/>
            <a:endParaRPr lang="en-US" dirty="0">
              <a:latin typeface="Cambria" pitchFamily="18" charset="0"/>
            </a:endParaRPr>
          </a:p>
          <a:p>
            <a:pPr marL="342900" indent="-342900">
              <a:buFont typeface="+mj-lt"/>
              <a:buAutoNum type="arabicPeriod"/>
            </a:pPr>
            <a:r>
              <a:rPr lang="en-US" dirty="0" smtClean="0">
                <a:latin typeface="Cambria" pitchFamily="18" charset="0"/>
              </a:rPr>
              <a:t>An attacker is in control of a router along the normal point of traffic communications.</a:t>
            </a:r>
          </a:p>
          <a:p>
            <a:pPr marL="342900" indent="-342900">
              <a:buFont typeface="+mj-lt"/>
              <a:buAutoNum type="arabicPeriod"/>
            </a:pPr>
            <a:endParaRPr lang="en-US" dirty="0" smtClean="0">
              <a:latin typeface="Cambria" pitchFamily="18" charset="0"/>
            </a:endParaRPr>
          </a:p>
          <a:p>
            <a:pPr marL="342900" indent="-342900">
              <a:buFont typeface="+mj-lt"/>
              <a:buAutoNum type="arabicPeriod"/>
            </a:pPr>
            <a:r>
              <a:rPr lang="en-US" dirty="0" smtClean="0">
                <a:latin typeface="Cambria" pitchFamily="18" charset="0"/>
              </a:rPr>
              <a:t>An attacker is located on the same broadcast domain as the target.</a:t>
            </a:r>
          </a:p>
          <a:p>
            <a:pPr marL="342900" indent="-342900">
              <a:buFont typeface="+mj-lt"/>
              <a:buAutoNum type="arabicPeriod"/>
            </a:pPr>
            <a:endParaRPr lang="en-US" dirty="0" smtClean="0">
              <a:latin typeface="Cambria" pitchFamily="18" charset="0"/>
            </a:endParaRPr>
          </a:p>
          <a:p>
            <a:pPr marL="342900" indent="-342900">
              <a:buFont typeface="+mj-lt"/>
              <a:buAutoNum type="arabicPeriod"/>
            </a:pPr>
            <a:r>
              <a:rPr lang="en-US" dirty="0" smtClean="0">
                <a:latin typeface="Cambria" pitchFamily="18" charset="0"/>
              </a:rPr>
              <a:t>An attacker is located on the same broadcast domain as any of the routing devices used by the target.</a:t>
            </a:r>
          </a:p>
          <a:p>
            <a:pPr marL="342900" indent="-342900">
              <a:buFont typeface="+mj-lt"/>
              <a:buAutoNum type="arabicPeriod"/>
            </a:pPr>
            <a:endParaRPr lang="en-US" dirty="0">
              <a:latin typeface="Cambria" pitchFamily="18" charset="0"/>
            </a:endParaRPr>
          </a:p>
          <a:p>
            <a:pPr algn="just"/>
            <a:r>
              <a:rPr lang="en-US" dirty="0" smtClean="0">
                <a:latin typeface="Cambria" pitchFamily="18" charset="0"/>
              </a:rPr>
              <a:t>Areas </a:t>
            </a:r>
            <a:r>
              <a:rPr lang="en-US" dirty="0">
                <a:latin typeface="Cambria" pitchFamily="18" charset="0"/>
              </a:rPr>
              <a:t>of high risk include any location in which your computer system utilizes Wi-Fi signals for access, such as airports, hotels, restaurants, and even homes</a:t>
            </a:r>
            <a:r>
              <a:rPr lang="en-US" dirty="0" smtClean="0">
                <a:latin typeface="Cambria" pitchFamily="18" charset="0"/>
              </a:rPr>
              <a:t>.</a:t>
            </a:r>
            <a:endParaRPr lang="en-US" dirty="0">
              <a:latin typeface="Cambria" pitchFamily="18" charset="0"/>
            </a:endParaRPr>
          </a:p>
        </p:txBody>
      </p:sp>
    </p:spTree>
    <p:extLst>
      <p:ext uri="{BB962C8B-B14F-4D97-AF65-F5344CB8AC3E}">
        <p14:creationId xmlns:p14="http://schemas.microsoft.com/office/powerpoint/2010/main" val="3723738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79975" y="1295400"/>
            <a:ext cx="2393732" cy="523220"/>
          </a:xfrm>
          <a:prstGeom prst="rect">
            <a:avLst/>
          </a:prstGeom>
          <a:noFill/>
        </p:spPr>
        <p:txBody>
          <a:bodyPr wrap="none" rtlCol="0">
            <a:spAutoFit/>
          </a:bodyPr>
          <a:lstStyle/>
          <a:p>
            <a:pPr algn="ctr"/>
            <a:r>
              <a:rPr lang="en-US" sz="2800" dirty="0" smtClean="0">
                <a:latin typeface="Cambria" pitchFamily="18" charset="0"/>
              </a:rPr>
              <a:t>MITM Attacks</a:t>
            </a:r>
            <a:endParaRPr lang="en-US" sz="2800" dirty="0">
              <a:latin typeface="Cambria" pitchFamily="18" charset="0"/>
            </a:endParaRPr>
          </a:p>
        </p:txBody>
      </p:sp>
      <p:sp>
        <p:nvSpPr>
          <p:cNvPr id="3" name="TextBox 2"/>
          <p:cNvSpPr txBox="1"/>
          <p:nvPr/>
        </p:nvSpPr>
        <p:spPr>
          <a:xfrm>
            <a:off x="474630" y="2832080"/>
            <a:ext cx="8195078" cy="923330"/>
          </a:xfrm>
          <a:prstGeom prst="rect">
            <a:avLst/>
          </a:prstGeom>
          <a:noFill/>
          <a:ln>
            <a:noFill/>
          </a:ln>
        </p:spPr>
        <p:txBody>
          <a:bodyPr wrap="square" rtlCol="0">
            <a:spAutoFit/>
          </a:bodyPr>
          <a:lstStyle/>
          <a:p>
            <a:pPr algn="just"/>
            <a:r>
              <a:rPr lang="en-US" dirty="0" smtClean="0">
                <a:latin typeface="Cambria" pitchFamily="18" charset="0"/>
              </a:rPr>
              <a:t>While most MITM attacks require advanced computer skills and training, there has been an increase in the accessibility of easy to use technology which allows for rapid deployment and set-up within a wide range of areas.</a:t>
            </a:r>
          </a:p>
        </p:txBody>
      </p:sp>
      <p:sp>
        <p:nvSpPr>
          <p:cNvPr id="6" name="TextBox 5"/>
          <p:cNvSpPr txBox="1"/>
          <p:nvPr/>
        </p:nvSpPr>
        <p:spPr>
          <a:xfrm>
            <a:off x="474628" y="3905071"/>
            <a:ext cx="6307171" cy="2031325"/>
          </a:xfrm>
          <a:prstGeom prst="rect">
            <a:avLst/>
          </a:prstGeom>
          <a:noFill/>
          <a:ln>
            <a:noFill/>
          </a:ln>
        </p:spPr>
        <p:txBody>
          <a:bodyPr wrap="square" rtlCol="0">
            <a:spAutoFit/>
          </a:bodyPr>
          <a:lstStyle/>
          <a:p>
            <a:pPr algn="just"/>
            <a:r>
              <a:rPr lang="en-US" dirty="0" smtClean="0">
                <a:latin typeface="Cambria" pitchFamily="18" charset="0"/>
              </a:rPr>
              <a:t>Several devices that perform MITM type attacks are readily available through the internet. One organization, </a:t>
            </a:r>
            <a:r>
              <a:rPr lang="en-US" dirty="0" err="1" smtClean="0">
                <a:latin typeface="Cambria" pitchFamily="18" charset="0"/>
              </a:rPr>
              <a:t>hakshop</a:t>
            </a:r>
            <a:r>
              <a:rPr lang="en-US" dirty="0" smtClean="0">
                <a:latin typeface="Cambria" pitchFamily="18" charset="0"/>
              </a:rPr>
              <a:t> (hakshop.myshopify.com), offers the </a:t>
            </a:r>
            <a:r>
              <a:rPr lang="en-US" dirty="0" err="1" smtClean="0">
                <a:latin typeface="Cambria" pitchFamily="18" charset="0"/>
              </a:rPr>
              <a:t>WiFi</a:t>
            </a:r>
            <a:r>
              <a:rPr lang="en-US" dirty="0" smtClean="0">
                <a:latin typeface="Cambria" pitchFamily="18" charset="0"/>
              </a:rPr>
              <a:t> Pineapple. This 4</a:t>
            </a:r>
            <a:r>
              <a:rPr lang="en-US" baseline="30000" dirty="0" smtClean="0">
                <a:latin typeface="Cambria" pitchFamily="18" charset="0"/>
              </a:rPr>
              <a:t>th</a:t>
            </a:r>
            <a:r>
              <a:rPr lang="en-US" dirty="0" smtClean="0">
                <a:latin typeface="Cambria" pitchFamily="18" charset="0"/>
              </a:rPr>
              <a:t> generation testing platform retails for under $100 dollars and is marketed as a “</a:t>
            </a:r>
            <a:r>
              <a:rPr lang="en-US" i="1" dirty="0" smtClean="0">
                <a:latin typeface="Cambria" pitchFamily="18" charset="0"/>
              </a:rPr>
              <a:t>Stealth Access Point for MITM attacks</a:t>
            </a:r>
            <a:r>
              <a:rPr lang="en-US" dirty="0" smtClean="0">
                <a:latin typeface="Cambria" pitchFamily="18" charset="0"/>
              </a:rPr>
              <a:t>” which is “</a:t>
            </a:r>
            <a:r>
              <a:rPr lang="en-US" i="1" dirty="0" smtClean="0">
                <a:latin typeface="Cambria" pitchFamily="18" charset="0"/>
              </a:rPr>
              <a:t>focused on ease-of-use</a:t>
            </a:r>
            <a:r>
              <a:rPr lang="en-US" dirty="0" smtClean="0">
                <a:latin typeface="Cambria" pitchFamily="18" charset="0"/>
              </a:rPr>
              <a:t>” and makes “</a:t>
            </a:r>
            <a:r>
              <a:rPr lang="en-US" i="1" dirty="0" smtClean="0">
                <a:latin typeface="Cambria" pitchFamily="18" charset="0"/>
              </a:rPr>
              <a:t>launching MITM attacks as simple as setting up your typical home wireless router.</a:t>
            </a:r>
            <a:r>
              <a:rPr lang="en-US" dirty="0" smtClean="0">
                <a:latin typeface="Cambria" pitchFamily="18" charset="0"/>
              </a:rPr>
              <a:t>”</a:t>
            </a:r>
            <a:endParaRPr lang="en-US" dirty="0">
              <a:latin typeface="Cambria" pitchFamily="18" charset="0"/>
            </a:endParaRPr>
          </a:p>
        </p:txBody>
      </p:sp>
      <p:pic>
        <p:nvPicPr>
          <p:cNvPr id="3074" name="Picture 2" descr="\\dc-filestore\Users\will.mcellen\Desktop\pineapp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8748" y="3733800"/>
            <a:ext cx="1798052" cy="2286000"/>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840749" y="6003982"/>
            <a:ext cx="1905000" cy="307777"/>
          </a:xfrm>
          <a:prstGeom prst="rect">
            <a:avLst/>
          </a:prstGeom>
          <a:noFill/>
          <a:ln>
            <a:noFill/>
          </a:ln>
        </p:spPr>
        <p:txBody>
          <a:bodyPr wrap="square" rtlCol="0">
            <a:spAutoFit/>
          </a:bodyPr>
          <a:lstStyle/>
          <a:p>
            <a:pPr algn="ctr"/>
            <a:r>
              <a:rPr lang="en-US" sz="1400" dirty="0" err="1">
                <a:solidFill>
                  <a:schemeClr val="bg1">
                    <a:lumMod val="50000"/>
                  </a:schemeClr>
                </a:solidFill>
                <a:latin typeface="Cambria" pitchFamily="18" charset="0"/>
              </a:rPr>
              <a:t>h</a:t>
            </a:r>
            <a:r>
              <a:rPr lang="en-US" sz="1400" dirty="0" err="1" smtClean="0">
                <a:solidFill>
                  <a:schemeClr val="bg1">
                    <a:lumMod val="50000"/>
                  </a:schemeClr>
                </a:solidFill>
                <a:latin typeface="Cambria" pitchFamily="18" charset="0"/>
              </a:rPr>
              <a:t>akshop’s</a:t>
            </a:r>
            <a:r>
              <a:rPr lang="en-US" sz="1400" dirty="0" smtClean="0">
                <a:solidFill>
                  <a:schemeClr val="bg1">
                    <a:lumMod val="50000"/>
                  </a:schemeClr>
                </a:solidFill>
                <a:latin typeface="Cambria" pitchFamily="18" charset="0"/>
              </a:rPr>
              <a:t>  Pineapple</a:t>
            </a:r>
            <a:endParaRPr lang="en-US" sz="1400" dirty="0">
              <a:solidFill>
                <a:schemeClr val="bg1">
                  <a:lumMod val="50000"/>
                </a:schemeClr>
              </a:solidFill>
              <a:latin typeface="Cambria" pitchFamily="18" charset="0"/>
            </a:endParaRPr>
          </a:p>
        </p:txBody>
      </p:sp>
    </p:spTree>
    <p:extLst>
      <p:ext uri="{BB962C8B-B14F-4D97-AF65-F5344CB8AC3E}">
        <p14:creationId xmlns:p14="http://schemas.microsoft.com/office/powerpoint/2010/main" val="1956730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7069" y="1295400"/>
            <a:ext cx="6339557" cy="523220"/>
          </a:xfrm>
          <a:prstGeom prst="rect">
            <a:avLst/>
          </a:prstGeom>
          <a:noFill/>
        </p:spPr>
        <p:txBody>
          <a:bodyPr wrap="none" rtlCol="0">
            <a:spAutoFit/>
          </a:bodyPr>
          <a:lstStyle/>
          <a:p>
            <a:pPr algn="ctr"/>
            <a:r>
              <a:rPr lang="en-US" sz="2800" dirty="0" smtClean="0">
                <a:latin typeface="Cambria" pitchFamily="18" charset="0"/>
              </a:rPr>
              <a:t>Vulnerabilities Created by MITM Attacks</a:t>
            </a:r>
            <a:endParaRPr lang="en-US" sz="2800" dirty="0">
              <a:latin typeface="Cambria" pitchFamily="18" charset="0"/>
            </a:endParaRPr>
          </a:p>
        </p:txBody>
      </p:sp>
      <p:sp>
        <p:nvSpPr>
          <p:cNvPr id="3" name="TextBox 2"/>
          <p:cNvSpPr txBox="1"/>
          <p:nvPr/>
        </p:nvSpPr>
        <p:spPr>
          <a:xfrm>
            <a:off x="474630" y="2832080"/>
            <a:ext cx="8195078" cy="3416320"/>
          </a:xfrm>
          <a:prstGeom prst="rect">
            <a:avLst/>
          </a:prstGeom>
          <a:noFill/>
          <a:ln>
            <a:noFill/>
          </a:ln>
        </p:spPr>
        <p:txBody>
          <a:bodyPr wrap="square" rtlCol="0">
            <a:spAutoFit/>
          </a:bodyPr>
          <a:lstStyle/>
          <a:p>
            <a:pPr algn="just"/>
            <a:r>
              <a:rPr lang="en-US" dirty="0" smtClean="0">
                <a:latin typeface="Cambria" pitchFamily="18" charset="0"/>
              </a:rPr>
              <a:t>MITM attacks have the potential to compromise communications and risk the inadvertent disclosure of sensitive information.</a:t>
            </a:r>
          </a:p>
          <a:p>
            <a:pPr algn="just"/>
            <a:endParaRPr lang="en-US" dirty="0">
              <a:latin typeface="Cambria" pitchFamily="18" charset="0"/>
            </a:endParaRPr>
          </a:p>
          <a:p>
            <a:pPr algn="just"/>
            <a:r>
              <a:rPr lang="en-US" dirty="0" smtClean="0">
                <a:latin typeface="Cambria" pitchFamily="18" charset="0"/>
              </a:rPr>
              <a:t>A significant issue with this form of attack is that any loss of information may be completely undetectable as the data is read while transferring between systems.</a:t>
            </a:r>
          </a:p>
          <a:p>
            <a:pPr algn="just"/>
            <a:endParaRPr lang="en-US" dirty="0">
              <a:latin typeface="Cambria" pitchFamily="18" charset="0"/>
            </a:endParaRPr>
          </a:p>
          <a:p>
            <a:pPr algn="just"/>
            <a:r>
              <a:rPr lang="en-US" dirty="0" smtClean="0">
                <a:latin typeface="Cambria" pitchFamily="18" charset="0"/>
              </a:rPr>
              <a:t>Resources to conduct MITM attacks are progressively more reliable and easier to employ, leading to a larger potential user base.</a:t>
            </a:r>
          </a:p>
          <a:p>
            <a:pPr algn="just"/>
            <a:endParaRPr lang="en-US" dirty="0">
              <a:latin typeface="Cambria" pitchFamily="18" charset="0"/>
            </a:endParaRPr>
          </a:p>
          <a:p>
            <a:pPr algn="just"/>
            <a:r>
              <a:rPr lang="en-US" dirty="0" smtClean="0">
                <a:latin typeface="Cambria" pitchFamily="18" charset="0"/>
              </a:rPr>
              <a:t>There is an increased number of public venues which provide free Wi-Fi. It is relatively simple for personnel in these areas to employ MITM attacks, especially in areas where the Wi-Fi router lacks password protection.</a:t>
            </a:r>
          </a:p>
        </p:txBody>
      </p:sp>
    </p:spTree>
    <p:extLst>
      <p:ext uri="{BB962C8B-B14F-4D97-AF65-F5344CB8AC3E}">
        <p14:creationId xmlns:p14="http://schemas.microsoft.com/office/powerpoint/2010/main" val="2094488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8333" y="1295400"/>
            <a:ext cx="6757043" cy="523220"/>
          </a:xfrm>
          <a:prstGeom prst="rect">
            <a:avLst/>
          </a:prstGeom>
          <a:noFill/>
        </p:spPr>
        <p:txBody>
          <a:bodyPr wrap="none" rtlCol="0">
            <a:spAutoFit/>
          </a:bodyPr>
          <a:lstStyle/>
          <a:p>
            <a:pPr algn="ctr"/>
            <a:r>
              <a:rPr lang="en-US" sz="2800" dirty="0" smtClean="0">
                <a:latin typeface="Cambria" pitchFamily="18" charset="0"/>
              </a:rPr>
              <a:t>Countermeasures to Prevent MITM Attacks</a:t>
            </a:r>
            <a:endParaRPr lang="en-US" sz="2800" dirty="0">
              <a:latin typeface="Cambria" pitchFamily="18" charset="0"/>
            </a:endParaRPr>
          </a:p>
        </p:txBody>
      </p:sp>
      <p:sp>
        <p:nvSpPr>
          <p:cNvPr id="3" name="TextBox 2"/>
          <p:cNvSpPr txBox="1"/>
          <p:nvPr/>
        </p:nvSpPr>
        <p:spPr>
          <a:xfrm>
            <a:off x="474630" y="2783681"/>
            <a:ext cx="8195078" cy="3693319"/>
          </a:xfrm>
          <a:prstGeom prst="rect">
            <a:avLst/>
          </a:prstGeom>
          <a:noFill/>
          <a:ln>
            <a:noFill/>
          </a:ln>
        </p:spPr>
        <p:txBody>
          <a:bodyPr wrap="square" rtlCol="0">
            <a:spAutoFit/>
          </a:bodyPr>
          <a:lstStyle/>
          <a:p>
            <a:pPr algn="just"/>
            <a:r>
              <a:rPr lang="en-US" dirty="0" smtClean="0">
                <a:latin typeface="Cambria" pitchFamily="18" charset="0"/>
              </a:rPr>
              <a:t>⇒Use hardwired, or non Wi-Fi, connections whenever possible. Utilize ethernet cables or direct tethering to avoid potential Wi-Fi vulnerabilities. During hotel stays, use the ethernet cables available in most rooms instead of Wi-Fi.</a:t>
            </a:r>
          </a:p>
          <a:p>
            <a:pPr algn="just"/>
            <a:endParaRPr lang="en-US" dirty="0">
              <a:latin typeface="Cambria" pitchFamily="18" charset="0"/>
            </a:endParaRPr>
          </a:p>
          <a:p>
            <a:pPr algn="just"/>
            <a:r>
              <a:rPr lang="en-US" dirty="0" smtClean="0">
                <a:latin typeface="Cambria" pitchFamily="18" charset="0"/>
              </a:rPr>
              <a:t>⇒Don’t connect to public Wi-Fi systems. If you do connect, limit the type of information which you transmit. Avoid logging on to any websites or accounts which require a password. If you do use a password, change it when you are once again on a hardwired connection.</a:t>
            </a:r>
          </a:p>
          <a:p>
            <a:pPr algn="just"/>
            <a:endParaRPr lang="en-US" dirty="0" smtClean="0">
              <a:latin typeface="Cambria" pitchFamily="18" charset="0"/>
            </a:endParaRPr>
          </a:p>
          <a:p>
            <a:pPr algn="just"/>
            <a:r>
              <a:rPr lang="en-US" dirty="0" smtClean="0">
                <a:latin typeface="Cambria" pitchFamily="18" charset="0"/>
              </a:rPr>
              <a:t>⇒Utilize Virtual Private Network (VPN) connections or sites which operate through Hypertext Transfer Protocol Secure (HTTPS) to increase security. Please remember that VPN and HTTPS may not be sufficient to secure your information.</a:t>
            </a:r>
            <a:endParaRPr lang="en-US" dirty="0">
              <a:latin typeface="Cambria" pitchFamily="18" charset="0"/>
            </a:endParaRPr>
          </a:p>
          <a:p>
            <a:pPr algn="just"/>
            <a:endParaRPr lang="en-US" dirty="0">
              <a:latin typeface="Cambria" pitchFamily="18" charset="0"/>
            </a:endParaRPr>
          </a:p>
        </p:txBody>
      </p:sp>
    </p:spTree>
    <p:extLst>
      <p:ext uri="{BB962C8B-B14F-4D97-AF65-F5344CB8AC3E}">
        <p14:creationId xmlns:p14="http://schemas.microsoft.com/office/powerpoint/2010/main" val="22460220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1015</TotalTime>
  <Words>938</Words>
  <Application>Microsoft Office PowerPoint</Application>
  <PresentationFormat>On-screen Show (4:3)</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 Mcellen</dc:creator>
  <cp:lastModifiedBy>Office of Research</cp:lastModifiedBy>
  <cp:revision>94</cp:revision>
  <dcterms:created xsi:type="dcterms:W3CDTF">2013-03-27T18:23:21Z</dcterms:created>
  <dcterms:modified xsi:type="dcterms:W3CDTF">2013-06-12T20:11:03Z</dcterms:modified>
</cp:coreProperties>
</file>