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Lst>
  <p:notesMasterIdLst>
    <p:notesMasterId r:id="rId42"/>
  </p:notesMasterIdLst>
  <p:handoutMasterIdLst>
    <p:handoutMasterId r:id="rId43"/>
  </p:handoutMasterIdLst>
  <p:sldIdLst>
    <p:sldId id="269" r:id="rId2"/>
    <p:sldId id="275" r:id="rId3"/>
    <p:sldId id="276" r:id="rId4"/>
    <p:sldId id="277" r:id="rId5"/>
    <p:sldId id="278" r:id="rId6"/>
    <p:sldId id="279" r:id="rId7"/>
    <p:sldId id="280" r:id="rId8"/>
    <p:sldId id="294" r:id="rId9"/>
    <p:sldId id="282" r:id="rId10"/>
    <p:sldId id="284" r:id="rId11"/>
    <p:sldId id="285" r:id="rId12"/>
    <p:sldId id="286" r:id="rId13"/>
    <p:sldId id="287" r:id="rId14"/>
    <p:sldId id="288" r:id="rId15"/>
    <p:sldId id="289" r:id="rId16"/>
    <p:sldId id="290" r:id="rId17"/>
    <p:sldId id="291" r:id="rId18"/>
    <p:sldId id="292" r:id="rId19"/>
    <p:sldId id="293" r:id="rId20"/>
    <p:sldId id="283" r:id="rId21"/>
    <p:sldId id="281" r:id="rId22"/>
    <p:sldId id="316" r:id="rId23"/>
    <p:sldId id="295" r:id="rId24"/>
    <p:sldId id="297" r:id="rId25"/>
    <p:sldId id="298" r:id="rId26"/>
    <p:sldId id="299" r:id="rId27"/>
    <p:sldId id="301" r:id="rId28"/>
    <p:sldId id="303" r:id="rId29"/>
    <p:sldId id="305" r:id="rId30"/>
    <p:sldId id="306" r:id="rId31"/>
    <p:sldId id="307" r:id="rId32"/>
    <p:sldId id="308" r:id="rId33"/>
    <p:sldId id="310" r:id="rId34"/>
    <p:sldId id="311" r:id="rId35"/>
    <p:sldId id="312" r:id="rId36"/>
    <p:sldId id="313" r:id="rId37"/>
    <p:sldId id="314" r:id="rId38"/>
    <p:sldId id="315" r:id="rId39"/>
    <p:sldId id="274" r:id="rId40"/>
    <p:sldId id="268" r:id="rId41"/>
  </p:sldIdLst>
  <p:sldSz cx="9144000" cy="6858000" type="screen4x3"/>
  <p:notesSz cx="6858000" cy="9144000"/>
  <p:defaultTextStyle>
    <a:defPPr>
      <a:defRPr lang="en-US"/>
    </a:defPPr>
    <a:lvl1pPr algn="l" rtl="0" fontAlgn="base">
      <a:spcBef>
        <a:spcPct val="0"/>
      </a:spcBef>
      <a:spcAft>
        <a:spcPct val="0"/>
      </a:spcAft>
      <a:defRPr sz="2000" b="1" kern="1200">
        <a:solidFill>
          <a:srgbClr val="FAFD00"/>
        </a:solidFill>
        <a:latin typeface="Arial" pitchFamily="34" charset="0"/>
        <a:ea typeface="ＭＳ Ｐゴシック" pitchFamily="34" charset="-128"/>
        <a:cs typeface="+mn-cs"/>
      </a:defRPr>
    </a:lvl1pPr>
    <a:lvl2pPr marL="457200" algn="l" rtl="0" fontAlgn="base">
      <a:spcBef>
        <a:spcPct val="0"/>
      </a:spcBef>
      <a:spcAft>
        <a:spcPct val="0"/>
      </a:spcAft>
      <a:defRPr sz="2000" b="1" kern="1200">
        <a:solidFill>
          <a:srgbClr val="FAFD00"/>
        </a:solidFill>
        <a:latin typeface="Arial" pitchFamily="34" charset="0"/>
        <a:ea typeface="ＭＳ Ｐゴシック" pitchFamily="34" charset="-128"/>
        <a:cs typeface="+mn-cs"/>
      </a:defRPr>
    </a:lvl2pPr>
    <a:lvl3pPr marL="914400" algn="l" rtl="0" fontAlgn="base">
      <a:spcBef>
        <a:spcPct val="0"/>
      </a:spcBef>
      <a:spcAft>
        <a:spcPct val="0"/>
      </a:spcAft>
      <a:defRPr sz="2000" b="1" kern="1200">
        <a:solidFill>
          <a:srgbClr val="FAFD00"/>
        </a:solidFill>
        <a:latin typeface="Arial" pitchFamily="34" charset="0"/>
        <a:ea typeface="ＭＳ Ｐゴシック" pitchFamily="34" charset="-128"/>
        <a:cs typeface="+mn-cs"/>
      </a:defRPr>
    </a:lvl3pPr>
    <a:lvl4pPr marL="1371600" algn="l" rtl="0" fontAlgn="base">
      <a:spcBef>
        <a:spcPct val="0"/>
      </a:spcBef>
      <a:spcAft>
        <a:spcPct val="0"/>
      </a:spcAft>
      <a:defRPr sz="2000" b="1" kern="1200">
        <a:solidFill>
          <a:srgbClr val="FAFD00"/>
        </a:solidFill>
        <a:latin typeface="Arial" pitchFamily="34" charset="0"/>
        <a:ea typeface="ＭＳ Ｐゴシック" pitchFamily="34" charset="-128"/>
        <a:cs typeface="+mn-cs"/>
      </a:defRPr>
    </a:lvl4pPr>
    <a:lvl5pPr marL="1828800" algn="l" rtl="0" fontAlgn="base">
      <a:spcBef>
        <a:spcPct val="0"/>
      </a:spcBef>
      <a:spcAft>
        <a:spcPct val="0"/>
      </a:spcAft>
      <a:defRPr sz="2000" b="1" kern="1200">
        <a:solidFill>
          <a:srgbClr val="FAFD00"/>
        </a:solidFill>
        <a:latin typeface="Arial" pitchFamily="34" charset="0"/>
        <a:ea typeface="ＭＳ Ｐゴシック" pitchFamily="34" charset="-128"/>
        <a:cs typeface="+mn-cs"/>
      </a:defRPr>
    </a:lvl5pPr>
    <a:lvl6pPr marL="2286000" algn="l" defTabSz="914400" rtl="0" eaLnBrk="1" latinLnBrk="0" hangingPunct="1">
      <a:defRPr sz="2000" b="1" kern="1200">
        <a:solidFill>
          <a:srgbClr val="FAFD00"/>
        </a:solidFill>
        <a:latin typeface="Arial" pitchFamily="34" charset="0"/>
        <a:ea typeface="ＭＳ Ｐゴシック" pitchFamily="34" charset="-128"/>
        <a:cs typeface="+mn-cs"/>
      </a:defRPr>
    </a:lvl6pPr>
    <a:lvl7pPr marL="2743200" algn="l" defTabSz="914400" rtl="0" eaLnBrk="1" latinLnBrk="0" hangingPunct="1">
      <a:defRPr sz="2000" b="1" kern="1200">
        <a:solidFill>
          <a:srgbClr val="FAFD00"/>
        </a:solidFill>
        <a:latin typeface="Arial" pitchFamily="34" charset="0"/>
        <a:ea typeface="ＭＳ Ｐゴシック" pitchFamily="34" charset="-128"/>
        <a:cs typeface="+mn-cs"/>
      </a:defRPr>
    </a:lvl7pPr>
    <a:lvl8pPr marL="3200400" algn="l" defTabSz="914400" rtl="0" eaLnBrk="1" latinLnBrk="0" hangingPunct="1">
      <a:defRPr sz="2000" b="1" kern="1200">
        <a:solidFill>
          <a:srgbClr val="FAFD00"/>
        </a:solidFill>
        <a:latin typeface="Arial" pitchFamily="34" charset="0"/>
        <a:ea typeface="ＭＳ Ｐゴシック" pitchFamily="34" charset="-128"/>
        <a:cs typeface="+mn-cs"/>
      </a:defRPr>
    </a:lvl8pPr>
    <a:lvl9pPr marL="3657600" algn="l" defTabSz="914400" rtl="0" eaLnBrk="1" latinLnBrk="0" hangingPunct="1">
      <a:defRPr sz="2000" b="1" kern="1200">
        <a:solidFill>
          <a:srgbClr val="FAFD00"/>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D00"/>
    <a:srgbClr val="EAEC5E"/>
    <a:srgbClr val="9234DB"/>
    <a:srgbClr val="B760F9"/>
    <a:srgbClr val="FFFFFF"/>
    <a:srgbClr val="6C18B0"/>
    <a:srgbClr val="F63F1B"/>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19" autoAdjust="0"/>
    <p:restoredTop sz="94605" autoAdjust="0"/>
  </p:normalViewPr>
  <p:slideViewPr>
    <p:cSldViewPr snapToGrid="0">
      <p:cViewPr varScale="1">
        <p:scale>
          <a:sx n="76" d="100"/>
          <a:sy n="76" d="100"/>
        </p:scale>
        <p:origin x="-750" y="-96"/>
      </p:cViewPr>
      <p:guideLst>
        <p:guide orient="horz" pos="4177"/>
        <p:guide orient="horz" pos="1873"/>
        <p:guide pos="548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5.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6.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7.e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47216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7" name="Rectangle 3"/>
          <p:cNvSpPr>
            <a:spLocks noGrp="1" noRot="1" noChangeAspect="1" noChangeArrowheads="1" noTextEdit="1"/>
          </p:cNvSpPr>
          <p:nvPr>
            <p:ph type="sldImg" idx="2"/>
          </p:nvPr>
        </p:nvSpPr>
        <p:spPr bwMode="auto">
          <a:xfrm>
            <a:off x="1143000" y="687388"/>
            <a:ext cx="4572000" cy="34290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39209231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solidFill>
            <a:srgbClr val="FFFFFF"/>
          </a:solidFill>
          <a:ln/>
        </p:spPr>
      </p:sp>
      <p:sp>
        <p:nvSpPr>
          <p:cNvPr id="57347" name="Rectangle 3"/>
          <p:cNvSpPr>
            <a:spLocks noGrp="1" noChangeArrowheads="1"/>
          </p:cNvSpPr>
          <p:nvPr>
            <p:ph type="body" idx="1"/>
          </p:nvPr>
        </p:nvSpPr>
        <p:spPr>
          <a:solidFill>
            <a:srgbClr val="FFFFFF"/>
          </a:solidFill>
          <a:ln>
            <a:solidFill>
              <a:srgbClr val="000000"/>
            </a:solidFill>
          </a:ln>
        </p:spPr>
        <p:txBody>
          <a:bodyPr lIns="91430" tIns="45716" rIns="91430" bIns="45716"/>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xfrm>
            <a:off x="3884354" y="8684721"/>
            <a:ext cx="2972108" cy="457680"/>
          </a:xfrm>
          <a:prstGeom prst="rect">
            <a:avLst/>
          </a:prstGeom>
          <a:noFill/>
        </p:spPr>
        <p:txBody>
          <a:bodyPr/>
          <a:lstStyle/>
          <a:p>
            <a:fld id="{D4CD9FFB-0517-40A3-8EEB-5DA860544CA4}" type="slidenum">
              <a:rPr lang="en-US" smtClean="0">
                <a:latin typeface="Arial" charset="0"/>
              </a:rPr>
              <a:pPr/>
              <a:t>17</a:t>
            </a:fld>
            <a:endParaRPr lang="en-US" smtClean="0">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11- Security Organization Membership: The FSO and AFSO are both members of NCMS and a local ISAC.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xfrm>
            <a:off x="3884354" y="8684721"/>
            <a:ext cx="2972108" cy="457680"/>
          </a:xfrm>
          <a:prstGeom prst="rect">
            <a:avLst/>
          </a:prstGeom>
          <a:noFill/>
        </p:spPr>
        <p:txBody>
          <a:bodyPr/>
          <a:lstStyle/>
          <a:p>
            <a:fld id="{8E26EFA2-B66B-45A5-A2A1-407E2ACA1287}" type="slidenum">
              <a:rPr lang="en-US" smtClean="0">
                <a:latin typeface="Arial" charset="0"/>
              </a:rPr>
              <a:pPr/>
              <a:t>18</a:t>
            </a:fld>
            <a:endParaRPr lang="en-US" smtClean="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Enhancements: Category 12- Active Security Organization Participation: The FSO takes a positive leadership role in the local ISAC and was elected to be the corporate Co-Chairperson.</a:t>
            </a:r>
          </a:p>
          <a:p>
            <a:pPr eaLnBrk="1" hangingPunct="1">
              <a:lnSpc>
                <a:spcPct val="90000"/>
              </a:lnSpc>
            </a:pPr>
            <a:endParaRPr lang="en-US" sz="900"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xfrm>
            <a:off x="3884354" y="8684721"/>
            <a:ext cx="2972108" cy="457680"/>
          </a:xfrm>
          <a:prstGeom prst="rect">
            <a:avLst/>
          </a:prstGeom>
          <a:noFill/>
        </p:spPr>
        <p:txBody>
          <a:bodyPr/>
          <a:lstStyle/>
          <a:p>
            <a:fld id="{94C3DC78-E49C-47B9-9579-DD2CA3A47C9A}" type="slidenum">
              <a:rPr lang="en-US" smtClean="0">
                <a:latin typeface="Arial" charset="0"/>
              </a:rPr>
              <a:pPr/>
              <a:t>19</a:t>
            </a:fld>
            <a:endParaRPr lang="en-US" smtClean="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13- Personnel Security: The facility manages a corporate wide call center established to support questions and issues related to JPAS and EQIP from other branch/division offices throughout the country.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xfrm>
            <a:off x="3884354" y="8684721"/>
            <a:ext cx="2972108" cy="457680"/>
          </a:xfrm>
          <a:prstGeom prst="rect">
            <a:avLst/>
          </a:prstGeom>
          <a:noFill/>
        </p:spPr>
        <p:txBody>
          <a:bodyPr/>
          <a:lstStyle/>
          <a:p>
            <a:fld id="{3814E18A-3EB4-480D-8F97-3A325EC7A0D3}" type="slidenum">
              <a:rPr lang="en-US" smtClean="0">
                <a:latin typeface="Arial" charset="0"/>
              </a:rPr>
              <a:pPr/>
              <a:t>20</a:t>
            </a:fld>
            <a:endParaRPr lang="en-US" smtClean="0">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a:lnSpc>
                <a:spcPct val="90000"/>
              </a:lnSpc>
            </a:pPr>
            <a:r>
              <a:rPr lang="en-US" sz="900" smtClean="0">
                <a:latin typeface="Arial" charset="0"/>
              </a:rPr>
              <a:t>Vulnerability: Document marking deficiency (Corrected on the Spot) and an original SF312 was not forwarded to DISCO for retention</a:t>
            </a:r>
          </a:p>
          <a:p>
            <a:pPr eaLnBrk="1" hangingPunct="1">
              <a:lnSpc>
                <a:spcPct val="90000"/>
              </a:lnSpc>
            </a:pPr>
            <a:endParaRPr lang="en-US" sz="900" smtClean="0">
              <a:latin typeface="Arial" charset="0"/>
            </a:endParaRPr>
          </a:p>
          <a:p>
            <a:pPr eaLnBrk="1" hangingPunct="1">
              <a:lnSpc>
                <a:spcPct val="90000"/>
              </a:lnSpc>
            </a:pPr>
            <a:r>
              <a:rPr lang="en-US" sz="900" smtClean="0">
                <a:latin typeface="Arial" charset="0"/>
              </a:rPr>
              <a:t>Enhancements:</a:t>
            </a:r>
          </a:p>
          <a:p>
            <a:pPr eaLnBrk="1" hangingPunct="1">
              <a:lnSpc>
                <a:spcPct val="90000"/>
              </a:lnSpc>
            </a:pPr>
            <a:r>
              <a:rPr lang="en-US" sz="900" smtClean="0">
                <a:latin typeface="Arial" charset="0"/>
              </a:rPr>
              <a:t>Category 2: Facility provides monthly security updates/reminders to employees through the monthly corporate newsletter. </a:t>
            </a:r>
          </a:p>
          <a:p>
            <a:pPr eaLnBrk="1" hangingPunct="1">
              <a:lnSpc>
                <a:spcPct val="90000"/>
              </a:lnSpc>
            </a:pPr>
            <a:r>
              <a:rPr lang="en-US" sz="900" smtClean="0">
                <a:latin typeface="Arial" charset="0"/>
              </a:rPr>
              <a:t>Category 3: Security staff training exceeds NISPOM requirements as all security personnel have completed all training requirements for FSO Program Management through the STEPP website. FSO has CPP certification.  </a:t>
            </a:r>
          </a:p>
          <a:p>
            <a:pPr eaLnBrk="1" hangingPunct="1">
              <a:lnSpc>
                <a:spcPct val="90000"/>
              </a:lnSpc>
            </a:pPr>
            <a:r>
              <a:rPr lang="en-US" sz="900" smtClean="0">
                <a:latin typeface="Arial" charset="0"/>
              </a:rPr>
              <a:t>Category 4: The FSO has developed a Protégé/Mentorship relationship with all subcontractors they sponsor into the NISP by reaching out to the newly sponsored facility and providing whatever advice and assistance they require.  The FSO often visits with the new facility to provide training and experience to the new FSO.   Additionally, the company participated in beta testing a future DSS/CDSE course.</a:t>
            </a:r>
          </a:p>
          <a:p>
            <a:pPr eaLnBrk="1" hangingPunct="1">
              <a:lnSpc>
                <a:spcPct val="90000"/>
              </a:lnSpc>
            </a:pPr>
            <a:r>
              <a:rPr lang="en-US" sz="900" smtClean="0">
                <a:latin typeface="Arial" charset="0"/>
              </a:rPr>
              <a:t>Category 5: The facility conducts and records two self-inspections annually.  One is completed by the FSO and security staff.  The other is conducted as a peer to peer review with the FSO or other security staff member from another location conducting the review.</a:t>
            </a:r>
          </a:p>
          <a:p>
            <a:pPr eaLnBrk="1" hangingPunct="1">
              <a:lnSpc>
                <a:spcPct val="90000"/>
              </a:lnSpc>
            </a:pPr>
            <a:r>
              <a:rPr lang="en-US" sz="900" smtClean="0">
                <a:latin typeface="Arial" charset="0"/>
              </a:rPr>
              <a:t>Category 6: The FSO and AFSO conduct semi-annual, 100% inventory of all classified holdings and maintains records of the inventories.  Their information management system indefinitely reflects history of location and disposition for material in facility at all levels of classified (100% accountability).</a:t>
            </a:r>
          </a:p>
          <a:p>
            <a:pPr eaLnBrk="1" hangingPunct="1">
              <a:lnSpc>
                <a:spcPct val="90000"/>
              </a:lnSpc>
            </a:pPr>
            <a:r>
              <a:rPr lang="en-US" sz="900" smtClean="0">
                <a:latin typeface="Arial" charset="0"/>
              </a:rPr>
              <a:t>Category 7: All employees going on foreign travel for business are required to be briefed by the Security prior to departure and are debriefed upon return.  </a:t>
            </a:r>
          </a:p>
          <a:p>
            <a:pPr eaLnBrk="1" hangingPunct="1">
              <a:lnSpc>
                <a:spcPct val="90000"/>
              </a:lnSpc>
            </a:pPr>
            <a:r>
              <a:rPr lang="en-US" sz="900" smtClean="0">
                <a:latin typeface="Arial" charset="0"/>
              </a:rPr>
              <a:t>Category 11: The FSO and AFSO are both members of NCMS and a local ISAC.</a:t>
            </a:r>
          </a:p>
          <a:p>
            <a:pPr eaLnBrk="1" hangingPunct="1">
              <a:lnSpc>
                <a:spcPct val="90000"/>
              </a:lnSpc>
            </a:pPr>
            <a:r>
              <a:rPr lang="en-US" sz="900" smtClean="0">
                <a:latin typeface="Arial" charset="0"/>
              </a:rPr>
              <a:t>Category 12: The FSO takes a positive leadership role in the local ISAC and was elected to be the corporate Co-Chairperson.</a:t>
            </a:r>
          </a:p>
          <a:p>
            <a:pPr eaLnBrk="1" hangingPunct="1">
              <a:lnSpc>
                <a:spcPct val="90000"/>
              </a:lnSpc>
            </a:pPr>
            <a:r>
              <a:rPr lang="en-US" sz="900" smtClean="0">
                <a:latin typeface="Arial" charset="0"/>
              </a:rPr>
              <a:t>Category 13:The facility manages a corporate wide call center established to support questions and issues related to JPAS and EQIP from other branch/division offices throughout the country.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r>
              <a:rPr lang="en-US" smtClean="0">
                <a:latin typeface="Arial" charset="0"/>
              </a:rPr>
              <a:t>Now we will walk through an example.  A Mid-Size, possessing company (category C) had a security assessment resulting in a Superior rating issued.  We will discuss the vulnerabilities and NISP enhancements and ultimate final score/rating.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xfrm>
            <a:off x="3884354" y="8684721"/>
            <a:ext cx="2972108" cy="457680"/>
          </a:xfrm>
          <a:prstGeom prst="rect">
            <a:avLst/>
          </a:prstGeom>
          <a:noFill/>
        </p:spPr>
        <p:txBody>
          <a:bodyPr/>
          <a:lstStyle/>
          <a:p>
            <a:fld id="{46AEC211-8B7D-4DEE-B203-9D6478E5EBBC}" type="slidenum">
              <a:rPr lang="en-US" smtClean="0">
                <a:latin typeface="Arial" charset="0"/>
              </a:rPr>
              <a:pPr/>
              <a:t>10</a:t>
            </a:fld>
            <a:endParaRPr lang="en-US" smtClean="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Vulnerability: Document marking deficiency (Corrected on the Spot) and an original SF312 was not forwarded to DISCO for retention.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xfrm>
            <a:off x="3884354" y="8684721"/>
            <a:ext cx="2972108" cy="457680"/>
          </a:xfrm>
          <a:prstGeom prst="rect">
            <a:avLst/>
          </a:prstGeom>
          <a:noFill/>
        </p:spPr>
        <p:txBody>
          <a:bodyPr/>
          <a:lstStyle/>
          <a:p>
            <a:fld id="{540E79E6-4159-4E29-A0E9-2A39A950EFDD}" type="slidenum">
              <a:rPr lang="en-US" smtClean="0">
                <a:latin typeface="Arial" charset="0"/>
              </a:rPr>
              <a:pPr/>
              <a:t>11</a:t>
            </a:fld>
            <a:endParaRPr lang="en-US" smtClean="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2- Security Education (Products): Facility provides monthly security updates/reminders to employees through the monthly corporate newsletter.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xfrm>
            <a:off x="3884354" y="8684721"/>
            <a:ext cx="2972108" cy="457680"/>
          </a:xfrm>
          <a:prstGeom prst="rect">
            <a:avLst/>
          </a:prstGeom>
          <a:noFill/>
        </p:spPr>
        <p:txBody>
          <a:bodyPr/>
          <a:lstStyle/>
          <a:p>
            <a:fld id="{6445FE2B-F10B-4813-957B-68495F225EFB}" type="slidenum">
              <a:rPr lang="en-US" smtClean="0">
                <a:latin typeface="Arial" charset="0"/>
              </a:rPr>
              <a:pPr/>
              <a:t>12</a:t>
            </a:fld>
            <a:endParaRPr lang="en-US" smtClean="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3- FSO has CPP certification. Security staff training exceeds NISPOM requirements as all security personnel have completed all training requirements for FSO Program Management through the STEPP website and continuously complete additional educational courses. </a:t>
            </a:r>
          </a:p>
          <a:p>
            <a:pPr eaLnBrk="1" hangingPunct="1">
              <a:lnSpc>
                <a:spcPct val="90000"/>
              </a:lnSpc>
            </a:pPr>
            <a:endParaRPr lang="en-US" sz="90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xfrm>
            <a:off x="3884354" y="8684721"/>
            <a:ext cx="2972108" cy="457680"/>
          </a:xfrm>
          <a:prstGeom prst="rect">
            <a:avLst/>
          </a:prstGeom>
          <a:noFill/>
        </p:spPr>
        <p:txBody>
          <a:bodyPr/>
          <a:lstStyle/>
          <a:p>
            <a:fld id="{6E0F3C80-BCC8-4CB0-A1A7-FB73DF928C07}" type="slidenum">
              <a:rPr lang="en-US" smtClean="0">
                <a:latin typeface="Arial" charset="0"/>
              </a:rPr>
              <a:pPr/>
              <a:t>13</a:t>
            </a:fld>
            <a:endParaRPr lang="en-US"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4- Security Education (Product/Information Sharing): The FSO has developed a Protégé/Mentorship relationship with all subcontractors they sponsor into the NISP by reaching out to the newly sponsored facility and providing whatever advice and assistance they require.  The FSO often visits with the new facility to provide training and experience to the new FSO.   Additionally, the company participated in beta testing a future DSS/CDSE course.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3884354" y="8684721"/>
            <a:ext cx="2972108" cy="457680"/>
          </a:xfrm>
          <a:prstGeom prst="rect">
            <a:avLst/>
          </a:prstGeom>
          <a:noFill/>
        </p:spPr>
        <p:txBody>
          <a:bodyPr/>
          <a:lstStyle/>
          <a:p>
            <a:fld id="{1410AFBF-9D0B-4C79-81E8-53C673A941E0}" type="slidenum">
              <a:rPr lang="en-US" smtClean="0">
                <a:latin typeface="Arial" charset="0"/>
              </a:rPr>
              <a:pPr/>
              <a:t>14</a:t>
            </a:fld>
            <a:endParaRPr lang="en-US" smtClean="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5- Self Inspection: The facility conducts and records two self-inspections annually.  One is completed by the FSO and security staff.  The other is conducted as a peer to peer review with the FSO or other security staff member from another location conducting the review.</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xfrm>
            <a:off x="3884354" y="8684721"/>
            <a:ext cx="2972108" cy="457680"/>
          </a:xfrm>
          <a:prstGeom prst="rect">
            <a:avLst/>
          </a:prstGeom>
          <a:noFill/>
        </p:spPr>
        <p:txBody>
          <a:bodyPr/>
          <a:lstStyle/>
          <a:p>
            <a:fld id="{D241D7B3-BB90-4CFA-97E5-B6CF7F2668FC}" type="slidenum">
              <a:rPr lang="en-US" smtClean="0">
                <a:latin typeface="Arial" charset="0"/>
              </a:rPr>
              <a:pPr/>
              <a:t>15</a:t>
            </a:fld>
            <a:endParaRPr lang="en-US" smtClean="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6- Classified Material Controls: The FSO and AFSO conduct semi-annual, 100% inventory of all classified holdings and maintains records of the inventories.  Their information management system indefinitely reflects history of location and disposition for material in facility at all levels of classified (100% accountability).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3884354" y="8684721"/>
            <a:ext cx="2972108" cy="457680"/>
          </a:xfrm>
          <a:prstGeom prst="rect">
            <a:avLst/>
          </a:prstGeom>
          <a:noFill/>
        </p:spPr>
        <p:txBody>
          <a:bodyPr/>
          <a:lstStyle/>
          <a:p>
            <a:fld id="{0971CE4A-D7D1-4FAC-905F-7F6B7DE06F2A}" type="slidenum">
              <a:rPr lang="en-US" smtClean="0">
                <a:latin typeface="Arial" charset="0"/>
              </a:rPr>
              <a:pPr/>
              <a:t>16</a:t>
            </a:fld>
            <a:endParaRPr lang="en-US" smtClean="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lnSpc>
                <a:spcPct val="90000"/>
              </a:lnSpc>
            </a:pPr>
            <a:r>
              <a:rPr lang="en-US" sz="900" smtClean="0">
                <a:latin typeface="Arial" charset="0"/>
              </a:rPr>
              <a:t>Enhancement: Category 7- CI Integration: All employees going on foreign travel for business are required to be briefed by the Security prior to departure and are debriefed upon return.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2"/>
          <p:cNvSpPr>
            <a:spLocks noChangeArrowheads="1"/>
          </p:cNvSpPr>
          <p:nvPr/>
        </p:nvSpPr>
        <p:spPr bwMode="auto">
          <a:xfrm>
            <a:off x="6142038" y="6488113"/>
            <a:ext cx="2540000" cy="211137"/>
          </a:xfrm>
          <a:prstGeom prst="rect">
            <a:avLst/>
          </a:prstGeom>
          <a:noFill/>
          <a:ln w="12700">
            <a:noFill/>
            <a:miter lim="800000"/>
            <a:headEnd/>
            <a:tailEnd/>
          </a:ln>
          <a:effectLst/>
        </p:spPr>
        <p:txBody>
          <a:bodyPr lIns="88900" tIns="44450" rIns="88900" bIns="44450">
            <a:spAutoFit/>
          </a:bodyPr>
          <a:lstStyle/>
          <a:p>
            <a:pPr algn="r" defTabSz="887413" eaLnBrk="0" hangingPunct="0">
              <a:spcBef>
                <a:spcPct val="50000"/>
              </a:spcBef>
              <a:defRPr/>
            </a:pPr>
            <a:fld id="{9FDC17CF-A0C9-4AA7-AB56-AF7F6E6683C5}" type="slidenum">
              <a:rPr lang="en-US" sz="800" b="0">
                <a:solidFill>
                  <a:schemeClr val="bg2"/>
                </a:solidFill>
                <a:latin typeface="Arial" charset="0"/>
                <a:ea typeface="ＭＳ Ｐゴシック" pitchFamily="-112" charset="-128"/>
              </a:rPr>
              <a:pPr algn="r" defTabSz="887413" eaLnBrk="0" hangingPunct="0">
                <a:spcBef>
                  <a:spcPct val="50000"/>
                </a:spcBef>
                <a:defRPr/>
              </a:pPr>
              <a:t>‹#›</a:t>
            </a:fld>
            <a:endParaRPr lang="en-US" sz="800" b="0" dirty="0">
              <a:solidFill>
                <a:schemeClr val="bg2"/>
              </a:solidFill>
              <a:latin typeface="Arial" charset="0"/>
              <a:ea typeface="ＭＳ Ｐゴシック" pitchFamily="-112" charset="-128"/>
            </a:endParaRPr>
          </a:p>
        </p:txBody>
      </p:sp>
      <p:grpSp>
        <p:nvGrpSpPr>
          <p:cNvPr id="8" name="Group 5"/>
          <p:cNvGrpSpPr>
            <a:grpSpLocks/>
          </p:cNvGrpSpPr>
          <p:nvPr userDrawn="1"/>
        </p:nvGrpSpPr>
        <p:grpSpPr bwMode="auto">
          <a:xfrm>
            <a:off x="474663" y="5321300"/>
            <a:ext cx="3671887" cy="596900"/>
            <a:chOff x="299" y="3352"/>
            <a:chExt cx="2313" cy="376"/>
          </a:xfrm>
          <a:solidFill>
            <a:schemeClr val="bg1"/>
          </a:solidFill>
        </p:grpSpPr>
        <p:sp>
          <p:nvSpPr>
            <p:cNvPr id="9" name="Freeform 6"/>
            <p:cNvSpPr>
              <a:spLocks/>
            </p:cNvSpPr>
            <p:nvPr/>
          </p:nvSpPr>
          <p:spPr bwMode="black">
            <a:xfrm>
              <a:off x="1668" y="3352"/>
              <a:ext cx="944" cy="376"/>
            </a:xfrm>
            <a:custGeom>
              <a:avLst/>
              <a:gdLst/>
              <a:ahLst/>
              <a:cxnLst>
                <a:cxn ang="0">
                  <a:pos x="943" y="147"/>
                </a:cxn>
                <a:cxn ang="0">
                  <a:pos x="775" y="147"/>
                </a:cxn>
                <a:cxn ang="0">
                  <a:pos x="816" y="0"/>
                </a:cxn>
                <a:cxn ang="0">
                  <a:pos x="672" y="147"/>
                </a:cxn>
                <a:cxn ang="0">
                  <a:pos x="3" y="147"/>
                </a:cxn>
                <a:cxn ang="0">
                  <a:pos x="0" y="148"/>
                </a:cxn>
                <a:cxn ang="0">
                  <a:pos x="3" y="149"/>
                </a:cxn>
                <a:cxn ang="0">
                  <a:pos x="106" y="151"/>
                </a:cxn>
                <a:cxn ang="0">
                  <a:pos x="332" y="153"/>
                </a:cxn>
                <a:cxn ang="0">
                  <a:pos x="660" y="159"/>
                </a:cxn>
                <a:cxn ang="0">
                  <a:pos x="600" y="221"/>
                </a:cxn>
                <a:cxn ang="0">
                  <a:pos x="578" y="245"/>
                </a:cxn>
                <a:cxn ang="0">
                  <a:pos x="580" y="245"/>
                </a:cxn>
                <a:cxn ang="0">
                  <a:pos x="606" y="221"/>
                </a:cxn>
                <a:cxn ang="0">
                  <a:pos x="673" y="160"/>
                </a:cxn>
                <a:cxn ang="0">
                  <a:pos x="756" y="160"/>
                </a:cxn>
                <a:cxn ang="0">
                  <a:pos x="748" y="195"/>
                </a:cxn>
                <a:cxn ang="0">
                  <a:pos x="740" y="230"/>
                </a:cxn>
                <a:cxn ang="0">
                  <a:pos x="567" y="318"/>
                </a:cxn>
                <a:cxn ang="0">
                  <a:pos x="471" y="368"/>
                </a:cxn>
                <a:cxn ang="0">
                  <a:pos x="472" y="369"/>
                </a:cxn>
                <a:cxn ang="0">
                  <a:pos x="563" y="326"/>
                </a:cxn>
                <a:cxn ang="0">
                  <a:pos x="738" y="241"/>
                </a:cxn>
                <a:cxn ang="0">
                  <a:pos x="716" y="336"/>
                </a:cxn>
                <a:cxn ang="0">
                  <a:pos x="708" y="373"/>
                </a:cxn>
                <a:cxn ang="0">
                  <a:pos x="708" y="375"/>
                </a:cxn>
                <a:cxn ang="0">
                  <a:pos x="710" y="374"/>
                </a:cxn>
                <a:cxn ang="0">
                  <a:pos x="721" y="335"/>
                </a:cxn>
                <a:cxn ang="0">
                  <a:pos x="748" y="236"/>
                </a:cxn>
                <a:cxn ang="0">
                  <a:pos x="820" y="203"/>
                </a:cxn>
                <a:cxn ang="0">
                  <a:pos x="883" y="173"/>
                </a:cxn>
                <a:cxn ang="0">
                  <a:pos x="943" y="147"/>
                </a:cxn>
                <a:cxn ang="0">
                  <a:pos x="688" y="147"/>
                </a:cxn>
                <a:cxn ang="0">
                  <a:pos x="752" y="87"/>
                </a:cxn>
                <a:cxn ang="0">
                  <a:pos x="779" y="61"/>
                </a:cxn>
                <a:cxn ang="0">
                  <a:pos x="759" y="147"/>
                </a:cxn>
                <a:cxn ang="0">
                  <a:pos x="688" y="147"/>
                </a:cxn>
                <a:cxn ang="0">
                  <a:pos x="943" y="147"/>
                </a:cxn>
                <a:cxn ang="0">
                  <a:pos x="770" y="161"/>
                </a:cxn>
                <a:cxn ang="0">
                  <a:pos x="871" y="163"/>
                </a:cxn>
                <a:cxn ang="0">
                  <a:pos x="837" y="181"/>
                </a:cxn>
                <a:cxn ang="0">
                  <a:pos x="752" y="224"/>
                </a:cxn>
                <a:cxn ang="0">
                  <a:pos x="770" y="161"/>
                </a:cxn>
                <a:cxn ang="0">
                  <a:pos x="943" y="147"/>
                </a:cxn>
              </a:cxnLst>
              <a:rect l="0" t="0" r="r" b="b"/>
              <a:pathLst>
                <a:path w="944" h="376">
                  <a:moveTo>
                    <a:pt x="943" y="147"/>
                  </a:moveTo>
                  <a:lnTo>
                    <a:pt x="775" y="147"/>
                  </a:lnTo>
                  <a:lnTo>
                    <a:pt x="816" y="0"/>
                  </a:lnTo>
                  <a:lnTo>
                    <a:pt x="672" y="147"/>
                  </a:lnTo>
                  <a:lnTo>
                    <a:pt x="3" y="147"/>
                  </a:lnTo>
                  <a:lnTo>
                    <a:pt x="0" y="148"/>
                  </a:lnTo>
                  <a:lnTo>
                    <a:pt x="3" y="149"/>
                  </a:lnTo>
                  <a:lnTo>
                    <a:pt x="106" y="151"/>
                  </a:lnTo>
                  <a:lnTo>
                    <a:pt x="332" y="153"/>
                  </a:lnTo>
                  <a:lnTo>
                    <a:pt x="660" y="159"/>
                  </a:lnTo>
                  <a:lnTo>
                    <a:pt x="600" y="221"/>
                  </a:lnTo>
                  <a:lnTo>
                    <a:pt x="578" y="245"/>
                  </a:lnTo>
                  <a:lnTo>
                    <a:pt x="580" y="245"/>
                  </a:lnTo>
                  <a:lnTo>
                    <a:pt x="606" y="221"/>
                  </a:lnTo>
                  <a:lnTo>
                    <a:pt x="673" y="160"/>
                  </a:lnTo>
                  <a:lnTo>
                    <a:pt x="756" y="160"/>
                  </a:lnTo>
                  <a:lnTo>
                    <a:pt x="748" y="195"/>
                  </a:lnTo>
                  <a:lnTo>
                    <a:pt x="740" y="230"/>
                  </a:lnTo>
                  <a:lnTo>
                    <a:pt x="567" y="318"/>
                  </a:lnTo>
                  <a:lnTo>
                    <a:pt x="471" y="368"/>
                  </a:lnTo>
                  <a:lnTo>
                    <a:pt x="472" y="369"/>
                  </a:lnTo>
                  <a:lnTo>
                    <a:pt x="563" y="326"/>
                  </a:lnTo>
                  <a:lnTo>
                    <a:pt x="738" y="241"/>
                  </a:lnTo>
                  <a:lnTo>
                    <a:pt x="716" y="336"/>
                  </a:lnTo>
                  <a:lnTo>
                    <a:pt x="708" y="373"/>
                  </a:lnTo>
                  <a:lnTo>
                    <a:pt x="708" y="375"/>
                  </a:lnTo>
                  <a:lnTo>
                    <a:pt x="710" y="374"/>
                  </a:lnTo>
                  <a:lnTo>
                    <a:pt x="721" y="335"/>
                  </a:lnTo>
                  <a:lnTo>
                    <a:pt x="748" y="236"/>
                  </a:lnTo>
                  <a:lnTo>
                    <a:pt x="820" y="203"/>
                  </a:lnTo>
                  <a:lnTo>
                    <a:pt x="883" y="173"/>
                  </a:lnTo>
                  <a:lnTo>
                    <a:pt x="943" y="147"/>
                  </a:lnTo>
                  <a:lnTo>
                    <a:pt x="688" y="147"/>
                  </a:lnTo>
                  <a:lnTo>
                    <a:pt x="752" y="87"/>
                  </a:lnTo>
                  <a:lnTo>
                    <a:pt x="779" y="61"/>
                  </a:lnTo>
                  <a:lnTo>
                    <a:pt x="759" y="147"/>
                  </a:lnTo>
                  <a:lnTo>
                    <a:pt x="688" y="147"/>
                  </a:lnTo>
                  <a:lnTo>
                    <a:pt x="943" y="147"/>
                  </a:lnTo>
                  <a:lnTo>
                    <a:pt x="770" y="161"/>
                  </a:lnTo>
                  <a:lnTo>
                    <a:pt x="871" y="163"/>
                  </a:lnTo>
                  <a:lnTo>
                    <a:pt x="837" y="181"/>
                  </a:lnTo>
                  <a:lnTo>
                    <a:pt x="752" y="224"/>
                  </a:lnTo>
                  <a:lnTo>
                    <a:pt x="770" y="161"/>
                  </a:lnTo>
                  <a:lnTo>
                    <a:pt x="943" y="147"/>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0" name="Freeform 7"/>
            <p:cNvSpPr>
              <a:spLocks/>
            </p:cNvSpPr>
            <p:nvPr/>
          </p:nvSpPr>
          <p:spPr bwMode="black">
            <a:xfrm>
              <a:off x="299" y="3549"/>
              <a:ext cx="56" cy="68"/>
            </a:xfrm>
            <a:custGeom>
              <a:avLst/>
              <a:gdLst/>
              <a:ahLst/>
              <a:cxnLst>
                <a:cxn ang="0">
                  <a:pos x="14" y="0"/>
                </a:cxn>
                <a:cxn ang="0">
                  <a:pos x="40" y="0"/>
                </a:cxn>
                <a:cxn ang="0">
                  <a:pos x="30" y="49"/>
                </a:cxn>
                <a:cxn ang="0">
                  <a:pos x="55" y="49"/>
                </a:cxn>
                <a:cxn ang="0">
                  <a:pos x="50" y="67"/>
                </a:cxn>
                <a:cxn ang="0">
                  <a:pos x="0" y="67"/>
                </a:cxn>
                <a:cxn ang="0">
                  <a:pos x="14" y="0"/>
                </a:cxn>
              </a:cxnLst>
              <a:rect l="0" t="0" r="r" b="b"/>
              <a:pathLst>
                <a:path w="56" h="68">
                  <a:moveTo>
                    <a:pt x="14" y="0"/>
                  </a:moveTo>
                  <a:lnTo>
                    <a:pt x="40" y="0"/>
                  </a:lnTo>
                  <a:lnTo>
                    <a:pt x="30" y="49"/>
                  </a:lnTo>
                  <a:lnTo>
                    <a:pt x="55" y="49"/>
                  </a:lnTo>
                  <a:lnTo>
                    <a:pt x="50" y="67"/>
                  </a:lnTo>
                  <a:lnTo>
                    <a:pt x="0" y="67"/>
                  </a:lnTo>
                  <a:lnTo>
                    <a:pt x="14"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1" name="Freeform 8"/>
            <p:cNvSpPr>
              <a:spLocks/>
            </p:cNvSpPr>
            <p:nvPr/>
          </p:nvSpPr>
          <p:spPr bwMode="black">
            <a:xfrm>
              <a:off x="415" y="3547"/>
              <a:ext cx="74" cy="72"/>
            </a:xfrm>
            <a:custGeom>
              <a:avLst/>
              <a:gdLst/>
              <a:ahLst/>
              <a:cxnLst>
                <a:cxn ang="0">
                  <a:pos x="44" y="0"/>
                </a:cxn>
                <a:cxn ang="0">
                  <a:pos x="59" y="3"/>
                </a:cxn>
                <a:cxn ang="0">
                  <a:pos x="69" y="10"/>
                </a:cxn>
                <a:cxn ang="0">
                  <a:pos x="73" y="21"/>
                </a:cxn>
                <a:cxn ang="0">
                  <a:pos x="72" y="36"/>
                </a:cxn>
                <a:cxn ang="0">
                  <a:pos x="66" y="50"/>
                </a:cxn>
                <a:cxn ang="0">
                  <a:pos x="57" y="61"/>
                </a:cxn>
                <a:cxn ang="0">
                  <a:pos x="44" y="68"/>
                </a:cxn>
                <a:cxn ang="0">
                  <a:pos x="29" y="71"/>
                </a:cxn>
                <a:cxn ang="0">
                  <a:pos x="13" y="68"/>
                </a:cxn>
                <a:cxn ang="0">
                  <a:pos x="4" y="61"/>
                </a:cxn>
                <a:cxn ang="0">
                  <a:pos x="0" y="50"/>
                </a:cxn>
                <a:cxn ang="0">
                  <a:pos x="1" y="36"/>
                </a:cxn>
                <a:cxn ang="0">
                  <a:pos x="6" y="21"/>
                </a:cxn>
                <a:cxn ang="0">
                  <a:pos x="15" y="10"/>
                </a:cxn>
                <a:cxn ang="0">
                  <a:pos x="29" y="3"/>
                </a:cxn>
                <a:cxn ang="0">
                  <a:pos x="44" y="0"/>
                </a:cxn>
                <a:cxn ang="0">
                  <a:pos x="32" y="53"/>
                </a:cxn>
                <a:cxn ang="0">
                  <a:pos x="39" y="50"/>
                </a:cxn>
                <a:cxn ang="0">
                  <a:pos x="44" y="36"/>
                </a:cxn>
                <a:cxn ang="0">
                  <a:pos x="45" y="21"/>
                </a:cxn>
                <a:cxn ang="0">
                  <a:pos x="40" y="19"/>
                </a:cxn>
                <a:cxn ang="0">
                  <a:pos x="34" y="21"/>
                </a:cxn>
                <a:cxn ang="0">
                  <a:pos x="29" y="36"/>
                </a:cxn>
                <a:cxn ang="0">
                  <a:pos x="28" y="50"/>
                </a:cxn>
                <a:cxn ang="0">
                  <a:pos x="32" y="53"/>
                </a:cxn>
                <a:cxn ang="0">
                  <a:pos x="44" y="0"/>
                </a:cxn>
              </a:cxnLst>
              <a:rect l="0" t="0" r="r" b="b"/>
              <a:pathLst>
                <a:path w="74" h="72">
                  <a:moveTo>
                    <a:pt x="44" y="0"/>
                  </a:moveTo>
                  <a:lnTo>
                    <a:pt x="59" y="3"/>
                  </a:lnTo>
                  <a:lnTo>
                    <a:pt x="69" y="10"/>
                  </a:lnTo>
                  <a:lnTo>
                    <a:pt x="73" y="21"/>
                  </a:lnTo>
                  <a:lnTo>
                    <a:pt x="72" y="36"/>
                  </a:lnTo>
                  <a:lnTo>
                    <a:pt x="66" y="50"/>
                  </a:lnTo>
                  <a:lnTo>
                    <a:pt x="57" y="61"/>
                  </a:lnTo>
                  <a:lnTo>
                    <a:pt x="44" y="68"/>
                  </a:lnTo>
                  <a:lnTo>
                    <a:pt x="29" y="71"/>
                  </a:lnTo>
                  <a:lnTo>
                    <a:pt x="13" y="68"/>
                  </a:lnTo>
                  <a:lnTo>
                    <a:pt x="4" y="61"/>
                  </a:lnTo>
                  <a:lnTo>
                    <a:pt x="0" y="50"/>
                  </a:lnTo>
                  <a:lnTo>
                    <a:pt x="1" y="36"/>
                  </a:lnTo>
                  <a:lnTo>
                    <a:pt x="6" y="21"/>
                  </a:lnTo>
                  <a:lnTo>
                    <a:pt x="15" y="10"/>
                  </a:lnTo>
                  <a:lnTo>
                    <a:pt x="29" y="3"/>
                  </a:lnTo>
                  <a:lnTo>
                    <a:pt x="44" y="0"/>
                  </a:lnTo>
                  <a:lnTo>
                    <a:pt x="32" y="53"/>
                  </a:lnTo>
                  <a:lnTo>
                    <a:pt x="39" y="50"/>
                  </a:lnTo>
                  <a:lnTo>
                    <a:pt x="44" y="36"/>
                  </a:lnTo>
                  <a:lnTo>
                    <a:pt x="45" y="21"/>
                  </a:lnTo>
                  <a:lnTo>
                    <a:pt x="40" y="19"/>
                  </a:lnTo>
                  <a:lnTo>
                    <a:pt x="34" y="21"/>
                  </a:lnTo>
                  <a:lnTo>
                    <a:pt x="29" y="36"/>
                  </a:lnTo>
                  <a:lnTo>
                    <a:pt x="28" y="50"/>
                  </a:lnTo>
                  <a:lnTo>
                    <a:pt x="32" y="53"/>
                  </a:lnTo>
                  <a:lnTo>
                    <a:pt x="44"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2" name="Freeform 9"/>
            <p:cNvSpPr>
              <a:spLocks/>
            </p:cNvSpPr>
            <p:nvPr/>
          </p:nvSpPr>
          <p:spPr bwMode="black">
            <a:xfrm>
              <a:off x="546" y="3547"/>
              <a:ext cx="72" cy="72"/>
            </a:xfrm>
            <a:custGeom>
              <a:avLst/>
              <a:gdLst/>
              <a:ahLst/>
              <a:cxnLst>
                <a:cxn ang="0">
                  <a:pos x="68" y="44"/>
                </a:cxn>
                <a:cxn ang="0">
                  <a:pos x="62" y="56"/>
                </a:cxn>
                <a:cxn ang="0">
                  <a:pos x="52" y="64"/>
                </a:cxn>
                <a:cxn ang="0">
                  <a:pos x="41" y="69"/>
                </a:cxn>
                <a:cxn ang="0">
                  <a:pos x="29" y="71"/>
                </a:cxn>
                <a:cxn ang="0">
                  <a:pos x="14" y="68"/>
                </a:cxn>
                <a:cxn ang="0">
                  <a:pos x="4" y="61"/>
                </a:cxn>
                <a:cxn ang="0">
                  <a:pos x="0" y="50"/>
                </a:cxn>
                <a:cxn ang="0">
                  <a:pos x="1" y="36"/>
                </a:cxn>
                <a:cxn ang="0">
                  <a:pos x="6" y="21"/>
                </a:cxn>
                <a:cxn ang="0">
                  <a:pos x="15" y="10"/>
                </a:cxn>
                <a:cxn ang="0">
                  <a:pos x="28" y="3"/>
                </a:cxn>
                <a:cxn ang="0">
                  <a:pos x="44" y="0"/>
                </a:cxn>
                <a:cxn ang="0">
                  <a:pos x="56" y="1"/>
                </a:cxn>
                <a:cxn ang="0">
                  <a:pos x="66" y="6"/>
                </a:cxn>
                <a:cxn ang="0">
                  <a:pos x="71" y="14"/>
                </a:cxn>
                <a:cxn ang="0">
                  <a:pos x="71" y="26"/>
                </a:cxn>
                <a:cxn ang="0">
                  <a:pos x="46" y="26"/>
                </a:cxn>
                <a:cxn ang="0">
                  <a:pos x="41" y="19"/>
                </a:cxn>
                <a:cxn ang="0">
                  <a:pos x="34" y="23"/>
                </a:cxn>
                <a:cxn ang="0">
                  <a:pos x="29" y="36"/>
                </a:cxn>
                <a:cxn ang="0">
                  <a:pos x="27" y="48"/>
                </a:cxn>
                <a:cxn ang="0">
                  <a:pos x="33" y="53"/>
                </a:cxn>
                <a:cxn ang="0">
                  <a:pos x="41" y="44"/>
                </a:cxn>
                <a:cxn ang="0">
                  <a:pos x="68" y="44"/>
                </a:cxn>
              </a:cxnLst>
              <a:rect l="0" t="0" r="r" b="b"/>
              <a:pathLst>
                <a:path w="72" h="72">
                  <a:moveTo>
                    <a:pt x="68" y="44"/>
                  </a:moveTo>
                  <a:lnTo>
                    <a:pt x="62" y="56"/>
                  </a:lnTo>
                  <a:lnTo>
                    <a:pt x="52" y="64"/>
                  </a:lnTo>
                  <a:lnTo>
                    <a:pt x="41" y="69"/>
                  </a:lnTo>
                  <a:lnTo>
                    <a:pt x="29" y="71"/>
                  </a:lnTo>
                  <a:lnTo>
                    <a:pt x="14" y="68"/>
                  </a:lnTo>
                  <a:lnTo>
                    <a:pt x="4" y="61"/>
                  </a:lnTo>
                  <a:lnTo>
                    <a:pt x="0" y="50"/>
                  </a:lnTo>
                  <a:lnTo>
                    <a:pt x="1" y="36"/>
                  </a:lnTo>
                  <a:lnTo>
                    <a:pt x="6" y="21"/>
                  </a:lnTo>
                  <a:lnTo>
                    <a:pt x="15" y="10"/>
                  </a:lnTo>
                  <a:lnTo>
                    <a:pt x="28" y="3"/>
                  </a:lnTo>
                  <a:lnTo>
                    <a:pt x="44" y="0"/>
                  </a:lnTo>
                  <a:lnTo>
                    <a:pt x="56" y="1"/>
                  </a:lnTo>
                  <a:lnTo>
                    <a:pt x="66" y="6"/>
                  </a:lnTo>
                  <a:lnTo>
                    <a:pt x="71" y="14"/>
                  </a:lnTo>
                  <a:lnTo>
                    <a:pt x="71" y="26"/>
                  </a:lnTo>
                  <a:lnTo>
                    <a:pt x="46" y="26"/>
                  </a:lnTo>
                  <a:lnTo>
                    <a:pt x="41" y="19"/>
                  </a:lnTo>
                  <a:lnTo>
                    <a:pt x="34" y="23"/>
                  </a:lnTo>
                  <a:lnTo>
                    <a:pt x="29" y="36"/>
                  </a:lnTo>
                  <a:lnTo>
                    <a:pt x="27" y="48"/>
                  </a:lnTo>
                  <a:lnTo>
                    <a:pt x="33" y="53"/>
                  </a:lnTo>
                  <a:lnTo>
                    <a:pt x="41" y="44"/>
                  </a:lnTo>
                  <a:lnTo>
                    <a:pt x="68" y="44"/>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3" name="Freeform 10"/>
            <p:cNvSpPr>
              <a:spLocks/>
            </p:cNvSpPr>
            <p:nvPr/>
          </p:nvSpPr>
          <p:spPr bwMode="black">
            <a:xfrm>
              <a:off x="680" y="3549"/>
              <a:ext cx="87" cy="68"/>
            </a:xfrm>
            <a:custGeom>
              <a:avLst/>
              <a:gdLst/>
              <a:ahLst/>
              <a:cxnLst>
                <a:cxn ang="0">
                  <a:pos x="15" y="0"/>
                </a:cxn>
                <a:cxn ang="0">
                  <a:pos x="42" y="0"/>
                </a:cxn>
                <a:cxn ang="0">
                  <a:pos x="35" y="28"/>
                </a:cxn>
                <a:cxn ang="0">
                  <a:pos x="56" y="0"/>
                </a:cxn>
                <a:cxn ang="0">
                  <a:pos x="86" y="0"/>
                </a:cxn>
                <a:cxn ang="0">
                  <a:pos x="60" y="32"/>
                </a:cxn>
                <a:cxn ang="0">
                  <a:pos x="73" y="67"/>
                </a:cxn>
                <a:cxn ang="0">
                  <a:pos x="44" y="67"/>
                </a:cxn>
                <a:cxn ang="0">
                  <a:pos x="34" y="37"/>
                </a:cxn>
                <a:cxn ang="0">
                  <a:pos x="27" y="67"/>
                </a:cxn>
                <a:cxn ang="0">
                  <a:pos x="0" y="67"/>
                </a:cxn>
                <a:cxn ang="0">
                  <a:pos x="15" y="0"/>
                </a:cxn>
              </a:cxnLst>
              <a:rect l="0" t="0" r="r" b="b"/>
              <a:pathLst>
                <a:path w="87" h="68">
                  <a:moveTo>
                    <a:pt x="15" y="0"/>
                  </a:moveTo>
                  <a:lnTo>
                    <a:pt x="42" y="0"/>
                  </a:lnTo>
                  <a:lnTo>
                    <a:pt x="35" y="28"/>
                  </a:lnTo>
                  <a:lnTo>
                    <a:pt x="56" y="0"/>
                  </a:lnTo>
                  <a:lnTo>
                    <a:pt x="86" y="0"/>
                  </a:lnTo>
                  <a:lnTo>
                    <a:pt x="60" y="32"/>
                  </a:lnTo>
                  <a:lnTo>
                    <a:pt x="73" y="67"/>
                  </a:lnTo>
                  <a:lnTo>
                    <a:pt x="44" y="67"/>
                  </a:lnTo>
                  <a:lnTo>
                    <a:pt x="34" y="37"/>
                  </a:lnTo>
                  <a:lnTo>
                    <a:pt x="27" y="67"/>
                  </a:lnTo>
                  <a:lnTo>
                    <a:pt x="0" y="67"/>
                  </a:lnTo>
                  <a:lnTo>
                    <a:pt x="15"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4" name="Freeform 11"/>
            <p:cNvSpPr>
              <a:spLocks/>
            </p:cNvSpPr>
            <p:nvPr/>
          </p:nvSpPr>
          <p:spPr bwMode="black">
            <a:xfrm>
              <a:off x="818" y="3549"/>
              <a:ext cx="82" cy="68"/>
            </a:xfrm>
            <a:custGeom>
              <a:avLst/>
              <a:gdLst/>
              <a:ahLst/>
              <a:cxnLst>
                <a:cxn ang="0">
                  <a:pos x="44" y="42"/>
                </a:cxn>
                <a:cxn ang="0">
                  <a:pos x="33" y="42"/>
                </a:cxn>
                <a:cxn ang="0">
                  <a:pos x="27" y="67"/>
                </a:cxn>
                <a:cxn ang="0">
                  <a:pos x="0" y="67"/>
                </a:cxn>
                <a:cxn ang="0">
                  <a:pos x="15" y="0"/>
                </a:cxn>
                <a:cxn ang="0">
                  <a:pos x="42" y="0"/>
                </a:cxn>
                <a:cxn ang="0">
                  <a:pos x="36" y="23"/>
                </a:cxn>
                <a:cxn ang="0">
                  <a:pos x="49" y="23"/>
                </a:cxn>
                <a:cxn ang="0">
                  <a:pos x="54" y="0"/>
                </a:cxn>
                <a:cxn ang="0">
                  <a:pos x="81" y="0"/>
                </a:cxn>
                <a:cxn ang="0">
                  <a:pos x="68" y="67"/>
                </a:cxn>
                <a:cxn ang="0">
                  <a:pos x="40" y="67"/>
                </a:cxn>
                <a:cxn ang="0">
                  <a:pos x="44" y="42"/>
                </a:cxn>
              </a:cxnLst>
              <a:rect l="0" t="0" r="r" b="b"/>
              <a:pathLst>
                <a:path w="82" h="68">
                  <a:moveTo>
                    <a:pt x="44" y="42"/>
                  </a:moveTo>
                  <a:lnTo>
                    <a:pt x="33" y="42"/>
                  </a:lnTo>
                  <a:lnTo>
                    <a:pt x="27" y="67"/>
                  </a:lnTo>
                  <a:lnTo>
                    <a:pt x="0" y="67"/>
                  </a:lnTo>
                  <a:lnTo>
                    <a:pt x="15" y="0"/>
                  </a:lnTo>
                  <a:lnTo>
                    <a:pt x="42" y="0"/>
                  </a:lnTo>
                  <a:lnTo>
                    <a:pt x="36" y="23"/>
                  </a:lnTo>
                  <a:lnTo>
                    <a:pt x="49" y="23"/>
                  </a:lnTo>
                  <a:lnTo>
                    <a:pt x="54" y="0"/>
                  </a:lnTo>
                  <a:lnTo>
                    <a:pt x="81" y="0"/>
                  </a:lnTo>
                  <a:lnTo>
                    <a:pt x="68" y="67"/>
                  </a:lnTo>
                  <a:lnTo>
                    <a:pt x="40" y="67"/>
                  </a:lnTo>
                  <a:lnTo>
                    <a:pt x="44" y="42"/>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5" name="Freeform 12"/>
            <p:cNvSpPr>
              <a:spLocks/>
            </p:cNvSpPr>
            <p:nvPr/>
          </p:nvSpPr>
          <p:spPr bwMode="black">
            <a:xfrm>
              <a:off x="957" y="3549"/>
              <a:ext cx="68" cy="68"/>
            </a:xfrm>
            <a:custGeom>
              <a:avLst/>
              <a:gdLst/>
              <a:ahLst/>
              <a:cxnLst>
                <a:cxn ang="0">
                  <a:pos x="14" y="0"/>
                </a:cxn>
                <a:cxn ang="0">
                  <a:pos x="67" y="0"/>
                </a:cxn>
                <a:cxn ang="0">
                  <a:pos x="64" y="18"/>
                </a:cxn>
                <a:cxn ang="0">
                  <a:pos x="37" y="18"/>
                </a:cxn>
                <a:cxn ang="0">
                  <a:pos x="35" y="24"/>
                </a:cxn>
                <a:cxn ang="0">
                  <a:pos x="59" y="24"/>
                </a:cxn>
                <a:cxn ang="0">
                  <a:pos x="56" y="42"/>
                </a:cxn>
                <a:cxn ang="0">
                  <a:pos x="31" y="42"/>
                </a:cxn>
                <a:cxn ang="0">
                  <a:pos x="29" y="49"/>
                </a:cxn>
                <a:cxn ang="0">
                  <a:pos x="57" y="49"/>
                </a:cxn>
                <a:cxn ang="0">
                  <a:pos x="54" y="67"/>
                </a:cxn>
                <a:cxn ang="0">
                  <a:pos x="0" y="67"/>
                </a:cxn>
                <a:cxn ang="0">
                  <a:pos x="14" y="0"/>
                </a:cxn>
              </a:cxnLst>
              <a:rect l="0" t="0" r="r" b="b"/>
              <a:pathLst>
                <a:path w="68" h="68">
                  <a:moveTo>
                    <a:pt x="14" y="0"/>
                  </a:moveTo>
                  <a:lnTo>
                    <a:pt x="67" y="0"/>
                  </a:lnTo>
                  <a:lnTo>
                    <a:pt x="64" y="18"/>
                  </a:lnTo>
                  <a:lnTo>
                    <a:pt x="37" y="18"/>
                  </a:lnTo>
                  <a:lnTo>
                    <a:pt x="35" y="24"/>
                  </a:lnTo>
                  <a:lnTo>
                    <a:pt x="59" y="24"/>
                  </a:lnTo>
                  <a:lnTo>
                    <a:pt x="56" y="42"/>
                  </a:lnTo>
                  <a:lnTo>
                    <a:pt x="31" y="42"/>
                  </a:lnTo>
                  <a:lnTo>
                    <a:pt x="29" y="49"/>
                  </a:lnTo>
                  <a:lnTo>
                    <a:pt x="57" y="49"/>
                  </a:lnTo>
                  <a:lnTo>
                    <a:pt x="54" y="67"/>
                  </a:lnTo>
                  <a:lnTo>
                    <a:pt x="0" y="67"/>
                  </a:lnTo>
                  <a:lnTo>
                    <a:pt x="14"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6" name="Freeform 13"/>
            <p:cNvSpPr>
              <a:spLocks/>
            </p:cNvSpPr>
            <p:nvPr/>
          </p:nvSpPr>
          <p:spPr bwMode="black">
            <a:xfrm>
              <a:off x="1085" y="3549"/>
              <a:ext cx="66" cy="68"/>
            </a:xfrm>
            <a:custGeom>
              <a:avLst/>
              <a:gdLst/>
              <a:ahLst/>
              <a:cxnLst>
                <a:cxn ang="0">
                  <a:pos x="14" y="0"/>
                </a:cxn>
                <a:cxn ang="0">
                  <a:pos x="65" y="0"/>
                </a:cxn>
                <a:cxn ang="0">
                  <a:pos x="62" y="18"/>
                </a:cxn>
                <a:cxn ang="0">
                  <a:pos x="35" y="18"/>
                </a:cxn>
                <a:cxn ang="0">
                  <a:pos x="35" y="24"/>
                </a:cxn>
                <a:cxn ang="0">
                  <a:pos x="58" y="24"/>
                </a:cxn>
                <a:cxn ang="0">
                  <a:pos x="54" y="42"/>
                </a:cxn>
                <a:cxn ang="0">
                  <a:pos x="30" y="42"/>
                </a:cxn>
                <a:cxn ang="0">
                  <a:pos x="28" y="49"/>
                </a:cxn>
                <a:cxn ang="0">
                  <a:pos x="56" y="49"/>
                </a:cxn>
                <a:cxn ang="0">
                  <a:pos x="52" y="67"/>
                </a:cxn>
                <a:cxn ang="0">
                  <a:pos x="0" y="67"/>
                </a:cxn>
                <a:cxn ang="0">
                  <a:pos x="14" y="0"/>
                </a:cxn>
              </a:cxnLst>
              <a:rect l="0" t="0" r="r" b="b"/>
              <a:pathLst>
                <a:path w="66" h="68">
                  <a:moveTo>
                    <a:pt x="14" y="0"/>
                  </a:moveTo>
                  <a:lnTo>
                    <a:pt x="65" y="0"/>
                  </a:lnTo>
                  <a:lnTo>
                    <a:pt x="62" y="18"/>
                  </a:lnTo>
                  <a:lnTo>
                    <a:pt x="35" y="18"/>
                  </a:lnTo>
                  <a:lnTo>
                    <a:pt x="35" y="24"/>
                  </a:lnTo>
                  <a:lnTo>
                    <a:pt x="58" y="24"/>
                  </a:lnTo>
                  <a:lnTo>
                    <a:pt x="54" y="42"/>
                  </a:lnTo>
                  <a:lnTo>
                    <a:pt x="30" y="42"/>
                  </a:lnTo>
                  <a:lnTo>
                    <a:pt x="28" y="49"/>
                  </a:lnTo>
                  <a:lnTo>
                    <a:pt x="56" y="49"/>
                  </a:lnTo>
                  <a:lnTo>
                    <a:pt x="52" y="67"/>
                  </a:lnTo>
                  <a:lnTo>
                    <a:pt x="0" y="67"/>
                  </a:lnTo>
                  <a:lnTo>
                    <a:pt x="14"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7" name="Freeform 14"/>
            <p:cNvSpPr>
              <a:spLocks/>
            </p:cNvSpPr>
            <p:nvPr/>
          </p:nvSpPr>
          <p:spPr bwMode="black">
            <a:xfrm>
              <a:off x="1213" y="3549"/>
              <a:ext cx="78" cy="68"/>
            </a:xfrm>
            <a:custGeom>
              <a:avLst/>
              <a:gdLst/>
              <a:ahLst/>
              <a:cxnLst>
                <a:cxn ang="0">
                  <a:pos x="14" y="0"/>
                </a:cxn>
                <a:cxn ang="0">
                  <a:pos x="46" y="0"/>
                </a:cxn>
                <a:cxn ang="0">
                  <a:pos x="63" y="3"/>
                </a:cxn>
                <a:cxn ang="0">
                  <a:pos x="72" y="10"/>
                </a:cxn>
                <a:cxn ang="0">
                  <a:pos x="77" y="21"/>
                </a:cxn>
                <a:cxn ang="0">
                  <a:pos x="75" y="34"/>
                </a:cxn>
                <a:cxn ang="0">
                  <a:pos x="69" y="48"/>
                </a:cxn>
                <a:cxn ang="0">
                  <a:pos x="60" y="58"/>
                </a:cxn>
                <a:cxn ang="0">
                  <a:pos x="48" y="64"/>
                </a:cxn>
                <a:cxn ang="0">
                  <a:pos x="33" y="67"/>
                </a:cxn>
                <a:cxn ang="0">
                  <a:pos x="0" y="67"/>
                </a:cxn>
                <a:cxn ang="0">
                  <a:pos x="14" y="0"/>
                </a:cxn>
                <a:cxn ang="0">
                  <a:pos x="29" y="51"/>
                </a:cxn>
                <a:cxn ang="0">
                  <a:pos x="33" y="51"/>
                </a:cxn>
                <a:cxn ang="0">
                  <a:pos x="42" y="47"/>
                </a:cxn>
                <a:cxn ang="0">
                  <a:pos x="47" y="34"/>
                </a:cxn>
                <a:cxn ang="0">
                  <a:pos x="48" y="20"/>
                </a:cxn>
                <a:cxn ang="0">
                  <a:pos x="40" y="15"/>
                </a:cxn>
                <a:cxn ang="0">
                  <a:pos x="37" y="15"/>
                </a:cxn>
                <a:cxn ang="0">
                  <a:pos x="29" y="51"/>
                </a:cxn>
                <a:cxn ang="0">
                  <a:pos x="14" y="0"/>
                </a:cxn>
              </a:cxnLst>
              <a:rect l="0" t="0" r="r" b="b"/>
              <a:pathLst>
                <a:path w="78" h="68">
                  <a:moveTo>
                    <a:pt x="14" y="0"/>
                  </a:moveTo>
                  <a:lnTo>
                    <a:pt x="46" y="0"/>
                  </a:lnTo>
                  <a:lnTo>
                    <a:pt x="63" y="3"/>
                  </a:lnTo>
                  <a:lnTo>
                    <a:pt x="72" y="10"/>
                  </a:lnTo>
                  <a:lnTo>
                    <a:pt x="77" y="21"/>
                  </a:lnTo>
                  <a:lnTo>
                    <a:pt x="75" y="34"/>
                  </a:lnTo>
                  <a:lnTo>
                    <a:pt x="69" y="48"/>
                  </a:lnTo>
                  <a:lnTo>
                    <a:pt x="60" y="58"/>
                  </a:lnTo>
                  <a:lnTo>
                    <a:pt x="48" y="64"/>
                  </a:lnTo>
                  <a:lnTo>
                    <a:pt x="33" y="67"/>
                  </a:lnTo>
                  <a:lnTo>
                    <a:pt x="0" y="67"/>
                  </a:lnTo>
                  <a:lnTo>
                    <a:pt x="14" y="0"/>
                  </a:lnTo>
                  <a:lnTo>
                    <a:pt x="29" y="51"/>
                  </a:lnTo>
                  <a:lnTo>
                    <a:pt x="33" y="51"/>
                  </a:lnTo>
                  <a:lnTo>
                    <a:pt x="42" y="47"/>
                  </a:lnTo>
                  <a:lnTo>
                    <a:pt x="47" y="34"/>
                  </a:lnTo>
                  <a:lnTo>
                    <a:pt x="48" y="20"/>
                  </a:lnTo>
                  <a:lnTo>
                    <a:pt x="40" y="15"/>
                  </a:lnTo>
                  <a:lnTo>
                    <a:pt x="37" y="15"/>
                  </a:lnTo>
                  <a:lnTo>
                    <a:pt x="29" y="51"/>
                  </a:lnTo>
                  <a:lnTo>
                    <a:pt x="14"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8" name="Freeform 15"/>
            <p:cNvSpPr>
              <a:spLocks/>
            </p:cNvSpPr>
            <p:nvPr/>
          </p:nvSpPr>
          <p:spPr bwMode="black">
            <a:xfrm>
              <a:off x="1405" y="3549"/>
              <a:ext cx="111" cy="68"/>
            </a:xfrm>
            <a:custGeom>
              <a:avLst/>
              <a:gdLst/>
              <a:ahLst/>
              <a:cxnLst>
                <a:cxn ang="0">
                  <a:pos x="81" y="19"/>
                </a:cxn>
                <a:cxn ang="0">
                  <a:pos x="61" y="67"/>
                </a:cxn>
                <a:cxn ang="0">
                  <a:pos x="34" y="67"/>
                </a:cxn>
                <a:cxn ang="0">
                  <a:pos x="36" y="19"/>
                </a:cxn>
                <a:cxn ang="0">
                  <a:pos x="35" y="19"/>
                </a:cxn>
                <a:cxn ang="0">
                  <a:pos x="24" y="67"/>
                </a:cxn>
                <a:cxn ang="0">
                  <a:pos x="0" y="67"/>
                </a:cxn>
                <a:cxn ang="0">
                  <a:pos x="16" y="0"/>
                </a:cxn>
                <a:cxn ang="0">
                  <a:pos x="54" y="0"/>
                </a:cxn>
                <a:cxn ang="0">
                  <a:pos x="53" y="39"/>
                </a:cxn>
                <a:cxn ang="0">
                  <a:pos x="54" y="39"/>
                </a:cxn>
                <a:cxn ang="0">
                  <a:pos x="70" y="0"/>
                </a:cxn>
                <a:cxn ang="0">
                  <a:pos x="110" y="0"/>
                </a:cxn>
                <a:cxn ang="0">
                  <a:pos x="94" y="67"/>
                </a:cxn>
                <a:cxn ang="0">
                  <a:pos x="71" y="67"/>
                </a:cxn>
                <a:cxn ang="0">
                  <a:pos x="81" y="19"/>
                </a:cxn>
              </a:cxnLst>
              <a:rect l="0" t="0" r="r" b="b"/>
              <a:pathLst>
                <a:path w="111" h="68">
                  <a:moveTo>
                    <a:pt x="81" y="19"/>
                  </a:moveTo>
                  <a:lnTo>
                    <a:pt x="61" y="67"/>
                  </a:lnTo>
                  <a:lnTo>
                    <a:pt x="34" y="67"/>
                  </a:lnTo>
                  <a:lnTo>
                    <a:pt x="36" y="19"/>
                  </a:lnTo>
                  <a:lnTo>
                    <a:pt x="35" y="19"/>
                  </a:lnTo>
                  <a:lnTo>
                    <a:pt x="24" y="67"/>
                  </a:lnTo>
                  <a:lnTo>
                    <a:pt x="0" y="67"/>
                  </a:lnTo>
                  <a:lnTo>
                    <a:pt x="16" y="0"/>
                  </a:lnTo>
                  <a:lnTo>
                    <a:pt x="54" y="0"/>
                  </a:lnTo>
                  <a:lnTo>
                    <a:pt x="53" y="39"/>
                  </a:lnTo>
                  <a:lnTo>
                    <a:pt x="54" y="39"/>
                  </a:lnTo>
                  <a:lnTo>
                    <a:pt x="70" y="0"/>
                  </a:lnTo>
                  <a:lnTo>
                    <a:pt x="110" y="0"/>
                  </a:lnTo>
                  <a:lnTo>
                    <a:pt x="94" y="67"/>
                  </a:lnTo>
                  <a:lnTo>
                    <a:pt x="71" y="67"/>
                  </a:lnTo>
                  <a:lnTo>
                    <a:pt x="81" y="19"/>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19" name="Freeform 16"/>
            <p:cNvSpPr>
              <a:spLocks/>
            </p:cNvSpPr>
            <p:nvPr/>
          </p:nvSpPr>
          <p:spPr bwMode="black">
            <a:xfrm>
              <a:off x="1562" y="3549"/>
              <a:ext cx="82" cy="68"/>
            </a:xfrm>
            <a:custGeom>
              <a:avLst/>
              <a:gdLst/>
              <a:ahLst/>
              <a:cxnLst>
                <a:cxn ang="0">
                  <a:pos x="37" y="0"/>
                </a:cxn>
                <a:cxn ang="0">
                  <a:pos x="73" y="0"/>
                </a:cxn>
                <a:cxn ang="0">
                  <a:pos x="81" y="67"/>
                </a:cxn>
                <a:cxn ang="0">
                  <a:pos x="52" y="67"/>
                </a:cxn>
                <a:cxn ang="0">
                  <a:pos x="51" y="55"/>
                </a:cxn>
                <a:cxn ang="0">
                  <a:pos x="32" y="55"/>
                </a:cxn>
                <a:cxn ang="0">
                  <a:pos x="27" y="67"/>
                </a:cxn>
                <a:cxn ang="0">
                  <a:pos x="0" y="67"/>
                </a:cxn>
                <a:cxn ang="0">
                  <a:pos x="37" y="0"/>
                </a:cxn>
                <a:cxn ang="0">
                  <a:pos x="51" y="39"/>
                </a:cxn>
                <a:cxn ang="0">
                  <a:pos x="51" y="14"/>
                </a:cxn>
                <a:cxn ang="0">
                  <a:pos x="41" y="39"/>
                </a:cxn>
                <a:cxn ang="0">
                  <a:pos x="51" y="39"/>
                </a:cxn>
                <a:cxn ang="0">
                  <a:pos x="37" y="0"/>
                </a:cxn>
              </a:cxnLst>
              <a:rect l="0" t="0" r="r" b="b"/>
              <a:pathLst>
                <a:path w="82" h="68">
                  <a:moveTo>
                    <a:pt x="37" y="0"/>
                  </a:moveTo>
                  <a:lnTo>
                    <a:pt x="73" y="0"/>
                  </a:lnTo>
                  <a:lnTo>
                    <a:pt x="81" y="67"/>
                  </a:lnTo>
                  <a:lnTo>
                    <a:pt x="52" y="67"/>
                  </a:lnTo>
                  <a:lnTo>
                    <a:pt x="51" y="55"/>
                  </a:lnTo>
                  <a:lnTo>
                    <a:pt x="32" y="55"/>
                  </a:lnTo>
                  <a:lnTo>
                    <a:pt x="27" y="67"/>
                  </a:lnTo>
                  <a:lnTo>
                    <a:pt x="0" y="67"/>
                  </a:lnTo>
                  <a:lnTo>
                    <a:pt x="37" y="0"/>
                  </a:lnTo>
                  <a:lnTo>
                    <a:pt x="51" y="39"/>
                  </a:lnTo>
                  <a:lnTo>
                    <a:pt x="51" y="14"/>
                  </a:lnTo>
                  <a:lnTo>
                    <a:pt x="41" y="39"/>
                  </a:lnTo>
                  <a:lnTo>
                    <a:pt x="51" y="39"/>
                  </a:lnTo>
                  <a:lnTo>
                    <a:pt x="37"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20" name="Freeform 17"/>
            <p:cNvSpPr>
              <a:spLocks/>
            </p:cNvSpPr>
            <p:nvPr/>
          </p:nvSpPr>
          <p:spPr bwMode="black">
            <a:xfrm>
              <a:off x="1714" y="3549"/>
              <a:ext cx="78" cy="68"/>
            </a:xfrm>
            <a:custGeom>
              <a:avLst/>
              <a:gdLst/>
              <a:ahLst/>
              <a:cxnLst>
                <a:cxn ang="0">
                  <a:pos x="15" y="0"/>
                </a:cxn>
                <a:cxn ang="0">
                  <a:pos x="56" y="0"/>
                </a:cxn>
                <a:cxn ang="0">
                  <a:pos x="73" y="4"/>
                </a:cxn>
                <a:cxn ang="0">
                  <a:pos x="77" y="18"/>
                </a:cxn>
                <a:cxn ang="0">
                  <a:pos x="71" y="27"/>
                </a:cxn>
                <a:cxn ang="0">
                  <a:pos x="58" y="34"/>
                </a:cxn>
                <a:cxn ang="0">
                  <a:pos x="69" y="41"/>
                </a:cxn>
                <a:cxn ang="0">
                  <a:pos x="69" y="52"/>
                </a:cxn>
                <a:cxn ang="0">
                  <a:pos x="69" y="67"/>
                </a:cxn>
                <a:cxn ang="0">
                  <a:pos x="41" y="67"/>
                </a:cxn>
                <a:cxn ang="0">
                  <a:pos x="42" y="47"/>
                </a:cxn>
                <a:cxn ang="0">
                  <a:pos x="36" y="42"/>
                </a:cxn>
                <a:cxn ang="0">
                  <a:pos x="33" y="42"/>
                </a:cxn>
                <a:cxn ang="0">
                  <a:pos x="28" y="67"/>
                </a:cxn>
                <a:cxn ang="0">
                  <a:pos x="0" y="67"/>
                </a:cxn>
                <a:cxn ang="0">
                  <a:pos x="15" y="0"/>
                </a:cxn>
                <a:cxn ang="0">
                  <a:pos x="38" y="28"/>
                </a:cxn>
                <a:cxn ang="0">
                  <a:pos x="46" y="26"/>
                </a:cxn>
                <a:cxn ang="0">
                  <a:pos x="48" y="21"/>
                </a:cxn>
                <a:cxn ang="0">
                  <a:pos x="41" y="15"/>
                </a:cxn>
                <a:cxn ang="0">
                  <a:pos x="39" y="15"/>
                </a:cxn>
                <a:cxn ang="0">
                  <a:pos x="36" y="28"/>
                </a:cxn>
                <a:cxn ang="0">
                  <a:pos x="38" y="28"/>
                </a:cxn>
                <a:cxn ang="0">
                  <a:pos x="15" y="0"/>
                </a:cxn>
              </a:cxnLst>
              <a:rect l="0" t="0" r="r" b="b"/>
              <a:pathLst>
                <a:path w="78" h="68">
                  <a:moveTo>
                    <a:pt x="15" y="0"/>
                  </a:moveTo>
                  <a:lnTo>
                    <a:pt x="56" y="0"/>
                  </a:lnTo>
                  <a:lnTo>
                    <a:pt x="73" y="4"/>
                  </a:lnTo>
                  <a:lnTo>
                    <a:pt x="77" y="18"/>
                  </a:lnTo>
                  <a:lnTo>
                    <a:pt x="71" y="27"/>
                  </a:lnTo>
                  <a:lnTo>
                    <a:pt x="58" y="34"/>
                  </a:lnTo>
                  <a:lnTo>
                    <a:pt x="69" y="41"/>
                  </a:lnTo>
                  <a:lnTo>
                    <a:pt x="69" y="52"/>
                  </a:lnTo>
                  <a:lnTo>
                    <a:pt x="69" y="67"/>
                  </a:lnTo>
                  <a:lnTo>
                    <a:pt x="41" y="67"/>
                  </a:lnTo>
                  <a:lnTo>
                    <a:pt x="42" y="47"/>
                  </a:lnTo>
                  <a:lnTo>
                    <a:pt x="36" y="42"/>
                  </a:lnTo>
                  <a:lnTo>
                    <a:pt x="33" y="42"/>
                  </a:lnTo>
                  <a:lnTo>
                    <a:pt x="28" y="67"/>
                  </a:lnTo>
                  <a:lnTo>
                    <a:pt x="0" y="67"/>
                  </a:lnTo>
                  <a:lnTo>
                    <a:pt x="15" y="0"/>
                  </a:lnTo>
                  <a:lnTo>
                    <a:pt x="38" y="28"/>
                  </a:lnTo>
                  <a:lnTo>
                    <a:pt x="46" y="26"/>
                  </a:lnTo>
                  <a:lnTo>
                    <a:pt x="48" y="21"/>
                  </a:lnTo>
                  <a:lnTo>
                    <a:pt x="41" y="15"/>
                  </a:lnTo>
                  <a:lnTo>
                    <a:pt x="39" y="15"/>
                  </a:lnTo>
                  <a:lnTo>
                    <a:pt x="36" y="28"/>
                  </a:lnTo>
                  <a:lnTo>
                    <a:pt x="38" y="28"/>
                  </a:lnTo>
                  <a:lnTo>
                    <a:pt x="15"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21" name="Freeform 18"/>
            <p:cNvSpPr>
              <a:spLocks/>
            </p:cNvSpPr>
            <p:nvPr/>
          </p:nvSpPr>
          <p:spPr bwMode="black">
            <a:xfrm>
              <a:off x="1863" y="3549"/>
              <a:ext cx="65" cy="68"/>
            </a:xfrm>
            <a:custGeom>
              <a:avLst/>
              <a:gdLst/>
              <a:ahLst/>
              <a:cxnLst>
                <a:cxn ang="0">
                  <a:pos x="16" y="18"/>
                </a:cxn>
                <a:cxn ang="0">
                  <a:pos x="0" y="18"/>
                </a:cxn>
                <a:cxn ang="0">
                  <a:pos x="4" y="0"/>
                </a:cxn>
                <a:cxn ang="0">
                  <a:pos x="64" y="0"/>
                </a:cxn>
                <a:cxn ang="0">
                  <a:pos x="60" y="18"/>
                </a:cxn>
                <a:cxn ang="0">
                  <a:pos x="43" y="18"/>
                </a:cxn>
                <a:cxn ang="0">
                  <a:pos x="32" y="67"/>
                </a:cxn>
                <a:cxn ang="0">
                  <a:pos x="6" y="67"/>
                </a:cxn>
                <a:cxn ang="0">
                  <a:pos x="16" y="18"/>
                </a:cxn>
              </a:cxnLst>
              <a:rect l="0" t="0" r="r" b="b"/>
              <a:pathLst>
                <a:path w="65" h="68">
                  <a:moveTo>
                    <a:pt x="16" y="18"/>
                  </a:moveTo>
                  <a:lnTo>
                    <a:pt x="0" y="18"/>
                  </a:lnTo>
                  <a:lnTo>
                    <a:pt x="4" y="0"/>
                  </a:lnTo>
                  <a:lnTo>
                    <a:pt x="64" y="0"/>
                  </a:lnTo>
                  <a:lnTo>
                    <a:pt x="60" y="18"/>
                  </a:lnTo>
                  <a:lnTo>
                    <a:pt x="43" y="18"/>
                  </a:lnTo>
                  <a:lnTo>
                    <a:pt x="32" y="67"/>
                  </a:lnTo>
                  <a:lnTo>
                    <a:pt x="6" y="67"/>
                  </a:lnTo>
                  <a:lnTo>
                    <a:pt x="16" y="18"/>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25" name="Freeform 19"/>
            <p:cNvSpPr>
              <a:spLocks/>
            </p:cNvSpPr>
            <p:nvPr/>
          </p:nvSpPr>
          <p:spPr bwMode="black">
            <a:xfrm>
              <a:off x="1985" y="3549"/>
              <a:ext cx="39" cy="68"/>
            </a:xfrm>
            <a:custGeom>
              <a:avLst/>
              <a:gdLst/>
              <a:ahLst/>
              <a:cxnLst>
                <a:cxn ang="0">
                  <a:pos x="12" y="0"/>
                </a:cxn>
                <a:cxn ang="0">
                  <a:pos x="38" y="0"/>
                </a:cxn>
                <a:cxn ang="0">
                  <a:pos x="24" y="67"/>
                </a:cxn>
                <a:cxn ang="0">
                  <a:pos x="0" y="67"/>
                </a:cxn>
                <a:cxn ang="0">
                  <a:pos x="12" y="0"/>
                </a:cxn>
              </a:cxnLst>
              <a:rect l="0" t="0" r="r" b="b"/>
              <a:pathLst>
                <a:path w="39" h="68">
                  <a:moveTo>
                    <a:pt x="12" y="0"/>
                  </a:moveTo>
                  <a:lnTo>
                    <a:pt x="38" y="0"/>
                  </a:lnTo>
                  <a:lnTo>
                    <a:pt x="24" y="67"/>
                  </a:lnTo>
                  <a:lnTo>
                    <a:pt x="0" y="67"/>
                  </a:lnTo>
                  <a:lnTo>
                    <a:pt x="12"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
          <p:nvSpPr>
            <p:cNvPr id="26" name="Freeform 20"/>
            <p:cNvSpPr>
              <a:spLocks/>
            </p:cNvSpPr>
            <p:nvPr/>
          </p:nvSpPr>
          <p:spPr bwMode="black">
            <a:xfrm>
              <a:off x="2086" y="3549"/>
              <a:ext cx="87" cy="68"/>
            </a:xfrm>
            <a:custGeom>
              <a:avLst/>
              <a:gdLst/>
              <a:ahLst/>
              <a:cxnLst>
                <a:cxn ang="0">
                  <a:pos x="14" y="0"/>
                </a:cxn>
                <a:cxn ang="0">
                  <a:pos x="48" y="0"/>
                </a:cxn>
                <a:cxn ang="0">
                  <a:pos x="54" y="39"/>
                </a:cxn>
                <a:cxn ang="0">
                  <a:pos x="63" y="0"/>
                </a:cxn>
                <a:cxn ang="0">
                  <a:pos x="86" y="0"/>
                </a:cxn>
                <a:cxn ang="0">
                  <a:pos x="71" y="67"/>
                </a:cxn>
                <a:cxn ang="0">
                  <a:pos x="37" y="67"/>
                </a:cxn>
                <a:cxn ang="0">
                  <a:pos x="32" y="26"/>
                </a:cxn>
                <a:cxn ang="0">
                  <a:pos x="22" y="67"/>
                </a:cxn>
                <a:cxn ang="0">
                  <a:pos x="0" y="67"/>
                </a:cxn>
                <a:cxn ang="0">
                  <a:pos x="14" y="0"/>
                </a:cxn>
              </a:cxnLst>
              <a:rect l="0" t="0" r="r" b="b"/>
              <a:pathLst>
                <a:path w="87" h="68">
                  <a:moveTo>
                    <a:pt x="14" y="0"/>
                  </a:moveTo>
                  <a:lnTo>
                    <a:pt x="48" y="0"/>
                  </a:lnTo>
                  <a:lnTo>
                    <a:pt x="54" y="39"/>
                  </a:lnTo>
                  <a:lnTo>
                    <a:pt x="63" y="0"/>
                  </a:lnTo>
                  <a:lnTo>
                    <a:pt x="86" y="0"/>
                  </a:lnTo>
                  <a:lnTo>
                    <a:pt x="71" y="67"/>
                  </a:lnTo>
                  <a:lnTo>
                    <a:pt x="37" y="67"/>
                  </a:lnTo>
                  <a:lnTo>
                    <a:pt x="32" y="26"/>
                  </a:lnTo>
                  <a:lnTo>
                    <a:pt x="22" y="67"/>
                  </a:lnTo>
                  <a:lnTo>
                    <a:pt x="0" y="67"/>
                  </a:lnTo>
                  <a:lnTo>
                    <a:pt x="14" y="0"/>
                  </a:lnTo>
                </a:path>
              </a:pathLst>
            </a:custGeom>
            <a:grpFill/>
            <a:ln w="127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grpSp>
      <p:sp>
        <p:nvSpPr>
          <p:cNvPr id="7172" name="Rectangle 4"/>
          <p:cNvSpPr>
            <a:spLocks noGrp="1" noChangeArrowheads="1"/>
          </p:cNvSpPr>
          <p:nvPr>
            <p:ph type="ctrTitle"/>
          </p:nvPr>
        </p:nvSpPr>
        <p:spPr>
          <a:xfrm>
            <a:off x="461963" y="1752600"/>
            <a:ext cx="8234565" cy="1143000"/>
          </a:xfrm>
        </p:spPr>
        <p:txBody>
          <a:bodyPr anchor="ctr"/>
          <a:lstStyle>
            <a:lvl1pPr algn="ctr" defTabSz="877888">
              <a:defRPr sz="4400"/>
            </a:lvl1pPr>
          </a:lstStyle>
          <a:p>
            <a:r>
              <a:rPr lang="en-US" dirty="0" smtClean="0"/>
              <a:t>Click to edit Master title style</a:t>
            </a:r>
            <a:endParaRPr lang="en-US" dirty="0"/>
          </a:p>
        </p:txBody>
      </p:sp>
      <p:sp>
        <p:nvSpPr>
          <p:cNvPr id="7173" name="Rectangle 5"/>
          <p:cNvSpPr>
            <a:spLocks noGrp="1" noChangeArrowheads="1"/>
          </p:cNvSpPr>
          <p:nvPr>
            <p:ph type="subTitle" idx="1"/>
          </p:nvPr>
        </p:nvSpPr>
        <p:spPr>
          <a:xfrm>
            <a:off x="552366" y="3186548"/>
            <a:ext cx="8039268" cy="492443"/>
          </a:xfrm>
        </p:spPr>
        <p:txBody>
          <a:bodyPr anchor="ctr"/>
          <a:lstStyle>
            <a:lvl1pPr marL="0" indent="0" algn="ctr">
              <a:spcBef>
                <a:spcPts val="0"/>
              </a:spcBef>
              <a:buFontTx/>
              <a:buNone/>
              <a:defRPr sz="3200">
                <a:effectLst/>
              </a:defRPr>
            </a:lvl1pPr>
          </a:lstStyle>
          <a:p>
            <a:r>
              <a:rPr lang="en-US" dirty="0" smtClean="0"/>
              <a:t>Click to edit Master subtitle style</a:t>
            </a:r>
            <a:endParaRPr lang="en-US" dirty="0"/>
          </a:p>
        </p:txBody>
      </p:sp>
      <p:sp>
        <p:nvSpPr>
          <p:cNvPr id="22" name="Text Placeholder 21"/>
          <p:cNvSpPr>
            <a:spLocks noGrp="1"/>
          </p:cNvSpPr>
          <p:nvPr>
            <p:ph type="body" sz="quarter" idx="10"/>
          </p:nvPr>
        </p:nvSpPr>
        <p:spPr>
          <a:xfrm>
            <a:off x="5052775" y="5370967"/>
            <a:ext cx="3792538" cy="276999"/>
          </a:xfrm>
        </p:spPr>
        <p:txBody>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dirty="0" smtClean="0"/>
              <a:t>Click to edit Master text styles</a:t>
            </a:r>
          </a:p>
        </p:txBody>
      </p:sp>
      <p:sp>
        <p:nvSpPr>
          <p:cNvPr id="23" name="Text Placeholder 21"/>
          <p:cNvSpPr>
            <a:spLocks noGrp="1"/>
          </p:cNvSpPr>
          <p:nvPr>
            <p:ph type="body" sz="quarter" idx="11"/>
          </p:nvPr>
        </p:nvSpPr>
        <p:spPr>
          <a:xfrm>
            <a:off x="5052775" y="5652182"/>
            <a:ext cx="3792538" cy="246221"/>
          </a:xfrm>
        </p:spPr>
        <p:txBody>
          <a:bodyPr/>
          <a:lstStyle>
            <a:lvl1pPr marL="0" indent="0">
              <a:buNone/>
              <a:defRPr sz="1600"/>
            </a:lvl1pPr>
            <a:lvl2pPr marL="0" indent="0">
              <a:buNone/>
              <a:defRPr sz="1800"/>
            </a:lvl2pPr>
            <a:lvl3pPr marL="0" indent="0">
              <a:buNone/>
              <a:defRPr sz="1800"/>
            </a:lvl3pPr>
            <a:lvl4pPr marL="0" indent="0">
              <a:buNone/>
              <a:defRPr sz="1800"/>
            </a:lvl4pPr>
            <a:lvl5pPr marL="0" indent="0">
              <a:buNone/>
              <a:defRPr sz="1800"/>
            </a:lvl5pPr>
          </a:lstStyle>
          <a:p>
            <a:pPr lvl="0"/>
            <a:r>
              <a:rPr lang="en-US" dirty="0" smtClean="0"/>
              <a:t>Click to edit Master text styles</a:t>
            </a:r>
          </a:p>
        </p:txBody>
      </p:sp>
      <p:sp>
        <p:nvSpPr>
          <p:cNvPr id="24" name="Text Placeholder 21"/>
          <p:cNvSpPr>
            <a:spLocks noGrp="1"/>
          </p:cNvSpPr>
          <p:nvPr>
            <p:ph type="body" sz="quarter" idx="12"/>
          </p:nvPr>
        </p:nvSpPr>
        <p:spPr>
          <a:xfrm>
            <a:off x="2863194" y="3992110"/>
            <a:ext cx="3420788" cy="738664"/>
          </a:xfrm>
        </p:spPr>
        <p:txBody>
          <a:bodyPr/>
          <a:lstStyle>
            <a:lvl1pPr marL="0" indent="0" algn="ctr">
              <a:spcBef>
                <a:spcPts val="0"/>
              </a:spcBef>
              <a:buNone/>
              <a:defRPr sz="2400"/>
            </a:lvl1pPr>
            <a:lvl2pPr marL="0" indent="0">
              <a:buNone/>
              <a:defRPr sz="1800"/>
            </a:lvl2pPr>
            <a:lvl3pPr marL="0" indent="0">
              <a:buNone/>
              <a:defRPr sz="1800"/>
            </a:lvl3pPr>
            <a:lvl4pPr marL="0" indent="0">
              <a:buNone/>
              <a:defRPr sz="1800"/>
            </a:lvl4pPr>
            <a:lvl5pPr marL="0" indent="0">
              <a:buNone/>
              <a:defRPr sz="1800"/>
            </a:lvl5pPr>
          </a:lstStyle>
          <a:p>
            <a:pPr lvl="0"/>
            <a:r>
              <a:rPr lang="en-US" dirty="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smtClean="0"/>
              <a:t>Click to edit Master title style</a:t>
            </a:r>
            <a:endParaRPr lang="en-US"/>
          </a:p>
        </p:txBody>
      </p:sp>
      <p:sp>
        <p:nvSpPr>
          <p:cNvPr id="3" name="Content Placeholder 2"/>
          <p:cNvSpPr>
            <a:spLocks noGrp="1"/>
          </p:cNvSpPr>
          <p:nvPr>
            <p:ph idx="1"/>
          </p:nvPr>
        </p:nvSpPr>
        <p:spPr>
          <a:xfrm>
            <a:off x="461963" y="1354592"/>
            <a:ext cx="8224837" cy="1255728"/>
          </a:xfrm>
        </p:spPr>
        <p:txBody>
          <a:bodyPr/>
          <a:lstStyle>
            <a:lvl1pPr>
              <a:defRPr>
                <a:effectLst/>
              </a:defRPr>
            </a:lvl1pPr>
            <a:lvl2pPr>
              <a:defRPr>
                <a:effectLst/>
              </a:defRPr>
            </a:lvl2pPr>
            <a:lvl3pPr>
              <a:buSzPct val="80000"/>
              <a:defRPr>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1963" y="458991"/>
            <a:ext cx="7312025" cy="531812"/>
          </a:xfrm>
        </p:spPr>
        <p:txBody>
          <a:bodyPr/>
          <a:lstStyle>
            <a:lvl1pPr>
              <a:defRPr>
                <a:effectLst/>
              </a:defRPr>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6928" y="2251358"/>
            <a:ext cx="8234160" cy="1477328"/>
          </a:xfrm>
        </p:spPr>
        <p:txBody>
          <a:bodyPr anchor="ctr">
            <a:spAutoFit/>
          </a:bodyPr>
          <a:lstStyle>
            <a:lvl1pPr algn="ctr">
              <a:defRPr sz="4800">
                <a:effectLst/>
              </a:defRPr>
            </a:lvl1pPr>
          </a:lstStyle>
          <a:p>
            <a:r>
              <a:rPr lang="en-US" dirty="0"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tar">
    <p:spTree>
      <p:nvGrpSpPr>
        <p:cNvPr id="1" name=""/>
        <p:cNvGrpSpPr/>
        <p:nvPr/>
      </p:nvGrpSpPr>
      <p:grpSpPr>
        <a:xfrm>
          <a:off x="0" y="0"/>
          <a:ext cx="0" cy="0"/>
          <a:chOff x="0" y="0"/>
          <a:chExt cx="0" cy="0"/>
        </a:xfrm>
      </p:grpSpPr>
      <p:sp>
        <p:nvSpPr>
          <p:cNvPr id="2" name="Freeform 2"/>
          <p:cNvSpPr>
            <a:spLocks/>
          </p:cNvSpPr>
          <p:nvPr userDrawn="1"/>
        </p:nvSpPr>
        <p:spPr bwMode="black">
          <a:xfrm>
            <a:off x="969963" y="1962150"/>
            <a:ext cx="7204075" cy="2592388"/>
          </a:xfrm>
          <a:custGeom>
            <a:avLst/>
            <a:gdLst/>
            <a:ahLst/>
            <a:cxnLst>
              <a:cxn ang="0">
                <a:pos x="1158" y="163"/>
              </a:cxn>
              <a:cxn ang="0">
                <a:pos x="950" y="163"/>
              </a:cxn>
              <a:cxn ang="0">
                <a:pos x="1002" y="0"/>
              </a:cxn>
              <a:cxn ang="0">
                <a:pos x="825" y="163"/>
              </a:cxn>
              <a:cxn ang="0">
                <a:pos x="4" y="163"/>
              </a:cxn>
              <a:cxn ang="0">
                <a:pos x="0" y="164"/>
              </a:cxn>
              <a:cxn ang="0">
                <a:pos x="4" y="165"/>
              </a:cxn>
              <a:cxn ang="0">
                <a:pos x="130" y="167"/>
              </a:cxn>
              <a:cxn ang="0">
                <a:pos x="408" y="170"/>
              </a:cxn>
              <a:cxn ang="0">
                <a:pos x="810" y="176"/>
              </a:cxn>
              <a:cxn ang="0">
                <a:pos x="736" y="245"/>
              </a:cxn>
              <a:cxn ang="0">
                <a:pos x="710" y="272"/>
              </a:cxn>
              <a:cxn ang="0">
                <a:pos x="712" y="272"/>
              </a:cxn>
              <a:cxn ang="0">
                <a:pos x="744" y="245"/>
              </a:cxn>
              <a:cxn ang="0">
                <a:pos x="826" y="177"/>
              </a:cxn>
              <a:cxn ang="0">
                <a:pos x="929" y="177"/>
              </a:cxn>
              <a:cxn ang="0">
                <a:pos x="918" y="217"/>
              </a:cxn>
              <a:cxn ang="0">
                <a:pos x="909" y="255"/>
              </a:cxn>
              <a:cxn ang="0">
                <a:pos x="696" y="353"/>
              </a:cxn>
              <a:cxn ang="0">
                <a:pos x="577" y="408"/>
              </a:cxn>
              <a:cxn ang="0">
                <a:pos x="580" y="409"/>
              </a:cxn>
              <a:cxn ang="0">
                <a:pos x="691" y="361"/>
              </a:cxn>
              <a:cxn ang="0">
                <a:pos x="906" y="268"/>
              </a:cxn>
              <a:cxn ang="0">
                <a:pos x="879" y="374"/>
              </a:cxn>
              <a:cxn ang="0">
                <a:pos x="868" y="414"/>
              </a:cxn>
              <a:cxn ang="0">
                <a:pos x="868" y="416"/>
              </a:cxn>
              <a:cxn ang="0">
                <a:pos x="871" y="415"/>
              </a:cxn>
              <a:cxn ang="0">
                <a:pos x="885" y="373"/>
              </a:cxn>
              <a:cxn ang="0">
                <a:pos x="918" y="262"/>
              </a:cxn>
              <a:cxn ang="0">
                <a:pos x="1006" y="225"/>
              </a:cxn>
              <a:cxn ang="0">
                <a:pos x="1084" y="192"/>
              </a:cxn>
              <a:cxn ang="0">
                <a:pos x="1158" y="163"/>
              </a:cxn>
              <a:cxn ang="0">
                <a:pos x="843" y="163"/>
              </a:cxn>
              <a:cxn ang="0">
                <a:pos x="924" y="95"/>
              </a:cxn>
              <a:cxn ang="0">
                <a:pos x="956" y="68"/>
              </a:cxn>
              <a:cxn ang="0">
                <a:pos x="932" y="163"/>
              </a:cxn>
              <a:cxn ang="0">
                <a:pos x="843" y="163"/>
              </a:cxn>
              <a:cxn ang="0">
                <a:pos x="1158" y="163"/>
              </a:cxn>
              <a:cxn ang="0">
                <a:pos x="945" y="179"/>
              </a:cxn>
              <a:cxn ang="0">
                <a:pos x="1068" y="181"/>
              </a:cxn>
              <a:cxn ang="0">
                <a:pos x="1028" y="200"/>
              </a:cxn>
              <a:cxn ang="0">
                <a:pos x="924" y="248"/>
              </a:cxn>
              <a:cxn ang="0">
                <a:pos x="945" y="179"/>
              </a:cxn>
              <a:cxn ang="0">
                <a:pos x="1158" y="163"/>
              </a:cxn>
            </a:cxnLst>
            <a:rect l="0" t="0" r="r" b="b"/>
            <a:pathLst>
              <a:path w="1159" h="417">
                <a:moveTo>
                  <a:pt x="1158" y="163"/>
                </a:moveTo>
                <a:lnTo>
                  <a:pt x="950" y="163"/>
                </a:lnTo>
                <a:lnTo>
                  <a:pt x="1002" y="0"/>
                </a:lnTo>
                <a:lnTo>
                  <a:pt x="825" y="163"/>
                </a:lnTo>
                <a:lnTo>
                  <a:pt x="4" y="163"/>
                </a:lnTo>
                <a:lnTo>
                  <a:pt x="0" y="164"/>
                </a:lnTo>
                <a:lnTo>
                  <a:pt x="4" y="165"/>
                </a:lnTo>
                <a:lnTo>
                  <a:pt x="130" y="167"/>
                </a:lnTo>
                <a:lnTo>
                  <a:pt x="408" y="170"/>
                </a:lnTo>
                <a:lnTo>
                  <a:pt x="810" y="176"/>
                </a:lnTo>
                <a:lnTo>
                  <a:pt x="736" y="245"/>
                </a:lnTo>
                <a:lnTo>
                  <a:pt x="710" y="272"/>
                </a:lnTo>
                <a:lnTo>
                  <a:pt x="712" y="272"/>
                </a:lnTo>
                <a:lnTo>
                  <a:pt x="744" y="245"/>
                </a:lnTo>
                <a:lnTo>
                  <a:pt x="826" y="177"/>
                </a:lnTo>
                <a:lnTo>
                  <a:pt x="929" y="177"/>
                </a:lnTo>
                <a:lnTo>
                  <a:pt x="918" y="217"/>
                </a:lnTo>
                <a:lnTo>
                  <a:pt x="909" y="255"/>
                </a:lnTo>
                <a:lnTo>
                  <a:pt x="696" y="353"/>
                </a:lnTo>
                <a:lnTo>
                  <a:pt x="577" y="408"/>
                </a:lnTo>
                <a:lnTo>
                  <a:pt x="580" y="409"/>
                </a:lnTo>
                <a:lnTo>
                  <a:pt x="691" y="361"/>
                </a:lnTo>
                <a:lnTo>
                  <a:pt x="906" y="268"/>
                </a:lnTo>
                <a:lnTo>
                  <a:pt x="879" y="374"/>
                </a:lnTo>
                <a:lnTo>
                  <a:pt x="868" y="414"/>
                </a:lnTo>
                <a:lnTo>
                  <a:pt x="868" y="416"/>
                </a:lnTo>
                <a:lnTo>
                  <a:pt x="871" y="415"/>
                </a:lnTo>
                <a:lnTo>
                  <a:pt x="885" y="373"/>
                </a:lnTo>
                <a:lnTo>
                  <a:pt x="918" y="262"/>
                </a:lnTo>
                <a:lnTo>
                  <a:pt x="1006" y="225"/>
                </a:lnTo>
                <a:lnTo>
                  <a:pt x="1084" y="192"/>
                </a:lnTo>
                <a:lnTo>
                  <a:pt x="1158" y="163"/>
                </a:lnTo>
                <a:lnTo>
                  <a:pt x="843" y="163"/>
                </a:lnTo>
                <a:lnTo>
                  <a:pt x="924" y="95"/>
                </a:lnTo>
                <a:lnTo>
                  <a:pt x="956" y="68"/>
                </a:lnTo>
                <a:lnTo>
                  <a:pt x="932" y="163"/>
                </a:lnTo>
                <a:lnTo>
                  <a:pt x="843" y="163"/>
                </a:lnTo>
                <a:lnTo>
                  <a:pt x="1158" y="163"/>
                </a:lnTo>
                <a:lnTo>
                  <a:pt x="945" y="179"/>
                </a:lnTo>
                <a:lnTo>
                  <a:pt x="1068" y="181"/>
                </a:lnTo>
                <a:lnTo>
                  <a:pt x="1028" y="200"/>
                </a:lnTo>
                <a:lnTo>
                  <a:pt x="924" y="248"/>
                </a:lnTo>
                <a:lnTo>
                  <a:pt x="945" y="179"/>
                </a:lnTo>
                <a:lnTo>
                  <a:pt x="1158" y="163"/>
                </a:lnTo>
              </a:path>
            </a:pathLst>
          </a:custGeom>
          <a:solidFill>
            <a:schemeClr val="bg1"/>
          </a:solidFill>
          <a:ln w="1270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6142038" y="6488113"/>
            <a:ext cx="2540000" cy="211137"/>
          </a:xfrm>
          <a:prstGeom prst="rect">
            <a:avLst/>
          </a:prstGeom>
          <a:noFill/>
          <a:ln w="12700">
            <a:noFill/>
            <a:miter lim="800000"/>
            <a:headEnd/>
            <a:tailEnd/>
          </a:ln>
          <a:effectLst/>
        </p:spPr>
        <p:txBody>
          <a:bodyPr lIns="88900" tIns="44450" rIns="88900" bIns="44450">
            <a:spAutoFit/>
          </a:bodyPr>
          <a:lstStyle/>
          <a:p>
            <a:pPr algn="r" defTabSz="887413">
              <a:spcBef>
                <a:spcPct val="50000"/>
              </a:spcBef>
              <a:defRPr/>
            </a:pPr>
            <a:r>
              <a:rPr lang="en-US" sz="800" b="0">
                <a:solidFill>
                  <a:schemeClr val="accent1"/>
                </a:solidFill>
              </a:rPr>
              <a:t>0000.PPT </a:t>
            </a:r>
            <a:fld id="{556E2C17-E4B3-40D8-939C-5AA7D4EFDA3C}" type="datetime1">
              <a:rPr lang="en-US" sz="800" b="0">
                <a:solidFill>
                  <a:schemeClr val="accent1"/>
                </a:solidFill>
              </a:rPr>
              <a:pPr algn="r" defTabSz="887413">
                <a:spcBef>
                  <a:spcPct val="50000"/>
                </a:spcBef>
                <a:defRPr/>
              </a:pPr>
              <a:t>3/14/2012</a:t>
            </a:fld>
            <a:r>
              <a:rPr lang="en-US" sz="800" b="0">
                <a:solidFill>
                  <a:schemeClr val="accent1"/>
                </a:solidFill>
              </a:rPr>
              <a:t>  </a:t>
            </a:r>
            <a:fld id="{29DBD6EB-D5AA-4BC3-9BED-11A61208BB6E}" type="slidenum">
              <a:rPr lang="en-US" sz="800" b="0">
                <a:solidFill>
                  <a:schemeClr val="accent1"/>
                </a:solidFill>
              </a:rPr>
              <a:pPr algn="r" defTabSz="887413">
                <a:spcBef>
                  <a:spcPct val="50000"/>
                </a:spcBef>
                <a:defRPr/>
              </a:pPr>
              <a:t>‹#›</a:t>
            </a:fld>
            <a:endParaRPr lang="en-US" sz="800" b="0">
              <a:solidFill>
                <a:schemeClr val="accent1"/>
              </a:solidFill>
            </a:endParaRPr>
          </a:p>
        </p:txBody>
      </p:sp>
      <p:sp>
        <p:nvSpPr>
          <p:cNvPr id="7172" name="Rectangle 4"/>
          <p:cNvSpPr>
            <a:spLocks noGrp="1" noChangeArrowheads="1"/>
          </p:cNvSpPr>
          <p:nvPr>
            <p:ph type="ctrTitle"/>
          </p:nvPr>
        </p:nvSpPr>
        <p:spPr>
          <a:xfrm>
            <a:off x="685800" y="1752600"/>
            <a:ext cx="7772400" cy="1143000"/>
          </a:xfrm>
        </p:spPr>
        <p:txBody>
          <a:bodyPr anchor="ctr"/>
          <a:lstStyle>
            <a:lvl1pPr algn="ctr" defTabSz="877888">
              <a:defRPr sz="4200"/>
            </a:lvl1pPr>
          </a:lstStyle>
          <a:p>
            <a:r>
              <a:rPr lang="en-US"/>
              <a:t>Click to edit Master title style</a:t>
            </a:r>
          </a:p>
        </p:txBody>
      </p:sp>
      <p:sp>
        <p:nvSpPr>
          <p:cNvPr id="7173" name="Rectangle 5"/>
          <p:cNvSpPr>
            <a:spLocks noGrp="1" noChangeArrowheads="1"/>
          </p:cNvSpPr>
          <p:nvPr>
            <p:ph type="subTitle" idx="1"/>
          </p:nvPr>
        </p:nvSpPr>
        <p:spPr>
          <a:xfrm>
            <a:off x="1371600" y="3225800"/>
            <a:ext cx="6400800" cy="365125"/>
          </a:xfrm>
        </p:spPr>
        <p:txBody>
          <a:bodyPr/>
          <a:lstStyle>
            <a:lvl1pPr marL="0" indent="0" algn="ctr">
              <a:buFontTx/>
              <a:buNone/>
              <a:defRPr/>
            </a:lvl1pPr>
          </a:lstStyle>
          <a:p>
            <a:r>
              <a:rPr lang="en-US"/>
              <a:t>Click to edit Master subtitle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8701088" y="6632575"/>
            <a:ext cx="442912" cy="225425"/>
          </a:xfrm>
          <a:prstGeom prst="rect">
            <a:avLst/>
          </a:prstGeom>
          <a:noFill/>
          <a:ln w="12700">
            <a:noFill/>
            <a:miter lim="800000"/>
            <a:headEnd/>
            <a:tailEnd/>
          </a:ln>
          <a:effectLst/>
        </p:spPr>
        <p:txBody>
          <a:bodyPr lIns="0" tIns="0" rIns="0" bIns="0"/>
          <a:lstStyle/>
          <a:p>
            <a:pPr defTabSz="887413" eaLnBrk="0" hangingPunct="0">
              <a:spcBef>
                <a:spcPct val="50000"/>
              </a:spcBef>
              <a:defRPr/>
            </a:pPr>
            <a:fld id="{778444FB-D058-45D1-AF35-425BBFA1C677}" type="slidenum">
              <a:rPr lang="en-US" sz="800" b="0">
                <a:solidFill>
                  <a:schemeClr val="bg2"/>
                </a:solidFill>
                <a:latin typeface="Arial" charset="0"/>
                <a:ea typeface="ＭＳ Ｐゴシック" pitchFamily="-112" charset="-128"/>
              </a:rPr>
              <a:pPr defTabSz="887413" eaLnBrk="0" hangingPunct="0">
                <a:spcBef>
                  <a:spcPct val="50000"/>
                </a:spcBef>
                <a:defRPr/>
              </a:pPr>
              <a:t>‹#›</a:t>
            </a:fld>
            <a:endParaRPr lang="en-US" sz="800" b="0" dirty="0">
              <a:solidFill>
                <a:schemeClr val="bg2"/>
              </a:solidFill>
              <a:latin typeface="Arial" charset="0"/>
              <a:ea typeface="ＭＳ Ｐゴシック" pitchFamily="-112" charset="-128"/>
            </a:endParaRPr>
          </a:p>
        </p:txBody>
      </p:sp>
      <p:sp>
        <p:nvSpPr>
          <p:cNvPr id="1027" name="Rectangle 4"/>
          <p:cNvSpPr>
            <a:spLocks noGrp="1" noChangeArrowheads="1"/>
          </p:cNvSpPr>
          <p:nvPr>
            <p:ph type="title"/>
          </p:nvPr>
        </p:nvSpPr>
        <p:spPr bwMode="auto">
          <a:xfrm>
            <a:off x="461963" y="458788"/>
            <a:ext cx="7312025" cy="531812"/>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8" name="Rectangle 5"/>
          <p:cNvSpPr>
            <a:spLocks noGrp="1" noChangeArrowheads="1"/>
          </p:cNvSpPr>
          <p:nvPr>
            <p:ph type="body" idx="1"/>
          </p:nvPr>
        </p:nvSpPr>
        <p:spPr bwMode="auto">
          <a:xfrm>
            <a:off x="461963" y="1304925"/>
            <a:ext cx="8234362" cy="1255713"/>
          </a:xfrm>
          <a:prstGeom prst="rect">
            <a:avLst/>
          </a:prstGeom>
          <a:noFill/>
          <a:ln w="12700">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p:txBody>
      </p:sp>
      <p:sp>
        <p:nvSpPr>
          <p:cNvPr id="1030" name="Freeform 6"/>
          <p:cNvSpPr>
            <a:spLocks noChangeAspect="1"/>
          </p:cNvSpPr>
          <p:nvPr/>
        </p:nvSpPr>
        <p:spPr bwMode="black">
          <a:xfrm>
            <a:off x="7083425" y="220663"/>
            <a:ext cx="1600200" cy="576262"/>
          </a:xfrm>
          <a:custGeom>
            <a:avLst/>
            <a:gdLst/>
            <a:ahLst/>
            <a:cxnLst>
              <a:cxn ang="0">
                <a:pos x="1158" y="163"/>
              </a:cxn>
              <a:cxn ang="0">
                <a:pos x="950" y="163"/>
              </a:cxn>
              <a:cxn ang="0">
                <a:pos x="1002" y="0"/>
              </a:cxn>
              <a:cxn ang="0">
                <a:pos x="825" y="163"/>
              </a:cxn>
              <a:cxn ang="0">
                <a:pos x="4" y="163"/>
              </a:cxn>
              <a:cxn ang="0">
                <a:pos x="0" y="164"/>
              </a:cxn>
              <a:cxn ang="0">
                <a:pos x="4" y="165"/>
              </a:cxn>
              <a:cxn ang="0">
                <a:pos x="130" y="167"/>
              </a:cxn>
              <a:cxn ang="0">
                <a:pos x="408" y="170"/>
              </a:cxn>
              <a:cxn ang="0">
                <a:pos x="810" y="176"/>
              </a:cxn>
              <a:cxn ang="0">
                <a:pos x="736" y="245"/>
              </a:cxn>
              <a:cxn ang="0">
                <a:pos x="710" y="272"/>
              </a:cxn>
              <a:cxn ang="0">
                <a:pos x="712" y="272"/>
              </a:cxn>
              <a:cxn ang="0">
                <a:pos x="744" y="245"/>
              </a:cxn>
              <a:cxn ang="0">
                <a:pos x="826" y="177"/>
              </a:cxn>
              <a:cxn ang="0">
                <a:pos x="929" y="177"/>
              </a:cxn>
              <a:cxn ang="0">
                <a:pos x="918" y="217"/>
              </a:cxn>
              <a:cxn ang="0">
                <a:pos x="909" y="255"/>
              </a:cxn>
              <a:cxn ang="0">
                <a:pos x="696" y="353"/>
              </a:cxn>
              <a:cxn ang="0">
                <a:pos x="577" y="408"/>
              </a:cxn>
              <a:cxn ang="0">
                <a:pos x="580" y="409"/>
              </a:cxn>
              <a:cxn ang="0">
                <a:pos x="691" y="361"/>
              </a:cxn>
              <a:cxn ang="0">
                <a:pos x="906" y="268"/>
              </a:cxn>
              <a:cxn ang="0">
                <a:pos x="879" y="374"/>
              </a:cxn>
              <a:cxn ang="0">
                <a:pos x="868" y="414"/>
              </a:cxn>
              <a:cxn ang="0">
                <a:pos x="868" y="416"/>
              </a:cxn>
              <a:cxn ang="0">
                <a:pos x="871" y="415"/>
              </a:cxn>
              <a:cxn ang="0">
                <a:pos x="885" y="373"/>
              </a:cxn>
              <a:cxn ang="0">
                <a:pos x="918" y="262"/>
              </a:cxn>
              <a:cxn ang="0">
                <a:pos x="1006" y="225"/>
              </a:cxn>
              <a:cxn ang="0">
                <a:pos x="1084" y="192"/>
              </a:cxn>
              <a:cxn ang="0">
                <a:pos x="1158" y="163"/>
              </a:cxn>
              <a:cxn ang="0">
                <a:pos x="843" y="163"/>
              </a:cxn>
              <a:cxn ang="0">
                <a:pos x="924" y="95"/>
              </a:cxn>
              <a:cxn ang="0">
                <a:pos x="956" y="68"/>
              </a:cxn>
              <a:cxn ang="0">
                <a:pos x="932" y="163"/>
              </a:cxn>
              <a:cxn ang="0">
                <a:pos x="843" y="163"/>
              </a:cxn>
              <a:cxn ang="0">
                <a:pos x="1158" y="163"/>
              </a:cxn>
              <a:cxn ang="0">
                <a:pos x="945" y="179"/>
              </a:cxn>
              <a:cxn ang="0">
                <a:pos x="1068" y="181"/>
              </a:cxn>
              <a:cxn ang="0">
                <a:pos x="1028" y="200"/>
              </a:cxn>
              <a:cxn ang="0">
                <a:pos x="924" y="248"/>
              </a:cxn>
              <a:cxn ang="0">
                <a:pos x="945" y="179"/>
              </a:cxn>
              <a:cxn ang="0">
                <a:pos x="1158" y="163"/>
              </a:cxn>
            </a:cxnLst>
            <a:rect l="0" t="0" r="r" b="b"/>
            <a:pathLst>
              <a:path w="1159" h="417">
                <a:moveTo>
                  <a:pt x="1158" y="163"/>
                </a:moveTo>
                <a:lnTo>
                  <a:pt x="950" y="163"/>
                </a:lnTo>
                <a:lnTo>
                  <a:pt x="1002" y="0"/>
                </a:lnTo>
                <a:lnTo>
                  <a:pt x="825" y="163"/>
                </a:lnTo>
                <a:lnTo>
                  <a:pt x="4" y="163"/>
                </a:lnTo>
                <a:lnTo>
                  <a:pt x="0" y="164"/>
                </a:lnTo>
                <a:lnTo>
                  <a:pt x="4" y="165"/>
                </a:lnTo>
                <a:lnTo>
                  <a:pt x="130" y="167"/>
                </a:lnTo>
                <a:lnTo>
                  <a:pt x="408" y="170"/>
                </a:lnTo>
                <a:lnTo>
                  <a:pt x="810" y="176"/>
                </a:lnTo>
                <a:lnTo>
                  <a:pt x="736" y="245"/>
                </a:lnTo>
                <a:lnTo>
                  <a:pt x="710" y="272"/>
                </a:lnTo>
                <a:lnTo>
                  <a:pt x="712" y="272"/>
                </a:lnTo>
                <a:lnTo>
                  <a:pt x="744" y="245"/>
                </a:lnTo>
                <a:lnTo>
                  <a:pt x="826" y="177"/>
                </a:lnTo>
                <a:lnTo>
                  <a:pt x="929" y="177"/>
                </a:lnTo>
                <a:lnTo>
                  <a:pt x="918" y="217"/>
                </a:lnTo>
                <a:lnTo>
                  <a:pt x="909" y="255"/>
                </a:lnTo>
                <a:lnTo>
                  <a:pt x="696" y="353"/>
                </a:lnTo>
                <a:lnTo>
                  <a:pt x="577" y="408"/>
                </a:lnTo>
                <a:lnTo>
                  <a:pt x="580" y="409"/>
                </a:lnTo>
                <a:lnTo>
                  <a:pt x="691" y="361"/>
                </a:lnTo>
                <a:lnTo>
                  <a:pt x="906" y="268"/>
                </a:lnTo>
                <a:lnTo>
                  <a:pt x="879" y="374"/>
                </a:lnTo>
                <a:lnTo>
                  <a:pt x="868" y="414"/>
                </a:lnTo>
                <a:lnTo>
                  <a:pt x="868" y="416"/>
                </a:lnTo>
                <a:lnTo>
                  <a:pt x="871" y="415"/>
                </a:lnTo>
                <a:lnTo>
                  <a:pt x="885" y="373"/>
                </a:lnTo>
                <a:lnTo>
                  <a:pt x="918" y="262"/>
                </a:lnTo>
                <a:lnTo>
                  <a:pt x="1006" y="225"/>
                </a:lnTo>
                <a:lnTo>
                  <a:pt x="1084" y="192"/>
                </a:lnTo>
                <a:lnTo>
                  <a:pt x="1158" y="163"/>
                </a:lnTo>
                <a:lnTo>
                  <a:pt x="843" y="163"/>
                </a:lnTo>
                <a:lnTo>
                  <a:pt x="924" y="95"/>
                </a:lnTo>
                <a:lnTo>
                  <a:pt x="956" y="68"/>
                </a:lnTo>
                <a:lnTo>
                  <a:pt x="932" y="163"/>
                </a:lnTo>
                <a:lnTo>
                  <a:pt x="843" y="163"/>
                </a:lnTo>
                <a:lnTo>
                  <a:pt x="1158" y="163"/>
                </a:lnTo>
                <a:lnTo>
                  <a:pt x="945" y="179"/>
                </a:lnTo>
                <a:lnTo>
                  <a:pt x="1068" y="181"/>
                </a:lnTo>
                <a:lnTo>
                  <a:pt x="1028" y="200"/>
                </a:lnTo>
                <a:lnTo>
                  <a:pt x="924" y="248"/>
                </a:lnTo>
                <a:lnTo>
                  <a:pt x="945" y="179"/>
                </a:lnTo>
                <a:lnTo>
                  <a:pt x="1158" y="163"/>
                </a:lnTo>
              </a:path>
            </a:pathLst>
          </a:custGeom>
          <a:solidFill>
            <a:srgbClr val="003399"/>
          </a:solidFill>
          <a:ln w="127000" cap="rnd" cmpd="sng">
            <a:noFill/>
            <a:prstDash val="solid"/>
            <a:round/>
            <a:headEnd type="none" w="med" len="med"/>
            <a:tailEnd type="none" w="med" len="med"/>
          </a:ln>
          <a:effectLst/>
        </p:spPr>
        <p:txBody>
          <a:bodyPr/>
          <a:lstStyle/>
          <a:p>
            <a:pPr eaLnBrk="0" hangingPunct="0">
              <a:defRPr/>
            </a:pPr>
            <a:endParaRPr lang="en-US">
              <a:effectLst>
                <a:outerShdw blurRad="38100" dist="38100" dir="2700000" algn="tl">
                  <a:srgbClr val="C0C0C0"/>
                </a:outerShdw>
              </a:effectLst>
              <a:latin typeface="Arial" charset="0"/>
              <a:ea typeface="ＭＳ Ｐゴシック" pitchFamily="-112" charset="-128"/>
            </a:endParaRPr>
          </a:p>
        </p:txBody>
      </p:sp>
    </p:spTree>
  </p:cSld>
  <p:clrMap bg1="dk2" tx1="lt1" bg2="dk1" tx2="lt2" accent1="accent1" accent2="accent2" accent3="accent3" accent4="accent4" accent5="accent5" accent6="accent6" hlink="hlink" folHlink="folHlink"/>
  <p:sldLayoutIdLst>
    <p:sldLayoutId id="2147483698" r:id="rId1"/>
    <p:sldLayoutId id="2147483694" r:id="rId2"/>
    <p:sldLayoutId id="2147483695" r:id="rId3"/>
    <p:sldLayoutId id="2147483696" r:id="rId4"/>
    <p:sldLayoutId id="2147483697" r:id="rId5"/>
    <p:sldLayoutId id="2147483699" r:id="rId6"/>
    <p:sldLayoutId id="2147483700" r:id="rId7"/>
  </p:sldLayoutIdLst>
  <p:timing>
    <p:tnLst>
      <p:par>
        <p:cTn id="1" dur="indefinite" restart="never" nodeType="tmRoot"/>
      </p:par>
    </p:tnLst>
  </p:timing>
  <p:hf sldNum="0" hdr="0" dt="0"/>
  <p:txStyles>
    <p:titleStyle>
      <a:lvl1pPr algn="l" defTabSz="887413" rtl="0" fontAlgn="base">
        <a:spcBef>
          <a:spcPct val="0"/>
        </a:spcBef>
        <a:spcAft>
          <a:spcPct val="0"/>
        </a:spcAft>
        <a:defRPr sz="3600" b="1">
          <a:solidFill>
            <a:schemeClr val="bg1"/>
          </a:solidFill>
          <a:latin typeface="+mj-lt"/>
          <a:ea typeface="ＭＳ Ｐゴシック" pitchFamily="-112" charset="-128"/>
          <a:cs typeface="ＭＳ Ｐゴシック" pitchFamily="-112" charset="-128"/>
        </a:defRPr>
      </a:lvl1pPr>
      <a:lvl2pPr algn="l" defTabSz="887413" rtl="0" fontAlgn="base">
        <a:spcBef>
          <a:spcPct val="0"/>
        </a:spcBef>
        <a:spcAft>
          <a:spcPct val="0"/>
        </a:spcAft>
        <a:defRPr sz="36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2pPr>
      <a:lvl3pPr algn="l" defTabSz="887413" rtl="0" fontAlgn="base">
        <a:spcBef>
          <a:spcPct val="0"/>
        </a:spcBef>
        <a:spcAft>
          <a:spcPct val="0"/>
        </a:spcAft>
        <a:defRPr sz="36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3pPr>
      <a:lvl4pPr algn="l" defTabSz="887413" rtl="0" fontAlgn="base">
        <a:spcBef>
          <a:spcPct val="0"/>
        </a:spcBef>
        <a:spcAft>
          <a:spcPct val="0"/>
        </a:spcAft>
        <a:defRPr sz="36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4pPr>
      <a:lvl5pPr algn="l" defTabSz="887413" rtl="0" fontAlgn="base">
        <a:spcBef>
          <a:spcPct val="0"/>
        </a:spcBef>
        <a:spcAft>
          <a:spcPct val="0"/>
        </a:spcAft>
        <a:defRPr sz="36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5pPr>
      <a:lvl6pPr marL="4572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6pPr>
      <a:lvl7pPr marL="9144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7pPr>
      <a:lvl8pPr marL="13716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8pPr>
      <a:lvl9pPr marL="18288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9pPr>
    </p:titleStyle>
    <p:bodyStyle>
      <a:lvl1pPr marL="222250" indent="-222250" algn="l" defTabSz="887413" rtl="0" fontAlgn="base">
        <a:spcBef>
          <a:spcPct val="20000"/>
        </a:spcBef>
        <a:spcAft>
          <a:spcPct val="0"/>
        </a:spcAft>
        <a:buSzPct val="100000"/>
        <a:buChar char="•"/>
        <a:defRPr sz="2400" b="1">
          <a:solidFill>
            <a:schemeClr val="bg2"/>
          </a:solidFill>
          <a:latin typeface="+mn-lt"/>
          <a:ea typeface="ＭＳ Ｐゴシック" pitchFamily="-112" charset="-128"/>
          <a:cs typeface="ＭＳ Ｐゴシック" pitchFamily="-112" charset="-128"/>
        </a:defRPr>
      </a:lvl1pPr>
      <a:lvl2pPr marL="615950" indent="-279400" algn="l" defTabSz="887413" rtl="0" fontAlgn="base">
        <a:spcBef>
          <a:spcPct val="20000"/>
        </a:spcBef>
        <a:spcAft>
          <a:spcPct val="0"/>
        </a:spcAft>
        <a:buSzPct val="100000"/>
        <a:buChar char="–"/>
        <a:defRPr sz="2400" b="1">
          <a:solidFill>
            <a:schemeClr val="bg2"/>
          </a:solidFill>
          <a:latin typeface="+mn-lt"/>
          <a:ea typeface="ＭＳ Ｐゴシック" pitchFamily="-112" charset="-128"/>
        </a:defRPr>
      </a:lvl2pPr>
      <a:lvl3pPr marL="998538" indent="-268288" algn="l" defTabSz="887413" rtl="0" fontAlgn="base">
        <a:spcBef>
          <a:spcPct val="20000"/>
        </a:spcBef>
        <a:spcAft>
          <a:spcPct val="0"/>
        </a:spcAft>
        <a:buSzPct val="80000"/>
        <a:buChar char="•"/>
        <a:defRPr sz="2400" b="1">
          <a:solidFill>
            <a:schemeClr val="bg2"/>
          </a:solidFill>
          <a:latin typeface="+mn-lt"/>
          <a:ea typeface="ＭＳ Ｐゴシック" pitchFamily="-112" charset="-128"/>
        </a:defRPr>
      </a:lvl3pPr>
      <a:lvl4pPr marL="1550988" indent="-222250" algn="l" defTabSz="887413" rtl="0" fontAlgn="base">
        <a:spcBef>
          <a:spcPct val="20000"/>
        </a:spcBef>
        <a:spcAft>
          <a:spcPct val="0"/>
        </a:spcAft>
        <a:buChar char="–"/>
        <a:defRPr sz="2000" b="1">
          <a:solidFill>
            <a:schemeClr val="bg2"/>
          </a:solidFill>
          <a:latin typeface="+mn-lt"/>
          <a:ea typeface="ＭＳ Ｐゴシック" pitchFamily="-112" charset="-128"/>
        </a:defRPr>
      </a:lvl4pPr>
      <a:lvl5pPr marL="1993900" indent="-222250" algn="l" defTabSz="887413" rtl="0" fontAlgn="base">
        <a:spcBef>
          <a:spcPct val="20000"/>
        </a:spcBef>
        <a:spcAft>
          <a:spcPct val="0"/>
        </a:spcAft>
        <a:buChar char="»"/>
        <a:defRPr sz="2000" b="1">
          <a:solidFill>
            <a:schemeClr val="bg2"/>
          </a:solidFill>
          <a:latin typeface="+mn-lt"/>
          <a:ea typeface="ＭＳ Ｐゴシック" pitchFamily="-112" charset="-128"/>
        </a:defRPr>
      </a:lvl5pPr>
      <a:lvl6pPr marL="24511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227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oleObject" Target="../embeddings/Microsoft_Excel_97-2003_Worksheet4.xls"/><Relationship Id="rId3" Type="http://schemas.openxmlformats.org/officeDocument/2006/relationships/notesSlide" Target="../notesSlides/notesSlide3.xml"/><Relationship Id="rId7" Type="http://schemas.openxmlformats.org/officeDocument/2006/relationships/oleObject" Target="../embeddings/oleObject4.bin"/><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 Id="rId9" Type="http://schemas.openxmlformats.org/officeDocument/2006/relationships/image" Target="../media/image7.emf"/></Relationships>
</file>

<file path=ppt/slides/_rels/slide11.xml.rels><?xml version="1.0" encoding="UTF-8" standalone="yes"?>
<Relationships xmlns="http://schemas.openxmlformats.org/package/2006/relationships"><Relationship Id="rId8" Type="http://schemas.openxmlformats.org/officeDocument/2006/relationships/oleObject" Target="../embeddings/Microsoft_Excel_97-2003_Worksheet6.xls"/><Relationship Id="rId3" Type="http://schemas.openxmlformats.org/officeDocument/2006/relationships/notesSlide" Target="../notesSlides/notesSlide4.xml"/><Relationship Id="rId7" Type="http://schemas.openxmlformats.org/officeDocument/2006/relationships/oleObject" Target="../embeddings/oleObject6.bin"/><Relationship Id="rId2" Type="http://schemas.openxmlformats.org/officeDocument/2006/relationships/slideLayout" Target="../slideLayouts/slideLayout5.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oleObject" Target="../embeddings/Microsoft_Excel_97-2003_Worksheet5.xls"/><Relationship Id="rId4" Type="http://schemas.openxmlformats.org/officeDocument/2006/relationships/oleObject" Target="../embeddings/oleObject5.bin"/><Relationship Id="rId9" Type="http://schemas.openxmlformats.org/officeDocument/2006/relationships/image" Target="../media/image7.emf"/></Relationships>
</file>

<file path=ppt/slides/_rels/slide12.xml.rels><?xml version="1.0" encoding="UTF-8" standalone="yes"?>
<Relationships xmlns="http://schemas.openxmlformats.org/package/2006/relationships"><Relationship Id="rId8" Type="http://schemas.openxmlformats.org/officeDocument/2006/relationships/oleObject" Target="../embeddings/Microsoft_Excel_97-2003_Worksheet8.xls"/><Relationship Id="rId3" Type="http://schemas.openxmlformats.org/officeDocument/2006/relationships/notesSlide" Target="../notesSlides/notesSlide5.xml"/><Relationship Id="rId7" Type="http://schemas.openxmlformats.org/officeDocument/2006/relationships/oleObject" Target="../embeddings/oleObject8.bin"/><Relationship Id="rId2" Type="http://schemas.openxmlformats.org/officeDocument/2006/relationships/slideLayout" Target="../slideLayouts/slideLayout5.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Microsoft_Excel_97-2003_Worksheet7.xls"/><Relationship Id="rId4" Type="http://schemas.openxmlformats.org/officeDocument/2006/relationships/oleObject" Target="../embeddings/oleObject7.bin"/><Relationship Id="rId9" Type="http://schemas.openxmlformats.org/officeDocument/2006/relationships/image" Target="../media/image7.emf"/></Relationships>
</file>

<file path=ppt/slides/_rels/slide13.xml.rels><?xml version="1.0" encoding="UTF-8" standalone="yes"?>
<Relationships xmlns="http://schemas.openxmlformats.org/package/2006/relationships"><Relationship Id="rId8" Type="http://schemas.openxmlformats.org/officeDocument/2006/relationships/oleObject" Target="../embeddings/Microsoft_Excel_97-2003_Worksheet10.xls"/><Relationship Id="rId3" Type="http://schemas.openxmlformats.org/officeDocument/2006/relationships/notesSlide" Target="../notesSlides/notesSlide6.xml"/><Relationship Id="rId7" Type="http://schemas.openxmlformats.org/officeDocument/2006/relationships/oleObject" Target="../embeddings/oleObject10.bin"/><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Microsoft_Excel_97-2003_Worksheet9.xls"/><Relationship Id="rId4" Type="http://schemas.openxmlformats.org/officeDocument/2006/relationships/oleObject" Target="../embeddings/oleObject9.bin"/><Relationship Id="rId9" Type="http://schemas.openxmlformats.org/officeDocument/2006/relationships/image" Target="../media/image7.emf"/></Relationships>
</file>

<file path=ppt/slides/_rels/slide14.xml.rels><?xml version="1.0" encoding="UTF-8" standalone="yes"?>
<Relationships xmlns="http://schemas.openxmlformats.org/package/2006/relationships"><Relationship Id="rId8" Type="http://schemas.openxmlformats.org/officeDocument/2006/relationships/oleObject" Target="../embeddings/Microsoft_Excel_97-2003_Worksheet12.xls"/><Relationship Id="rId3" Type="http://schemas.openxmlformats.org/officeDocument/2006/relationships/notesSlide" Target="../notesSlides/notesSlide7.xml"/><Relationship Id="rId7" Type="http://schemas.openxmlformats.org/officeDocument/2006/relationships/oleObject" Target="../embeddings/oleObject12.bin"/><Relationship Id="rId2" Type="http://schemas.openxmlformats.org/officeDocument/2006/relationships/slideLayout" Target="../slideLayouts/slideLayout5.xml"/><Relationship Id="rId1" Type="http://schemas.openxmlformats.org/officeDocument/2006/relationships/vmlDrawing" Target="../drawings/vmlDrawing6.vml"/><Relationship Id="rId6" Type="http://schemas.openxmlformats.org/officeDocument/2006/relationships/image" Target="../media/image11.emf"/><Relationship Id="rId5" Type="http://schemas.openxmlformats.org/officeDocument/2006/relationships/oleObject" Target="../embeddings/Microsoft_Excel_97-2003_Worksheet11.xls"/><Relationship Id="rId4" Type="http://schemas.openxmlformats.org/officeDocument/2006/relationships/oleObject" Target="../embeddings/oleObject11.bin"/><Relationship Id="rId9" Type="http://schemas.openxmlformats.org/officeDocument/2006/relationships/image" Target="../media/image7.e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slideLayout" Target="../slideLayouts/slideLayout5.xml"/><Relationship Id="rId7" Type="http://schemas.openxmlformats.org/officeDocument/2006/relationships/image" Target="../media/image12.emf"/><Relationship Id="rId2" Type="http://schemas.openxmlformats.org/officeDocument/2006/relationships/vmlDrawing" Target="../drawings/vmlDrawing7.vml"/><Relationship Id="rId1" Type="http://schemas.openxmlformats.org/officeDocument/2006/relationships/themeOverride" Target="../theme/themeOverride1.xml"/><Relationship Id="rId6" Type="http://schemas.openxmlformats.org/officeDocument/2006/relationships/oleObject" Target="../embeddings/Microsoft_Excel_97-2003_Worksheet13.xls"/><Relationship Id="rId5" Type="http://schemas.openxmlformats.org/officeDocument/2006/relationships/oleObject" Target="../embeddings/oleObject13.bin"/><Relationship Id="rId10" Type="http://schemas.openxmlformats.org/officeDocument/2006/relationships/image" Target="../media/image7.emf"/><Relationship Id="rId4" Type="http://schemas.openxmlformats.org/officeDocument/2006/relationships/notesSlide" Target="../notesSlides/notesSlide8.xml"/><Relationship Id="rId9" Type="http://schemas.openxmlformats.org/officeDocument/2006/relationships/oleObject" Target="../embeddings/Microsoft_Excel_97-2003_Worksheet14.xls"/></Relationships>
</file>

<file path=ppt/slides/_rels/slide16.xml.rels><?xml version="1.0" encoding="UTF-8" standalone="yes"?>
<Relationships xmlns="http://schemas.openxmlformats.org/package/2006/relationships"><Relationship Id="rId8" Type="http://schemas.openxmlformats.org/officeDocument/2006/relationships/oleObject" Target="../embeddings/Microsoft_Excel_97-2003_Worksheet16.xls"/><Relationship Id="rId3" Type="http://schemas.openxmlformats.org/officeDocument/2006/relationships/notesSlide" Target="../notesSlides/notesSlide9.xml"/><Relationship Id="rId7" Type="http://schemas.openxmlformats.org/officeDocument/2006/relationships/oleObject" Target="../embeddings/oleObject16.bin"/><Relationship Id="rId2" Type="http://schemas.openxmlformats.org/officeDocument/2006/relationships/slideLayout" Target="../slideLayouts/slideLayout5.xml"/><Relationship Id="rId1" Type="http://schemas.openxmlformats.org/officeDocument/2006/relationships/vmlDrawing" Target="../drawings/vmlDrawing8.vml"/><Relationship Id="rId6" Type="http://schemas.openxmlformats.org/officeDocument/2006/relationships/image" Target="../media/image13.emf"/><Relationship Id="rId5" Type="http://schemas.openxmlformats.org/officeDocument/2006/relationships/oleObject" Target="../embeddings/Microsoft_Excel_97-2003_Worksheet15.xls"/><Relationship Id="rId4" Type="http://schemas.openxmlformats.org/officeDocument/2006/relationships/oleObject" Target="../embeddings/oleObject15.bin"/><Relationship Id="rId9" Type="http://schemas.openxmlformats.org/officeDocument/2006/relationships/image" Target="../media/image7.emf"/></Relationships>
</file>

<file path=ppt/slides/_rels/slide17.xml.rels><?xml version="1.0" encoding="UTF-8" standalone="yes"?>
<Relationships xmlns="http://schemas.openxmlformats.org/package/2006/relationships"><Relationship Id="rId8" Type="http://schemas.openxmlformats.org/officeDocument/2006/relationships/oleObject" Target="../embeddings/Microsoft_Excel_97-2003_Worksheet18.xls"/><Relationship Id="rId3" Type="http://schemas.openxmlformats.org/officeDocument/2006/relationships/notesSlide" Target="../notesSlides/notesSlide10.xml"/><Relationship Id="rId7" Type="http://schemas.openxmlformats.org/officeDocument/2006/relationships/oleObject" Target="../embeddings/oleObject18.bin"/><Relationship Id="rId2" Type="http://schemas.openxmlformats.org/officeDocument/2006/relationships/slideLayout" Target="../slideLayouts/slideLayout5.xml"/><Relationship Id="rId1" Type="http://schemas.openxmlformats.org/officeDocument/2006/relationships/vmlDrawing" Target="../drawings/vmlDrawing9.vml"/><Relationship Id="rId6" Type="http://schemas.openxmlformats.org/officeDocument/2006/relationships/image" Target="../media/image7.emf"/><Relationship Id="rId5" Type="http://schemas.openxmlformats.org/officeDocument/2006/relationships/oleObject" Target="../embeddings/Microsoft_Excel_97-2003_Worksheet17.xls"/><Relationship Id="rId4" Type="http://schemas.openxmlformats.org/officeDocument/2006/relationships/oleObject" Target="../embeddings/oleObject17.bin"/><Relationship Id="rId9" Type="http://schemas.openxmlformats.org/officeDocument/2006/relationships/image" Target="../media/image14.emf"/></Relationships>
</file>

<file path=ppt/slides/_rels/slide18.xml.rels><?xml version="1.0" encoding="UTF-8" standalone="yes"?>
<Relationships xmlns="http://schemas.openxmlformats.org/package/2006/relationships"><Relationship Id="rId8" Type="http://schemas.openxmlformats.org/officeDocument/2006/relationships/oleObject" Target="../embeddings/Microsoft_Excel_97-2003_Worksheet20.xls"/><Relationship Id="rId3" Type="http://schemas.openxmlformats.org/officeDocument/2006/relationships/notesSlide" Target="../notesSlides/notesSlide11.xml"/><Relationship Id="rId7" Type="http://schemas.openxmlformats.org/officeDocument/2006/relationships/oleObject" Target="../embeddings/oleObject20.bin"/><Relationship Id="rId2" Type="http://schemas.openxmlformats.org/officeDocument/2006/relationships/slideLayout" Target="../slideLayouts/slideLayout5.xml"/><Relationship Id="rId1" Type="http://schemas.openxmlformats.org/officeDocument/2006/relationships/vmlDrawing" Target="../drawings/vmlDrawing10.vml"/><Relationship Id="rId6" Type="http://schemas.openxmlformats.org/officeDocument/2006/relationships/image" Target="../media/image15.emf"/><Relationship Id="rId5" Type="http://schemas.openxmlformats.org/officeDocument/2006/relationships/oleObject" Target="../embeddings/Microsoft_Excel_97-2003_Worksheet19.xls"/><Relationship Id="rId4" Type="http://schemas.openxmlformats.org/officeDocument/2006/relationships/oleObject" Target="../embeddings/oleObject19.bin"/><Relationship Id="rId9" Type="http://schemas.openxmlformats.org/officeDocument/2006/relationships/image" Target="../media/image7.emf"/></Relationships>
</file>

<file path=ppt/slides/_rels/slide19.xml.rels><?xml version="1.0" encoding="UTF-8" standalone="yes"?>
<Relationships xmlns="http://schemas.openxmlformats.org/package/2006/relationships"><Relationship Id="rId8" Type="http://schemas.openxmlformats.org/officeDocument/2006/relationships/oleObject" Target="../embeddings/Microsoft_Excel_97-2003_Worksheet22.xls"/><Relationship Id="rId3" Type="http://schemas.openxmlformats.org/officeDocument/2006/relationships/notesSlide" Target="../notesSlides/notesSlide12.xml"/><Relationship Id="rId7" Type="http://schemas.openxmlformats.org/officeDocument/2006/relationships/oleObject" Target="../embeddings/oleObject22.bin"/><Relationship Id="rId2" Type="http://schemas.openxmlformats.org/officeDocument/2006/relationships/slideLayout" Target="../slideLayouts/slideLayout5.xml"/><Relationship Id="rId1" Type="http://schemas.openxmlformats.org/officeDocument/2006/relationships/vmlDrawing" Target="../drawings/vmlDrawing11.vml"/><Relationship Id="rId6" Type="http://schemas.openxmlformats.org/officeDocument/2006/relationships/image" Target="../media/image16.emf"/><Relationship Id="rId5" Type="http://schemas.openxmlformats.org/officeDocument/2006/relationships/oleObject" Target="../embeddings/Microsoft_Excel_97-2003_Worksheet21.xls"/><Relationship Id="rId4" Type="http://schemas.openxmlformats.org/officeDocument/2006/relationships/oleObject" Target="../embeddings/oleObject21.bin"/><Relationship Id="rId9" Type="http://schemas.openxmlformats.org/officeDocument/2006/relationships/image" Target="../media/image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Microsoft_Excel_97-2003_Worksheet24.xls"/><Relationship Id="rId3" Type="http://schemas.openxmlformats.org/officeDocument/2006/relationships/notesSlide" Target="../notesSlides/notesSlide13.xml"/><Relationship Id="rId7" Type="http://schemas.openxmlformats.org/officeDocument/2006/relationships/oleObject" Target="../embeddings/oleObject24.bin"/><Relationship Id="rId2" Type="http://schemas.openxmlformats.org/officeDocument/2006/relationships/slideLayout" Target="../slideLayouts/slideLayout5.xml"/><Relationship Id="rId1" Type="http://schemas.openxmlformats.org/officeDocument/2006/relationships/vmlDrawing" Target="../drawings/vmlDrawing12.vml"/><Relationship Id="rId6" Type="http://schemas.openxmlformats.org/officeDocument/2006/relationships/image" Target="../media/image17.emf"/><Relationship Id="rId5" Type="http://schemas.openxmlformats.org/officeDocument/2006/relationships/oleObject" Target="../embeddings/Microsoft_Excel_97-2003_Worksheet23.xls"/><Relationship Id="rId4" Type="http://schemas.openxmlformats.org/officeDocument/2006/relationships/oleObject" Target="../embeddings/oleObject23.bin"/><Relationship Id="rId9" Type="http://schemas.openxmlformats.org/officeDocument/2006/relationships/image" Target="../media/image7.emf"/></Relationships>
</file>

<file path=ppt/slides/_rels/slide2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25.bin"/><Relationship Id="rId7" Type="http://schemas.openxmlformats.org/officeDocument/2006/relationships/oleObject" Target="../embeddings/Microsoft_Excel_97-2003_Worksheet26.xls"/><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26.bin"/><Relationship Id="rId5" Type="http://schemas.openxmlformats.org/officeDocument/2006/relationships/image" Target="../media/image18.emf"/><Relationship Id="rId4" Type="http://schemas.openxmlformats.org/officeDocument/2006/relationships/oleObject" Target="../embeddings/Microsoft_Excel_97-2003_Worksheet25.xls"/><Relationship Id="rId9" Type="http://schemas.openxmlformats.org/officeDocument/2006/relationships/image" Target="../media/image19.png"/></Relationships>
</file>

<file path=ppt/slides/_rels/slide22.xml.rels><?xml version="1.0" encoding="UTF-8" standalone="yes"?>
<Relationships xmlns="http://schemas.openxmlformats.org/package/2006/relationships"><Relationship Id="rId2" Type="http://schemas.openxmlformats.org/officeDocument/2006/relationships/hyperlink" Target="http://www.dss.mi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1.bin"/><Relationship Id="rId7"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0" name="Rectangle 24"/>
          <p:cNvSpPr>
            <a:spLocks noGrp="1" noChangeArrowheads="1"/>
          </p:cNvSpPr>
          <p:nvPr>
            <p:ph type="ctrTitle"/>
          </p:nvPr>
        </p:nvSpPr>
        <p:spPr>
          <a:xfrm>
            <a:off x="695325" y="2181225"/>
            <a:ext cx="7772400" cy="1143000"/>
          </a:xfrm>
        </p:spPr>
        <p:txBody>
          <a:bodyPr/>
          <a:lstStyle/>
          <a:p>
            <a:pPr>
              <a:defRPr/>
            </a:pPr>
            <a:r>
              <a:rPr lang="en-US" sz="4000" dirty="0" smtClean="0">
                <a:effectLst>
                  <a:outerShdw blurRad="38100" dist="38100" dir="2700000" algn="tl">
                    <a:srgbClr val="000000">
                      <a:alpha val="43137"/>
                    </a:srgbClr>
                  </a:outerShdw>
                </a:effectLst>
              </a:rPr>
              <a:t>DSS Security Ratings Matrix</a:t>
            </a:r>
          </a:p>
        </p:txBody>
      </p:sp>
      <p:sp>
        <p:nvSpPr>
          <p:cNvPr id="14361" name="Rectangle 25"/>
          <p:cNvSpPr>
            <a:spLocks noGrp="1" noChangeArrowheads="1"/>
          </p:cNvSpPr>
          <p:nvPr>
            <p:ph type="subTitle" idx="1"/>
          </p:nvPr>
        </p:nvSpPr>
        <p:spPr>
          <a:xfrm>
            <a:off x="1314450" y="3663950"/>
            <a:ext cx="6400800" cy="2068259"/>
          </a:xfrm>
        </p:spPr>
        <p:txBody>
          <a:bodyPr/>
          <a:lstStyle/>
          <a:p>
            <a:pPr>
              <a:defRPr/>
            </a:pPr>
            <a:r>
              <a:rPr lang="en-US" dirty="0" smtClean="0">
                <a:effectLst>
                  <a:outerShdw blurRad="38100" dist="38100" dir="2700000" algn="tl">
                    <a:srgbClr val="000000">
                      <a:alpha val="43137"/>
                    </a:srgbClr>
                  </a:outerShdw>
                </a:effectLst>
              </a:rPr>
              <a:t>Steve Slocum, Manager Operations &amp; Compliance Security</a:t>
            </a:r>
          </a:p>
          <a:p>
            <a:pPr>
              <a:defRPr/>
            </a:pPr>
            <a:endParaRPr lang="en-US" dirty="0" smtClean="0">
              <a:solidFill>
                <a:schemeClr val="tx1"/>
              </a:solidFill>
              <a:effectLst>
                <a:outerShdw blurRad="38100" dist="38100" dir="2700000" algn="tl">
                  <a:srgbClr val="000000">
                    <a:alpha val="43137"/>
                  </a:srgbClr>
                </a:outerShdw>
              </a:effectLst>
            </a:endParaRPr>
          </a:p>
          <a:p>
            <a:pPr>
              <a:defRPr/>
            </a:pPr>
            <a:r>
              <a:rPr lang="en-US" dirty="0" smtClean="0">
                <a:solidFill>
                  <a:schemeClr val="tx1"/>
                </a:solidFill>
                <a:effectLst>
                  <a:outerShdw blurRad="38100" dist="38100" dir="2700000" algn="tl">
                    <a:srgbClr val="000000">
                      <a:alpha val="43137"/>
                    </a:srgbClr>
                  </a:outerShdw>
                </a:effectLst>
              </a:rPr>
              <a:t>Jeff Vaccariello, Industrial Security </a:t>
            </a:r>
            <a:r>
              <a:rPr lang="en-US" dirty="0" smtClean="0">
                <a:solidFill>
                  <a:schemeClr val="tx1"/>
                </a:solidFill>
                <a:effectLst>
                  <a:outerShdw blurRad="38100" dist="38100" dir="2700000" algn="tl">
                    <a:srgbClr val="000000">
                      <a:alpha val="43137"/>
                    </a:srgbClr>
                  </a:outerShdw>
                </a:effectLst>
              </a:rPr>
              <a:t>Rep</a:t>
            </a:r>
          </a:p>
          <a:p>
            <a:pPr>
              <a:defRPr/>
            </a:pPr>
            <a:r>
              <a:rPr lang="en-US" dirty="0" smtClean="0">
                <a:solidFill>
                  <a:schemeClr val="tx1"/>
                </a:solidFill>
                <a:effectLst>
                  <a:outerShdw blurRad="38100" dist="38100" dir="2700000" algn="tl">
                    <a:srgbClr val="000000">
                      <a:alpha val="43137"/>
                    </a:srgbClr>
                  </a:outerShdw>
                </a:effectLst>
              </a:rPr>
              <a:t>March 14, 2012</a:t>
            </a:r>
            <a:endParaRPr lang="en-US" dirty="0" smtClean="0">
              <a:solidFill>
                <a:schemeClr val="tx1"/>
              </a:solidFill>
              <a:effectLst>
                <a:outerShdw blurRad="38100" dist="38100" dir="2700000" algn="tl">
                  <a:srgbClr val="000000">
                    <a:alpha val="43137"/>
                  </a:srgbClr>
                </a:outerShdw>
              </a:effectLst>
            </a:endParaRPr>
          </a:p>
        </p:txBody>
      </p:sp>
      <p:pic>
        <p:nvPicPr>
          <p:cNvPr id="5126" name="Picture 28"/>
          <p:cNvPicPr>
            <a:picLocks noChangeAspect="1" noChangeArrowheads="1"/>
          </p:cNvPicPr>
          <p:nvPr/>
        </p:nvPicPr>
        <p:blipFill>
          <a:blip r:embed="rId3" cstate="print"/>
          <a:srcRect/>
          <a:stretch>
            <a:fillRect/>
          </a:stretch>
        </p:blipFill>
        <p:spPr bwMode="auto">
          <a:xfrm>
            <a:off x="386574" y="285210"/>
            <a:ext cx="896937" cy="1092200"/>
          </a:xfrm>
          <a:prstGeom prst="rect">
            <a:avLst/>
          </a:prstGeom>
          <a:ln>
            <a:noFill/>
          </a:ln>
          <a:effectLst>
            <a:outerShdw blurRad="190500" algn="tl" rotWithShape="0">
              <a:srgbClr val="000000">
                <a:alpha val="70000"/>
              </a:srgbClr>
            </a:outerShdw>
          </a:effectLst>
        </p:spPr>
      </p:pic>
      <p:pic>
        <p:nvPicPr>
          <p:cNvPr id="38" name="Picture 37" descr="LM_Logo_compH_RGB.jpg"/>
          <p:cNvPicPr>
            <a:picLocks noChangeAspect="1"/>
          </p:cNvPicPr>
          <p:nvPr/>
        </p:nvPicPr>
        <p:blipFill>
          <a:blip r:embed="rId4">
            <a:clrChange>
              <a:clrFrom>
                <a:srgbClr val="FFFFFF"/>
              </a:clrFrom>
              <a:clrTo>
                <a:srgbClr val="FFFFFF">
                  <a:alpha val="0"/>
                </a:srgbClr>
              </a:clrTo>
            </a:clrChange>
          </a:blip>
          <a:stretch>
            <a:fillRect/>
          </a:stretch>
        </p:blipFill>
        <p:spPr>
          <a:xfrm>
            <a:off x="5525311" y="208658"/>
            <a:ext cx="3385225" cy="778602"/>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1508"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39"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pPr eaLnBrk="1" hangingPunct="1"/>
            <a:r>
              <a:rPr lang="en-US" dirty="0" smtClean="0"/>
              <a:t>Sample Company</a:t>
            </a:r>
          </a:p>
        </p:txBody>
      </p:sp>
      <p:graphicFrame>
        <p:nvGraphicFramePr>
          <p:cNvPr id="14340"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1509"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41" name="Text Box 5"/>
          <p:cNvSpPr txBox="1">
            <a:spLocks noChangeArrowheads="1"/>
          </p:cNvSpPr>
          <p:nvPr/>
        </p:nvSpPr>
        <p:spPr bwMode="auto">
          <a:xfrm>
            <a:off x="695325" y="2266950"/>
            <a:ext cx="7762875" cy="1569660"/>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dirty="0">
                <a:solidFill>
                  <a:schemeClr val="tx1"/>
                </a:solidFill>
              </a:rPr>
              <a:t>Vulnerability: </a:t>
            </a:r>
          </a:p>
          <a:p>
            <a:pPr algn="ctr">
              <a:lnSpc>
                <a:spcPct val="90000"/>
              </a:lnSpc>
              <a:spcBef>
                <a:spcPct val="30000"/>
              </a:spcBef>
            </a:pPr>
            <a:r>
              <a:rPr lang="en-US" dirty="0">
                <a:solidFill>
                  <a:schemeClr val="tx1"/>
                </a:solidFill>
              </a:rPr>
              <a:t>Document Marking Deficiency (Corrected on the Spot) </a:t>
            </a:r>
          </a:p>
          <a:p>
            <a:pPr algn="ctr">
              <a:lnSpc>
                <a:spcPct val="90000"/>
              </a:lnSpc>
              <a:spcBef>
                <a:spcPct val="30000"/>
              </a:spcBef>
            </a:pPr>
            <a:r>
              <a:rPr lang="en-US" dirty="0">
                <a:solidFill>
                  <a:schemeClr val="tx1"/>
                </a:solidFill>
              </a:rPr>
              <a:t>2 Points Deducted</a:t>
            </a:r>
          </a:p>
          <a:p>
            <a:pPr>
              <a:spcBef>
                <a:spcPct val="50000"/>
              </a:spcBef>
              <a:buClr>
                <a:srgbClr val="000099"/>
              </a:buClr>
              <a:buSzPct val="120000"/>
              <a:buFont typeface="Wingdings" pitchFamily="2" charset="2"/>
              <a:buChar char="§"/>
            </a:pPr>
            <a:endParaRPr lang="en-US" dirty="0"/>
          </a:p>
        </p:txBody>
      </p:sp>
      <p:sp>
        <p:nvSpPr>
          <p:cNvPr id="14342" name="Text Box 5"/>
          <p:cNvSpPr txBox="1">
            <a:spLocks noChangeArrowheads="1"/>
          </p:cNvSpPr>
          <p:nvPr/>
        </p:nvSpPr>
        <p:spPr bwMode="auto">
          <a:xfrm>
            <a:off x="676275" y="3829050"/>
            <a:ext cx="7762875" cy="1569660"/>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Vulnerability:</a:t>
            </a:r>
            <a:r>
              <a:rPr lang="en-US" dirty="0">
                <a:solidFill>
                  <a:schemeClr val="tx1"/>
                </a:solidFill>
              </a:rPr>
              <a:t> </a:t>
            </a:r>
          </a:p>
          <a:p>
            <a:pPr algn="ctr">
              <a:lnSpc>
                <a:spcPct val="90000"/>
              </a:lnSpc>
              <a:spcBef>
                <a:spcPct val="30000"/>
              </a:spcBef>
            </a:pPr>
            <a:r>
              <a:rPr lang="en-US" dirty="0">
                <a:solidFill>
                  <a:schemeClr val="tx1"/>
                </a:solidFill>
              </a:rPr>
              <a:t>An original SF312 was not forwarded to DISCO for retention</a:t>
            </a:r>
          </a:p>
          <a:p>
            <a:pPr algn="ctr">
              <a:lnSpc>
                <a:spcPct val="90000"/>
              </a:lnSpc>
              <a:spcBef>
                <a:spcPct val="30000"/>
              </a:spcBef>
            </a:pPr>
            <a:r>
              <a:rPr lang="en-US" dirty="0">
                <a:solidFill>
                  <a:schemeClr val="tx1"/>
                </a:solidFill>
              </a:rPr>
              <a:t>2 Points Deducted</a:t>
            </a:r>
          </a:p>
          <a:p>
            <a:pPr>
              <a:spcBef>
                <a:spcPct val="50000"/>
              </a:spcBef>
              <a:buClr>
                <a:srgbClr val="000099"/>
              </a:buClr>
              <a:buSzPct val="120000"/>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2532"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3"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r>
              <a:rPr lang="en-US" dirty="0" smtClean="0"/>
              <a:t>Sample Company</a:t>
            </a:r>
          </a:p>
        </p:txBody>
      </p:sp>
      <p:graphicFrame>
        <p:nvGraphicFramePr>
          <p:cNvPr id="15364"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2533"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5" name="Text Box 5"/>
          <p:cNvSpPr txBox="1">
            <a:spLocks noChangeArrowheads="1"/>
          </p:cNvSpPr>
          <p:nvPr/>
        </p:nvSpPr>
        <p:spPr bwMode="auto">
          <a:xfrm>
            <a:off x="695325" y="2266950"/>
            <a:ext cx="7762875" cy="1846659"/>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2: Security Education (Products)</a:t>
            </a:r>
          </a:p>
          <a:p>
            <a:pPr>
              <a:lnSpc>
                <a:spcPct val="90000"/>
              </a:lnSpc>
              <a:spcBef>
                <a:spcPct val="30000"/>
              </a:spcBef>
            </a:pPr>
            <a:r>
              <a:rPr lang="en-US" dirty="0">
                <a:solidFill>
                  <a:schemeClr val="tx1"/>
                </a:solidFill>
              </a:rPr>
              <a:t>Facility provides monthly security updates/reminders to employees through the monthly corporate newsletter. </a:t>
            </a:r>
          </a:p>
          <a:p>
            <a:pPr algn="ctr">
              <a:lnSpc>
                <a:spcPct val="90000"/>
              </a:lnSpc>
              <a:spcBef>
                <a:spcPct val="30000"/>
              </a:spcBef>
            </a:pPr>
            <a:r>
              <a:rPr lang="en-US" dirty="0">
                <a:solidFill>
                  <a:schemeClr val="tx1"/>
                </a:solidFill>
              </a:rPr>
              <a:t>12 Points Added</a:t>
            </a:r>
          </a:p>
          <a:p>
            <a:pPr>
              <a:spcBef>
                <a:spcPct val="50000"/>
              </a:spcBef>
              <a:buClr>
                <a:srgbClr val="000099"/>
              </a:buClr>
              <a:buSzPct val="120000"/>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3556"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7"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pPr eaLnBrk="1" hangingPunct="1"/>
            <a:r>
              <a:rPr lang="en-US" dirty="0" smtClean="0"/>
              <a:t>Sample Company</a:t>
            </a:r>
          </a:p>
        </p:txBody>
      </p:sp>
      <p:graphicFrame>
        <p:nvGraphicFramePr>
          <p:cNvPr id="16388"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3557"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9" name="Text Box 5"/>
          <p:cNvSpPr txBox="1">
            <a:spLocks noChangeArrowheads="1"/>
          </p:cNvSpPr>
          <p:nvPr/>
        </p:nvSpPr>
        <p:spPr bwMode="auto">
          <a:xfrm>
            <a:off x="695325" y="2266950"/>
            <a:ext cx="7762875" cy="2308324"/>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3: Security Education (Staff Training)</a:t>
            </a:r>
          </a:p>
          <a:p>
            <a:pPr>
              <a:lnSpc>
                <a:spcPct val="90000"/>
              </a:lnSpc>
              <a:spcBef>
                <a:spcPct val="30000"/>
              </a:spcBef>
            </a:pPr>
            <a:r>
              <a:rPr lang="en-US" dirty="0">
                <a:solidFill>
                  <a:schemeClr val="tx1"/>
                </a:solidFill>
              </a:rPr>
              <a:t>FSO has CPP certification. Security staff training exceeds NISPOM requirements as all security personnel have completed all training requirements for FSO Program Management through the STEPP website and continuously complete additional educational courses. </a:t>
            </a:r>
          </a:p>
          <a:p>
            <a:pPr algn="ctr">
              <a:spcBef>
                <a:spcPct val="50000"/>
              </a:spcBef>
              <a:buClr>
                <a:srgbClr val="000099"/>
              </a:buClr>
              <a:buSzPct val="120000"/>
              <a:buFont typeface="Wingdings" pitchFamily="2" charset="2"/>
              <a:buNone/>
            </a:pPr>
            <a:r>
              <a:rPr lang="en-US" dirty="0">
                <a:solidFill>
                  <a:schemeClr val="tx1"/>
                </a:solidFill>
              </a:rPr>
              <a:t>12 Points Added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4580"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1"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r>
              <a:rPr lang="en-US" dirty="0" smtClean="0"/>
              <a:t>Sample Company </a:t>
            </a:r>
          </a:p>
        </p:txBody>
      </p:sp>
      <p:graphicFrame>
        <p:nvGraphicFramePr>
          <p:cNvPr id="17412"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4581"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3" name="Text Box 5"/>
          <p:cNvSpPr txBox="1">
            <a:spLocks noChangeArrowheads="1"/>
          </p:cNvSpPr>
          <p:nvPr/>
        </p:nvSpPr>
        <p:spPr bwMode="auto">
          <a:xfrm>
            <a:off x="695325" y="2266950"/>
            <a:ext cx="7762875" cy="3139321"/>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4: Security Education (Product/Information Sharing)</a:t>
            </a:r>
          </a:p>
          <a:p>
            <a:pPr>
              <a:spcBef>
                <a:spcPct val="50000"/>
              </a:spcBef>
              <a:buClr>
                <a:srgbClr val="000099"/>
              </a:buClr>
              <a:buSzPct val="120000"/>
              <a:buFont typeface="Wingdings" pitchFamily="2" charset="2"/>
              <a:buNone/>
            </a:pPr>
            <a:r>
              <a:rPr lang="en-US" dirty="0">
                <a:solidFill>
                  <a:schemeClr val="tx1"/>
                </a:solidFill>
              </a:rPr>
              <a:t>The FSO has developed a Protégé/Mentorship relationship with all subcontractors they sponsor into the NISP by reaching out to the newly sponsored facility and providing whatever advice and assistance they require.  The FSO often visits with the new facility to provide training and experience to the new FSO.   Additionally, the company participated in beta testing a future DSS/CDSE course.</a:t>
            </a:r>
          </a:p>
          <a:p>
            <a:pPr algn="ctr">
              <a:spcBef>
                <a:spcPct val="50000"/>
              </a:spcBef>
              <a:buClr>
                <a:srgbClr val="000099"/>
              </a:buClr>
              <a:buSzPct val="120000"/>
              <a:buFont typeface="Wingdings" pitchFamily="2" charset="2"/>
              <a:buNone/>
            </a:pPr>
            <a:r>
              <a:rPr lang="en-US" dirty="0">
                <a:solidFill>
                  <a:schemeClr val="tx1"/>
                </a:solidFill>
              </a:rPr>
              <a:t>12 Points Added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5604"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5" name="Rectangle 3"/>
          <p:cNvSpPr>
            <a:spLocks noGrp="1" noChangeArrowheads="1"/>
          </p:cNvSpPr>
          <p:nvPr>
            <p:ph type="title" idx="4294967295"/>
          </p:nvPr>
        </p:nvSpPr>
        <p:spPr bwMode="auto">
          <a:xfrm>
            <a:off x="479669" y="479792"/>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pPr eaLnBrk="1" hangingPunct="1"/>
            <a:r>
              <a:rPr lang="en-US" dirty="0" smtClean="0"/>
              <a:t>Sample Company</a:t>
            </a:r>
          </a:p>
        </p:txBody>
      </p:sp>
      <p:graphicFrame>
        <p:nvGraphicFramePr>
          <p:cNvPr id="18436"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5605"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7" name="Text Box 5"/>
          <p:cNvSpPr txBox="1">
            <a:spLocks noChangeArrowheads="1"/>
          </p:cNvSpPr>
          <p:nvPr/>
        </p:nvSpPr>
        <p:spPr bwMode="auto">
          <a:xfrm>
            <a:off x="695325" y="2266950"/>
            <a:ext cx="7762875" cy="2585323"/>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5: Self Inspection</a:t>
            </a:r>
          </a:p>
          <a:p>
            <a:pPr>
              <a:lnSpc>
                <a:spcPct val="90000"/>
              </a:lnSpc>
              <a:spcBef>
                <a:spcPct val="30000"/>
              </a:spcBef>
            </a:pPr>
            <a:r>
              <a:rPr lang="en-US" dirty="0">
                <a:solidFill>
                  <a:schemeClr val="tx1"/>
                </a:solidFill>
              </a:rPr>
              <a:t>The facility conducts and records two self-inspections annually.  One is completed by the FSO and security staff.  The other is conducted as a peer to peer review with the FSO or other security staff member from another location conducting the review.</a:t>
            </a:r>
          </a:p>
          <a:p>
            <a:pPr algn="ctr">
              <a:lnSpc>
                <a:spcPct val="90000"/>
              </a:lnSpc>
              <a:spcBef>
                <a:spcPct val="30000"/>
              </a:spcBef>
            </a:pPr>
            <a:r>
              <a:rPr lang="en-US" dirty="0">
                <a:solidFill>
                  <a:schemeClr val="tx1"/>
                </a:solidFill>
              </a:rPr>
              <a:t>12 Points Added</a:t>
            </a:r>
          </a:p>
          <a:p>
            <a:pPr algn="ctr">
              <a:lnSpc>
                <a:spcPct val="90000"/>
              </a:lnSpc>
              <a:spcBef>
                <a:spcPct val="30000"/>
              </a:spcBef>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19458"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6628" name="Worksheet" r:id="rId6" imgW="3724224" imgH="3952775" progId="Excel.Sheet.8">
                  <p:embed/>
                </p:oleObj>
              </mc:Choice>
              <mc:Fallback>
                <p:oleObj name="Worksheet" r:id="rId6" imgW="3724224" imgH="3952775" progId="Excel.Sheet.8">
                  <p:embed/>
                  <p:pic>
                    <p:nvPicPr>
                      <p:cNvPr id="0" name="Object 2"/>
                      <p:cNvPicPr>
                        <a:picLocks noChangeAspect="1" noChangeArrowheads="1"/>
                      </p:cNvPicPr>
                      <p:nvPr/>
                    </p:nvPicPr>
                    <p:blipFill>
                      <a:blip r:embed="rId7">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59" name="Rectangle 3"/>
          <p:cNvSpPr>
            <a:spLocks noGrp="1" noChangeArrowheads="1"/>
          </p:cNvSpPr>
          <p:nvPr>
            <p:ph type="title" idx="4294967295"/>
          </p:nvPr>
        </p:nvSpPr>
        <p:spPr bwMode="auto">
          <a:xfrm>
            <a:off x="419100" y="455613"/>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r>
              <a:rPr lang="en-US" dirty="0" smtClean="0"/>
              <a:t>Sample Company</a:t>
            </a:r>
          </a:p>
        </p:txBody>
      </p:sp>
      <p:graphicFrame>
        <p:nvGraphicFramePr>
          <p:cNvPr id="19460"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6629" name="Worksheet" r:id="rId9" imgW="2743171" imgH="806202" progId="Excel.Sheet.8">
                  <p:embed/>
                </p:oleObj>
              </mc:Choice>
              <mc:Fallback>
                <p:oleObj name="Worksheet" r:id="rId9" imgW="2743171" imgH="806202" progId="Excel.Sheet.8">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1" name="Text Box 5"/>
          <p:cNvSpPr txBox="1">
            <a:spLocks noChangeArrowheads="1"/>
          </p:cNvSpPr>
          <p:nvPr/>
        </p:nvSpPr>
        <p:spPr bwMode="auto">
          <a:xfrm>
            <a:off x="695325" y="2266950"/>
            <a:ext cx="7762875" cy="2862322"/>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6: Classified Material Controls</a:t>
            </a:r>
          </a:p>
          <a:p>
            <a:pPr>
              <a:lnSpc>
                <a:spcPct val="90000"/>
              </a:lnSpc>
              <a:spcBef>
                <a:spcPct val="30000"/>
              </a:spcBef>
            </a:pPr>
            <a:r>
              <a:rPr lang="en-US" dirty="0">
                <a:solidFill>
                  <a:schemeClr val="tx1"/>
                </a:solidFill>
              </a:rPr>
              <a:t>The FSO and AFSO conduct semi-annual, 100% inventory of all classified holdings and maintains records of the inventories.  Their information management system indefinitely reflects history of location and disposition for material in facility at all levels of classified (100% accountability).</a:t>
            </a:r>
          </a:p>
          <a:p>
            <a:pPr algn="ctr">
              <a:lnSpc>
                <a:spcPct val="90000"/>
              </a:lnSpc>
              <a:spcBef>
                <a:spcPct val="30000"/>
              </a:spcBef>
            </a:pPr>
            <a:r>
              <a:rPr lang="en-US" dirty="0">
                <a:solidFill>
                  <a:schemeClr val="tx1"/>
                </a:solidFill>
              </a:rPr>
              <a:t>12 Points Added</a:t>
            </a:r>
          </a:p>
          <a:p>
            <a:pPr algn="ctr">
              <a:lnSpc>
                <a:spcPct val="90000"/>
              </a:lnSpc>
              <a:spcBef>
                <a:spcPct val="30000"/>
              </a:spcBef>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7652"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3"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pPr eaLnBrk="1" hangingPunct="1"/>
            <a:r>
              <a:rPr lang="en-US" dirty="0" smtClean="0"/>
              <a:t>Sample Company</a:t>
            </a:r>
          </a:p>
        </p:txBody>
      </p:sp>
      <p:graphicFrame>
        <p:nvGraphicFramePr>
          <p:cNvPr id="20484"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7653"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5" name="Text Box 5"/>
          <p:cNvSpPr txBox="1">
            <a:spLocks noChangeArrowheads="1"/>
          </p:cNvSpPr>
          <p:nvPr/>
        </p:nvSpPr>
        <p:spPr bwMode="auto">
          <a:xfrm>
            <a:off x="695325" y="2266950"/>
            <a:ext cx="7762875" cy="2031325"/>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7: CI Integration</a:t>
            </a:r>
          </a:p>
          <a:p>
            <a:pPr>
              <a:lnSpc>
                <a:spcPct val="90000"/>
              </a:lnSpc>
              <a:spcBef>
                <a:spcPct val="30000"/>
              </a:spcBef>
            </a:pPr>
            <a:r>
              <a:rPr lang="en-US" dirty="0">
                <a:solidFill>
                  <a:schemeClr val="tx1"/>
                </a:solidFill>
              </a:rPr>
              <a:t>All employees going on foreign travel for business are required to be briefed by the Security prior to departure and are debriefed upon return. </a:t>
            </a:r>
          </a:p>
          <a:p>
            <a:pPr algn="ctr">
              <a:lnSpc>
                <a:spcPct val="90000"/>
              </a:lnSpc>
              <a:spcBef>
                <a:spcPct val="30000"/>
              </a:spcBef>
            </a:pPr>
            <a:r>
              <a:rPr lang="en-US" dirty="0">
                <a:solidFill>
                  <a:schemeClr val="tx1"/>
                </a:solidFill>
              </a:rPr>
              <a:t>12 Points Added </a:t>
            </a:r>
          </a:p>
          <a:p>
            <a:pPr algn="ctr">
              <a:lnSpc>
                <a:spcPct val="90000"/>
              </a:lnSpc>
              <a:spcBef>
                <a:spcPct val="30000"/>
              </a:spcBef>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r>
              <a:rPr lang="en-US" dirty="0" smtClean="0"/>
              <a:t>Sample Company</a:t>
            </a:r>
          </a:p>
        </p:txBody>
      </p:sp>
      <p:graphicFrame>
        <p:nvGraphicFramePr>
          <p:cNvPr id="21507"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8676" name="Worksheet" r:id="rId5" imgW="2743171" imgH="806202" progId="Excel.Sheet.8">
                  <p:embed/>
                </p:oleObj>
              </mc:Choice>
              <mc:Fallback>
                <p:oleObj name="Worksheet" r:id="rId5" imgW="2743171" imgH="806202" progId="Excel.Shee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8" name="Object 1"/>
          <p:cNvGraphicFramePr>
            <a:graphicFrameLocks noChangeAspect="1"/>
          </p:cNvGraphicFramePr>
          <p:nvPr/>
        </p:nvGraphicFramePr>
        <p:xfrm>
          <a:off x="1676400" y="1117600"/>
          <a:ext cx="6211888" cy="4959350"/>
        </p:xfrm>
        <a:graphic>
          <a:graphicData uri="http://schemas.openxmlformats.org/presentationml/2006/ole">
            <mc:AlternateContent xmlns:mc="http://schemas.openxmlformats.org/markup-compatibility/2006">
              <mc:Choice xmlns:v="urn:schemas-microsoft-com:vml" Requires="v">
                <p:oleObj spid="_x0000_s28677" name="Worksheet" r:id="rId8" imgW="3724224" imgH="3952775" progId="Excel.Sheet.8">
                  <p:embed/>
                </p:oleObj>
              </mc:Choice>
              <mc:Fallback>
                <p:oleObj name="Worksheet" r:id="rId8" imgW="3724224" imgH="3952775" progId="Excel.Sheet.8">
                  <p:embed/>
                  <p:pic>
                    <p:nvPicPr>
                      <p:cNvPr id="0" name="Object 1"/>
                      <p:cNvPicPr>
                        <a:picLocks noChangeAspect="1" noChangeArrowheads="1"/>
                      </p:cNvPicPr>
                      <p:nvPr/>
                    </p:nvPicPr>
                    <p:blipFill>
                      <a:blip r:embed="rId9">
                        <a:lum bright="70000" contrast="-70000"/>
                        <a:extLst>
                          <a:ext uri="{28A0092B-C50C-407E-A947-70E740481C1C}">
                            <a14:useLocalDpi xmlns:a14="http://schemas.microsoft.com/office/drawing/2010/main" val="0"/>
                          </a:ext>
                        </a:extLst>
                      </a:blip>
                      <a:srcRect/>
                      <a:stretch>
                        <a:fillRect/>
                      </a:stretch>
                    </p:blipFill>
                    <p:spPr bwMode="auto">
                      <a:xfrm>
                        <a:off x="1676400" y="1117600"/>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09" name="Text Box 5"/>
          <p:cNvSpPr txBox="1">
            <a:spLocks noChangeArrowheads="1"/>
          </p:cNvSpPr>
          <p:nvPr/>
        </p:nvSpPr>
        <p:spPr bwMode="auto">
          <a:xfrm>
            <a:off x="695325" y="2266950"/>
            <a:ext cx="7762875" cy="1754326"/>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11: Security Organization Membership</a:t>
            </a:r>
          </a:p>
          <a:p>
            <a:pPr>
              <a:lnSpc>
                <a:spcPct val="90000"/>
              </a:lnSpc>
              <a:spcBef>
                <a:spcPct val="30000"/>
              </a:spcBef>
            </a:pPr>
            <a:r>
              <a:rPr lang="en-US" dirty="0">
                <a:solidFill>
                  <a:schemeClr val="tx1"/>
                </a:solidFill>
              </a:rPr>
              <a:t>The FSO and AFSO are both members of NCMS and a local ISAC.</a:t>
            </a:r>
          </a:p>
          <a:p>
            <a:pPr algn="ctr">
              <a:lnSpc>
                <a:spcPct val="90000"/>
              </a:lnSpc>
              <a:spcBef>
                <a:spcPct val="30000"/>
              </a:spcBef>
            </a:pPr>
            <a:r>
              <a:rPr lang="en-US" dirty="0">
                <a:solidFill>
                  <a:schemeClr val="tx1"/>
                </a:solidFill>
              </a:rPr>
              <a:t>12 Points Added</a:t>
            </a:r>
          </a:p>
          <a:p>
            <a:pPr algn="ctr">
              <a:lnSpc>
                <a:spcPct val="90000"/>
              </a:lnSpc>
              <a:spcBef>
                <a:spcPct val="30000"/>
              </a:spcBef>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0"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9700"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1"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pPr eaLnBrk="1" hangingPunct="1"/>
            <a:r>
              <a:rPr lang="en-US" dirty="0" smtClean="0"/>
              <a:t>Sample Company</a:t>
            </a:r>
          </a:p>
        </p:txBody>
      </p:sp>
      <p:graphicFrame>
        <p:nvGraphicFramePr>
          <p:cNvPr id="22532"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9701"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3" name="Text Box 5"/>
          <p:cNvSpPr txBox="1">
            <a:spLocks noChangeArrowheads="1"/>
          </p:cNvSpPr>
          <p:nvPr/>
        </p:nvSpPr>
        <p:spPr bwMode="auto">
          <a:xfrm>
            <a:off x="695325" y="2266950"/>
            <a:ext cx="7762875" cy="1754326"/>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12: Active Security Organization Participation </a:t>
            </a:r>
          </a:p>
          <a:p>
            <a:pPr>
              <a:lnSpc>
                <a:spcPct val="90000"/>
              </a:lnSpc>
              <a:spcBef>
                <a:spcPct val="30000"/>
              </a:spcBef>
            </a:pPr>
            <a:r>
              <a:rPr lang="en-US" dirty="0">
                <a:solidFill>
                  <a:schemeClr val="tx1"/>
                </a:solidFill>
              </a:rPr>
              <a:t>The FSO takes a positive leadership role in the local ISAC and was elected to be the corporate Co-Chairperson.</a:t>
            </a:r>
          </a:p>
          <a:p>
            <a:pPr algn="ctr">
              <a:lnSpc>
                <a:spcPct val="90000"/>
              </a:lnSpc>
              <a:spcBef>
                <a:spcPct val="30000"/>
              </a:spcBef>
            </a:pPr>
            <a:r>
              <a:rPr lang="en-US" dirty="0">
                <a:solidFill>
                  <a:schemeClr val="tx1"/>
                </a:solidFill>
              </a:rPr>
              <a:t>12 Points Added</a:t>
            </a:r>
          </a:p>
          <a:p>
            <a:pPr algn="ctr">
              <a:lnSpc>
                <a:spcPct val="90000"/>
              </a:lnSpc>
              <a:spcBef>
                <a:spcPct val="30000"/>
              </a:spcBef>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30724"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5"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r>
              <a:rPr lang="en-US" dirty="0" smtClean="0"/>
              <a:t>Sample Company</a:t>
            </a:r>
          </a:p>
        </p:txBody>
      </p:sp>
      <p:graphicFrame>
        <p:nvGraphicFramePr>
          <p:cNvPr id="23556"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30725"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7" name="Text Box 5"/>
          <p:cNvSpPr txBox="1">
            <a:spLocks noChangeArrowheads="1"/>
          </p:cNvSpPr>
          <p:nvPr/>
        </p:nvSpPr>
        <p:spPr bwMode="auto">
          <a:xfrm>
            <a:off x="695325" y="2266950"/>
            <a:ext cx="7762875" cy="2031325"/>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dirty="0">
                <a:solidFill>
                  <a:schemeClr val="tx1"/>
                </a:solidFill>
              </a:rPr>
              <a:t>Category 13: Personnel Security</a:t>
            </a:r>
          </a:p>
          <a:p>
            <a:pPr>
              <a:lnSpc>
                <a:spcPct val="90000"/>
              </a:lnSpc>
              <a:spcBef>
                <a:spcPct val="30000"/>
              </a:spcBef>
            </a:pPr>
            <a:r>
              <a:rPr lang="en-US" dirty="0">
                <a:solidFill>
                  <a:schemeClr val="tx1"/>
                </a:solidFill>
              </a:rPr>
              <a:t>The facility manages a corporate wide call center established to support questions and issues related to JPAS and EQIP from other branch/division offices throughout the country.  </a:t>
            </a:r>
          </a:p>
          <a:p>
            <a:pPr algn="ctr">
              <a:lnSpc>
                <a:spcPct val="90000"/>
              </a:lnSpc>
              <a:spcBef>
                <a:spcPct val="30000"/>
              </a:spcBef>
            </a:pPr>
            <a:r>
              <a:rPr lang="en-US" dirty="0">
                <a:solidFill>
                  <a:schemeClr val="tx1"/>
                </a:solidFill>
              </a:rPr>
              <a:t>12 Points Added</a:t>
            </a:r>
          </a:p>
          <a:p>
            <a:pPr algn="ctr">
              <a:lnSpc>
                <a:spcPct val="90000"/>
              </a:lnSpc>
              <a:spcBef>
                <a:spcPct val="30000"/>
              </a:spcBef>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963" y="1354592"/>
            <a:ext cx="8224837" cy="3988784"/>
          </a:xfrm>
        </p:spPr>
        <p:txBody>
          <a:bodyPr/>
          <a:lstStyle/>
          <a:p>
            <a:pPr>
              <a:buClr>
                <a:srgbClr val="000099"/>
              </a:buClr>
              <a:buSzPct val="120000"/>
              <a:buFont typeface="Wingdings" pitchFamily="2" charset="2"/>
              <a:buChar char="§"/>
            </a:pPr>
            <a:r>
              <a:rPr lang="en-US" dirty="0" smtClean="0"/>
              <a:t>DSS recognized the importance of a standardized, objective  approach to issuing security ratings as part of its security oversight role.</a:t>
            </a:r>
          </a:p>
          <a:p>
            <a:pPr>
              <a:buClr>
                <a:srgbClr val="000099"/>
              </a:buClr>
              <a:buSzPct val="120000"/>
              <a:buFont typeface="Wingdings" pitchFamily="2" charset="2"/>
              <a:buChar char="§"/>
            </a:pPr>
            <a:r>
              <a:rPr lang="en-US" dirty="0" smtClean="0"/>
              <a:t> The new security rating process utilizes a calculation worksheet.</a:t>
            </a:r>
          </a:p>
          <a:p>
            <a:pPr lvl="1">
              <a:buClr>
                <a:srgbClr val="000099"/>
              </a:buClr>
              <a:buSzPct val="120000"/>
              <a:buFont typeface="Wingdings" pitchFamily="2" charset="2"/>
              <a:buChar char="§"/>
            </a:pPr>
            <a:r>
              <a:rPr lang="en-US" dirty="0" smtClean="0"/>
              <a:t>The worksheet is a DSS tool, designed to standardize and improve consistency.</a:t>
            </a:r>
          </a:p>
          <a:p>
            <a:pPr lvl="1">
              <a:buClr>
                <a:srgbClr val="000099"/>
              </a:buClr>
              <a:buSzPct val="120000"/>
              <a:buFont typeface="Wingdings" pitchFamily="2" charset="2"/>
              <a:buChar char="§"/>
            </a:pPr>
            <a:r>
              <a:rPr lang="en-US" dirty="0" smtClean="0"/>
              <a:t>Numerically based, quantifiable, and accounts for all aspects of a facility’s involvement in the NISP.</a:t>
            </a:r>
          </a:p>
          <a:p>
            <a:endParaRPr lang="en-US" dirty="0"/>
          </a:p>
        </p:txBody>
      </p:sp>
      <p:sp>
        <p:nvSpPr>
          <p:cNvPr id="4" name="Title 1"/>
          <p:cNvSpPr>
            <a:spLocks noGrp="1"/>
          </p:cNvSpPr>
          <p:nvPr>
            <p:ph type="title"/>
          </p:nvPr>
        </p:nvSpPr>
        <p:spPr/>
        <p:txBody>
          <a:bodyPr/>
          <a:lstStyle/>
          <a:p>
            <a:r>
              <a:rPr lang="en-US" dirty="0" smtClean="0"/>
              <a:t>Security Ratings Matrix</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Object 2"/>
          <p:cNvGraphicFramePr>
            <a:graphicFrameLocks noChangeAspect="1"/>
          </p:cNvGraphicFramePr>
          <p:nvPr/>
        </p:nvGraphicFramePr>
        <p:xfrm>
          <a:off x="1866900" y="1196975"/>
          <a:ext cx="6211888" cy="4959350"/>
        </p:xfrm>
        <a:graphic>
          <a:graphicData uri="http://schemas.openxmlformats.org/presentationml/2006/ole">
            <mc:AlternateContent xmlns:mc="http://schemas.openxmlformats.org/markup-compatibility/2006">
              <mc:Choice xmlns:v="urn:schemas-microsoft-com:vml" Requires="v">
                <p:oleObj spid="_x0000_s20484" name="Worksheet" r:id="rId5" imgW="3724224" imgH="3952775" progId="Excel.Sheet.8">
                  <p:embed/>
                </p:oleObj>
              </mc:Choice>
              <mc:Fallback>
                <p:oleObj name="Worksheet" r:id="rId5" imgW="3724224" imgH="3952775" progId="Excel.Sheet.8">
                  <p:embed/>
                  <p:pic>
                    <p:nvPicPr>
                      <p:cNvPr id="0" name="Object 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1866900" y="1196975"/>
                        <a:ext cx="6211888" cy="495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79" name="Rectangle 3"/>
          <p:cNvSpPr>
            <a:spLocks noGrp="1" noChangeArrowheads="1"/>
          </p:cNvSpPr>
          <p:nvPr>
            <p:ph type="title" idx="4294967295"/>
          </p:nvPr>
        </p:nvSpPr>
        <p:spPr bwMode="auto">
          <a:xfrm>
            <a:off x="444500" y="465138"/>
            <a:ext cx="8229600" cy="1143000"/>
          </a:xfrm>
          <a:prstGeom prst="rect">
            <a:avLst/>
          </a:prstGeom>
          <a:noFill/>
          <a:ln w="12700">
            <a:noFill/>
            <a:miter lim="800000"/>
            <a:headEnd/>
            <a:tailEnd/>
          </a:ln>
        </p:spPr>
        <p:txBody>
          <a:bodyPr vert="horz" wrap="square" lIns="0" tIns="0" rIns="0" bIns="0" numCol="1" anchor="t" anchorCtr="0" compatLnSpc="1">
            <a:prstTxWarp prst="textNoShape">
              <a:avLst/>
            </a:prstTxWarp>
          </a:bodyPr>
          <a:lstStyle/>
          <a:p>
            <a:pPr eaLnBrk="1" hangingPunct="1"/>
            <a:r>
              <a:rPr lang="en-US" dirty="0" smtClean="0"/>
              <a:t>Sample Company</a:t>
            </a:r>
          </a:p>
        </p:txBody>
      </p:sp>
      <p:graphicFrame>
        <p:nvGraphicFramePr>
          <p:cNvPr id="24580" name="Object 4"/>
          <p:cNvGraphicFramePr>
            <a:graphicFrameLocks noChangeAspect="1"/>
          </p:cNvGraphicFramePr>
          <p:nvPr/>
        </p:nvGraphicFramePr>
        <p:xfrm>
          <a:off x="965200" y="5734050"/>
          <a:ext cx="2921000" cy="1123950"/>
        </p:xfrm>
        <a:graphic>
          <a:graphicData uri="http://schemas.openxmlformats.org/presentationml/2006/ole">
            <mc:AlternateContent xmlns:mc="http://schemas.openxmlformats.org/markup-compatibility/2006">
              <mc:Choice xmlns:v="urn:schemas-microsoft-com:vml" Requires="v">
                <p:oleObj spid="_x0000_s20485" name="Worksheet" r:id="rId8" imgW="2743171" imgH="806202" progId="Excel.Sheet.8">
                  <p:embed/>
                </p:oleObj>
              </mc:Choice>
              <mc:Fallback>
                <p:oleObj name="Worksheet" r:id="rId8" imgW="2743171" imgH="806202" progId="Excel.Sheet.8">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520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81" name="Text Box 5"/>
          <p:cNvSpPr txBox="1">
            <a:spLocks noChangeArrowheads="1"/>
          </p:cNvSpPr>
          <p:nvPr/>
        </p:nvSpPr>
        <p:spPr bwMode="auto">
          <a:xfrm>
            <a:off x="695325" y="2266950"/>
            <a:ext cx="7762875" cy="669925"/>
          </a:xfrm>
          <a:prstGeom prst="rect">
            <a:avLst/>
          </a:prstGeom>
          <a:solidFill>
            <a:srgbClr val="C0C0C0"/>
          </a:solidFill>
          <a:ln w="9525" algn="ctr">
            <a:noFill/>
            <a:miter lim="800000"/>
            <a:headEnd/>
            <a:tailEnd/>
          </a:ln>
        </p:spPr>
        <p:txBody>
          <a:bodyPr>
            <a:spAutoFit/>
          </a:bodyPr>
          <a:lstStyle/>
          <a:p>
            <a:pPr algn="ctr">
              <a:lnSpc>
                <a:spcPct val="90000"/>
              </a:lnSpc>
              <a:spcBef>
                <a:spcPct val="30000"/>
              </a:spcBef>
            </a:pPr>
            <a:r>
              <a:rPr lang="en-US" b="1">
                <a:solidFill>
                  <a:srgbClr val="FF0000"/>
                </a:solidFill>
              </a:rPr>
              <a:t>FINAL Score </a:t>
            </a:r>
          </a:p>
          <a:p>
            <a:pPr algn="ctr">
              <a:lnSpc>
                <a:spcPct val="90000"/>
              </a:lnSpc>
              <a:spcBef>
                <a:spcPct val="30000"/>
              </a:spcBef>
            </a:pPr>
            <a:r>
              <a:rPr lang="en-US" b="1">
                <a:solidFill>
                  <a:srgbClr val="FF0000"/>
                </a:solidFill>
              </a:rPr>
              <a:t>804 = Superior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Company</a:t>
            </a:r>
            <a:endParaRPr lang="en-US" dirty="0"/>
          </a:p>
        </p:txBody>
      </p:sp>
      <p:sp>
        <p:nvSpPr>
          <p:cNvPr id="3" name="Content Placeholder 2"/>
          <p:cNvSpPr>
            <a:spLocks noGrp="1"/>
          </p:cNvSpPr>
          <p:nvPr>
            <p:ph idx="1"/>
          </p:nvPr>
        </p:nvSpPr>
        <p:spPr/>
        <p:txBody>
          <a:bodyPr/>
          <a:lstStyle/>
          <a:p>
            <a:endParaRPr lang="en-US"/>
          </a:p>
        </p:txBody>
      </p:sp>
      <p:graphicFrame>
        <p:nvGraphicFramePr>
          <p:cNvPr id="2050" name="Object 2"/>
          <p:cNvGraphicFramePr>
            <a:graphicFrameLocks noChangeAspect="1"/>
          </p:cNvGraphicFramePr>
          <p:nvPr/>
        </p:nvGraphicFramePr>
        <p:xfrm>
          <a:off x="0" y="1114425"/>
          <a:ext cx="7734300" cy="4924425"/>
        </p:xfrm>
        <a:graphic>
          <a:graphicData uri="http://schemas.openxmlformats.org/presentationml/2006/ole">
            <mc:AlternateContent xmlns:mc="http://schemas.openxmlformats.org/markup-compatibility/2006">
              <mc:Choice xmlns:v="urn:schemas-microsoft-com:vml" Requires="v">
                <p:oleObj spid="_x0000_s2052" name="Worksheet" r:id="rId4" imgW="3724224" imgH="3952775" progId="Excel.Sheet.8">
                  <p:embed/>
                </p:oleObj>
              </mc:Choice>
              <mc:Fallback>
                <p:oleObj name="Worksheet" r:id="rId4" imgW="3724224" imgH="39527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114425"/>
                        <a:ext cx="77343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1" name="Object 4"/>
          <p:cNvGraphicFramePr>
            <a:graphicFrameLocks noChangeAspect="1"/>
          </p:cNvGraphicFramePr>
          <p:nvPr/>
        </p:nvGraphicFramePr>
        <p:xfrm>
          <a:off x="0" y="5734050"/>
          <a:ext cx="2921000" cy="1123950"/>
        </p:xfrm>
        <a:graphic>
          <a:graphicData uri="http://schemas.openxmlformats.org/presentationml/2006/ole">
            <mc:AlternateContent xmlns:mc="http://schemas.openxmlformats.org/markup-compatibility/2006">
              <mc:Choice xmlns:v="urn:schemas-microsoft-com:vml" Requires="v">
                <p:oleObj spid="_x0000_s2053" name="Worksheet" r:id="rId7" imgW="2743171" imgH="806202" progId="Excel.Sheet.8">
                  <p:embed/>
                </p:oleObj>
              </mc:Choice>
              <mc:Fallback>
                <p:oleObj name="Worksheet" r:id="rId7" imgW="2743171" imgH="806202" progId="Excel.Sheet.8">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Rectangle 5"/>
          <p:cNvSpPr>
            <a:spLocks noChangeArrowheads="1"/>
          </p:cNvSpPr>
          <p:nvPr/>
        </p:nvSpPr>
        <p:spPr bwMode="auto">
          <a:xfrm>
            <a:off x="0" y="6629400"/>
            <a:ext cx="2868613" cy="228600"/>
          </a:xfrm>
          <a:prstGeom prst="rect">
            <a:avLst/>
          </a:prstGeom>
          <a:noFill/>
          <a:ln w="53975" algn="ctr">
            <a:solidFill>
              <a:srgbClr val="FF0000"/>
            </a:solidFill>
            <a:round/>
            <a:headEnd/>
            <a:tailEnd/>
          </a:ln>
        </p:spPr>
        <p:txBody>
          <a:bodyPr anchor="ctr">
            <a:spAutoFit/>
          </a:bodyPr>
          <a:lstStyle/>
          <a:p>
            <a:pPr>
              <a:buClr>
                <a:srgbClr val="000099"/>
              </a:buClr>
              <a:buSzPct val="120000"/>
              <a:buFont typeface="Wingdings" pitchFamily="2" charset="2"/>
              <a:buChar char="§"/>
            </a:pPr>
            <a:endParaRPr lang="en-US"/>
          </a:p>
        </p:txBody>
      </p:sp>
      <p:pic>
        <p:nvPicPr>
          <p:cNvPr id="7" name="Picture 5" descr="MC900432667[1]"/>
          <p:cNvPicPr>
            <a:picLocks noChangeAspect="1" noChangeArrowheads="1"/>
          </p:cNvPicPr>
          <p:nvPr/>
        </p:nvPicPr>
        <p:blipFill>
          <a:blip r:embed="rId9"/>
          <a:srcRect/>
          <a:stretch>
            <a:fillRect/>
          </a:stretch>
        </p:blipFill>
        <p:spPr bwMode="auto">
          <a:xfrm>
            <a:off x="7048500" y="5334000"/>
            <a:ext cx="885825" cy="885825"/>
          </a:xfrm>
          <a:prstGeom prst="rect">
            <a:avLst/>
          </a:prstGeom>
          <a:noFill/>
          <a:ln w="9525">
            <a:noFill/>
            <a:miter lim="800000"/>
            <a:headEnd/>
            <a:tailEnd/>
          </a:ln>
        </p:spPr>
      </p:pic>
      <p:pic>
        <p:nvPicPr>
          <p:cNvPr id="8" name="Picture 5" descr="MC900432667[1]"/>
          <p:cNvPicPr>
            <a:picLocks noChangeAspect="1" noChangeArrowheads="1"/>
          </p:cNvPicPr>
          <p:nvPr/>
        </p:nvPicPr>
        <p:blipFill>
          <a:blip r:embed="rId9"/>
          <a:srcRect/>
          <a:stretch>
            <a:fillRect/>
          </a:stretch>
        </p:blipFill>
        <p:spPr bwMode="auto">
          <a:xfrm>
            <a:off x="7029450" y="4619625"/>
            <a:ext cx="885825" cy="885825"/>
          </a:xfrm>
          <a:prstGeom prst="rect">
            <a:avLst/>
          </a:prstGeom>
          <a:noFill/>
          <a:ln w="9525">
            <a:noFill/>
            <a:miter lim="800000"/>
            <a:headEnd/>
            <a:tailEnd/>
          </a:ln>
        </p:spPr>
      </p:pic>
      <p:pic>
        <p:nvPicPr>
          <p:cNvPr id="9" name="Picture 5" descr="MC900432667[1]"/>
          <p:cNvPicPr>
            <a:picLocks noChangeAspect="1" noChangeArrowheads="1"/>
          </p:cNvPicPr>
          <p:nvPr/>
        </p:nvPicPr>
        <p:blipFill>
          <a:blip r:embed="rId9"/>
          <a:srcRect/>
          <a:stretch>
            <a:fillRect/>
          </a:stretch>
        </p:blipFill>
        <p:spPr bwMode="auto">
          <a:xfrm>
            <a:off x="7000875" y="1295400"/>
            <a:ext cx="885825" cy="885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1+#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of Enhancements</a:t>
            </a:r>
            <a:endParaRPr lang="en-US" dirty="0"/>
          </a:p>
        </p:txBody>
      </p:sp>
      <p:sp>
        <p:nvSpPr>
          <p:cNvPr id="3" name="Content Placeholder 2"/>
          <p:cNvSpPr>
            <a:spLocks noGrp="1"/>
          </p:cNvSpPr>
          <p:nvPr>
            <p:ph idx="1"/>
          </p:nvPr>
        </p:nvSpPr>
        <p:spPr>
          <a:xfrm>
            <a:off x="461963" y="1354592"/>
            <a:ext cx="8224837" cy="5170646"/>
          </a:xfrm>
        </p:spPr>
        <p:txBody>
          <a:bodyPr/>
          <a:lstStyle/>
          <a:p>
            <a:pPr>
              <a:buClr>
                <a:srgbClr val="000099"/>
              </a:buClr>
              <a:buSzPct val="120000"/>
              <a:buFont typeface="Wingdings" pitchFamily="2" charset="2"/>
              <a:buChar char="§"/>
              <a:defRPr/>
            </a:pPr>
            <a:r>
              <a:rPr lang="en-US" dirty="0" smtClean="0"/>
              <a:t>Must be presented at the beginning of the assessment</a:t>
            </a:r>
          </a:p>
          <a:p>
            <a:pPr>
              <a:buClr>
                <a:srgbClr val="000099"/>
              </a:buClr>
              <a:buSzPct val="120000"/>
              <a:buFont typeface="Wingdings" pitchFamily="2" charset="2"/>
              <a:buChar char="§"/>
              <a:defRPr/>
            </a:pPr>
            <a:r>
              <a:rPr lang="en-US" dirty="0" smtClean="0"/>
              <a:t>Show how each item enhances the local cage code</a:t>
            </a:r>
          </a:p>
          <a:p>
            <a:pPr>
              <a:buClr>
                <a:srgbClr val="000099"/>
              </a:buClr>
              <a:buSzPct val="120000"/>
              <a:buFont typeface="Wingdings" pitchFamily="2" charset="2"/>
              <a:buChar char="§"/>
              <a:defRPr/>
            </a:pPr>
            <a:r>
              <a:rPr lang="en-US" dirty="0" smtClean="0"/>
              <a:t>DSS must be able to validate the enhancement</a:t>
            </a:r>
          </a:p>
          <a:p>
            <a:pPr lvl="1">
              <a:buClr>
                <a:srgbClr val="000099"/>
              </a:buClr>
              <a:buSzPct val="120000"/>
              <a:buFont typeface="Wingdings" pitchFamily="2" charset="2"/>
              <a:buChar char="§"/>
              <a:defRPr/>
            </a:pPr>
            <a:r>
              <a:rPr lang="en-US" dirty="0" smtClean="0">
                <a:cs typeface="ＭＳ Ｐゴシック" pitchFamily="-112" charset="-128"/>
              </a:rPr>
              <a:t>i.e. Self Inspection must be documented</a:t>
            </a:r>
          </a:p>
          <a:p>
            <a:pPr>
              <a:buClr>
                <a:srgbClr val="000099"/>
              </a:buClr>
              <a:buSzPct val="120000"/>
              <a:buFont typeface="Wingdings" pitchFamily="2" charset="2"/>
              <a:buChar char="§"/>
              <a:defRPr/>
            </a:pPr>
            <a:endParaRPr lang="en-US" dirty="0" smtClean="0"/>
          </a:p>
          <a:p>
            <a:pPr>
              <a:buClr>
                <a:srgbClr val="000099"/>
              </a:buClr>
              <a:buSzPct val="120000"/>
              <a:buFont typeface="Wingdings" pitchFamily="2" charset="2"/>
              <a:buChar char="§"/>
              <a:defRPr/>
            </a:pPr>
            <a:endParaRPr lang="en-US" dirty="0" smtClean="0"/>
          </a:p>
          <a:p>
            <a:pPr>
              <a:buClr>
                <a:srgbClr val="000099"/>
              </a:buClr>
              <a:buSzPct val="120000"/>
              <a:buFont typeface="Wingdings" pitchFamily="2" charset="2"/>
              <a:buChar char="§"/>
              <a:defRPr/>
            </a:pPr>
            <a:r>
              <a:rPr lang="en-US" dirty="0" smtClean="0">
                <a:hlinkClick r:id="rId2"/>
              </a:rPr>
              <a:t>www.dss.mil</a:t>
            </a:r>
            <a:endParaRPr lang="en-US" dirty="0" smtClean="0"/>
          </a:p>
          <a:p>
            <a:pPr lvl="1">
              <a:buClr>
                <a:srgbClr val="000099"/>
              </a:buClr>
              <a:buSzPct val="120000"/>
              <a:buFont typeface="Wingdings" pitchFamily="2" charset="2"/>
              <a:buChar char="§"/>
              <a:defRPr/>
            </a:pPr>
            <a:r>
              <a:rPr lang="en-US" dirty="0" smtClean="0">
                <a:cs typeface="ＭＳ Ｐゴシック" pitchFamily="-112" charset="-128"/>
              </a:rPr>
              <a:t>Industrial Security</a:t>
            </a:r>
          </a:p>
          <a:p>
            <a:pPr lvl="2">
              <a:buClr>
                <a:srgbClr val="000099"/>
              </a:buClr>
              <a:buSzPct val="120000"/>
              <a:buFont typeface="Wingdings" pitchFamily="2" charset="2"/>
              <a:buChar char="§"/>
              <a:defRPr/>
            </a:pPr>
            <a:r>
              <a:rPr lang="en-US" dirty="0" smtClean="0">
                <a:cs typeface="ＭＳ Ｐゴシック" pitchFamily="-112" charset="-128"/>
              </a:rPr>
              <a:t>Industry Tools</a:t>
            </a:r>
          </a:p>
          <a:p>
            <a:pPr lvl="3">
              <a:buClr>
                <a:srgbClr val="000099"/>
              </a:buClr>
              <a:buSzPct val="120000"/>
              <a:buFont typeface="Wingdings" pitchFamily="2" charset="2"/>
              <a:buChar char="§"/>
              <a:defRPr/>
            </a:pPr>
            <a:r>
              <a:rPr lang="en-US" sz="2400" dirty="0" smtClean="0">
                <a:effectLst/>
                <a:cs typeface="ＭＳ Ｐゴシック" pitchFamily="-112" charset="-128"/>
              </a:rPr>
              <a:t>Security Matrix Tool and Frequently Asked Questions</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1: Security Education (Company Sponsored Events)</a:t>
            </a:r>
            <a:endParaRPr lang="en-US" sz="3600" dirty="0"/>
          </a:p>
        </p:txBody>
      </p:sp>
      <p:sp>
        <p:nvSpPr>
          <p:cNvPr id="3" name="Content Placeholder 2"/>
          <p:cNvSpPr>
            <a:spLocks noGrp="1"/>
          </p:cNvSpPr>
          <p:nvPr>
            <p:ph idx="1"/>
          </p:nvPr>
        </p:nvSpPr>
        <p:spPr>
          <a:xfrm>
            <a:off x="471488" y="1802266"/>
            <a:ext cx="8224837" cy="4579483"/>
          </a:xfrm>
        </p:spPr>
        <p:txBody>
          <a:bodyPr>
            <a:noAutofit/>
          </a:bodyPr>
          <a:lstStyle/>
          <a:p>
            <a:pPr>
              <a:lnSpc>
                <a:spcPct val="80000"/>
              </a:lnSpc>
              <a:buClr>
                <a:srgbClr val="000099"/>
              </a:buClr>
              <a:buSzPct val="120000"/>
              <a:buNone/>
              <a:defRPr/>
            </a:pPr>
            <a:r>
              <a:rPr lang="en-US" dirty="0" smtClean="0"/>
              <a:t>The facility holds company sponsored events such as:</a:t>
            </a:r>
          </a:p>
          <a:p>
            <a:pPr>
              <a:lnSpc>
                <a:spcPct val="80000"/>
              </a:lnSpc>
              <a:buClr>
                <a:srgbClr val="000099"/>
              </a:buClr>
              <a:buSzPct val="120000"/>
              <a:buNone/>
              <a:defRPr/>
            </a:pPr>
            <a:endParaRPr lang="en-US" dirty="0" smtClean="0"/>
          </a:p>
          <a:p>
            <a:pPr marL="222250" lvl="1" indent="-222250">
              <a:lnSpc>
                <a:spcPct val="80000"/>
              </a:lnSpc>
              <a:buClr>
                <a:srgbClr val="000099"/>
              </a:buClr>
              <a:buSzPct val="120000"/>
              <a:buFont typeface="Wingdings" pitchFamily="2" charset="2"/>
              <a:buChar char="§"/>
              <a:defRPr/>
            </a:pPr>
            <a:r>
              <a:rPr lang="en-US" dirty="0" smtClean="0">
                <a:cs typeface="ＭＳ Ｐゴシック" pitchFamily="-112" charset="-128"/>
              </a:rPr>
              <a:t>Security fairs</a:t>
            </a:r>
          </a:p>
          <a:p>
            <a:pPr marL="222250" lvl="1" indent="-222250">
              <a:lnSpc>
                <a:spcPct val="80000"/>
              </a:lnSpc>
              <a:buClr>
                <a:srgbClr val="000099"/>
              </a:buClr>
              <a:buSzPct val="120000"/>
              <a:buFont typeface="Wingdings" pitchFamily="2" charset="2"/>
              <a:buChar char="§"/>
              <a:defRPr/>
            </a:pPr>
            <a:r>
              <a:rPr lang="en-US" dirty="0" smtClean="0">
                <a:cs typeface="ＭＳ Ｐゴシック" pitchFamily="-112" charset="-128"/>
              </a:rPr>
              <a:t>Interactive designated security focused weeks </a:t>
            </a:r>
          </a:p>
          <a:p>
            <a:pPr marL="222250" lvl="1" indent="-222250">
              <a:lnSpc>
                <a:spcPct val="80000"/>
              </a:lnSpc>
              <a:buClr>
                <a:srgbClr val="000099"/>
              </a:buClr>
              <a:buSzPct val="120000"/>
              <a:buFont typeface="Wingdings" pitchFamily="2" charset="2"/>
              <a:buChar char="§"/>
              <a:defRPr/>
            </a:pPr>
            <a:r>
              <a:rPr lang="en-US" dirty="0" smtClean="0">
                <a:cs typeface="ＭＳ Ｐゴシック" pitchFamily="-112" charset="-128"/>
              </a:rPr>
              <a:t>Security lunch events</a:t>
            </a:r>
          </a:p>
          <a:p>
            <a:pPr marL="222250" lvl="1" indent="-222250">
              <a:lnSpc>
                <a:spcPct val="80000"/>
              </a:lnSpc>
              <a:buClr>
                <a:srgbClr val="000099"/>
              </a:buClr>
              <a:buSzPct val="120000"/>
              <a:buFont typeface="Wingdings" pitchFamily="2" charset="2"/>
              <a:buChar char="§"/>
              <a:defRPr/>
            </a:pPr>
            <a:r>
              <a:rPr lang="en-US" dirty="0" smtClean="0">
                <a:cs typeface="ＭＳ Ｐゴシック" pitchFamily="-112" charset="-128"/>
              </a:rPr>
              <a:t>Hosting guest speakers on security related topics </a:t>
            </a:r>
          </a:p>
          <a:p>
            <a:pPr marL="222250" lvl="1" indent="-222250">
              <a:lnSpc>
                <a:spcPct val="80000"/>
              </a:lnSpc>
              <a:buClr>
                <a:srgbClr val="000099"/>
              </a:buClr>
              <a:buSzPct val="120000"/>
              <a:buFont typeface="Wingdings" pitchFamily="2" charset="2"/>
              <a:buChar char="§"/>
              <a:defRPr/>
            </a:pPr>
            <a:r>
              <a:rPr lang="en-US" dirty="0" smtClean="0">
                <a:cs typeface="ＭＳ Ｐゴシック" pitchFamily="-112" charset="-128"/>
              </a:rPr>
              <a:t>Webinar with security community</a:t>
            </a:r>
          </a:p>
          <a:p>
            <a:pPr>
              <a:lnSpc>
                <a:spcPct val="80000"/>
              </a:lnSpc>
              <a:buClr>
                <a:srgbClr val="000099"/>
              </a:buClr>
              <a:buSzPct val="120000"/>
              <a:buFont typeface="Wingdings" pitchFamily="2" charset="2"/>
              <a:buChar char="§"/>
              <a:defRPr/>
            </a:pPr>
            <a:r>
              <a:rPr lang="en-US" dirty="0" smtClean="0"/>
              <a:t>Lunch and Learn</a:t>
            </a:r>
          </a:p>
          <a:p>
            <a:pPr>
              <a:lnSpc>
                <a:spcPct val="80000"/>
              </a:lnSpc>
              <a:buClr>
                <a:srgbClr val="000099"/>
              </a:buClr>
              <a:buSzPct val="120000"/>
              <a:buFont typeface="Wingdings" pitchFamily="2" charset="2"/>
              <a:buChar char="§"/>
              <a:defRPr/>
            </a:pPr>
            <a:r>
              <a:rPr lang="en-US" dirty="0" smtClean="0"/>
              <a:t>Video Teleconference (VTC)</a:t>
            </a:r>
          </a:p>
          <a:p>
            <a:pPr>
              <a:lnSpc>
                <a:spcPct val="80000"/>
              </a:lnSpc>
              <a:buClr>
                <a:srgbClr val="000099"/>
              </a:buClr>
              <a:buSzPct val="120000"/>
              <a:buFont typeface="Wingdings" pitchFamily="2" charset="2"/>
              <a:buChar char="§"/>
              <a:defRPr/>
            </a:pPr>
            <a:r>
              <a:rPr lang="en-US" dirty="0" smtClean="0"/>
              <a:t>Security Day</a:t>
            </a:r>
          </a:p>
          <a:p>
            <a:pPr>
              <a:lnSpc>
                <a:spcPct val="80000"/>
              </a:lnSpc>
              <a:buClr>
                <a:srgbClr val="000099"/>
              </a:buClr>
              <a:buSzPct val="120000"/>
              <a:buFont typeface="Wingdings" pitchFamily="2" charset="2"/>
              <a:buChar char="§"/>
              <a:defRPr/>
            </a:pPr>
            <a:r>
              <a:rPr lang="en-US" dirty="0" smtClean="0"/>
              <a:t>OPSEC awareness events</a:t>
            </a:r>
          </a:p>
          <a:p>
            <a:pPr lvl="1">
              <a:buClr>
                <a:srgbClr val="000099"/>
              </a:buClr>
              <a:buSzPct val="120000"/>
              <a:buNone/>
              <a:defRPr/>
            </a:pPr>
            <a:endParaRPr lang="en-US" dirty="0">
              <a:cs typeface="ＭＳ Ｐゴシック" pitchFamily="-112"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963" y="458787"/>
            <a:ext cx="7853362" cy="1131887"/>
          </a:xfrm>
        </p:spPr>
        <p:txBody>
          <a:bodyPr>
            <a:noAutofit/>
          </a:bodyPr>
          <a:lstStyle/>
          <a:p>
            <a:r>
              <a:rPr lang="en-US" sz="3600" b="1" dirty="0" smtClean="0"/>
              <a:t>Category 2: Security Education: Internal Educational Brochures/Products</a:t>
            </a:r>
            <a:endParaRPr lang="en-US" sz="3600" dirty="0"/>
          </a:p>
        </p:txBody>
      </p:sp>
      <p:sp>
        <p:nvSpPr>
          <p:cNvPr id="3" name="Content Placeholder 2"/>
          <p:cNvSpPr>
            <a:spLocks noGrp="1"/>
          </p:cNvSpPr>
          <p:nvPr>
            <p:ph idx="1"/>
          </p:nvPr>
        </p:nvSpPr>
        <p:spPr>
          <a:xfrm>
            <a:off x="442913" y="2411866"/>
            <a:ext cx="8224837" cy="3626983"/>
          </a:xfrm>
        </p:spPr>
        <p:txBody>
          <a:bodyPr>
            <a:normAutofit fontScale="25000" lnSpcReduction="20000"/>
          </a:bodyPr>
          <a:lstStyle/>
          <a:p>
            <a:pPr>
              <a:buClr>
                <a:srgbClr val="000099"/>
              </a:buClr>
              <a:buSzPct val="120000"/>
              <a:buNone/>
              <a:defRPr/>
            </a:pPr>
            <a:r>
              <a:rPr lang="en-US" sz="9600" dirty="0" smtClean="0"/>
              <a:t>A security education and awareness program that provides enhanced security education courses or products to the entire employee population:</a:t>
            </a:r>
          </a:p>
          <a:p>
            <a:pPr>
              <a:buClr>
                <a:srgbClr val="000099"/>
              </a:buClr>
              <a:buSzPct val="120000"/>
              <a:buNone/>
              <a:defRPr/>
            </a:pPr>
            <a:endParaRPr lang="en-US" sz="9600" dirty="0" smtClean="0"/>
          </a:p>
          <a:p>
            <a:pPr marL="222250" lvl="1" indent="-222250">
              <a:buClr>
                <a:srgbClr val="000099"/>
              </a:buClr>
              <a:buSzPct val="120000"/>
              <a:buFont typeface="Wingdings" pitchFamily="2" charset="2"/>
              <a:buChar char="§"/>
              <a:defRPr/>
            </a:pPr>
            <a:r>
              <a:rPr lang="en-US" sz="9600" dirty="0" smtClean="0">
                <a:cs typeface="ＭＳ Ｐゴシック" pitchFamily="-112" charset="-128"/>
              </a:rPr>
              <a:t>CD/DVD, web-based interactive tools</a:t>
            </a:r>
          </a:p>
          <a:p>
            <a:pPr marL="222250" lvl="1" indent="-222250">
              <a:buClr>
                <a:srgbClr val="000099"/>
              </a:buClr>
              <a:buSzPct val="120000"/>
              <a:buFont typeface="Wingdings" pitchFamily="2" charset="2"/>
              <a:buChar char="§"/>
              <a:defRPr/>
            </a:pPr>
            <a:r>
              <a:rPr lang="en-US" sz="9600" dirty="0" smtClean="0">
                <a:cs typeface="ＭＳ Ｐゴシック" pitchFamily="-112" charset="-128"/>
              </a:rPr>
              <a:t>newsletters</a:t>
            </a:r>
          </a:p>
          <a:p>
            <a:pPr marL="222250" lvl="1" indent="-222250">
              <a:buClr>
                <a:srgbClr val="000099"/>
              </a:buClr>
              <a:buSzPct val="120000"/>
              <a:buFont typeface="Wingdings" pitchFamily="2" charset="2"/>
              <a:buChar char="§"/>
              <a:defRPr/>
            </a:pPr>
            <a:r>
              <a:rPr lang="en-US" sz="9600" dirty="0" smtClean="0">
                <a:cs typeface="ＭＳ Ｐゴシック" pitchFamily="-112" charset="-128"/>
              </a:rPr>
              <a:t>security games/contests</a:t>
            </a:r>
          </a:p>
          <a:p>
            <a:pPr marL="222250" lvl="1" indent="-222250">
              <a:buClr>
                <a:srgbClr val="000099"/>
              </a:buClr>
              <a:buSzPct val="120000"/>
              <a:buFont typeface="Wingdings" pitchFamily="2" charset="2"/>
              <a:buChar char="§"/>
              <a:defRPr/>
            </a:pPr>
            <a:r>
              <a:rPr lang="en-US" sz="9600" dirty="0" smtClean="0">
                <a:cs typeface="ＭＳ Ｐゴシック" pitchFamily="-112" charset="-128"/>
              </a:rPr>
              <a:t>international security alert system</a:t>
            </a:r>
          </a:p>
          <a:p>
            <a:pPr marL="222250" lvl="1" indent="-222250">
              <a:buClr>
                <a:srgbClr val="000099"/>
              </a:buClr>
              <a:buSzPct val="120000"/>
              <a:buFont typeface="Wingdings" pitchFamily="2" charset="2"/>
              <a:buChar char="§"/>
              <a:defRPr/>
            </a:pPr>
            <a:r>
              <a:rPr lang="en-US" sz="9600" dirty="0" smtClean="0">
                <a:cs typeface="ＭＳ Ｐゴシック" pitchFamily="-112" charset="-128"/>
              </a:rPr>
              <a:t>may include </a:t>
            </a:r>
            <a:r>
              <a:rPr lang="en-US" sz="9600" dirty="0" err="1" smtClean="0">
                <a:cs typeface="ＭＳ Ｐゴシック" pitchFamily="-112" charset="-128"/>
              </a:rPr>
              <a:t>uncleared</a:t>
            </a:r>
            <a:r>
              <a:rPr lang="en-US" sz="9600" dirty="0" smtClean="0">
                <a:cs typeface="ＭＳ Ｐゴシック" pitchFamily="-112" charset="-128"/>
              </a:rPr>
              <a:t> employees</a:t>
            </a:r>
          </a:p>
          <a:p>
            <a:pPr marL="222250" lvl="1" indent="-222250">
              <a:buClr>
                <a:srgbClr val="000099"/>
              </a:buClr>
              <a:buSzPct val="120000"/>
              <a:buFont typeface="Wingdings" pitchFamily="2" charset="2"/>
              <a:buChar char="§"/>
              <a:defRPr/>
            </a:pPr>
            <a:r>
              <a:rPr lang="en-US" sz="9600" dirty="0" smtClean="0">
                <a:latin typeface="Arial" charset="0"/>
              </a:rPr>
              <a:t>Facility provides monthly security updates/reminders to employees through the monthly corporate newsletter. </a:t>
            </a:r>
            <a:endParaRPr lang="en-US" sz="9600" dirty="0" smtClean="0">
              <a:cs typeface="ＭＳ Ｐゴシック" pitchFamily="-112" charset="-128"/>
            </a:endParaRP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2: Security Education: Internal Educational Brochures/Products</a:t>
            </a:r>
            <a:endParaRPr lang="en-US" sz="3600" dirty="0"/>
          </a:p>
        </p:txBody>
      </p:sp>
      <p:sp>
        <p:nvSpPr>
          <p:cNvPr id="3" name="Content Placeholder 2"/>
          <p:cNvSpPr>
            <a:spLocks noGrp="1"/>
          </p:cNvSpPr>
          <p:nvPr>
            <p:ph idx="1"/>
          </p:nvPr>
        </p:nvSpPr>
        <p:spPr>
          <a:xfrm>
            <a:off x="452438" y="2469017"/>
            <a:ext cx="8224837" cy="2733056"/>
          </a:xfrm>
        </p:spPr>
        <p:txBody>
          <a:bodyPr/>
          <a:lstStyle/>
          <a:p>
            <a:pPr>
              <a:lnSpc>
                <a:spcPct val="80000"/>
              </a:lnSpc>
              <a:buClr>
                <a:srgbClr val="000099"/>
              </a:buClr>
              <a:buSzPct val="120000"/>
              <a:buFont typeface="Wingdings" pitchFamily="2" charset="2"/>
              <a:buChar char="§"/>
              <a:defRPr/>
            </a:pPr>
            <a:r>
              <a:rPr lang="en-US" dirty="0" smtClean="0"/>
              <a:t>Porcelain Press</a:t>
            </a:r>
          </a:p>
          <a:p>
            <a:pPr>
              <a:lnSpc>
                <a:spcPct val="80000"/>
              </a:lnSpc>
              <a:buClr>
                <a:srgbClr val="000099"/>
              </a:buClr>
              <a:buSzPct val="120000"/>
              <a:buFont typeface="Wingdings" pitchFamily="2" charset="2"/>
              <a:buChar char="§"/>
              <a:defRPr/>
            </a:pPr>
            <a:r>
              <a:rPr lang="en-US" dirty="0" smtClean="0"/>
              <a:t>Security Post</a:t>
            </a:r>
          </a:p>
          <a:p>
            <a:pPr>
              <a:lnSpc>
                <a:spcPct val="80000"/>
              </a:lnSpc>
              <a:buClr>
                <a:srgbClr val="000099"/>
              </a:buClr>
              <a:buSzPct val="120000"/>
              <a:buFont typeface="Wingdings" pitchFamily="2" charset="2"/>
              <a:buChar char="§"/>
              <a:defRPr/>
            </a:pPr>
            <a:r>
              <a:rPr lang="en-US" dirty="0" smtClean="0"/>
              <a:t>Internal security education brochures</a:t>
            </a:r>
          </a:p>
          <a:p>
            <a:pPr>
              <a:lnSpc>
                <a:spcPct val="80000"/>
              </a:lnSpc>
              <a:buClr>
                <a:srgbClr val="000099"/>
              </a:buClr>
              <a:buSzPct val="120000"/>
              <a:buFont typeface="Wingdings" pitchFamily="2" charset="2"/>
              <a:buChar char="§"/>
              <a:defRPr/>
            </a:pPr>
            <a:r>
              <a:rPr lang="en-US" dirty="0" smtClean="0"/>
              <a:t>Education pamphlets</a:t>
            </a:r>
          </a:p>
          <a:p>
            <a:pPr>
              <a:lnSpc>
                <a:spcPct val="80000"/>
              </a:lnSpc>
              <a:buClr>
                <a:srgbClr val="000099"/>
              </a:buClr>
              <a:buSzPct val="120000"/>
              <a:buFont typeface="Wingdings" pitchFamily="2" charset="2"/>
              <a:buChar char="§"/>
              <a:defRPr/>
            </a:pPr>
            <a:r>
              <a:rPr lang="en-US" dirty="0" smtClean="0"/>
              <a:t>E-Learning system with security education topics</a:t>
            </a:r>
          </a:p>
          <a:p>
            <a:pPr>
              <a:lnSpc>
                <a:spcPct val="80000"/>
              </a:lnSpc>
              <a:buClr>
                <a:srgbClr val="000099"/>
              </a:buClr>
              <a:buSzPct val="120000"/>
              <a:buFont typeface="Wingdings" pitchFamily="2" charset="2"/>
              <a:buChar char="§"/>
              <a:defRPr/>
            </a:pPr>
            <a:r>
              <a:rPr lang="en-US" dirty="0" smtClean="0">
                <a:latin typeface="Arial" charset="0"/>
              </a:rPr>
              <a:t>Facility provides monthly security updates/reminders to employees through the monthly corporate newsletter.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3: Security Education: Security Staff Professionalization</a:t>
            </a:r>
            <a:endParaRPr lang="en-US" sz="3600" dirty="0"/>
          </a:p>
        </p:txBody>
      </p:sp>
      <p:sp>
        <p:nvSpPr>
          <p:cNvPr id="3" name="Content Placeholder 2"/>
          <p:cNvSpPr>
            <a:spLocks noGrp="1"/>
          </p:cNvSpPr>
          <p:nvPr>
            <p:ph idx="1"/>
          </p:nvPr>
        </p:nvSpPr>
        <p:spPr>
          <a:xfrm>
            <a:off x="452438" y="2164216"/>
            <a:ext cx="8224837" cy="3969884"/>
          </a:xfrm>
        </p:spPr>
        <p:txBody>
          <a:bodyPr>
            <a:normAutofit lnSpcReduction="10000"/>
          </a:bodyPr>
          <a:lstStyle/>
          <a:p>
            <a:pPr>
              <a:lnSpc>
                <a:spcPct val="90000"/>
              </a:lnSpc>
              <a:buClr>
                <a:srgbClr val="000099"/>
              </a:buClr>
              <a:buSzPct val="120000"/>
              <a:buNone/>
              <a:defRPr/>
            </a:pPr>
            <a:r>
              <a:rPr lang="en-US" dirty="0" smtClean="0"/>
              <a:t>Security staff training exceeds NISPOM and DSS requirements to include obtaining on-going professional certifications and incorporating the knowledge through the program. </a:t>
            </a:r>
          </a:p>
          <a:p>
            <a:pPr>
              <a:lnSpc>
                <a:spcPct val="90000"/>
              </a:lnSpc>
              <a:buClr>
                <a:srgbClr val="000099"/>
              </a:buClr>
              <a:buSzPct val="120000"/>
              <a:buNone/>
              <a:defRPr/>
            </a:pPr>
            <a:endParaRPr lang="en-US" dirty="0" smtClean="0"/>
          </a:p>
          <a:p>
            <a:pPr marL="222250" lvl="1" indent="-222250">
              <a:lnSpc>
                <a:spcPct val="90000"/>
              </a:lnSpc>
              <a:buClr>
                <a:srgbClr val="000099"/>
              </a:buClr>
              <a:buSzPct val="120000"/>
              <a:buFont typeface="Wingdings" pitchFamily="2" charset="2"/>
              <a:buChar char="§"/>
              <a:defRPr/>
            </a:pPr>
            <a:r>
              <a:rPr lang="en-US" dirty="0" smtClean="0">
                <a:cs typeface="ＭＳ Ｐゴシック" pitchFamily="-112" charset="-128"/>
              </a:rPr>
              <a:t>Certified Protection Professional (CPP) </a:t>
            </a:r>
          </a:p>
          <a:p>
            <a:pPr marL="222250" lvl="1" indent="-222250">
              <a:lnSpc>
                <a:spcPct val="90000"/>
              </a:lnSpc>
              <a:buClr>
                <a:srgbClr val="000099"/>
              </a:buClr>
              <a:buSzPct val="120000"/>
              <a:buFont typeface="Wingdings" pitchFamily="2" charset="2"/>
              <a:buChar char="§"/>
              <a:defRPr/>
            </a:pPr>
            <a:r>
              <a:rPr lang="en-US" dirty="0" err="1" smtClean="0">
                <a:cs typeface="ＭＳ Ｐゴシック" pitchFamily="-112" charset="-128"/>
              </a:rPr>
              <a:t>SPeD</a:t>
            </a:r>
            <a:r>
              <a:rPr lang="en-US" dirty="0" smtClean="0">
                <a:cs typeface="ＭＳ Ｐゴシック" pitchFamily="-112" charset="-128"/>
              </a:rPr>
              <a:t> Certification additional CDSE courses </a:t>
            </a:r>
          </a:p>
          <a:p>
            <a:pPr marL="222250" lvl="1" indent="-222250">
              <a:lnSpc>
                <a:spcPct val="90000"/>
              </a:lnSpc>
              <a:buClr>
                <a:srgbClr val="000099"/>
              </a:buClr>
              <a:buSzPct val="120000"/>
              <a:buFont typeface="Wingdings" pitchFamily="2" charset="2"/>
              <a:buChar char="§"/>
              <a:defRPr/>
            </a:pPr>
            <a:r>
              <a:rPr lang="en-US" dirty="0" smtClean="0">
                <a:cs typeface="ＭＳ Ｐゴシック" pitchFamily="-112" charset="-128"/>
              </a:rPr>
              <a:t>Computer Information Systems Security Professional (CISSP), etc.)</a:t>
            </a:r>
          </a:p>
          <a:p>
            <a:pPr marL="222250" lvl="1" indent="-222250">
              <a:lnSpc>
                <a:spcPct val="90000"/>
              </a:lnSpc>
              <a:buClr>
                <a:srgbClr val="000099"/>
              </a:buClr>
              <a:buSzPct val="120000"/>
              <a:buFont typeface="Wingdings" pitchFamily="2" charset="2"/>
              <a:buChar char="§"/>
              <a:defRPr/>
            </a:pPr>
            <a:r>
              <a:rPr lang="en-US" dirty="0" smtClean="0">
                <a:cs typeface="ＭＳ Ｐゴシック" pitchFamily="-112" charset="-128"/>
              </a:rPr>
              <a:t>ISP (NCMS Prep Course)</a:t>
            </a:r>
          </a:p>
          <a:p>
            <a:pPr marL="222250" lvl="1" indent="-222250">
              <a:lnSpc>
                <a:spcPct val="90000"/>
              </a:lnSpc>
              <a:buClr>
                <a:srgbClr val="000099"/>
              </a:buClr>
              <a:buSzPct val="120000"/>
              <a:buFont typeface="Wingdings" pitchFamily="2" charset="2"/>
              <a:buChar char="§"/>
              <a:defRPr/>
            </a:pPr>
            <a:r>
              <a:rPr lang="en-US" dirty="0" smtClean="0">
                <a:cs typeface="ＭＳ Ｐゴシック" pitchFamily="-112" charset="-128"/>
              </a:rPr>
              <a:t>Complete courses through the STEPP system</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4: Security Education: Information/Product Sharing within Community</a:t>
            </a:r>
            <a:endParaRPr lang="en-US" sz="3600" dirty="0"/>
          </a:p>
        </p:txBody>
      </p:sp>
      <p:sp>
        <p:nvSpPr>
          <p:cNvPr id="3" name="Content Placeholder 2"/>
          <p:cNvSpPr>
            <a:spLocks noGrp="1"/>
          </p:cNvSpPr>
          <p:nvPr>
            <p:ph idx="1"/>
          </p:nvPr>
        </p:nvSpPr>
        <p:spPr>
          <a:xfrm>
            <a:off x="452438" y="2583316"/>
            <a:ext cx="8224837" cy="3750809"/>
          </a:xfrm>
        </p:spPr>
        <p:txBody>
          <a:bodyPr>
            <a:normAutofit fontScale="62500" lnSpcReduction="20000"/>
          </a:bodyPr>
          <a:lstStyle/>
          <a:p>
            <a:pPr>
              <a:lnSpc>
                <a:spcPct val="110000"/>
              </a:lnSpc>
              <a:buClr>
                <a:srgbClr val="000099"/>
              </a:buClr>
              <a:buSzPct val="120000"/>
              <a:buNone/>
              <a:defRPr/>
            </a:pPr>
            <a:r>
              <a:rPr lang="en-US" sz="3400" dirty="0" smtClean="0"/>
              <a:t>Facility Security Officer (FSO) provides peers training support within the security community and/or shares security products/services with other organizations both within and outside their corporate family.</a:t>
            </a:r>
          </a:p>
          <a:p>
            <a:pPr>
              <a:lnSpc>
                <a:spcPct val="110000"/>
              </a:lnSpc>
              <a:buClr>
                <a:srgbClr val="000099"/>
              </a:buClr>
              <a:buSzPct val="120000"/>
              <a:buNone/>
              <a:defRPr/>
            </a:pPr>
            <a:endParaRPr lang="en-US" sz="3400" dirty="0" smtClean="0"/>
          </a:p>
          <a:p>
            <a:pPr marL="222250" lvl="1" indent="-222250">
              <a:lnSpc>
                <a:spcPct val="110000"/>
              </a:lnSpc>
              <a:buClr>
                <a:srgbClr val="000099"/>
              </a:buClr>
              <a:buSzPct val="120000"/>
              <a:buFont typeface="Wingdings" pitchFamily="2" charset="2"/>
              <a:buChar char="§"/>
              <a:defRPr/>
            </a:pPr>
            <a:r>
              <a:rPr lang="en-US" sz="3400" dirty="0" smtClean="0">
                <a:cs typeface="ＭＳ Ｐゴシック" pitchFamily="-112" charset="-128"/>
              </a:rPr>
              <a:t>Presentation at FISWG</a:t>
            </a:r>
          </a:p>
          <a:p>
            <a:pPr marL="222250" lvl="1" indent="-222250">
              <a:lnSpc>
                <a:spcPct val="110000"/>
              </a:lnSpc>
              <a:buClr>
                <a:srgbClr val="000099"/>
              </a:buClr>
              <a:buSzPct val="120000"/>
              <a:buFont typeface="Wingdings" pitchFamily="2" charset="2"/>
              <a:buChar char="§"/>
              <a:defRPr/>
            </a:pPr>
            <a:r>
              <a:rPr lang="en-US" sz="3400" dirty="0" smtClean="0">
                <a:cs typeface="ＭＳ Ｐゴシック" pitchFamily="-112" charset="-128"/>
              </a:rPr>
              <a:t>Mentoring</a:t>
            </a:r>
          </a:p>
          <a:p>
            <a:pPr marL="222250" lvl="1" indent="-222250">
              <a:lnSpc>
                <a:spcPct val="110000"/>
              </a:lnSpc>
              <a:buClr>
                <a:srgbClr val="000099"/>
              </a:buClr>
              <a:buSzPct val="120000"/>
              <a:buFont typeface="Wingdings" pitchFamily="2" charset="2"/>
              <a:buChar char="§"/>
              <a:defRPr/>
            </a:pPr>
            <a:r>
              <a:rPr lang="en-US" sz="3400" dirty="0" smtClean="0">
                <a:cs typeface="ＭＳ Ｐゴシック" pitchFamily="-112" charset="-128"/>
              </a:rPr>
              <a:t>Let local security community utilize the classified destruction equipment</a:t>
            </a:r>
          </a:p>
          <a:p>
            <a:pPr marL="222250" lvl="1" indent="-222250">
              <a:lnSpc>
                <a:spcPct val="110000"/>
              </a:lnSpc>
              <a:buClr>
                <a:srgbClr val="000099"/>
              </a:buClr>
              <a:buSzPct val="120000"/>
              <a:buFont typeface="Wingdings" pitchFamily="2" charset="2"/>
              <a:buChar char="§"/>
              <a:defRPr/>
            </a:pPr>
            <a:r>
              <a:rPr lang="en-US" sz="3400" dirty="0" smtClean="0">
                <a:cs typeface="ＭＳ Ｐゴシック" pitchFamily="-112" charset="-128"/>
              </a:rPr>
              <a:t>You also provide fingerprinting services for local contractors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Category 5: Contractor Self Review</a:t>
            </a:r>
            <a:endParaRPr lang="en-US" sz="3600" dirty="0"/>
          </a:p>
        </p:txBody>
      </p:sp>
      <p:sp>
        <p:nvSpPr>
          <p:cNvPr id="3" name="Content Placeholder 2"/>
          <p:cNvSpPr>
            <a:spLocks noGrp="1"/>
          </p:cNvSpPr>
          <p:nvPr>
            <p:ph idx="1"/>
          </p:nvPr>
        </p:nvSpPr>
        <p:spPr>
          <a:xfrm>
            <a:off x="461963" y="1354591"/>
            <a:ext cx="8224837" cy="4103233"/>
          </a:xfrm>
        </p:spPr>
        <p:txBody>
          <a:bodyPr>
            <a:normAutofit/>
          </a:bodyPr>
          <a:lstStyle/>
          <a:p>
            <a:pPr>
              <a:lnSpc>
                <a:spcPct val="90000"/>
              </a:lnSpc>
              <a:buClr>
                <a:srgbClr val="000099"/>
              </a:buClr>
              <a:buSzPct val="120000"/>
              <a:buNone/>
              <a:defRPr/>
            </a:pPr>
            <a:r>
              <a:rPr lang="en-US" dirty="0" smtClean="0"/>
              <a:t>Effective documented self reviews designed to provide an on-going, continuous evaluation of the security program, and promptly sharing the contractor self review results with DSS, which encourages open dialogue of identified issues and possible resolutions prior to the DSS scheduled assessment.</a:t>
            </a:r>
          </a:p>
          <a:p>
            <a:pPr>
              <a:lnSpc>
                <a:spcPct val="90000"/>
              </a:lnSpc>
              <a:buClr>
                <a:srgbClr val="000099"/>
              </a:buClr>
              <a:buSzPct val="120000"/>
              <a:buNone/>
              <a:defRPr/>
            </a:pPr>
            <a:endParaRPr lang="en-US" dirty="0" smtClean="0"/>
          </a:p>
          <a:p>
            <a:pPr>
              <a:lnSpc>
                <a:spcPct val="90000"/>
              </a:lnSpc>
              <a:buClr>
                <a:srgbClr val="000099"/>
              </a:buClr>
              <a:buSzPct val="120000"/>
              <a:defRPr/>
            </a:pPr>
            <a:r>
              <a:rPr lang="en-US" dirty="0" smtClean="0"/>
              <a:t>Multiple reviews of your facility</a:t>
            </a:r>
          </a:p>
          <a:p>
            <a:pPr lvl="1">
              <a:lnSpc>
                <a:spcPct val="90000"/>
              </a:lnSpc>
              <a:buClr>
                <a:srgbClr val="000099"/>
              </a:buClr>
              <a:buSzPct val="120000"/>
              <a:defRPr/>
            </a:pPr>
            <a:r>
              <a:rPr lang="en-US" dirty="0" smtClean="0"/>
              <a:t>Must be documented</a:t>
            </a:r>
          </a:p>
          <a:p>
            <a:pPr>
              <a:lnSpc>
                <a:spcPct val="90000"/>
              </a:lnSpc>
              <a:buClr>
                <a:srgbClr val="000099"/>
              </a:buClr>
              <a:buSzPct val="120000"/>
              <a:defRPr/>
            </a:pPr>
            <a:r>
              <a:rPr lang="en-US" dirty="0" smtClean="0"/>
              <a:t>Conducting a review at another facility</a:t>
            </a:r>
          </a:p>
          <a:p>
            <a:pPr>
              <a:lnSpc>
                <a:spcPct val="90000"/>
              </a:lnSpc>
              <a:buClr>
                <a:srgbClr val="000099"/>
              </a:buClr>
              <a:buSzPct val="120000"/>
              <a:defRPr/>
            </a:pPr>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Category 6: Classified Material Controls/Physical Security</a:t>
            </a:r>
            <a:endParaRPr lang="en-US" dirty="0"/>
          </a:p>
        </p:txBody>
      </p:sp>
      <p:sp>
        <p:nvSpPr>
          <p:cNvPr id="3" name="Content Placeholder 2"/>
          <p:cNvSpPr>
            <a:spLocks noGrp="1"/>
          </p:cNvSpPr>
          <p:nvPr>
            <p:ph idx="1"/>
          </p:nvPr>
        </p:nvSpPr>
        <p:spPr>
          <a:xfrm>
            <a:off x="452438" y="1907041"/>
            <a:ext cx="8224837" cy="4017509"/>
          </a:xfrm>
        </p:spPr>
        <p:txBody>
          <a:bodyPr>
            <a:normAutofit/>
          </a:bodyPr>
          <a:lstStyle/>
          <a:p>
            <a:pPr>
              <a:buClr>
                <a:srgbClr val="000099"/>
              </a:buClr>
              <a:buSzPct val="120000"/>
              <a:buNone/>
              <a:defRPr/>
            </a:pPr>
            <a:r>
              <a:rPr lang="en-US" dirty="0" smtClean="0"/>
              <a:t>Facility has deployed an enhanced process for managing classified information which has built in countermeasures to identify significant anomalies. Examples include:</a:t>
            </a:r>
          </a:p>
          <a:p>
            <a:pPr>
              <a:buClr>
                <a:srgbClr val="000099"/>
              </a:buClr>
              <a:buSzPct val="120000"/>
              <a:buNone/>
              <a:defRPr/>
            </a:pPr>
            <a:endParaRPr lang="en-US" dirty="0" smtClean="0"/>
          </a:p>
          <a:p>
            <a:pPr marL="222250" lvl="1" indent="-222250">
              <a:buClr>
                <a:srgbClr val="000099"/>
              </a:buClr>
              <a:buSzPct val="120000"/>
              <a:buFont typeface="Wingdings" pitchFamily="2" charset="2"/>
              <a:buChar char="§"/>
              <a:defRPr/>
            </a:pPr>
            <a:r>
              <a:rPr lang="en-US" dirty="0" smtClean="0">
                <a:cs typeface="ＭＳ Ｐゴシック" pitchFamily="-112" charset="-128"/>
              </a:rPr>
              <a:t> 100% inventory on random basis or Information Management System (IMS) indefinitely reflects history of location and disposition for material in facility of all classification (100% accountability)</a:t>
            </a:r>
          </a:p>
          <a:p>
            <a:pPr marL="222250" lvl="1" indent="-222250">
              <a:buClr>
                <a:srgbClr val="000099"/>
              </a:buClr>
              <a:buSzPct val="120000"/>
              <a:buFont typeface="Wingdings" pitchFamily="2" charset="2"/>
              <a:buChar char="§"/>
              <a:defRPr/>
            </a:pPr>
            <a:r>
              <a:rPr lang="en-US" dirty="0" smtClean="0">
                <a:cs typeface="ＭＳ Ｐゴシック" pitchFamily="-112" charset="-128"/>
              </a:rPr>
              <a:t> Inventory on a semi-annual or random basis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963" y="1354592"/>
            <a:ext cx="8224837" cy="4875181"/>
          </a:xfrm>
        </p:spPr>
        <p:txBody>
          <a:bodyPr/>
          <a:lstStyle/>
          <a:p>
            <a:pPr>
              <a:buClr>
                <a:srgbClr val="000099"/>
              </a:buClr>
              <a:buSzPct val="120000"/>
              <a:buFont typeface="Wingdings" pitchFamily="2" charset="2"/>
              <a:buChar char="§"/>
              <a:defRPr/>
            </a:pPr>
            <a:r>
              <a:rPr lang="en-US" sz="2000" dirty="0" smtClean="0"/>
              <a:t> </a:t>
            </a:r>
            <a:r>
              <a:rPr lang="en-US" dirty="0" smtClean="0"/>
              <a:t>Uses a numerical based rating system</a:t>
            </a:r>
          </a:p>
          <a:p>
            <a:pPr lvl="1">
              <a:buClr>
                <a:srgbClr val="000099"/>
              </a:buClr>
              <a:buSzPct val="120000"/>
              <a:buFont typeface="Wingdings" pitchFamily="2" charset="2"/>
              <a:buChar char="§"/>
              <a:defRPr/>
            </a:pPr>
            <a:r>
              <a:rPr lang="en-US" dirty="0" smtClean="0">
                <a:cs typeface="ＭＳ Ｐゴシック" pitchFamily="-112" charset="-128"/>
              </a:rPr>
              <a:t>All facilities start with the same score (700)</a:t>
            </a:r>
          </a:p>
          <a:p>
            <a:pPr lvl="1">
              <a:buClr>
                <a:srgbClr val="000099"/>
              </a:buClr>
              <a:buSzPct val="120000"/>
              <a:buFont typeface="Wingdings" pitchFamily="2" charset="2"/>
              <a:buChar char="§"/>
              <a:defRPr/>
            </a:pPr>
            <a:r>
              <a:rPr lang="en-US" dirty="0" smtClean="0">
                <a:cs typeface="ＭＳ Ｐゴシック" pitchFamily="-112" charset="-128"/>
              </a:rPr>
              <a:t>Points are added for identified National Industrial Security Program (NISP) Enhancements by Category</a:t>
            </a:r>
          </a:p>
          <a:p>
            <a:pPr lvl="1">
              <a:buClr>
                <a:srgbClr val="000099"/>
              </a:buClr>
              <a:buSzPct val="120000"/>
              <a:buFont typeface="Wingdings" pitchFamily="2" charset="2"/>
              <a:buChar char="§"/>
              <a:defRPr/>
            </a:pPr>
            <a:r>
              <a:rPr lang="en-US" dirty="0" smtClean="0">
                <a:cs typeface="ＭＳ Ｐゴシック" pitchFamily="-112" charset="-128"/>
              </a:rPr>
              <a:t>Points are subtracted for vulnerabilities by NISPOM reference</a:t>
            </a:r>
          </a:p>
          <a:p>
            <a:pPr lvl="1">
              <a:buClr>
                <a:srgbClr val="000099"/>
              </a:buClr>
              <a:buSzPct val="120000"/>
              <a:buFont typeface="Wingdings" pitchFamily="2" charset="2"/>
              <a:buChar char="§"/>
              <a:defRPr/>
            </a:pPr>
            <a:r>
              <a:rPr lang="en-US" dirty="0" smtClean="0">
                <a:cs typeface="ＭＳ Ｐゴシック" pitchFamily="-112" charset="-128"/>
              </a:rPr>
              <a:t>Acute/Critical and Non-Acute/Non-Critical vulnerabilities are weighed separately</a:t>
            </a:r>
          </a:p>
          <a:p>
            <a:pPr lvl="1">
              <a:buClr>
                <a:srgbClr val="000099"/>
              </a:buClr>
              <a:buSzPct val="120000"/>
              <a:buFont typeface="Wingdings" pitchFamily="2" charset="2"/>
              <a:buChar char="§"/>
              <a:defRPr/>
            </a:pPr>
            <a:r>
              <a:rPr lang="en-US" dirty="0" smtClean="0">
                <a:cs typeface="ＭＳ Ｐゴシック" pitchFamily="-112" charset="-128"/>
              </a:rPr>
              <a:t>Points subtracted by NISPOM reference, not by number of occurrences</a:t>
            </a:r>
          </a:p>
          <a:p>
            <a:pPr lvl="1">
              <a:buClr>
                <a:srgbClr val="000099"/>
              </a:buClr>
              <a:buSzPct val="120000"/>
              <a:buFont typeface="Wingdings" pitchFamily="2" charset="2"/>
              <a:buChar char="§"/>
              <a:defRPr/>
            </a:pPr>
            <a:r>
              <a:rPr lang="en-US" dirty="0" smtClean="0">
                <a:cs typeface="ＭＳ Ｐゴシック" pitchFamily="-112" charset="-128"/>
              </a:rPr>
              <a:t>Accounts for size and complexity of a facility</a:t>
            </a:r>
          </a:p>
        </p:txBody>
      </p:sp>
      <p:sp>
        <p:nvSpPr>
          <p:cNvPr id="4" name="Title 1"/>
          <p:cNvSpPr>
            <a:spLocks noGrp="1"/>
          </p:cNvSpPr>
          <p:nvPr>
            <p:ph type="title"/>
          </p:nvPr>
        </p:nvSpPr>
        <p:spPr/>
        <p:txBody>
          <a:bodyPr/>
          <a:lstStyle/>
          <a:p>
            <a:r>
              <a:rPr lang="en-US" dirty="0" smtClean="0"/>
              <a:t>Security Ratings Matrix</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6: Classified Material Controls/Physical Security</a:t>
            </a:r>
            <a:endParaRPr lang="en-US" sz="3600" dirty="0"/>
          </a:p>
        </p:txBody>
      </p:sp>
      <p:sp>
        <p:nvSpPr>
          <p:cNvPr id="3" name="Content Placeholder 2"/>
          <p:cNvSpPr>
            <a:spLocks noGrp="1"/>
          </p:cNvSpPr>
          <p:nvPr>
            <p:ph idx="1"/>
          </p:nvPr>
        </p:nvSpPr>
        <p:spPr>
          <a:xfrm>
            <a:off x="452438" y="1830841"/>
            <a:ext cx="8224837" cy="1698927"/>
          </a:xfrm>
        </p:spPr>
        <p:txBody>
          <a:bodyPr/>
          <a:lstStyle/>
          <a:p>
            <a:pPr>
              <a:buClr>
                <a:srgbClr val="000099"/>
              </a:buClr>
              <a:buSzPct val="120000"/>
              <a:buFont typeface="Wingdings" pitchFamily="2" charset="2"/>
              <a:buChar char="§"/>
              <a:defRPr/>
            </a:pPr>
            <a:r>
              <a:rPr lang="en-US" dirty="0" smtClean="0"/>
              <a:t>Access card readers</a:t>
            </a:r>
          </a:p>
          <a:p>
            <a:pPr>
              <a:buClr>
                <a:srgbClr val="000099"/>
              </a:buClr>
              <a:buSzPct val="120000"/>
              <a:buFont typeface="Wingdings" pitchFamily="2" charset="2"/>
              <a:buChar char="§"/>
              <a:defRPr/>
            </a:pPr>
            <a:r>
              <a:rPr lang="en-US" dirty="0" smtClean="0"/>
              <a:t>Vehicle plaza</a:t>
            </a:r>
          </a:p>
          <a:p>
            <a:pPr>
              <a:buClr>
                <a:srgbClr val="000099"/>
              </a:buClr>
              <a:buSzPct val="120000"/>
              <a:buFont typeface="Wingdings" pitchFamily="2" charset="2"/>
              <a:buChar char="§"/>
              <a:defRPr/>
            </a:pPr>
            <a:r>
              <a:rPr lang="en-US" dirty="0" smtClean="0"/>
              <a:t>CCTV</a:t>
            </a:r>
          </a:p>
          <a:p>
            <a:pPr>
              <a:buClr>
                <a:srgbClr val="000099"/>
              </a:buClr>
              <a:buSzPct val="120000"/>
              <a:buFont typeface="Wingdings" pitchFamily="2" charset="2"/>
              <a:buChar char="§"/>
              <a:defRPr/>
            </a:pPr>
            <a:r>
              <a:rPr lang="en-US" dirty="0" smtClean="0"/>
              <a:t>Guards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7: Counterintelligence Integration/Cyber Security</a:t>
            </a:r>
            <a:endParaRPr lang="en-US" sz="3600" dirty="0"/>
          </a:p>
        </p:txBody>
      </p:sp>
      <p:sp>
        <p:nvSpPr>
          <p:cNvPr id="3" name="Content Placeholder 2"/>
          <p:cNvSpPr>
            <a:spLocks noGrp="1"/>
          </p:cNvSpPr>
          <p:nvPr>
            <p:ph idx="1"/>
          </p:nvPr>
        </p:nvSpPr>
        <p:spPr>
          <a:xfrm>
            <a:off x="442913" y="1973716"/>
            <a:ext cx="8224837" cy="3493633"/>
          </a:xfrm>
        </p:spPr>
        <p:txBody>
          <a:bodyPr>
            <a:normAutofit/>
          </a:bodyPr>
          <a:lstStyle/>
          <a:p>
            <a:pPr>
              <a:buClr>
                <a:srgbClr val="000099"/>
              </a:buClr>
              <a:buSzPct val="120000"/>
              <a:buFont typeface="Wingdings" pitchFamily="2" charset="2"/>
              <a:buChar char="§"/>
              <a:defRPr/>
            </a:pPr>
            <a:r>
              <a:rPr lang="en-US" dirty="0" smtClean="0"/>
              <a:t>Foreign travel pre-briefings and debriefings conducted (when not a contractual requirement) or implementation of quality assurance efforts to check and verify training on suspicious contact reporting (SCR), and employee knowledge (e.g., setting up appropriate exercises to validate employee knowledge/situational awareness of SCR reporting process)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Category 8: Information Systems</a:t>
            </a:r>
            <a:endParaRPr lang="en-US" dirty="0"/>
          </a:p>
        </p:txBody>
      </p:sp>
      <p:sp>
        <p:nvSpPr>
          <p:cNvPr id="3" name="Content Placeholder 2"/>
          <p:cNvSpPr>
            <a:spLocks noGrp="1"/>
          </p:cNvSpPr>
          <p:nvPr>
            <p:ph idx="1"/>
          </p:nvPr>
        </p:nvSpPr>
        <p:spPr>
          <a:xfrm>
            <a:off x="461963" y="1354592"/>
            <a:ext cx="8224837" cy="4062651"/>
          </a:xfrm>
        </p:spPr>
        <p:txBody>
          <a:bodyPr/>
          <a:lstStyle/>
          <a:p>
            <a:pPr>
              <a:buClr>
                <a:srgbClr val="000099"/>
              </a:buClr>
              <a:buSzPct val="120000"/>
              <a:buFont typeface="Wingdings" pitchFamily="2" charset="2"/>
              <a:buChar char="§"/>
              <a:defRPr/>
            </a:pPr>
            <a:r>
              <a:rPr lang="en-US" dirty="0" smtClean="0"/>
              <a:t>Developing and implementing significant and effective (LAN/WAN based) Information System audit trail reduction/collection or analysis tools/scripts internally and sharing these across the corporation or NISP community at large.</a:t>
            </a:r>
          </a:p>
          <a:p>
            <a:pPr>
              <a:buClr>
                <a:srgbClr val="000099"/>
              </a:buClr>
              <a:buSzPct val="120000"/>
              <a:buFont typeface="Wingdings" pitchFamily="2" charset="2"/>
              <a:buChar char="§"/>
              <a:defRPr/>
            </a:pPr>
            <a:r>
              <a:rPr lang="en-US" dirty="0" smtClean="0"/>
              <a:t>Audit Reduction Tools</a:t>
            </a:r>
          </a:p>
          <a:p>
            <a:pPr lvl="1">
              <a:buClr>
                <a:srgbClr val="000099"/>
              </a:buClr>
              <a:buSzPct val="120000"/>
              <a:buFont typeface="Wingdings" pitchFamily="2" charset="2"/>
              <a:buChar char="§"/>
              <a:defRPr/>
            </a:pPr>
            <a:r>
              <a:rPr lang="en-US" dirty="0" smtClean="0">
                <a:cs typeface="ＭＳ Ｐゴシック" pitchFamily="-112" charset="-128"/>
              </a:rPr>
              <a:t>VAST (Validate Audit Summary Tool)</a:t>
            </a:r>
          </a:p>
          <a:p>
            <a:pPr lvl="1">
              <a:buClr>
                <a:srgbClr val="000099"/>
              </a:buClr>
              <a:buSzPct val="120000"/>
              <a:buFont typeface="Wingdings" pitchFamily="2" charset="2"/>
              <a:buChar char="§"/>
              <a:defRPr/>
            </a:pPr>
            <a:r>
              <a:rPr lang="en-US" dirty="0" smtClean="0">
                <a:cs typeface="ＭＳ Ｐゴシック" pitchFamily="-112" charset="-128"/>
              </a:rPr>
              <a:t>SAST (Security Audit Summary Tool) </a:t>
            </a:r>
          </a:p>
          <a:p>
            <a:pPr>
              <a:buClr>
                <a:srgbClr val="000099"/>
              </a:buClr>
              <a:buSzPct val="120000"/>
              <a:buFont typeface="Wingdings" pitchFamily="2" charset="2"/>
              <a:buChar char="§"/>
              <a:defRPr/>
            </a:pPr>
            <a:r>
              <a:rPr lang="en-US" dirty="0" smtClean="0"/>
              <a:t>Automated System Configuration Tools</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Category 9: FOCI</a:t>
            </a:r>
            <a:endParaRPr lang="en-US" sz="3600" dirty="0"/>
          </a:p>
        </p:txBody>
      </p:sp>
      <p:sp>
        <p:nvSpPr>
          <p:cNvPr id="3" name="Content Placeholder 2"/>
          <p:cNvSpPr>
            <a:spLocks noGrp="1"/>
          </p:cNvSpPr>
          <p:nvPr>
            <p:ph idx="1"/>
          </p:nvPr>
        </p:nvSpPr>
        <p:spPr>
          <a:xfrm>
            <a:off x="461963" y="1354591"/>
            <a:ext cx="8224837" cy="4769983"/>
          </a:xfrm>
        </p:spPr>
        <p:txBody>
          <a:bodyPr>
            <a:normAutofit/>
          </a:bodyPr>
          <a:lstStyle/>
          <a:p>
            <a:pPr>
              <a:buClr>
                <a:srgbClr val="000099"/>
              </a:buClr>
              <a:buSzPct val="120000"/>
              <a:buFont typeface="Wingdings" pitchFamily="2" charset="2"/>
              <a:buChar char="§"/>
              <a:defRPr/>
            </a:pPr>
            <a:r>
              <a:rPr lang="en-US" dirty="0" smtClean="0"/>
              <a:t>Facilities under FOCI only!</a:t>
            </a:r>
          </a:p>
          <a:p>
            <a:pPr>
              <a:buClr>
                <a:srgbClr val="000099"/>
              </a:buClr>
              <a:buSzPct val="120000"/>
              <a:buFont typeface="Wingdings" pitchFamily="2" charset="2"/>
              <a:buChar char="§"/>
              <a:defRPr/>
            </a:pPr>
            <a:r>
              <a:rPr lang="en-US" dirty="0" smtClean="0"/>
              <a:t>Security programs that perform significant trend analysis of internal governance processes and interactions with the foreign parent company. (Companies that utilize trend analysis and follow-on audit programs to proactively identify and report attempts of undue influence, identify weaknesses, best practices, and areas for improvement)</a:t>
            </a:r>
          </a:p>
          <a:p>
            <a:pPr>
              <a:buClr>
                <a:srgbClr val="000099"/>
              </a:buClr>
              <a:buSzPct val="120000"/>
              <a:buFont typeface="Wingdings" pitchFamily="2" charset="2"/>
              <a:buChar char="§"/>
              <a:defRPr/>
            </a:pPr>
            <a:r>
              <a:rPr lang="en-US" dirty="0" smtClean="0"/>
              <a:t>Monitor all emails, phone calls, etc.</a:t>
            </a:r>
          </a:p>
          <a:p>
            <a:pPr lvl="1">
              <a:buClr>
                <a:srgbClr val="000099"/>
              </a:buClr>
              <a:buSzPct val="120000"/>
              <a:buFont typeface="Wingdings" pitchFamily="2" charset="2"/>
              <a:buChar char="§"/>
              <a:defRPr/>
            </a:pPr>
            <a:r>
              <a:rPr lang="en-US" dirty="0" smtClean="0"/>
              <a:t>Track everything, not just a random sampling</a:t>
            </a:r>
          </a:p>
          <a:p>
            <a:pPr>
              <a:buClr>
                <a:srgbClr val="000099"/>
              </a:buClr>
              <a:buSzPct val="120000"/>
              <a:buNone/>
              <a:defRPr/>
            </a:pP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Category 10: International</a:t>
            </a:r>
            <a:endParaRPr lang="en-US" sz="3600" dirty="0"/>
          </a:p>
        </p:txBody>
      </p:sp>
      <p:sp>
        <p:nvSpPr>
          <p:cNvPr id="3" name="Content Placeholder 2"/>
          <p:cNvSpPr>
            <a:spLocks noGrp="1"/>
          </p:cNvSpPr>
          <p:nvPr>
            <p:ph idx="1"/>
          </p:nvPr>
        </p:nvSpPr>
        <p:spPr>
          <a:xfrm>
            <a:off x="461963" y="1354590"/>
            <a:ext cx="8224837" cy="2880789"/>
          </a:xfrm>
        </p:spPr>
        <p:txBody>
          <a:bodyPr/>
          <a:lstStyle/>
          <a:p>
            <a:pPr>
              <a:buClr>
                <a:srgbClr val="000099"/>
              </a:buClr>
              <a:buSzPct val="120000"/>
              <a:buFont typeface="Wingdings" pitchFamily="2" charset="2"/>
              <a:buChar char="§"/>
              <a:defRPr/>
            </a:pPr>
            <a:r>
              <a:rPr lang="en-US" dirty="0" smtClean="0"/>
              <a:t>Facility voluntarily conducts, or has outside experts conduct, ongoing export compliance audit and shares the results with interested U.S. Government Agencies.</a:t>
            </a:r>
          </a:p>
          <a:p>
            <a:pPr marL="222250" lvl="1" indent="-222250">
              <a:buClr>
                <a:srgbClr val="000099"/>
              </a:buClr>
              <a:buSzPct val="120000"/>
              <a:buFont typeface="Wingdings" pitchFamily="2" charset="2"/>
              <a:buChar char="§"/>
              <a:defRPr/>
            </a:pPr>
            <a:r>
              <a:rPr lang="en-US" dirty="0" smtClean="0">
                <a:cs typeface="ＭＳ Ｐゴシック" pitchFamily="-112" charset="-128"/>
              </a:rPr>
              <a:t>Program briefing specific to International customers</a:t>
            </a:r>
          </a:p>
          <a:p>
            <a:pPr marL="222250" lvl="1" indent="-222250">
              <a:buClr>
                <a:srgbClr val="000099"/>
              </a:buClr>
              <a:buSzPct val="120000"/>
              <a:buFont typeface="Wingdings" pitchFamily="2" charset="2"/>
              <a:buChar char="§"/>
              <a:defRPr/>
            </a:pPr>
            <a:r>
              <a:rPr lang="en-US" dirty="0" smtClean="0">
                <a:cs typeface="ＭＳ Ｐゴシック" pitchFamily="-112" charset="-128"/>
              </a:rPr>
              <a:t>Extra Training </a:t>
            </a:r>
          </a:p>
          <a:p>
            <a:pPr marL="222250" lvl="1" indent="-222250">
              <a:buClr>
                <a:srgbClr val="000099"/>
              </a:buClr>
              <a:buSzPct val="120000"/>
              <a:buFont typeface="Wingdings" pitchFamily="2" charset="2"/>
              <a:buChar char="§"/>
              <a:defRPr/>
            </a:pPr>
            <a:r>
              <a:rPr lang="en-US" dirty="0" smtClean="0">
                <a:cs typeface="ＭＳ Ｐゴシック" pitchFamily="-112" charset="-128"/>
              </a:rPr>
              <a:t>Strengthen ITAR program</a:t>
            </a:r>
          </a:p>
          <a:p>
            <a:pPr marL="222250" lvl="1" indent="-222250">
              <a:buClr>
                <a:srgbClr val="000099"/>
              </a:buClr>
              <a:buSzPct val="120000"/>
              <a:buNone/>
              <a:defRPr/>
            </a:pPr>
            <a:endParaRPr lang="en-US" dirty="0">
              <a:cs typeface="ＭＳ Ｐゴシック" pitchFamily="-112"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11: Membership/Attendance in Security Community Events</a:t>
            </a:r>
            <a:endParaRPr lang="en-US" sz="3600" dirty="0"/>
          </a:p>
        </p:txBody>
      </p:sp>
      <p:sp>
        <p:nvSpPr>
          <p:cNvPr id="3" name="Content Placeholder 2"/>
          <p:cNvSpPr>
            <a:spLocks noGrp="1"/>
          </p:cNvSpPr>
          <p:nvPr>
            <p:ph idx="1"/>
          </p:nvPr>
        </p:nvSpPr>
        <p:spPr>
          <a:xfrm>
            <a:off x="442913" y="2421391"/>
            <a:ext cx="8224837" cy="2864983"/>
          </a:xfrm>
        </p:spPr>
        <p:txBody>
          <a:bodyPr>
            <a:normAutofit fontScale="92500" lnSpcReduction="10000"/>
          </a:bodyPr>
          <a:lstStyle/>
          <a:p>
            <a:pPr>
              <a:buClr>
                <a:srgbClr val="000099"/>
              </a:buClr>
              <a:buSzPct val="120000"/>
              <a:buFont typeface="Wingdings" pitchFamily="2" charset="2"/>
              <a:buChar char="§"/>
              <a:defRPr/>
            </a:pPr>
            <a:r>
              <a:rPr lang="en-US" sz="2600" dirty="0" smtClean="0"/>
              <a:t>Security staff are members of and attend meetings of professional NISP or other security organizations such as Industrial Security Awareness Councils, professional societies and associations for security professionals, FOCI working groups, etc.</a:t>
            </a:r>
          </a:p>
          <a:p>
            <a:pPr marL="222250" lvl="1" indent="-222250">
              <a:buClr>
                <a:srgbClr val="000099"/>
              </a:buClr>
              <a:buSzPct val="120000"/>
              <a:buFont typeface="Wingdings" pitchFamily="2" charset="2"/>
              <a:buChar char="§"/>
              <a:defRPr/>
            </a:pPr>
            <a:r>
              <a:rPr lang="en-US" sz="2600" dirty="0" smtClean="0">
                <a:cs typeface="ＭＳ Ｐゴシック" pitchFamily="-112" charset="-128"/>
              </a:rPr>
              <a:t>FISWG</a:t>
            </a:r>
          </a:p>
          <a:p>
            <a:pPr marL="222250" lvl="1" indent="-222250">
              <a:buClr>
                <a:srgbClr val="000099"/>
              </a:buClr>
              <a:buSzPct val="120000"/>
              <a:buFont typeface="Wingdings" pitchFamily="2" charset="2"/>
              <a:buChar char="§"/>
              <a:defRPr/>
            </a:pPr>
            <a:r>
              <a:rPr lang="en-US" sz="2600" dirty="0" smtClean="0">
                <a:cs typeface="ＭＳ Ｐゴシック" pitchFamily="-112" charset="-128"/>
              </a:rPr>
              <a:t>NCMS</a:t>
            </a:r>
          </a:p>
          <a:p>
            <a:pPr marL="222250" lvl="1" indent="-222250">
              <a:buClr>
                <a:srgbClr val="000099"/>
              </a:buClr>
              <a:buSzPct val="120000"/>
              <a:buFont typeface="Wingdings" pitchFamily="2" charset="2"/>
              <a:buChar char="§"/>
              <a:defRPr/>
            </a:pPr>
            <a:r>
              <a:rPr lang="en-US" sz="2600" dirty="0" smtClean="0">
                <a:cs typeface="ＭＳ Ｐゴシック" pitchFamily="-112" charset="-128"/>
              </a:rPr>
              <a:t>ASIS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Category 12: Active Participation in the Security Community</a:t>
            </a:r>
            <a:endParaRPr lang="en-US" sz="3600" dirty="0"/>
          </a:p>
        </p:txBody>
      </p:sp>
      <p:sp>
        <p:nvSpPr>
          <p:cNvPr id="3" name="Content Placeholder 2"/>
          <p:cNvSpPr>
            <a:spLocks noGrp="1"/>
          </p:cNvSpPr>
          <p:nvPr>
            <p:ph idx="1"/>
          </p:nvPr>
        </p:nvSpPr>
        <p:spPr>
          <a:xfrm>
            <a:off x="452438" y="1887992"/>
            <a:ext cx="8224837" cy="3455533"/>
          </a:xfrm>
        </p:spPr>
        <p:txBody>
          <a:bodyPr>
            <a:normAutofit fontScale="92500" lnSpcReduction="20000"/>
          </a:bodyPr>
          <a:lstStyle/>
          <a:p>
            <a:pPr>
              <a:lnSpc>
                <a:spcPct val="110000"/>
              </a:lnSpc>
              <a:buClr>
                <a:srgbClr val="000099"/>
              </a:buClr>
              <a:buSzPct val="120000"/>
              <a:buNone/>
              <a:defRPr/>
            </a:pPr>
            <a:r>
              <a:rPr lang="en-US" sz="3100" dirty="0" smtClean="0"/>
              <a:t>The FSO or other key security personnel or key management personnel actively participates in and contributes to security related professional organizations beyond merely being a member of the organizations such as being elected on security community boards (i.e., President of ISAC Chapter, committee/board member of ISAC, etc.)</a:t>
            </a:r>
          </a:p>
          <a:p>
            <a:pPr>
              <a:lnSpc>
                <a:spcPct val="110000"/>
              </a:lnSpc>
              <a:buClr>
                <a:srgbClr val="000099"/>
              </a:buClr>
              <a:buSzPct val="120000"/>
              <a:buNone/>
              <a:defRPr/>
            </a:pPr>
            <a:endParaRPr lang="en-US" sz="3100" dirty="0" smtClean="0"/>
          </a:p>
          <a:p>
            <a:pPr>
              <a:lnSpc>
                <a:spcPct val="110000"/>
              </a:lnSpc>
              <a:buClr>
                <a:srgbClr val="000099"/>
              </a:buClr>
              <a:buSzPct val="120000"/>
              <a:buNone/>
              <a:defRPr/>
            </a:pPr>
            <a:endParaRPr lang="en-US" sz="3100"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12: Active Participation in the Security Community</a:t>
            </a:r>
            <a:endParaRPr lang="en-US" dirty="0"/>
          </a:p>
        </p:txBody>
      </p:sp>
      <p:sp>
        <p:nvSpPr>
          <p:cNvPr id="3" name="Content Placeholder 2"/>
          <p:cNvSpPr>
            <a:spLocks noGrp="1"/>
          </p:cNvSpPr>
          <p:nvPr>
            <p:ph idx="1"/>
          </p:nvPr>
        </p:nvSpPr>
        <p:spPr>
          <a:xfrm>
            <a:off x="442913" y="1849891"/>
            <a:ext cx="8224837" cy="2683812"/>
          </a:xfrm>
        </p:spPr>
        <p:txBody>
          <a:bodyPr/>
          <a:lstStyle/>
          <a:p>
            <a:pPr>
              <a:buClr>
                <a:srgbClr val="000099"/>
              </a:buClr>
              <a:buSzPct val="120000"/>
              <a:buFont typeface="Wingdings" pitchFamily="2" charset="2"/>
              <a:buChar char="§"/>
              <a:defRPr/>
            </a:pPr>
            <a:r>
              <a:rPr lang="en-US" sz="2600" dirty="0" smtClean="0"/>
              <a:t>Steve Abounader, Chair of FISWG</a:t>
            </a:r>
          </a:p>
          <a:p>
            <a:pPr>
              <a:buClr>
                <a:srgbClr val="000099"/>
              </a:buClr>
              <a:buSzPct val="120000"/>
              <a:buFont typeface="Wingdings" pitchFamily="2" charset="2"/>
              <a:buChar char="§"/>
              <a:defRPr/>
            </a:pPr>
            <a:r>
              <a:rPr lang="en-US" sz="2600" dirty="0" smtClean="0"/>
              <a:t>Betty Haynes, NCMS President</a:t>
            </a:r>
          </a:p>
          <a:p>
            <a:pPr>
              <a:buClr>
                <a:srgbClr val="000099"/>
              </a:buClr>
              <a:buSzPct val="120000"/>
              <a:buFont typeface="Wingdings" pitchFamily="2" charset="2"/>
              <a:buChar char="§"/>
              <a:defRPr/>
            </a:pPr>
            <a:r>
              <a:rPr lang="en-US" sz="2600" dirty="0" smtClean="0"/>
              <a:t>Steve Slocum presenting at March 2012 Fall FISWG</a:t>
            </a:r>
          </a:p>
          <a:p>
            <a:pPr>
              <a:buClr>
                <a:srgbClr val="000099"/>
              </a:buClr>
              <a:buSzPct val="120000"/>
              <a:buFont typeface="Wingdings" pitchFamily="2" charset="2"/>
              <a:buChar char="§"/>
              <a:defRPr/>
            </a:pPr>
            <a:r>
              <a:rPr lang="en-US" sz="2600" dirty="0" smtClean="0"/>
              <a:t>Active member of a committee in NCMS</a:t>
            </a:r>
          </a:p>
          <a:p>
            <a:pPr>
              <a:buNone/>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13: Personnel Security</a:t>
            </a:r>
            <a:endParaRPr lang="en-US" dirty="0"/>
          </a:p>
        </p:txBody>
      </p:sp>
      <p:sp>
        <p:nvSpPr>
          <p:cNvPr id="3" name="Content Placeholder 2"/>
          <p:cNvSpPr>
            <a:spLocks noGrp="1"/>
          </p:cNvSpPr>
          <p:nvPr>
            <p:ph idx="1"/>
          </p:nvPr>
        </p:nvSpPr>
        <p:spPr>
          <a:xfrm>
            <a:off x="461963" y="1354592"/>
            <a:ext cx="8224837" cy="3503158"/>
          </a:xfrm>
        </p:spPr>
        <p:txBody>
          <a:bodyPr>
            <a:normAutofit/>
          </a:bodyPr>
          <a:lstStyle/>
          <a:p>
            <a:pPr>
              <a:buClr>
                <a:srgbClr val="000099"/>
              </a:buClr>
              <a:buSzPct val="120000"/>
              <a:buFont typeface="Wingdings" pitchFamily="2" charset="2"/>
              <a:buChar char="§"/>
              <a:defRPr/>
            </a:pPr>
            <a:r>
              <a:rPr lang="en-US" sz="2600" dirty="0" smtClean="0"/>
              <a:t>Implementation of a corporate wide call center or centralized process established to support employee questions and issues related to Cognizant Security Agency (CSA) designated databases (JPAS, EQIP, etc.)</a:t>
            </a:r>
          </a:p>
          <a:p>
            <a:pPr>
              <a:buClr>
                <a:srgbClr val="000099"/>
              </a:buClr>
              <a:buSzPct val="120000"/>
              <a:buFont typeface="Wingdings" pitchFamily="2" charset="2"/>
              <a:buChar char="§"/>
              <a:defRPr/>
            </a:pPr>
            <a:r>
              <a:rPr lang="en-US" sz="2600" dirty="0" smtClean="0"/>
              <a:t>Your FSO and AFSO conduct an on-going records check of the PCL's and employees working under this cage code both servicing and owning</a:t>
            </a:r>
            <a:endParaRPr lang="en-US" sz="2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57263" y="2020888"/>
            <a:ext cx="7312025" cy="531812"/>
          </a:xfrm>
        </p:spPr>
        <p:txBody>
          <a:bodyPr/>
          <a:lstStyle/>
          <a:p>
            <a:pPr algn="ctr"/>
            <a:r>
              <a:rPr lang="en-US" dirty="0" smtClean="0"/>
              <a:t>Questions?</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963" y="1354592"/>
            <a:ext cx="8224837" cy="615553"/>
          </a:xfrm>
        </p:spPr>
        <p:txBody>
          <a:bodyPr/>
          <a:lstStyle/>
          <a:p>
            <a:pPr>
              <a:buClr>
                <a:srgbClr val="000099"/>
              </a:buClr>
              <a:buSzPct val="120000"/>
              <a:buFont typeface="Wingdings" pitchFamily="2" charset="2"/>
              <a:buChar char="§"/>
              <a:defRPr/>
            </a:pPr>
            <a:r>
              <a:rPr lang="en-US" sz="2000" dirty="0" smtClean="0"/>
              <a:t>Each ratings matrix comes with a “scoring key” that is based on the facility category</a:t>
            </a:r>
          </a:p>
        </p:txBody>
      </p:sp>
      <p:pic>
        <p:nvPicPr>
          <p:cNvPr id="4" name="Picture 948"/>
          <p:cNvPicPr>
            <a:picLocks noChangeAspect="1" noChangeArrowheads="1"/>
          </p:cNvPicPr>
          <p:nvPr/>
        </p:nvPicPr>
        <p:blipFill>
          <a:blip r:embed="rId2"/>
          <a:srcRect/>
          <a:stretch>
            <a:fillRect/>
          </a:stretch>
        </p:blipFill>
        <p:spPr bwMode="auto">
          <a:xfrm>
            <a:off x="631824" y="2260599"/>
            <a:ext cx="7864475" cy="4092575"/>
          </a:xfrm>
          <a:prstGeom prst="rect">
            <a:avLst/>
          </a:prstGeom>
          <a:noFill/>
          <a:ln w="9525">
            <a:noFill/>
            <a:miter lim="800000"/>
            <a:headEnd/>
            <a:tailEnd/>
          </a:ln>
          <a:effectLst/>
        </p:spPr>
      </p:pic>
      <p:sp>
        <p:nvSpPr>
          <p:cNvPr id="5" name="Title 1"/>
          <p:cNvSpPr>
            <a:spLocks noGrp="1"/>
          </p:cNvSpPr>
          <p:nvPr>
            <p:ph type="title"/>
          </p:nvPr>
        </p:nvSpPr>
        <p:spPr/>
        <p:txBody>
          <a:bodyPr/>
          <a:lstStyle/>
          <a:p>
            <a:r>
              <a:rPr lang="en-US" dirty="0" smtClean="0"/>
              <a:t>Security Ratings Matrix</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963" y="1354592"/>
            <a:ext cx="8224837" cy="5318379"/>
          </a:xfrm>
        </p:spPr>
        <p:txBody>
          <a:bodyPr/>
          <a:lstStyle/>
          <a:p>
            <a:pPr>
              <a:buClr>
                <a:srgbClr val="000099"/>
              </a:buClr>
              <a:buSzPct val="120000"/>
              <a:buFont typeface="Wingdings" pitchFamily="2" charset="2"/>
              <a:buChar char="§"/>
              <a:defRPr/>
            </a:pPr>
            <a:r>
              <a:rPr lang="en-US" dirty="0" smtClean="0"/>
              <a:t>Acute Vulnerability is defined as non-compliance with a NISPOM requirement that puts classified information at imminent risk of compromise.  Acute vulnerabilities require immediate corrective action.</a:t>
            </a:r>
          </a:p>
          <a:p>
            <a:pPr marL="285750" indent="-285750">
              <a:buClr>
                <a:srgbClr val="000099"/>
              </a:buClr>
              <a:buSzPct val="120000"/>
              <a:buFont typeface="Wingdings" pitchFamily="2" charset="2"/>
              <a:buChar char="§"/>
              <a:defRPr/>
            </a:pPr>
            <a:r>
              <a:rPr lang="en-US" dirty="0" smtClean="0"/>
              <a:t>Critical Vulnerability is defined as non-compliance with a NISPOM requirement that places classified information in danger of loss or compromise.  Once a vulnerability is determined to be acute or critical, it is further categorized as either “Isolated”, “Systemic”, or “Repeat”. </a:t>
            </a:r>
          </a:p>
          <a:p>
            <a:pPr>
              <a:buClr>
                <a:srgbClr val="000099"/>
              </a:buClr>
              <a:buSzPct val="120000"/>
              <a:buFont typeface="Wingdings" pitchFamily="2" charset="2"/>
              <a:buChar char="§"/>
              <a:defRPr/>
            </a:pPr>
            <a:r>
              <a:rPr lang="en-US" dirty="0" smtClean="0"/>
              <a:t>All other Vulnerabilities are defined as non-compliance with a NISPOM requirement that does not place classified information in danger of loss or compromise.</a:t>
            </a:r>
            <a:endParaRPr lang="en-US" dirty="0"/>
          </a:p>
        </p:txBody>
      </p:sp>
      <p:sp>
        <p:nvSpPr>
          <p:cNvPr id="4" name="Title 1"/>
          <p:cNvSpPr>
            <a:spLocks noGrp="1"/>
          </p:cNvSpPr>
          <p:nvPr>
            <p:ph type="title"/>
          </p:nvPr>
        </p:nvSpPr>
        <p:spPr/>
        <p:txBody>
          <a:bodyPr/>
          <a:lstStyle/>
          <a:p>
            <a:r>
              <a:rPr lang="en-US" dirty="0" smtClean="0"/>
              <a:t>Security Ratings Matrix</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Ratings Matrix</a:t>
            </a:r>
            <a:endParaRPr lang="en-US" dirty="0"/>
          </a:p>
        </p:txBody>
      </p:sp>
      <p:sp>
        <p:nvSpPr>
          <p:cNvPr id="3" name="Content Placeholder 2"/>
          <p:cNvSpPr>
            <a:spLocks noGrp="1"/>
          </p:cNvSpPr>
          <p:nvPr>
            <p:ph idx="1"/>
          </p:nvPr>
        </p:nvSpPr>
        <p:spPr>
          <a:xfrm>
            <a:off x="461963" y="1354592"/>
            <a:ext cx="8224837" cy="4555093"/>
          </a:xfrm>
        </p:spPr>
        <p:txBody>
          <a:bodyPr/>
          <a:lstStyle/>
          <a:p>
            <a:pPr>
              <a:buClr>
                <a:srgbClr val="000099"/>
              </a:buClr>
              <a:buSzPct val="120000"/>
              <a:buFont typeface="Wingdings" pitchFamily="2" charset="2"/>
              <a:buChar char="§"/>
              <a:defRPr/>
            </a:pPr>
            <a:r>
              <a:rPr lang="en-US" sz="2000" dirty="0" smtClean="0"/>
              <a:t>A NISP enhancement directly relates to and enhances the protection of classified information beyond baseline NISPOM standards.</a:t>
            </a:r>
          </a:p>
          <a:p>
            <a:pPr lvl="1">
              <a:buClr>
                <a:srgbClr val="000099"/>
              </a:buClr>
              <a:buSzPct val="120000"/>
              <a:buFont typeface="Wingdings" pitchFamily="2" charset="2"/>
              <a:buChar char="§"/>
              <a:defRPr/>
            </a:pPr>
            <a:r>
              <a:rPr lang="en-US" sz="2000" dirty="0" smtClean="0">
                <a:cs typeface="ＭＳ Ｐゴシック" pitchFamily="-112" charset="-128"/>
              </a:rPr>
              <a:t>NISP enhancements will be validated during the assessment as having an effective impact on the overall security program which is usually accomplished through employee interviews and review of process/procedures. </a:t>
            </a:r>
          </a:p>
          <a:p>
            <a:pPr lvl="1">
              <a:buClr>
                <a:srgbClr val="000099"/>
              </a:buClr>
              <a:buSzPct val="120000"/>
              <a:buFont typeface="Wingdings" pitchFamily="2" charset="2"/>
              <a:buChar char="§"/>
              <a:defRPr/>
            </a:pPr>
            <a:r>
              <a:rPr lang="en-US" sz="2000" dirty="0" smtClean="0">
                <a:cs typeface="ＭＳ Ｐゴシック" pitchFamily="-112" charset="-128"/>
              </a:rPr>
              <a:t>DSS established 13 NISP enhancement Categories, based on practical areas, to simplify and ensure field consistency.</a:t>
            </a:r>
          </a:p>
          <a:p>
            <a:pPr lvl="1">
              <a:buClr>
                <a:srgbClr val="000099"/>
              </a:buClr>
              <a:buSzPct val="120000"/>
              <a:buFont typeface="Wingdings" pitchFamily="2" charset="2"/>
              <a:buChar char="§"/>
              <a:defRPr/>
            </a:pPr>
            <a:r>
              <a:rPr lang="en-US" sz="2000" dirty="0" smtClean="0">
                <a:cs typeface="ＭＳ Ｐゴシック" pitchFamily="-112" charset="-128"/>
              </a:rPr>
              <a:t>Full credit for a NISP Enhancement (15 or 12 points depending on facility complexity) will be given if a facility completes any action/item in a given category. The facility will only receive a total of </a:t>
            </a:r>
            <a:r>
              <a:rPr lang="en-US" sz="2000" dirty="0" smtClean="0">
                <a:solidFill>
                  <a:schemeClr val="tx1"/>
                </a:solidFill>
                <a:cs typeface="ＭＳ Ｐゴシック" pitchFamily="-112" charset="-128"/>
              </a:rPr>
              <a:t>1</a:t>
            </a:r>
            <a:r>
              <a:rPr lang="en-US" sz="2000" dirty="0" smtClean="0">
                <a:cs typeface="ＭＳ Ｐゴシック" pitchFamily="-112" charset="-128"/>
              </a:rPr>
              <a:t>5/12 points per category, regardless of how many NISP enhancements they have in a given category.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Ratings Matrix Categories</a:t>
            </a:r>
            <a:endParaRPr lang="en-US" dirty="0"/>
          </a:p>
        </p:txBody>
      </p:sp>
      <p:sp>
        <p:nvSpPr>
          <p:cNvPr id="3" name="Content Placeholder 2"/>
          <p:cNvSpPr>
            <a:spLocks noGrp="1"/>
          </p:cNvSpPr>
          <p:nvPr>
            <p:ph idx="1"/>
          </p:nvPr>
        </p:nvSpPr>
        <p:spPr>
          <a:xfrm>
            <a:off x="452438" y="1135517"/>
            <a:ext cx="8224837" cy="5687711"/>
          </a:xfrm>
        </p:spPr>
        <p:txBody>
          <a:bodyPr/>
          <a:lstStyle/>
          <a:p>
            <a:pPr>
              <a:buClr>
                <a:srgbClr val="000099"/>
              </a:buClr>
              <a:buSzPct val="120000"/>
              <a:buFont typeface="Wingdings" pitchFamily="2" charset="2"/>
              <a:buChar char="§"/>
              <a:defRPr/>
            </a:pPr>
            <a:r>
              <a:rPr lang="en-US" dirty="0" smtClean="0"/>
              <a:t>Category 1    Security Education (Events)</a:t>
            </a:r>
          </a:p>
          <a:p>
            <a:pPr>
              <a:buClr>
                <a:srgbClr val="000099"/>
              </a:buClr>
              <a:buSzPct val="120000"/>
              <a:buFont typeface="Wingdings" pitchFamily="2" charset="2"/>
              <a:buChar char="§"/>
              <a:defRPr/>
            </a:pPr>
            <a:r>
              <a:rPr lang="en-US" dirty="0" smtClean="0"/>
              <a:t> Category 2    Security Education (Products)</a:t>
            </a:r>
          </a:p>
          <a:p>
            <a:pPr>
              <a:buClr>
                <a:srgbClr val="000099"/>
              </a:buClr>
              <a:buSzPct val="120000"/>
              <a:buFont typeface="Wingdings" pitchFamily="2" charset="2"/>
              <a:buChar char="§"/>
              <a:defRPr/>
            </a:pPr>
            <a:r>
              <a:rPr lang="en-US" dirty="0" smtClean="0"/>
              <a:t> Category 3    Security Education (Staff Training)</a:t>
            </a:r>
          </a:p>
          <a:p>
            <a:pPr>
              <a:buClr>
                <a:srgbClr val="000099"/>
              </a:buClr>
              <a:buSzPct val="120000"/>
              <a:buFont typeface="Wingdings" pitchFamily="2" charset="2"/>
              <a:buChar char="§"/>
              <a:defRPr/>
            </a:pPr>
            <a:r>
              <a:rPr lang="en-US" dirty="0" smtClean="0"/>
              <a:t> Category 4    Security Education (Product Sharing)</a:t>
            </a:r>
          </a:p>
          <a:p>
            <a:pPr>
              <a:buClr>
                <a:srgbClr val="000099"/>
              </a:buClr>
              <a:buSzPct val="120000"/>
              <a:buFont typeface="Wingdings" pitchFamily="2" charset="2"/>
              <a:buChar char="§"/>
              <a:defRPr/>
            </a:pPr>
            <a:r>
              <a:rPr lang="en-US" dirty="0" smtClean="0"/>
              <a:t> Category 5    Self Inspection</a:t>
            </a:r>
          </a:p>
          <a:p>
            <a:pPr>
              <a:buClr>
                <a:srgbClr val="000099"/>
              </a:buClr>
              <a:buSzPct val="120000"/>
              <a:buFont typeface="Wingdings" pitchFamily="2" charset="2"/>
              <a:buChar char="§"/>
              <a:defRPr/>
            </a:pPr>
            <a:r>
              <a:rPr lang="en-US" dirty="0" smtClean="0"/>
              <a:t> Category 6    Physical Security/Controls</a:t>
            </a:r>
          </a:p>
          <a:p>
            <a:pPr>
              <a:buClr>
                <a:srgbClr val="000099"/>
              </a:buClr>
              <a:buSzPct val="120000"/>
              <a:buFont typeface="Wingdings" pitchFamily="2" charset="2"/>
              <a:buChar char="§"/>
              <a:defRPr/>
            </a:pPr>
            <a:r>
              <a:rPr lang="en-US" dirty="0" smtClean="0"/>
              <a:t> Category 7    CI Integration/Cyber Security</a:t>
            </a:r>
          </a:p>
          <a:p>
            <a:pPr>
              <a:buClr>
                <a:srgbClr val="000099"/>
              </a:buClr>
              <a:buSzPct val="120000"/>
              <a:buFont typeface="Wingdings" pitchFamily="2" charset="2"/>
              <a:buChar char="§"/>
              <a:defRPr/>
            </a:pPr>
            <a:r>
              <a:rPr lang="en-US" dirty="0" smtClean="0"/>
              <a:t> Category 8    Information Systems</a:t>
            </a:r>
          </a:p>
          <a:p>
            <a:pPr>
              <a:buClr>
                <a:srgbClr val="000099"/>
              </a:buClr>
              <a:buSzPct val="120000"/>
              <a:buFont typeface="Wingdings" pitchFamily="2" charset="2"/>
              <a:buChar char="§"/>
              <a:defRPr/>
            </a:pPr>
            <a:r>
              <a:rPr lang="en-US" dirty="0" smtClean="0"/>
              <a:t> Category 9    FOCI</a:t>
            </a:r>
          </a:p>
          <a:p>
            <a:pPr>
              <a:buClr>
                <a:srgbClr val="000099"/>
              </a:buClr>
              <a:buSzPct val="120000"/>
              <a:buFont typeface="Wingdings" pitchFamily="2" charset="2"/>
              <a:buChar char="§"/>
              <a:defRPr/>
            </a:pPr>
            <a:r>
              <a:rPr lang="en-US" dirty="0" smtClean="0"/>
              <a:t> Category 10  International</a:t>
            </a:r>
          </a:p>
          <a:p>
            <a:pPr>
              <a:buClr>
                <a:srgbClr val="000099"/>
              </a:buClr>
              <a:buSzPct val="120000"/>
              <a:buFont typeface="Wingdings" pitchFamily="2" charset="2"/>
              <a:buChar char="§"/>
              <a:defRPr/>
            </a:pPr>
            <a:r>
              <a:rPr lang="en-US" dirty="0" smtClean="0"/>
              <a:t> Category 11  Security Organization Membership</a:t>
            </a:r>
          </a:p>
          <a:p>
            <a:pPr>
              <a:buClr>
                <a:srgbClr val="000099"/>
              </a:buClr>
              <a:buSzPct val="120000"/>
              <a:buFont typeface="Wingdings" pitchFamily="2" charset="2"/>
              <a:buChar char="§"/>
              <a:defRPr/>
            </a:pPr>
            <a:r>
              <a:rPr lang="en-US" dirty="0" smtClean="0"/>
              <a:t> Category 12  Active Organization Participation</a:t>
            </a:r>
          </a:p>
          <a:p>
            <a:pPr>
              <a:buClr>
                <a:srgbClr val="000099"/>
              </a:buClr>
              <a:buSzPct val="120000"/>
              <a:buFont typeface="Wingdings" pitchFamily="2" charset="2"/>
              <a:buChar char="§"/>
              <a:defRPr/>
            </a:pPr>
            <a:r>
              <a:rPr lang="en-US" dirty="0" smtClean="0"/>
              <a:t> Category 13  Personnel Security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517525" y="493713"/>
            <a:ext cx="8229600" cy="468312"/>
          </a:xfrm>
          <a:noFill/>
          <a:ln w="12700">
            <a:noFill/>
            <a:miter lim="800000"/>
            <a:headEnd/>
            <a:tailEnd/>
          </a:ln>
        </p:spPr>
        <p:txBody>
          <a:bodyPr vert="horz" wrap="square" lIns="0" tIns="0" rIns="0" bIns="0" numCol="1" anchor="t" anchorCtr="0" compatLnSpc="1">
            <a:prstTxWarp prst="textNoShape">
              <a:avLst/>
            </a:prstTxWarp>
          </a:bodyPr>
          <a:lstStyle/>
          <a:p>
            <a:r>
              <a:rPr lang="en-US" dirty="0" smtClean="0"/>
              <a:t>How It Works</a:t>
            </a:r>
          </a:p>
        </p:txBody>
      </p:sp>
      <p:sp>
        <p:nvSpPr>
          <p:cNvPr id="12291" name="Rectangle 3"/>
          <p:cNvSpPr>
            <a:spLocks noGrp="1" noChangeArrowheads="1"/>
          </p:cNvSpPr>
          <p:nvPr>
            <p:ph type="body" idx="1"/>
          </p:nvPr>
        </p:nvSpPr>
        <p:spPr bwMode="auto">
          <a:xfrm>
            <a:off x="914400" y="1612900"/>
            <a:ext cx="5915025" cy="3077766"/>
          </a:xfrm>
          <a:noFill/>
          <a:ln>
            <a:miter lim="800000"/>
            <a:headEnd/>
            <a:tailEnd/>
          </a:ln>
        </p:spPr>
        <p:txBody>
          <a:bodyPr vert="horz" wrap="square" lIns="91440" tIns="45720" rIns="91440" bIns="45720" numCol="1" anchor="t" anchorCtr="0" compatLnSpc="1">
            <a:prstTxWarp prst="textNoShape">
              <a:avLst/>
            </a:prstTxWarp>
          </a:bodyPr>
          <a:lstStyle/>
          <a:p>
            <a:pPr eaLnBrk="1" hangingPunct="1">
              <a:buClr>
                <a:srgbClr val="000099"/>
              </a:buClr>
              <a:buFont typeface="Wingdings" pitchFamily="2" charset="2"/>
              <a:buChar char="§"/>
            </a:pPr>
            <a:r>
              <a:rPr lang="en-US" sz="2600" dirty="0" smtClean="0"/>
              <a:t>Rating Matrix Company, Inc.</a:t>
            </a:r>
          </a:p>
          <a:p>
            <a:pPr lvl="1" eaLnBrk="1" hangingPunct="1">
              <a:buFontTx/>
              <a:buNone/>
            </a:pPr>
            <a:r>
              <a:rPr lang="en-US" sz="2000" dirty="0" smtClean="0"/>
              <a:t>Category C – Mid-Size Possessing Company</a:t>
            </a:r>
          </a:p>
          <a:p>
            <a:pPr lvl="1" eaLnBrk="1" hangingPunct="1">
              <a:buFontTx/>
              <a:buNone/>
            </a:pPr>
            <a:r>
              <a:rPr lang="en-US" sz="2000" dirty="0" smtClean="0"/>
              <a:t>Previous Rating: Commendable</a:t>
            </a:r>
          </a:p>
          <a:p>
            <a:pPr lvl="1" eaLnBrk="1" hangingPunct="1">
              <a:buFontTx/>
              <a:buNone/>
            </a:pPr>
            <a:r>
              <a:rPr lang="en-US" sz="2000" dirty="0" smtClean="0"/>
              <a:t>Recent Rating: Superior</a:t>
            </a:r>
          </a:p>
          <a:p>
            <a:pPr lvl="1" eaLnBrk="1" hangingPunct="1">
              <a:buClr>
                <a:srgbClr val="000099"/>
              </a:buClr>
              <a:buFont typeface="Wingdings" pitchFamily="2" charset="2"/>
              <a:buNone/>
            </a:pPr>
            <a:r>
              <a:rPr lang="en-US" sz="2000" dirty="0" smtClean="0"/>
              <a:t>Vulnerabilities: 2 (Non Acute/Non Critical)</a:t>
            </a:r>
          </a:p>
          <a:p>
            <a:pPr lvl="1" eaLnBrk="1" hangingPunct="1">
              <a:buClr>
                <a:srgbClr val="000099"/>
              </a:buClr>
              <a:buFont typeface="Wingdings" pitchFamily="2" charset="2"/>
              <a:buNone/>
            </a:pPr>
            <a:r>
              <a:rPr lang="en-US" sz="2000" dirty="0" smtClean="0"/>
              <a:t>NISP Enhancements: 9</a:t>
            </a:r>
          </a:p>
          <a:p>
            <a:pPr lvl="1" eaLnBrk="1" hangingPunct="1">
              <a:buFontTx/>
              <a:buNone/>
            </a:pPr>
            <a:r>
              <a:rPr lang="en-US" sz="2000" dirty="0" smtClean="0"/>
              <a:t>Rating Calculation Score: 804</a:t>
            </a:r>
          </a:p>
          <a:p>
            <a:pPr eaLnBrk="1" hangingPunct="1">
              <a:buFontTx/>
              <a:buNone/>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Company</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1026" name="Object 2"/>
          <p:cNvGraphicFramePr>
            <a:graphicFrameLocks noChangeAspect="1"/>
          </p:cNvGraphicFramePr>
          <p:nvPr/>
        </p:nvGraphicFramePr>
        <p:xfrm>
          <a:off x="0" y="1031631"/>
          <a:ext cx="9155432" cy="4711944"/>
        </p:xfrm>
        <a:graphic>
          <a:graphicData uri="http://schemas.openxmlformats.org/presentationml/2006/ole">
            <mc:AlternateContent xmlns:mc="http://schemas.openxmlformats.org/markup-compatibility/2006">
              <mc:Choice xmlns:v="urn:schemas-microsoft-com:vml" Requires="v">
                <p:oleObj spid="_x0000_s1028" name="Worksheet" r:id="rId4" imgW="4467343" imgH="3781479" progId="Excel.Sheet.8">
                  <p:embed/>
                </p:oleObj>
              </mc:Choice>
              <mc:Fallback>
                <p:oleObj name="Worksheet" r:id="rId4" imgW="4467343" imgH="378147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031631"/>
                        <a:ext cx="9155432" cy="4711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4"/>
          <p:cNvGraphicFramePr>
            <a:graphicFrameLocks noChangeAspect="1"/>
          </p:cNvGraphicFramePr>
          <p:nvPr/>
        </p:nvGraphicFramePr>
        <p:xfrm>
          <a:off x="0" y="5734050"/>
          <a:ext cx="2921000" cy="1123950"/>
        </p:xfrm>
        <a:graphic>
          <a:graphicData uri="http://schemas.openxmlformats.org/presentationml/2006/ole">
            <mc:AlternateContent xmlns:mc="http://schemas.openxmlformats.org/markup-compatibility/2006">
              <mc:Choice xmlns:v="urn:schemas-microsoft-com:vml" Requires="v">
                <p:oleObj spid="_x0000_s1029" name="Worksheet" r:id="rId7" imgW="2609966" imgH="828696" progId="Excel.Sheet.8">
                  <p:embed/>
                </p:oleObj>
              </mc:Choice>
              <mc:Fallback>
                <p:oleObj name="Worksheet" r:id="rId7" imgW="2609966" imgH="828696" progId="Excel.Sheet.8">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5734050"/>
                        <a:ext cx="2921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LM White">
  <a:themeElements>
    <a:clrScheme name="Custom 28">
      <a:dk1>
        <a:srgbClr val="000000"/>
      </a:dk1>
      <a:lt1>
        <a:srgbClr val="000000"/>
      </a:lt1>
      <a:dk2>
        <a:srgbClr val="003399"/>
      </a:dk2>
      <a:lt2>
        <a:srgbClr val="FFFFFF"/>
      </a:lt2>
      <a:accent1>
        <a:srgbClr val="3366CC"/>
      </a:accent1>
      <a:accent2>
        <a:srgbClr val="6EB82D"/>
      </a:accent2>
      <a:accent3>
        <a:srgbClr val="E5642D"/>
      </a:accent3>
      <a:accent4>
        <a:srgbClr val="0097BE"/>
      </a:accent4>
      <a:accent5>
        <a:srgbClr val="9933FF"/>
      </a:accent5>
      <a:accent6>
        <a:srgbClr val="009945"/>
      </a:accent6>
      <a:hlink>
        <a:srgbClr val="92002B"/>
      </a:hlink>
      <a:folHlink>
        <a:srgbClr val="33CCFF"/>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spDef>
    <a:ln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lnDef>
    <a:txDef>
      <a:spPr>
        <a:noFill/>
      </a:spPr>
      <a:bodyPr wrap="square" rtlCol="0">
        <a:spAutoFit/>
      </a:bodyPr>
      <a:lstStyle>
        <a:defPPr>
          <a:defRPr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279F"/>
        </a:dk2>
        <a:lt2>
          <a:srgbClr val="FFFFFF"/>
        </a:lt2>
        <a:accent1>
          <a:srgbClr val="0000FF"/>
        </a:accent1>
        <a:accent2>
          <a:srgbClr val="00AE00"/>
        </a:accent2>
        <a:accent3>
          <a:srgbClr val="AAACCD"/>
        </a:accent3>
        <a:accent4>
          <a:srgbClr val="DADADA"/>
        </a:accent4>
        <a:accent5>
          <a:srgbClr val="AAA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
      <a:clrScheme name="Office Theme 9">
        <a:dk1>
          <a:srgbClr val="000000"/>
        </a:dk1>
        <a:lt1>
          <a:srgbClr val="FFFFFF"/>
        </a:lt1>
        <a:dk2>
          <a:srgbClr val="00279F"/>
        </a:dk2>
        <a:lt2>
          <a:srgbClr val="FFFFFF"/>
        </a:lt2>
        <a:accent1>
          <a:srgbClr val="6699FF"/>
        </a:accent1>
        <a:accent2>
          <a:srgbClr val="00AE00"/>
        </a:accent2>
        <a:accent3>
          <a:srgbClr val="AAACCD"/>
        </a:accent3>
        <a:accent4>
          <a:srgbClr val="DADADA"/>
        </a:accent4>
        <a:accent5>
          <a:srgbClr val="B8C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28">
    <a:dk1>
      <a:srgbClr val="000000"/>
    </a:dk1>
    <a:lt1>
      <a:srgbClr val="000000"/>
    </a:lt1>
    <a:dk2>
      <a:srgbClr val="003399"/>
    </a:dk2>
    <a:lt2>
      <a:srgbClr val="FFFFFF"/>
    </a:lt2>
    <a:accent1>
      <a:srgbClr val="3366CC"/>
    </a:accent1>
    <a:accent2>
      <a:srgbClr val="6EB82D"/>
    </a:accent2>
    <a:accent3>
      <a:srgbClr val="E5642D"/>
    </a:accent3>
    <a:accent4>
      <a:srgbClr val="0097BE"/>
    </a:accent4>
    <a:accent5>
      <a:srgbClr val="9933FF"/>
    </a:accent5>
    <a:accent6>
      <a:srgbClr val="009945"/>
    </a:accent6>
    <a:hlink>
      <a:srgbClr val="92002B"/>
    </a:hlink>
    <a:folHlink>
      <a:srgbClr val="33CCFF"/>
    </a:folHlink>
  </a:clrScheme>
</a:themeOverride>
</file>

<file path=docProps/app.xml><?xml version="1.0" encoding="utf-8"?>
<Properties xmlns="http://schemas.openxmlformats.org/officeDocument/2006/extended-properties" xmlns:vt="http://schemas.openxmlformats.org/officeDocument/2006/docPropsVTypes">
  <Template/>
  <TotalTime>1266</TotalTime>
  <Pages>2</Pages>
  <Words>2632</Words>
  <Application>Microsoft Office PowerPoint</Application>
  <PresentationFormat>On-screen Show (4:3)</PresentationFormat>
  <Paragraphs>239</Paragraphs>
  <Slides>40</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LM White</vt:lpstr>
      <vt:lpstr>Worksheet</vt:lpstr>
      <vt:lpstr>DSS Security Ratings Matrix</vt:lpstr>
      <vt:lpstr>Security Ratings Matrix</vt:lpstr>
      <vt:lpstr>Security Ratings Matrix</vt:lpstr>
      <vt:lpstr>Security Ratings Matrix</vt:lpstr>
      <vt:lpstr>Security Ratings Matrix</vt:lpstr>
      <vt:lpstr>Security Ratings Matrix</vt:lpstr>
      <vt:lpstr>Ratings Matrix Categories</vt:lpstr>
      <vt:lpstr>How It Works</vt:lpstr>
      <vt:lpstr>Sample Company</vt:lpstr>
      <vt:lpstr>Sample Company</vt:lpstr>
      <vt:lpstr>Sample Company</vt:lpstr>
      <vt:lpstr>Sample Company</vt:lpstr>
      <vt:lpstr>Sample Company </vt:lpstr>
      <vt:lpstr>Sample Company</vt:lpstr>
      <vt:lpstr>Sample Company</vt:lpstr>
      <vt:lpstr>Sample Company</vt:lpstr>
      <vt:lpstr>Sample Company</vt:lpstr>
      <vt:lpstr>Sample Company</vt:lpstr>
      <vt:lpstr>Sample Company</vt:lpstr>
      <vt:lpstr>Sample Company</vt:lpstr>
      <vt:lpstr>Sample Company</vt:lpstr>
      <vt:lpstr>Presentation of Enhancements</vt:lpstr>
      <vt:lpstr>Category 1: Security Education (Company Sponsored Events)</vt:lpstr>
      <vt:lpstr>Category 2: Security Education: Internal Educational Brochures/Products</vt:lpstr>
      <vt:lpstr>Category 2: Security Education: Internal Educational Brochures/Products</vt:lpstr>
      <vt:lpstr>Category 3: Security Education: Security Staff Professionalization</vt:lpstr>
      <vt:lpstr>Category 4: Security Education: Information/Product Sharing within Community</vt:lpstr>
      <vt:lpstr>Category 5: Contractor Self Review</vt:lpstr>
      <vt:lpstr>Category 6: Classified Material Controls/Physical Security</vt:lpstr>
      <vt:lpstr>Category 6: Classified Material Controls/Physical Security</vt:lpstr>
      <vt:lpstr>Category 7: Counterintelligence Integration/Cyber Security</vt:lpstr>
      <vt:lpstr>Category 8: Information Systems</vt:lpstr>
      <vt:lpstr>Category 9: FOCI</vt:lpstr>
      <vt:lpstr>Category 10: International</vt:lpstr>
      <vt:lpstr>Category 11: Membership/Attendance in Security Community Events</vt:lpstr>
      <vt:lpstr>Category 12: Active Participation in the Security Community</vt:lpstr>
      <vt:lpstr>Category 12: Active Participation in the Security Community</vt:lpstr>
      <vt:lpstr>Category 13: Personnel Security</vt:lpstr>
      <vt:lpstr>Questions?</vt:lpstr>
      <vt:lpstr>PowerPoint Presentation</vt:lpstr>
    </vt:vector>
  </TitlesOfParts>
  <Company>Lockheed Martin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James Scott</dc:creator>
  <cp:lastModifiedBy>Dela Williams</cp:lastModifiedBy>
  <cp:revision>127</cp:revision>
  <cp:lastPrinted>2009-04-22T19:24:48Z</cp:lastPrinted>
  <dcterms:created xsi:type="dcterms:W3CDTF">2010-08-10T16:53:37Z</dcterms:created>
  <dcterms:modified xsi:type="dcterms:W3CDTF">2012-03-14T19:32:08Z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ACCT04\joscott</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lpwstr>-1</vt:lpwstr>
  </property>
  <property fmtid="{D5CDD505-2E9C-101B-9397-08002B2CF9AE}" pid="8" name="Allow Footer Overwrite">
    <vt:lpwstr>-1</vt:lpwstr>
  </property>
  <property fmtid="{D5CDD505-2E9C-101B-9397-08002B2CF9AE}" pid="9" name="Multiple Selected">
    <vt:lpwstr>-1</vt:lpwstr>
  </property>
  <property fmtid="{D5CDD505-2E9C-101B-9397-08002B2CF9AE}" pid="10" name="SIPHeaderWording">
    <vt:lpwstr/>
  </property>
  <property fmtid="{D5CDD505-2E9C-101B-9397-08002B2CF9AE}" pid="11" name="SIPLevel">
    <vt:lpwstr>0</vt:lpwstr>
  </property>
</Properties>
</file>