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9"/>
  </p:notesMasterIdLst>
  <p:handoutMasterIdLst>
    <p:handoutMasterId r:id="rId40"/>
  </p:handoutMasterIdLst>
  <p:sldIdLst>
    <p:sldId id="256" r:id="rId3"/>
    <p:sldId id="278" r:id="rId4"/>
    <p:sldId id="280" r:id="rId5"/>
    <p:sldId id="281" r:id="rId6"/>
    <p:sldId id="271" r:id="rId7"/>
    <p:sldId id="276" r:id="rId8"/>
    <p:sldId id="282" r:id="rId9"/>
    <p:sldId id="283" r:id="rId10"/>
    <p:sldId id="284" r:id="rId11"/>
    <p:sldId id="286" r:id="rId12"/>
    <p:sldId id="287" r:id="rId13"/>
    <p:sldId id="288" r:id="rId14"/>
    <p:sldId id="289" r:id="rId15"/>
    <p:sldId id="290" r:id="rId16"/>
    <p:sldId id="291" r:id="rId17"/>
    <p:sldId id="312" r:id="rId18"/>
    <p:sldId id="313" r:id="rId19"/>
    <p:sldId id="314" r:id="rId20"/>
    <p:sldId id="316" r:id="rId21"/>
    <p:sldId id="293" r:id="rId22"/>
    <p:sldId id="294" r:id="rId23"/>
    <p:sldId id="295" r:id="rId24"/>
    <p:sldId id="296" r:id="rId25"/>
    <p:sldId id="297" r:id="rId26"/>
    <p:sldId id="310" r:id="rId27"/>
    <p:sldId id="298" r:id="rId28"/>
    <p:sldId id="299" r:id="rId29"/>
    <p:sldId id="300" r:id="rId30"/>
    <p:sldId id="303" r:id="rId31"/>
    <p:sldId id="304" r:id="rId32"/>
    <p:sldId id="305" r:id="rId33"/>
    <p:sldId id="306" r:id="rId34"/>
    <p:sldId id="307" r:id="rId35"/>
    <p:sldId id="308" r:id="rId36"/>
    <p:sldId id="309" r:id="rId37"/>
    <p:sldId id="311"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70" autoAdjust="0"/>
  </p:normalViewPr>
  <p:slideViewPr>
    <p:cSldViewPr snapToGrid="0">
      <p:cViewPr varScale="1">
        <p:scale>
          <a:sx n="75" d="100"/>
          <a:sy n="75" d="100"/>
        </p:scale>
        <p:origin x="-1380" y="-96"/>
      </p:cViewPr>
      <p:guideLst>
        <p:guide orient="horz" pos="2160"/>
        <p:guide pos="2880"/>
      </p:guideLst>
    </p:cSldViewPr>
  </p:slideViewPr>
  <p:notesTextViewPr>
    <p:cViewPr>
      <p:scale>
        <a:sx n="100" d="100"/>
        <a:sy n="100" d="100"/>
      </p:scale>
      <p:origin x="0" y="0"/>
    </p:cViewPr>
  </p:notesTextViewPr>
  <p:notesViewPr>
    <p:cSldViewPr snapToGrid="0">
      <p:cViewPr varScale="1">
        <p:scale>
          <a:sx n="82" d="100"/>
          <a:sy n="82" d="100"/>
        </p:scale>
        <p:origin x="-31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1435335288971231E-2"/>
          <c:y val="0.13729248687664042"/>
          <c:w val="0.57735139725181406"/>
          <c:h val="0.79008960793963268"/>
        </c:manualLayout>
      </c:layout>
      <c:pie3DChart>
        <c:varyColors val="1"/>
        <c:ser>
          <c:idx val="0"/>
          <c:order val="0"/>
          <c:tx>
            <c:strRef>
              <c:f>Sheet1!$B$1</c:f>
              <c:strCache>
                <c:ptCount val="1"/>
                <c:pt idx="0">
                  <c:v>Technologies Targeted</c:v>
                </c:pt>
              </c:strCache>
            </c:strRef>
          </c:tx>
          <c:dPt>
            <c:idx val="0"/>
            <c:bubble3D val="0"/>
            <c:spPr>
              <a:solidFill>
                <a:schemeClr val="accent1"/>
              </a:solidFill>
            </c:spPr>
          </c:dPt>
          <c:dLbls>
            <c:numFmt formatCode="0%" sourceLinked="0"/>
            <c:dLblPos val="outEnd"/>
            <c:showLegendKey val="0"/>
            <c:showVal val="1"/>
            <c:showCatName val="0"/>
            <c:showSerName val="0"/>
            <c:showPercent val="0"/>
            <c:showBubbleSize val="0"/>
            <c:showLeaderLines val="0"/>
          </c:dLbls>
          <c:cat>
            <c:strRef>
              <c:f>Sheet1!$A$2:$A$9</c:f>
              <c:strCache>
                <c:ptCount val="8"/>
                <c:pt idx="0">
                  <c:v>Unknown</c:v>
                </c:pt>
                <c:pt idx="1">
                  <c:v>Aeronautics</c:v>
                </c:pt>
                <c:pt idx="2">
                  <c:v>Information Systems</c:v>
                </c:pt>
                <c:pt idx="3">
                  <c:v>Other</c:v>
                </c:pt>
                <c:pt idx="4">
                  <c:v>Marine Systems</c:v>
                </c:pt>
                <c:pt idx="5">
                  <c:v>Information Security</c:v>
                </c:pt>
                <c:pt idx="6">
                  <c:v>Space Systems</c:v>
                </c:pt>
                <c:pt idx="7">
                  <c:v>Lasers, Optics, Sensors</c:v>
                </c:pt>
              </c:strCache>
            </c:strRef>
          </c:cat>
          <c:val>
            <c:numRef>
              <c:f>Sheet1!$B$2:$B$9</c:f>
              <c:numCache>
                <c:formatCode>0%</c:formatCode>
                <c:ptCount val="8"/>
                <c:pt idx="0">
                  <c:v>0.64</c:v>
                </c:pt>
                <c:pt idx="1">
                  <c:v>0.08</c:v>
                </c:pt>
                <c:pt idx="2">
                  <c:v>0.08</c:v>
                </c:pt>
                <c:pt idx="3">
                  <c:v>0.06</c:v>
                </c:pt>
                <c:pt idx="4">
                  <c:v>0.05</c:v>
                </c:pt>
                <c:pt idx="5">
                  <c:v>0.04</c:v>
                </c:pt>
                <c:pt idx="6">
                  <c:v>0.03</c:v>
                </c:pt>
                <c:pt idx="7">
                  <c:v>0.02</c:v>
                </c:pt>
              </c:numCache>
            </c:numRef>
          </c:val>
        </c:ser>
        <c:dLbls>
          <c:showLegendKey val="0"/>
          <c:showVal val="0"/>
          <c:showCatName val="0"/>
          <c:showSerName val="0"/>
          <c:showPercent val="0"/>
          <c:showBubbleSize val="0"/>
          <c:showLeaderLines val="0"/>
        </c:dLbls>
      </c:pie3DChart>
    </c:plotArea>
    <c:legend>
      <c:legendPos val="r"/>
      <c:overlay val="0"/>
      <c:spPr>
        <a:ln>
          <a:noFill/>
        </a:ln>
      </c:spPr>
    </c:legend>
    <c:plotVisOnly val="1"/>
    <c:dispBlanksAs val="gap"/>
    <c:showDLblsOverMax val="0"/>
  </c:chart>
  <c:txPr>
    <a:bodyPr/>
    <a:lstStyle/>
    <a:p>
      <a:pPr>
        <a:defRPr sz="1600">
          <a:latin typeface="Calibri" pitchFamily="34" charset="0"/>
          <a:cs typeface="Calibr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2272316440116798E-2"/>
          <c:y val="0.17375082020997376"/>
          <c:w val="0.57368624814712055"/>
          <c:h val="0.70936044127296594"/>
        </c:manualLayout>
      </c:layout>
      <c:pie3DChart>
        <c:varyColors val="1"/>
        <c:ser>
          <c:idx val="0"/>
          <c:order val="0"/>
          <c:tx>
            <c:strRef>
              <c:f>Sheet1!$B$1</c:f>
              <c:strCache>
                <c:ptCount val="1"/>
                <c:pt idx="0">
                  <c:v>Incidents by Category</c:v>
                </c:pt>
              </c:strCache>
            </c:strRef>
          </c:tx>
          <c:spPr>
            <a:scene3d>
              <a:camera prst="orthographicFront"/>
              <a:lightRig rig="threePt" dir="t">
                <a:rot lat="0" lon="0" rev="1200000"/>
              </a:lightRig>
            </a:scene3d>
          </c:spPr>
          <c:dLbls>
            <c:dLbl>
              <c:idx val="5"/>
              <c:layout>
                <c:manualLayout>
                  <c:x val="2.2371364653243849E-2"/>
                  <c:y val="2.4945429417889565E-3"/>
                </c:manualLayout>
              </c:layout>
              <c:dLblPos val="bestFit"/>
              <c:showLegendKey val="0"/>
              <c:showVal val="1"/>
              <c:showCatName val="0"/>
              <c:showSerName val="0"/>
              <c:showPercent val="0"/>
              <c:showBubbleSize val="0"/>
            </c:dLbl>
            <c:numFmt formatCode="0%" sourceLinked="0"/>
            <c:spPr>
              <a:scene3d>
                <a:camera prst="orthographicFront"/>
                <a:lightRig rig="threePt" dir="t"/>
              </a:scene3d>
            </c:spPr>
            <c:dLblPos val="outEnd"/>
            <c:showLegendKey val="0"/>
            <c:showVal val="1"/>
            <c:showCatName val="0"/>
            <c:showSerName val="0"/>
            <c:showPercent val="0"/>
            <c:showBubbleSize val="0"/>
            <c:showLeaderLines val="0"/>
          </c:dLbls>
          <c:cat>
            <c:strRef>
              <c:f>Sheet1!$A$2:$A$7</c:f>
              <c:strCache>
                <c:ptCount val="6"/>
                <c:pt idx="0">
                  <c:v>Unsuccessful Attempt</c:v>
                </c:pt>
                <c:pt idx="1">
                  <c:v>Root Level Intrusion</c:v>
                </c:pt>
                <c:pt idx="2">
                  <c:v>Suspicious Network Activity / Exploitation</c:v>
                </c:pt>
                <c:pt idx="3">
                  <c:v>User Level Intrusion</c:v>
                </c:pt>
                <c:pt idx="4">
                  <c:v>Reconnaissance </c:v>
                </c:pt>
                <c:pt idx="5">
                  <c:v>Malicious Logic</c:v>
                </c:pt>
              </c:strCache>
            </c:strRef>
          </c:cat>
          <c:val>
            <c:numRef>
              <c:f>Sheet1!$B$2:$B$7</c:f>
              <c:numCache>
                <c:formatCode>0%</c:formatCode>
                <c:ptCount val="6"/>
                <c:pt idx="0">
                  <c:v>0.66</c:v>
                </c:pt>
                <c:pt idx="1">
                  <c:v>0.13</c:v>
                </c:pt>
                <c:pt idx="2">
                  <c:v>0.13</c:v>
                </c:pt>
                <c:pt idx="3">
                  <c:v>0.06</c:v>
                </c:pt>
                <c:pt idx="4">
                  <c:v>0.01</c:v>
                </c:pt>
                <c:pt idx="5">
                  <c:v>0.01</c:v>
                </c:pt>
              </c:numCache>
            </c:numRef>
          </c:val>
        </c:ser>
        <c:dLbls>
          <c:showLegendKey val="0"/>
          <c:showVal val="0"/>
          <c:showCatName val="0"/>
          <c:showSerName val="0"/>
          <c:showPercent val="0"/>
          <c:showBubbleSize val="0"/>
          <c:showLeaderLines val="0"/>
        </c:dLbls>
      </c:pie3DChart>
      <c:spPr>
        <a:effectLst/>
        <a:scene3d>
          <a:camera prst="orthographicFront"/>
          <a:lightRig rig="threePt" dir="t"/>
        </a:scene3d>
      </c:spPr>
    </c:plotArea>
    <c:legend>
      <c:legendPos val="r"/>
      <c:layout>
        <c:manualLayout>
          <c:xMode val="edge"/>
          <c:yMode val="edge"/>
          <c:x val="0.70132028033744509"/>
          <c:y val="0.22067749343832022"/>
          <c:w val="0.26624102690660029"/>
          <c:h val="0.64675688976377954"/>
        </c:manualLayout>
      </c:layout>
      <c:overlay val="0"/>
      <c:spPr>
        <a:noFill/>
        <a:ln>
          <a:noFill/>
        </a:ln>
        <a:effectLst/>
      </c:spPr>
    </c:legend>
    <c:plotVisOnly val="1"/>
    <c:dispBlanksAs val="gap"/>
    <c:showDLblsOverMax val="0"/>
  </c:chart>
  <c:spPr>
    <a:effectLst/>
    <a:scene3d>
      <a:camera prst="orthographicFront"/>
      <a:lightRig rig="threePt" dir="t"/>
    </a:scene3d>
    <a:sp3d>
      <a:bevelT/>
    </a:sp3d>
  </c:spPr>
  <c:txPr>
    <a:bodyPr/>
    <a:lstStyle/>
    <a:p>
      <a:pPr>
        <a:defRPr sz="1600">
          <a:latin typeface="Calibri" pitchFamily="34" charset="0"/>
          <a:cs typeface="Calibri"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43BF3-ACB7-4614-9A7E-EC5943469307}" type="doc">
      <dgm:prSet loTypeId="urn:microsoft.com/office/officeart/2005/8/layout/cycle1" loCatId="cycle" qsTypeId="urn:microsoft.com/office/officeart/2005/8/quickstyle/simple4" qsCatId="simple" csTypeId="urn:microsoft.com/office/officeart/2005/8/colors/accent2_2" csCatId="accent2" phldr="1"/>
      <dgm:spPr/>
      <dgm:t>
        <a:bodyPr/>
        <a:lstStyle/>
        <a:p>
          <a:endParaRPr lang="en-US"/>
        </a:p>
      </dgm:t>
    </dgm:pt>
    <dgm:pt modelId="{E66E5A8C-033A-47B3-A88C-D79B4BBF5EC3}">
      <dgm:prSet phldrT="[Text]" custT="1"/>
      <dgm:spPr/>
      <dgm:t>
        <a:bodyPr/>
        <a:lstStyle/>
        <a:p>
          <a:r>
            <a:rPr lang="en-US" sz="2400" b="1" dirty="0" smtClean="0"/>
            <a:t>Threat</a:t>
          </a:r>
          <a:endParaRPr lang="en-US" sz="2400" b="1" dirty="0"/>
        </a:p>
      </dgm:t>
    </dgm:pt>
    <dgm:pt modelId="{4B818332-EB3B-4184-9992-62BFFD4726B6}" type="parTrans" cxnId="{C7E919A7-E1D1-4005-83E8-E10754159F69}">
      <dgm:prSet/>
      <dgm:spPr/>
      <dgm:t>
        <a:bodyPr/>
        <a:lstStyle/>
        <a:p>
          <a:endParaRPr lang="en-US" sz="2400" b="1"/>
        </a:p>
      </dgm:t>
    </dgm:pt>
    <dgm:pt modelId="{D3F8D574-E493-4F13-B556-1627D5FB7350}" type="sibTrans" cxnId="{C7E919A7-E1D1-4005-83E8-E10754159F69}">
      <dgm:prSet/>
      <dgm:spPr/>
      <dgm:t>
        <a:bodyPr/>
        <a:lstStyle/>
        <a:p>
          <a:endParaRPr lang="en-US" sz="2400" b="1"/>
        </a:p>
      </dgm:t>
    </dgm:pt>
    <dgm:pt modelId="{AEB4A47D-6749-4525-AE03-0EE23AA27305}">
      <dgm:prSet phldrT="[Text]" custT="1"/>
      <dgm:spPr/>
      <dgm:t>
        <a:bodyPr/>
        <a:lstStyle/>
        <a:p>
          <a:r>
            <a:rPr lang="en-US" sz="2400" b="1" dirty="0" smtClean="0"/>
            <a:t>Collect</a:t>
          </a:r>
          <a:endParaRPr lang="en-US" sz="2400" b="1" dirty="0"/>
        </a:p>
      </dgm:t>
    </dgm:pt>
    <dgm:pt modelId="{47274A2D-F103-4105-8A42-E1D1547233F3}" type="parTrans" cxnId="{DD1B0E4C-5DF0-4205-9155-3C156F24B7AC}">
      <dgm:prSet/>
      <dgm:spPr/>
      <dgm:t>
        <a:bodyPr/>
        <a:lstStyle/>
        <a:p>
          <a:endParaRPr lang="en-US" sz="2400" b="1"/>
        </a:p>
      </dgm:t>
    </dgm:pt>
    <dgm:pt modelId="{DE46B59E-7C03-42E3-A1FB-0F4EBB4CC722}" type="sibTrans" cxnId="{DD1B0E4C-5DF0-4205-9155-3C156F24B7AC}">
      <dgm:prSet/>
      <dgm:spPr/>
      <dgm:t>
        <a:bodyPr/>
        <a:lstStyle/>
        <a:p>
          <a:endParaRPr lang="en-US" sz="2400" b="1"/>
        </a:p>
      </dgm:t>
    </dgm:pt>
    <dgm:pt modelId="{EAF353F1-CE38-4627-8FF7-E1B8D257ABAA}">
      <dgm:prSet phldrT="[Text]" custT="1"/>
      <dgm:spPr/>
      <dgm:t>
        <a:bodyPr/>
        <a:lstStyle/>
        <a:p>
          <a:r>
            <a:rPr lang="en-US" sz="2400" b="1" dirty="0" smtClean="0"/>
            <a:t>Report</a:t>
          </a:r>
          <a:endParaRPr lang="en-US" sz="2400" b="1" dirty="0"/>
        </a:p>
      </dgm:t>
    </dgm:pt>
    <dgm:pt modelId="{91211F3B-F29F-40A4-92F0-F97691185CA0}" type="parTrans" cxnId="{828170A1-7055-4FFE-9E44-5E01965EE9C7}">
      <dgm:prSet/>
      <dgm:spPr/>
      <dgm:t>
        <a:bodyPr/>
        <a:lstStyle/>
        <a:p>
          <a:endParaRPr lang="en-US" sz="2400" b="1"/>
        </a:p>
      </dgm:t>
    </dgm:pt>
    <dgm:pt modelId="{9228D3D7-5B07-43AE-9042-B24813C966C9}" type="sibTrans" cxnId="{828170A1-7055-4FFE-9E44-5E01965EE9C7}">
      <dgm:prSet/>
      <dgm:spPr/>
      <dgm:t>
        <a:bodyPr/>
        <a:lstStyle/>
        <a:p>
          <a:endParaRPr lang="en-US" sz="2400" b="1"/>
        </a:p>
      </dgm:t>
    </dgm:pt>
    <dgm:pt modelId="{0DB2F96E-09D5-4F9C-B7EE-EBC9BC31760A}">
      <dgm:prSet phldrT="[Text]" custT="1"/>
      <dgm:spPr/>
      <dgm:t>
        <a:bodyPr/>
        <a:lstStyle/>
        <a:p>
          <a:r>
            <a:rPr lang="en-US" sz="2400" b="1" dirty="0" smtClean="0"/>
            <a:t>Analyze</a:t>
          </a:r>
          <a:endParaRPr lang="en-US" sz="2400" b="1" dirty="0"/>
        </a:p>
      </dgm:t>
    </dgm:pt>
    <dgm:pt modelId="{D3813F6C-520A-4662-A654-D9405E2137D2}" type="parTrans" cxnId="{975E4468-0C41-473B-ACF5-7647AA2FFB81}">
      <dgm:prSet/>
      <dgm:spPr/>
      <dgm:t>
        <a:bodyPr/>
        <a:lstStyle/>
        <a:p>
          <a:endParaRPr lang="en-US" sz="2400" b="1"/>
        </a:p>
      </dgm:t>
    </dgm:pt>
    <dgm:pt modelId="{92613A6D-6340-4334-B881-4FAFB97857E0}" type="sibTrans" cxnId="{975E4468-0C41-473B-ACF5-7647AA2FFB81}">
      <dgm:prSet/>
      <dgm:spPr/>
      <dgm:t>
        <a:bodyPr/>
        <a:lstStyle/>
        <a:p>
          <a:endParaRPr lang="en-US" sz="2400" b="1"/>
        </a:p>
      </dgm:t>
    </dgm:pt>
    <dgm:pt modelId="{1D7E19F3-E88C-480A-B2F0-8A527FA5A87C}">
      <dgm:prSet phldrT="[Text]" custT="1"/>
      <dgm:spPr/>
      <dgm:t>
        <a:bodyPr/>
        <a:lstStyle/>
        <a:p>
          <a:r>
            <a:rPr lang="en-US" sz="2400" b="1" dirty="0" smtClean="0"/>
            <a:t>Refer</a:t>
          </a:r>
          <a:endParaRPr lang="en-US" sz="2400" b="1" dirty="0"/>
        </a:p>
      </dgm:t>
    </dgm:pt>
    <dgm:pt modelId="{7E2280DB-12A8-434A-93A3-554FA444DB90}" type="parTrans" cxnId="{B3345767-679C-43A3-865A-0C543A11904A}">
      <dgm:prSet/>
      <dgm:spPr/>
      <dgm:t>
        <a:bodyPr/>
        <a:lstStyle/>
        <a:p>
          <a:endParaRPr lang="en-US" sz="2400" b="1"/>
        </a:p>
      </dgm:t>
    </dgm:pt>
    <dgm:pt modelId="{801AB517-14BA-4D03-A26F-65464F1D81AE}" type="sibTrans" cxnId="{B3345767-679C-43A3-865A-0C543A11904A}">
      <dgm:prSet/>
      <dgm:spPr/>
      <dgm:t>
        <a:bodyPr/>
        <a:lstStyle/>
        <a:p>
          <a:endParaRPr lang="en-US" sz="2400" b="1"/>
        </a:p>
      </dgm:t>
    </dgm:pt>
    <dgm:pt modelId="{C8E80733-1C64-4AE7-AF58-75B6AF1B3083}">
      <dgm:prSet phldrT="[Text]" custT="1"/>
      <dgm:spPr/>
      <dgm:t>
        <a:bodyPr/>
        <a:lstStyle/>
        <a:p>
          <a:r>
            <a:rPr lang="en-US" sz="2400" b="1" dirty="0" smtClean="0"/>
            <a:t>Exploit</a:t>
          </a:r>
          <a:endParaRPr lang="en-US" sz="2400" b="1" dirty="0"/>
        </a:p>
      </dgm:t>
    </dgm:pt>
    <dgm:pt modelId="{E43F653E-B924-487F-85C2-6E298AB4EB6E}" type="parTrans" cxnId="{566056A4-8E69-44E7-B53E-F6C8222E925C}">
      <dgm:prSet/>
      <dgm:spPr/>
      <dgm:t>
        <a:bodyPr/>
        <a:lstStyle/>
        <a:p>
          <a:endParaRPr lang="en-US" sz="2400" b="1"/>
        </a:p>
      </dgm:t>
    </dgm:pt>
    <dgm:pt modelId="{5C5B4E4D-F87F-4556-82AA-A87007B0624E}" type="sibTrans" cxnId="{566056A4-8E69-44E7-B53E-F6C8222E925C}">
      <dgm:prSet/>
      <dgm:spPr/>
      <dgm:t>
        <a:bodyPr/>
        <a:lstStyle/>
        <a:p>
          <a:endParaRPr lang="en-US" sz="2400" b="1"/>
        </a:p>
      </dgm:t>
    </dgm:pt>
    <dgm:pt modelId="{D83DE4BC-F2D5-4258-A751-BFB5354795CF}">
      <dgm:prSet phldrT="[Text]" custT="1"/>
      <dgm:spPr/>
      <dgm:t>
        <a:bodyPr/>
        <a:lstStyle/>
        <a:p>
          <a:r>
            <a:rPr lang="en-US" sz="2400" b="1" dirty="0" smtClean="0"/>
            <a:t>Educate</a:t>
          </a:r>
          <a:endParaRPr lang="en-US" sz="2400" b="1" dirty="0"/>
        </a:p>
      </dgm:t>
    </dgm:pt>
    <dgm:pt modelId="{5517A1FA-06D1-45FD-8D6C-2168A7E15C23}" type="parTrans" cxnId="{A40AFC08-C30B-4E26-AAF3-6B86A24E4FB0}">
      <dgm:prSet/>
      <dgm:spPr/>
      <dgm:t>
        <a:bodyPr/>
        <a:lstStyle/>
        <a:p>
          <a:endParaRPr lang="en-US" sz="2400" b="1"/>
        </a:p>
      </dgm:t>
    </dgm:pt>
    <dgm:pt modelId="{CF119E40-48FD-4813-A034-52E6C76F369B}" type="sibTrans" cxnId="{A40AFC08-C30B-4E26-AAF3-6B86A24E4FB0}">
      <dgm:prSet/>
      <dgm:spPr/>
      <dgm:t>
        <a:bodyPr/>
        <a:lstStyle/>
        <a:p>
          <a:endParaRPr lang="en-US" sz="2400" b="1"/>
        </a:p>
      </dgm:t>
    </dgm:pt>
    <dgm:pt modelId="{E37E729D-8D44-4179-8A28-735EDCB9D72E}" type="pres">
      <dgm:prSet presAssocID="{70F43BF3-ACB7-4614-9A7E-EC5943469307}" presName="cycle" presStyleCnt="0">
        <dgm:presLayoutVars>
          <dgm:dir/>
          <dgm:resizeHandles val="exact"/>
        </dgm:presLayoutVars>
      </dgm:prSet>
      <dgm:spPr/>
      <dgm:t>
        <a:bodyPr/>
        <a:lstStyle/>
        <a:p>
          <a:endParaRPr lang="en-US"/>
        </a:p>
      </dgm:t>
    </dgm:pt>
    <dgm:pt modelId="{0B63C6CA-0F60-48F0-A2CE-4BE6C11741B7}" type="pres">
      <dgm:prSet presAssocID="{E66E5A8C-033A-47B3-A88C-D79B4BBF5EC3}" presName="dummy" presStyleCnt="0"/>
      <dgm:spPr/>
    </dgm:pt>
    <dgm:pt modelId="{D411E240-1522-40C9-9800-0F6EE9473C93}" type="pres">
      <dgm:prSet presAssocID="{E66E5A8C-033A-47B3-A88C-D79B4BBF5EC3}" presName="node" presStyleLbl="revTx" presStyleIdx="0" presStyleCnt="7" custScaleX="135874">
        <dgm:presLayoutVars>
          <dgm:bulletEnabled val="1"/>
        </dgm:presLayoutVars>
      </dgm:prSet>
      <dgm:spPr/>
      <dgm:t>
        <a:bodyPr/>
        <a:lstStyle/>
        <a:p>
          <a:endParaRPr lang="en-US"/>
        </a:p>
      </dgm:t>
    </dgm:pt>
    <dgm:pt modelId="{1D5FCE66-B54D-4D63-898E-0480D51187FA}" type="pres">
      <dgm:prSet presAssocID="{D3F8D574-E493-4F13-B556-1627D5FB7350}" presName="sibTrans" presStyleLbl="node1" presStyleIdx="0" presStyleCnt="7"/>
      <dgm:spPr/>
      <dgm:t>
        <a:bodyPr/>
        <a:lstStyle/>
        <a:p>
          <a:endParaRPr lang="en-US"/>
        </a:p>
      </dgm:t>
    </dgm:pt>
    <dgm:pt modelId="{F39CE291-66B3-4C6D-AC5E-AC72C94781D5}" type="pres">
      <dgm:prSet presAssocID="{AEB4A47D-6749-4525-AE03-0EE23AA27305}" presName="dummy" presStyleCnt="0"/>
      <dgm:spPr/>
    </dgm:pt>
    <dgm:pt modelId="{C73C27B6-FCA0-4EAC-852E-94CE3FB9C3EA}" type="pres">
      <dgm:prSet presAssocID="{AEB4A47D-6749-4525-AE03-0EE23AA27305}" presName="node" presStyleLbl="revTx" presStyleIdx="1" presStyleCnt="7" custScaleX="130079">
        <dgm:presLayoutVars>
          <dgm:bulletEnabled val="1"/>
        </dgm:presLayoutVars>
      </dgm:prSet>
      <dgm:spPr/>
      <dgm:t>
        <a:bodyPr/>
        <a:lstStyle/>
        <a:p>
          <a:endParaRPr lang="en-US"/>
        </a:p>
      </dgm:t>
    </dgm:pt>
    <dgm:pt modelId="{6AEB4B6B-01EE-4317-8A8F-9E3F81B0F75A}" type="pres">
      <dgm:prSet presAssocID="{DE46B59E-7C03-42E3-A1FB-0F4EBB4CC722}" presName="sibTrans" presStyleLbl="node1" presStyleIdx="1" presStyleCnt="7"/>
      <dgm:spPr/>
      <dgm:t>
        <a:bodyPr/>
        <a:lstStyle/>
        <a:p>
          <a:endParaRPr lang="en-US"/>
        </a:p>
      </dgm:t>
    </dgm:pt>
    <dgm:pt modelId="{259DB8DD-D63B-46E3-9201-7FE5BB89C8B0}" type="pres">
      <dgm:prSet presAssocID="{EAF353F1-CE38-4627-8FF7-E1B8D257ABAA}" presName="dummy" presStyleCnt="0"/>
      <dgm:spPr/>
    </dgm:pt>
    <dgm:pt modelId="{D2F1D984-1F0D-4881-AF56-DCA328A02758}" type="pres">
      <dgm:prSet presAssocID="{EAF353F1-CE38-4627-8FF7-E1B8D257ABAA}" presName="node" presStyleLbl="revTx" presStyleIdx="2" presStyleCnt="7" custScaleX="141919">
        <dgm:presLayoutVars>
          <dgm:bulletEnabled val="1"/>
        </dgm:presLayoutVars>
      </dgm:prSet>
      <dgm:spPr/>
      <dgm:t>
        <a:bodyPr/>
        <a:lstStyle/>
        <a:p>
          <a:endParaRPr lang="en-US"/>
        </a:p>
      </dgm:t>
    </dgm:pt>
    <dgm:pt modelId="{810B1556-5393-45E9-8A98-38223093AA39}" type="pres">
      <dgm:prSet presAssocID="{9228D3D7-5B07-43AE-9042-B24813C966C9}" presName="sibTrans" presStyleLbl="node1" presStyleIdx="2" presStyleCnt="7"/>
      <dgm:spPr/>
      <dgm:t>
        <a:bodyPr/>
        <a:lstStyle/>
        <a:p>
          <a:endParaRPr lang="en-US"/>
        </a:p>
      </dgm:t>
    </dgm:pt>
    <dgm:pt modelId="{14393767-0E12-4F27-B35D-3CDC46242B40}" type="pres">
      <dgm:prSet presAssocID="{0DB2F96E-09D5-4F9C-B7EE-EBC9BC31760A}" presName="dummy" presStyleCnt="0"/>
      <dgm:spPr/>
    </dgm:pt>
    <dgm:pt modelId="{5733BC3C-9AB9-4CAA-AD3B-19FE5E12016F}" type="pres">
      <dgm:prSet presAssocID="{0DB2F96E-09D5-4F9C-B7EE-EBC9BC31760A}" presName="node" presStyleLbl="revTx" presStyleIdx="3" presStyleCnt="7" custScaleX="128978" custRadScaleRad="99557">
        <dgm:presLayoutVars>
          <dgm:bulletEnabled val="1"/>
        </dgm:presLayoutVars>
      </dgm:prSet>
      <dgm:spPr/>
      <dgm:t>
        <a:bodyPr/>
        <a:lstStyle/>
        <a:p>
          <a:endParaRPr lang="en-US"/>
        </a:p>
      </dgm:t>
    </dgm:pt>
    <dgm:pt modelId="{49DE9C11-38EE-4A67-ABC0-051C54FF171E}" type="pres">
      <dgm:prSet presAssocID="{92613A6D-6340-4334-B881-4FAFB97857E0}" presName="sibTrans" presStyleLbl="node1" presStyleIdx="3" presStyleCnt="7"/>
      <dgm:spPr/>
      <dgm:t>
        <a:bodyPr/>
        <a:lstStyle/>
        <a:p>
          <a:endParaRPr lang="en-US"/>
        </a:p>
      </dgm:t>
    </dgm:pt>
    <dgm:pt modelId="{56FC76B9-9E04-4FC9-87E9-21319FE1490C}" type="pres">
      <dgm:prSet presAssocID="{1D7E19F3-E88C-480A-B2F0-8A527FA5A87C}" presName="dummy" presStyleCnt="0"/>
      <dgm:spPr/>
    </dgm:pt>
    <dgm:pt modelId="{12A4A347-E649-4210-A09C-B127D966CD28}" type="pres">
      <dgm:prSet presAssocID="{1D7E19F3-E88C-480A-B2F0-8A527FA5A87C}" presName="node" presStyleLbl="revTx" presStyleIdx="4" presStyleCnt="7">
        <dgm:presLayoutVars>
          <dgm:bulletEnabled val="1"/>
        </dgm:presLayoutVars>
      </dgm:prSet>
      <dgm:spPr/>
      <dgm:t>
        <a:bodyPr/>
        <a:lstStyle/>
        <a:p>
          <a:endParaRPr lang="en-US"/>
        </a:p>
      </dgm:t>
    </dgm:pt>
    <dgm:pt modelId="{1759D27C-8128-4C26-B134-DF8733E8B4E2}" type="pres">
      <dgm:prSet presAssocID="{801AB517-14BA-4D03-A26F-65464F1D81AE}" presName="sibTrans" presStyleLbl="node1" presStyleIdx="4" presStyleCnt="7"/>
      <dgm:spPr/>
      <dgm:t>
        <a:bodyPr/>
        <a:lstStyle/>
        <a:p>
          <a:endParaRPr lang="en-US"/>
        </a:p>
      </dgm:t>
    </dgm:pt>
    <dgm:pt modelId="{235525B4-DE08-4726-B667-2405B1225425}" type="pres">
      <dgm:prSet presAssocID="{C8E80733-1C64-4AE7-AF58-75B6AF1B3083}" presName="dummy" presStyleCnt="0"/>
      <dgm:spPr/>
    </dgm:pt>
    <dgm:pt modelId="{DCBF3E7C-EFB6-40B2-A68F-9757CA6A0023}" type="pres">
      <dgm:prSet presAssocID="{C8E80733-1C64-4AE7-AF58-75B6AF1B3083}" presName="node" presStyleLbl="revTx" presStyleIdx="5" presStyleCnt="7" custScaleX="123419">
        <dgm:presLayoutVars>
          <dgm:bulletEnabled val="1"/>
        </dgm:presLayoutVars>
      </dgm:prSet>
      <dgm:spPr/>
      <dgm:t>
        <a:bodyPr/>
        <a:lstStyle/>
        <a:p>
          <a:endParaRPr lang="en-US"/>
        </a:p>
      </dgm:t>
    </dgm:pt>
    <dgm:pt modelId="{B1200285-6D39-4453-9C53-039FE43E2708}" type="pres">
      <dgm:prSet presAssocID="{5C5B4E4D-F87F-4556-82AA-A87007B0624E}" presName="sibTrans" presStyleLbl="node1" presStyleIdx="5" presStyleCnt="7"/>
      <dgm:spPr/>
      <dgm:t>
        <a:bodyPr/>
        <a:lstStyle/>
        <a:p>
          <a:endParaRPr lang="en-US"/>
        </a:p>
      </dgm:t>
    </dgm:pt>
    <dgm:pt modelId="{E52A243C-E9FB-4E3B-AB4A-604B733E7F21}" type="pres">
      <dgm:prSet presAssocID="{D83DE4BC-F2D5-4258-A751-BFB5354795CF}" presName="dummy" presStyleCnt="0"/>
      <dgm:spPr/>
    </dgm:pt>
    <dgm:pt modelId="{5AF62229-BDF1-4394-8E41-40E061886823}" type="pres">
      <dgm:prSet presAssocID="{D83DE4BC-F2D5-4258-A751-BFB5354795CF}" presName="node" presStyleLbl="revTx" presStyleIdx="6" presStyleCnt="7" custScaleX="130659">
        <dgm:presLayoutVars>
          <dgm:bulletEnabled val="1"/>
        </dgm:presLayoutVars>
      </dgm:prSet>
      <dgm:spPr/>
      <dgm:t>
        <a:bodyPr/>
        <a:lstStyle/>
        <a:p>
          <a:endParaRPr lang="en-US"/>
        </a:p>
      </dgm:t>
    </dgm:pt>
    <dgm:pt modelId="{8F70E2B3-E94C-4412-8A68-C3F8A5D1F40D}" type="pres">
      <dgm:prSet presAssocID="{CF119E40-48FD-4813-A034-52E6C76F369B}" presName="sibTrans" presStyleLbl="node1" presStyleIdx="6" presStyleCnt="7"/>
      <dgm:spPr/>
      <dgm:t>
        <a:bodyPr/>
        <a:lstStyle/>
        <a:p>
          <a:endParaRPr lang="en-US"/>
        </a:p>
      </dgm:t>
    </dgm:pt>
  </dgm:ptLst>
  <dgm:cxnLst>
    <dgm:cxn modelId="{01DB8602-CBB7-440A-8205-6ECE93CCC847}" type="presOf" srcId="{70F43BF3-ACB7-4614-9A7E-EC5943469307}" destId="{E37E729D-8D44-4179-8A28-735EDCB9D72E}" srcOrd="0" destOrd="0" presId="urn:microsoft.com/office/officeart/2005/8/layout/cycle1"/>
    <dgm:cxn modelId="{09BBB980-8F85-49DC-8CFA-F79B6651F430}" type="presOf" srcId="{D83DE4BC-F2D5-4258-A751-BFB5354795CF}" destId="{5AF62229-BDF1-4394-8E41-40E061886823}" srcOrd="0" destOrd="0" presId="urn:microsoft.com/office/officeart/2005/8/layout/cycle1"/>
    <dgm:cxn modelId="{E7E3BD23-39C9-4CF6-8957-4DB22F51818C}" type="presOf" srcId="{CF119E40-48FD-4813-A034-52E6C76F369B}" destId="{8F70E2B3-E94C-4412-8A68-C3F8A5D1F40D}" srcOrd="0" destOrd="0" presId="urn:microsoft.com/office/officeart/2005/8/layout/cycle1"/>
    <dgm:cxn modelId="{5C13D8EF-FD5A-499A-AB00-E5240427DF75}" type="presOf" srcId="{DE46B59E-7C03-42E3-A1FB-0F4EBB4CC722}" destId="{6AEB4B6B-01EE-4317-8A8F-9E3F81B0F75A}" srcOrd="0" destOrd="0" presId="urn:microsoft.com/office/officeart/2005/8/layout/cycle1"/>
    <dgm:cxn modelId="{828170A1-7055-4FFE-9E44-5E01965EE9C7}" srcId="{70F43BF3-ACB7-4614-9A7E-EC5943469307}" destId="{EAF353F1-CE38-4627-8FF7-E1B8D257ABAA}" srcOrd="2" destOrd="0" parTransId="{91211F3B-F29F-40A4-92F0-F97691185CA0}" sibTransId="{9228D3D7-5B07-43AE-9042-B24813C966C9}"/>
    <dgm:cxn modelId="{910C247D-7E1A-47F5-83CD-AA546CC27A87}" type="presOf" srcId="{5C5B4E4D-F87F-4556-82AA-A87007B0624E}" destId="{B1200285-6D39-4453-9C53-039FE43E2708}" srcOrd="0" destOrd="0" presId="urn:microsoft.com/office/officeart/2005/8/layout/cycle1"/>
    <dgm:cxn modelId="{C7E919A7-E1D1-4005-83E8-E10754159F69}" srcId="{70F43BF3-ACB7-4614-9A7E-EC5943469307}" destId="{E66E5A8C-033A-47B3-A88C-D79B4BBF5EC3}" srcOrd="0" destOrd="0" parTransId="{4B818332-EB3B-4184-9992-62BFFD4726B6}" sibTransId="{D3F8D574-E493-4F13-B556-1627D5FB7350}"/>
    <dgm:cxn modelId="{E832022B-437E-43DE-B53A-44C4BC4869C2}" type="presOf" srcId="{1D7E19F3-E88C-480A-B2F0-8A527FA5A87C}" destId="{12A4A347-E649-4210-A09C-B127D966CD28}" srcOrd="0" destOrd="0" presId="urn:microsoft.com/office/officeart/2005/8/layout/cycle1"/>
    <dgm:cxn modelId="{DD1B0E4C-5DF0-4205-9155-3C156F24B7AC}" srcId="{70F43BF3-ACB7-4614-9A7E-EC5943469307}" destId="{AEB4A47D-6749-4525-AE03-0EE23AA27305}" srcOrd="1" destOrd="0" parTransId="{47274A2D-F103-4105-8A42-E1D1547233F3}" sibTransId="{DE46B59E-7C03-42E3-A1FB-0F4EBB4CC722}"/>
    <dgm:cxn modelId="{B43D9130-C9E2-48E0-AEF5-B64E58901051}" type="presOf" srcId="{EAF353F1-CE38-4627-8FF7-E1B8D257ABAA}" destId="{D2F1D984-1F0D-4881-AF56-DCA328A02758}" srcOrd="0" destOrd="0" presId="urn:microsoft.com/office/officeart/2005/8/layout/cycle1"/>
    <dgm:cxn modelId="{76B1D2FB-FF17-4612-B12A-8C38EE374378}" type="presOf" srcId="{801AB517-14BA-4D03-A26F-65464F1D81AE}" destId="{1759D27C-8128-4C26-B134-DF8733E8B4E2}" srcOrd="0" destOrd="0" presId="urn:microsoft.com/office/officeart/2005/8/layout/cycle1"/>
    <dgm:cxn modelId="{586FC7FD-813B-4ACD-84BD-EF684249AA13}" type="presOf" srcId="{D3F8D574-E493-4F13-B556-1627D5FB7350}" destId="{1D5FCE66-B54D-4D63-898E-0480D51187FA}" srcOrd="0" destOrd="0" presId="urn:microsoft.com/office/officeart/2005/8/layout/cycle1"/>
    <dgm:cxn modelId="{CEF65E3D-EE4D-4C9F-AAA9-8B891471103C}" type="presOf" srcId="{E66E5A8C-033A-47B3-A88C-D79B4BBF5EC3}" destId="{D411E240-1522-40C9-9800-0F6EE9473C93}" srcOrd="0" destOrd="0" presId="urn:microsoft.com/office/officeart/2005/8/layout/cycle1"/>
    <dgm:cxn modelId="{D7DDBB4F-B75E-4E86-90C1-F187DD9B406E}" type="presOf" srcId="{92613A6D-6340-4334-B881-4FAFB97857E0}" destId="{49DE9C11-38EE-4A67-ABC0-051C54FF171E}" srcOrd="0" destOrd="0" presId="urn:microsoft.com/office/officeart/2005/8/layout/cycle1"/>
    <dgm:cxn modelId="{292C662B-D6D5-4E40-BCF7-AD991FEBE421}" type="presOf" srcId="{0DB2F96E-09D5-4F9C-B7EE-EBC9BC31760A}" destId="{5733BC3C-9AB9-4CAA-AD3B-19FE5E12016F}" srcOrd="0" destOrd="0" presId="urn:microsoft.com/office/officeart/2005/8/layout/cycle1"/>
    <dgm:cxn modelId="{566056A4-8E69-44E7-B53E-F6C8222E925C}" srcId="{70F43BF3-ACB7-4614-9A7E-EC5943469307}" destId="{C8E80733-1C64-4AE7-AF58-75B6AF1B3083}" srcOrd="5" destOrd="0" parTransId="{E43F653E-B924-487F-85C2-6E298AB4EB6E}" sibTransId="{5C5B4E4D-F87F-4556-82AA-A87007B0624E}"/>
    <dgm:cxn modelId="{BB31791B-7952-463F-A08C-834C7CA0B3F2}" type="presOf" srcId="{9228D3D7-5B07-43AE-9042-B24813C966C9}" destId="{810B1556-5393-45E9-8A98-38223093AA39}" srcOrd="0" destOrd="0" presId="urn:microsoft.com/office/officeart/2005/8/layout/cycle1"/>
    <dgm:cxn modelId="{B3345767-679C-43A3-865A-0C543A11904A}" srcId="{70F43BF3-ACB7-4614-9A7E-EC5943469307}" destId="{1D7E19F3-E88C-480A-B2F0-8A527FA5A87C}" srcOrd="4" destOrd="0" parTransId="{7E2280DB-12A8-434A-93A3-554FA444DB90}" sibTransId="{801AB517-14BA-4D03-A26F-65464F1D81AE}"/>
    <dgm:cxn modelId="{A40AFC08-C30B-4E26-AAF3-6B86A24E4FB0}" srcId="{70F43BF3-ACB7-4614-9A7E-EC5943469307}" destId="{D83DE4BC-F2D5-4258-A751-BFB5354795CF}" srcOrd="6" destOrd="0" parTransId="{5517A1FA-06D1-45FD-8D6C-2168A7E15C23}" sibTransId="{CF119E40-48FD-4813-A034-52E6C76F369B}"/>
    <dgm:cxn modelId="{975E4468-0C41-473B-ACF5-7647AA2FFB81}" srcId="{70F43BF3-ACB7-4614-9A7E-EC5943469307}" destId="{0DB2F96E-09D5-4F9C-B7EE-EBC9BC31760A}" srcOrd="3" destOrd="0" parTransId="{D3813F6C-520A-4662-A654-D9405E2137D2}" sibTransId="{92613A6D-6340-4334-B881-4FAFB97857E0}"/>
    <dgm:cxn modelId="{75CCDBFF-1DD9-4A0A-9FBE-6BFBB82FE225}" type="presOf" srcId="{AEB4A47D-6749-4525-AE03-0EE23AA27305}" destId="{C73C27B6-FCA0-4EAC-852E-94CE3FB9C3EA}" srcOrd="0" destOrd="0" presId="urn:microsoft.com/office/officeart/2005/8/layout/cycle1"/>
    <dgm:cxn modelId="{707E537F-5D91-46E3-BC42-ED81C30482D9}" type="presOf" srcId="{C8E80733-1C64-4AE7-AF58-75B6AF1B3083}" destId="{DCBF3E7C-EFB6-40B2-A68F-9757CA6A0023}" srcOrd="0" destOrd="0" presId="urn:microsoft.com/office/officeart/2005/8/layout/cycle1"/>
    <dgm:cxn modelId="{4CE26781-D989-4EE3-A6D3-4B80F6C59AEC}" type="presParOf" srcId="{E37E729D-8D44-4179-8A28-735EDCB9D72E}" destId="{0B63C6CA-0F60-48F0-A2CE-4BE6C11741B7}" srcOrd="0" destOrd="0" presId="urn:microsoft.com/office/officeart/2005/8/layout/cycle1"/>
    <dgm:cxn modelId="{81C5540D-1E6E-41BB-925D-255EDC44EC03}" type="presParOf" srcId="{E37E729D-8D44-4179-8A28-735EDCB9D72E}" destId="{D411E240-1522-40C9-9800-0F6EE9473C93}" srcOrd="1" destOrd="0" presId="urn:microsoft.com/office/officeart/2005/8/layout/cycle1"/>
    <dgm:cxn modelId="{43E2BBC7-06E2-4BA0-B576-6E8AF76C7299}" type="presParOf" srcId="{E37E729D-8D44-4179-8A28-735EDCB9D72E}" destId="{1D5FCE66-B54D-4D63-898E-0480D51187FA}" srcOrd="2" destOrd="0" presId="urn:microsoft.com/office/officeart/2005/8/layout/cycle1"/>
    <dgm:cxn modelId="{0598F4F3-18C3-4BB9-84BB-A4FAE1DA81F4}" type="presParOf" srcId="{E37E729D-8D44-4179-8A28-735EDCB9D72E}" destId="{F39CE291-66B3-4C6D-AC5E-AC72C94781D5}" srcOrd="3" destOrd="0" presId="urn:microsoft.com/office/officeart/2005/8/layout/cycle1"/>
    <dgm:cxn modelId="{A2181A17-A562-48EC-AF2A-381A549BC378}" type="presParOf" srcId="{E37E729D-8D44-4179-8A28-735EDCB9D72E}" destId="{C73C27B6-FCA0-4EAC-852E-94CE3FB9C3EA}" srcOrd="4" destOrd="0" presId="urn:microsoft.com/office/officeart/2005/8/layout/cycle1"/>
    <dgm:cxn modelId="{6E085F6B-06C9-4993-A012-DBCBB9D6672F}" type="presParOf" srcId="{E37E729D-8D44-4179-8A28-735EDCB9D72E}" destId="{6AEB4B6B-01EE-4317-8A8F-9E3F81B0F75A}" srcOrd="5" destOrd="0" presId="urn:microsoft.com/office/officeart/2005/8/layout/cycle1"/>
    <dgm:cxn modelId="{187D6A2F-7C5F-4358-BC8B-E294C6423B82}" type="presParOf" srcId="{E37E729D-8D44-4179-8A28-735EDCB9D72E}" destId="{259DB8DD-D63B-46E3-9201-7FE5BB89C8B0}" srcOrd="6" destOrd="0" presId="urn:microsoft.com/office/officeart/2005/8/layout/cycle1"/>
    <dgm:cxn modelId="{3E1B247F-0BA0-4349-9B91-D11B25DABDFE}" type="presParOf" srcId="{E37E729D-8D44-4179-8A28-735EDCB9D72E}" destId="{D2F1D984-1F0D-4881-AF56-DCA328A02758}" srcOrd="7" destOrd="0" presId="urn:microsoft.com/office/officeart/2005/8/layout/cycle1"/>
    <dgm:cxn modelId="{C9774793-C3CE-4C81-95F1-58BDCBCAC13B}" type="presParOf" srcId="{E37E729D-8D44-4179-8A28-735EDCB9D72E}" destId="{810B1556-5393-45E9-8A98-38223093AA39}" srcOrd="8" destOrd="0" presId="urn:microsoft.com/office/officeart/2005/8/layout/cycle1"/>
    <dgm:cxn modelId="{BC7BAEFF-2ACF-4368-A097-6A91F9A30168}" type="presParOf" srcId="{E37E729D-8D44-4179-8A28-735EDCB9D72E}" destId="{14393767-0E12-4F27-B35D-3CDC46242B40}" srcOrd="9" destOrd="0" presId="urn:microsoft.com/office/officeart/2005/8/layout/cycle1"/>
    <dgm:cxn modelId="{69E0C327-EB24-4C0D-AA5A-C930AD253765}" type="presParOf" srcId="{E37E729D-8D44-4179-8A28-735EDCB9D72E}" destId="{5733BC3C-9AB9-4CAA-AD3B-19FE5E12016F}" srcOrd="10" destOrd="0" presId="urn:microsoft.com/office/officeart/2005/8/layout/cycle1"/>
    <dgm:cxn modelId="{18574162-25EC-4639-9507-157EE8EBE057}" type="presParOf" srcId="{E37E729D-8D44-4179-8A28-735EDCB9D72E}" destId="{49DE9C11-38EE-4A67-ABC0-051C54FF171E}" srcOrd="11" destOrd="0" presId="urn:microsoft.com/office/officeart/2005/8/layout/cycle1"/>
    <dgm:cxn modelId="{A45253E5-7137-43CD-978D-25F90A39A5CC}" type="presParOf" srcId="{E37E729D-8D44-4179-8A28-735EDCB9D72E}" destId="{56FC76B9-9E04-4FC9-87E9-21319FE1490C}" srcOrd="12" destOrd="0" presId="urn:microsoft.com/office/officeart/2005/8/layout/cycle1"/>
    <dgm:cxn modelId="{C5997BF3-DF80-4B52-BEB0-B0145E4EE58F}" type="presParOf" srcId="{E37E729D-8D44-4179-8A28-735EDCB9D72E}" destId="{12A4A347-E649-4210-A09C-B127D966CD28}" srcOrd="13" destOrd="0" presId="urn:microsoft.com/office/officeart/2005/8/layout/cycle1"/>
    <dgm:cxn modelId="{CA0F928B-8862-4E55-A0A9-BC7CCB8DF873}" type="presParOf" srcId="{E37E729D-8D44-4179-8A28-735EDCB9D72E}" destId="{1759D27C-8128-4C26-B134-DF8733E8B4E2}" srcOrd="14" destOrd="0" presId="urn:microsoft.com/office/officeart/2005/8/layout/cycle1"/>
    <dgm:cxn modelId="{CE10C340-4BE3-4EA3-A8B3-6F5590A2CAFB}" type="presParOf" srcId="{E37E729D-8D44-4179-8A28-735EDCB9D72E}" destId="{235525B4-DE08-4726-B667-2405B1225425}" srcOrd="15" destOrd="0" presId="urn:microsoft.com/office/officeart/2005/8/layout/cycle1"/>
    <dgm:cxn modelId="{8F0A57A3-7F44-4A49-8B66-31892C0F0B08}" type="presParOf" srcId="{E37E729D-8D44-4179-8A28-735EDCB9D72E}" destId="{DCBF3E7C-EFB6-40B2-A68F-9757CA6A0023}" srcOrd="16" destOrd="0" presId="urn:microsoft.com/office/officeart/2005/8/layout/cycle1"/>
    <dgm:cxn modelId="{85476BCC-9B6D-4840-95D7-120240418C32}" type="presParOf" srcId="{E37E729D-8D44-4179-8A28-735EDCB9D72E}" destId="{B1200285-6D39-4453-9C53-039FE43E2708}" srcOrd="17" destOrd="0" presId="urn:microsoft.com/office/officeart/2005/8/layout/cycle1"/>
    <dgm:cxn modelId="{DFC598C0-4B2B-4284-A28B-0D385E60A858}" type="presParOf" srcId="{E37E729D-8D44-4179-8A28-735EDCB9D72E}" destId="{E52A243C-E9FB-4E3B-AB4A-604B733E7F21}" srcOrd="18" destOrd="0" presId="urn:microsoft.com/office/officeart/2005/8/layout/cycle1"/>
    <dgm:cxn modelId="{E24522DE-7119-4493-902B-0488D24C2566}" type="presParOf" srcId="{E37E729D-8D44-4179-8A28-735EDCB9D72E}" destId="{5AF62229-BDF1-4394-8E41-40E061886823}" srcOrd="19" destOrd="0" presId="urn:microsoft.com/office/officeart/2005/8/layout/cycle1"/>
    <dgm:cxn modelId="{A044532D-8DC1-40A7-B7CF-D455D35FA71A}" type="presParOf" srcId="{E37E729D-8D44-4179-8A28-735EDCB9D72E}" destId="{8F70E2B3-E94C-4412-8A68-C3F8A5D1F40D}"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DC9B7C-207E-4171-8A91-E4C1A03D75B3}" type="doc">
      <dgm:prSet loTypeId="urn:microsoft.com/office/officeart/2005/8/layout/chevron1" loCatId="process" qsTypeId="urn:microsoft.com/office/officeart/2005/8/quickstyle/simple1" qsCatId="simple" csTypeId="urn:microsoft.com/office/officeart/2005/8/colors/accent1_2" csCatId="accent1" phldr="1"/>
      <dgm:spPr/>
    </dgm:pt>
    <dgm:pt modelId="{27413DE5-916B-4CBE-A6C5-BDD835F4511C}">
      <dgm:prSet phldrT="[Text]" custT="1"/>
      <dgm:spPr>
        <a:solidFill>
          <a:srgbClr val="33CC33"/>
        </a:solidFill>
      </dgm:spPr>
      <dgm:t>
        <a:bodyPr/>
        <a:lstStyle/>
        <a:p>
          <a:r>
            <a:rPr lang="en-US" sz="1800" dirty="0" smtClean="0">
              <a:solidFill>
                <a:schemeClr val="tx1"/>
              </a:solidFill>
            </a:rPr>
            <a:t>Recon</a:t>
          </a:r>
          <a:endParaRPr lang="en-US" sz="1800" dirty="0">
            <a:solidFill>
              <a:schemeClr val="tx1"/>
            </a:solidFill>
          </a:endParaRPr>
        </a:p>
      </dgm:t>
    </dgm:pt>
    <dgm:pt modelId="{25588497-DB6C-427B-8966-7AE8AA87A5DF}" type="parTrans" cxnId="{F247EA0E-43B2-47E9-A867-7080A289BACA}">
      <dgm:prSet/>
      <dgm:spPr/>
      <dgm:t>
        <a:bodyPr/>
        <a:lstStyle/>
        <a:p>
          <a:endParaRPr lang="en-US"/>
        </a:p>
      </dgm:t>
    </dgm:pt>
    <dgm:pt modelId="{23E08DEA-5C3D-4F4F-A354-BB81393F441B}" type="sibTrans" cxnId="{F247EA0E-43B2-47E9-A867-7080A289BACA}">
      <dgm:prSet/>
      <dgm:spPr/>
      <dgm:t>
        <a:bodyPr/>
        <a:lstStyle/>
        <a:p>
          <a:endParaRPr lang="en-US"/>
        </a:p>
      </dgm:t>
    </dgm:pt>
    <dgm:pt modelId="{9A1C1F92-D82D-40DF-9922-1F2B53305935}">
      <dgm:prSet phldrT="[Text]" custT="1"/>
      <dgm:spPr>
        <a:solidFill>
          <a:srgbClr val="66FF33"/>
        </a:solidFill>
      </dgm:spPr>
      <dgm:t>
        <a:bodyPr/>
        <a:lstStyle/>
        <a:p>
          <a:r>
            <a:rPr lang="en-US" sz="1700" b="0" dirty="0" smtClean="0">
              <a:solidFill>
                <a:schemeClr val="tx1"/>
              </a:solidFill>
            </a:rPr>
            <a:t>Weapon</a:t>
          </a:r>
          <a:endParaRPr lang="en-US" sz="1700" b="0" dirty="0">
            <a:solidFill>
              <a:schemeClr val="tx1"/>
            </a:solidFill>
          </a:endParaRPr>
        </a:p>
      </dgm:t>
    </dgm:pt>
    <dgm:pt modelId="{69A5AAD5-2E7A-4CF9-AC1F-BA8008C154C2}" type="parTrans" cxnId="{1B79933D-E7BB-4217-A992-F7DA6FB70297}">
      <dgm:prSet/>
      <dgm:spPr/>
      <dgm:t>
        <a:bodyPr/>
        <a:lstStyle/>
        <a:p>
          <a:endParaRPr lang="en-US"/>
        </a:p>
      </dgm:t>
    </dgm:pt>
    <dgm:pt modelId="{76193D83-914E-45F4-8755-440FC5D36E8B}" type="sibTrans" cxnId="{1B79933D-E7BB-4217-A992-F7DA6FB70297}">
      <dgm:prSet/>
      <dgm:spPr/>
      <dgm:t>
        <a:bodyPr/>
        <a:lstStyle/>
        <a:p>
          <a:endParaRPr lang="en-US"/>
        </a:p>
      </dgm:t>
    </dgm:pt>
    <dgm:pt modelId="{47FF0B51-8836-4DAF-8712-237EE6DD00B9}">
      <dgm:prSet phldrT="[Text]" custT="1"/>
      <dgm:spPr>
        <a:solidFill>
          <a:srgbClr val="FFFF00"/>
        </a:solidFill>
      </dgm:spPr>
      <dgm:t>
        <a:bodyPr/>
        <a:lstStyle/>
        <a:p>
          <a:r>
            <a:rPr lang="en-US" sz="1800" dirty="0" smtClean="0">
              <a:solidFill>
                <a:schemeClr val="tx1"/>
              </a:solidFill>
            </a:rPr>
            <a:t>Delivery</a:t>
          </a:r>
          <a:endParaRPr lang="en-US" sz="1800" dirty="0">
            <a:solidFill>
              <a:schemeClr val="tx1"/>
            </a:solidFill>
          </a:endParaRPr>
        </a:p>
      </dgm:t>
    </dgm:pt>
    <dgm:pt modelId="{734EA141-EEDC-44BC-9B77-70526715E604}" type="parTrans" cxnId="{48F0E02E-0947-4225-B666-4B0E636C98F8}">
      <dgm:prSet/>
      <dgm:spPr/>
      <dgm:t>
        <a:bodyPr/>
        <a:lstStyle/>
        <a:p>
          <a:endParaRPr lang="en-US"/>
        </a:p>
      </dgm:t>
    </dgm:pt>
    <dgm:pt modelId="{99AEF27E-7D1F-46B7-BC8C-44F2E82D59ED}" type="sibTrans" cxnId="{48F0E02E-0947-4225-B666-4B0E636C98F8}">
      <dgm:prSet/>
      <dgm:spPr/>
      <dgm:t>
        <a:bodyPr/>
        <a:lstStyle/>
        <a:p>
          <a:endParaRPr lang="en-US"/>
        </a:p>
      </dgm:t>
    </dgm:pt>
    <dgm:pt modelId="{92EB1A08-2C7B-4D2B-A2F4-EEB8006220C8}">
      <dgm:prSet phldrT="[Text]" custT="1"/>
      <dgm:spPr>
        <a:solidFill>
          <a:srgbClr val="FF9801"/>
        </a:solidFill>
      </dgm:spPr>
      <dgm:t>
        <a:bodyPr/>
        <a:lstStyle/>
        <a:p>
          <a:r>
            <a:rPr lang="en-US" sz="1800" dirty="0" smtClean="0">
              <a:solidFill>
                <a:schemeClr val="tx1"/>
              </a:solidFill>
            </a:rPr>
            <a:t>Exploit</a:t>
          </a:r>
          <a:endParaRPr lang="en-US" sz="1800" dirty="0">
            <a:solidFill>
              <a:schemeClr val="tx1"/>
            </a:solidFill>
          </a:endParaRPr>
        </a:p>
      </dgm:t>
    </dgm:pt>
    <dgm:pt modelId="{41DB5ACA-398F-4E10-958D-6B14C9ABFBF0}" type="parTrans" cxnId="{5EE2C8A5-1D35-423F-8CF6-CB02EB4E957F}">
      <dgm:prSet/>
      <dgm:spPr/>
      <dgm:t>
        <a:bodyPr/>
        <a:lstStyle/>
        <a:p>
          <a:endParaRPr lang="en-US"/>
        </a:p>
      </dgm:t>
    </dgm:pt>
    <dgm:pt modelId="{AA5096A8-6519-4E54-9F1C-FBADDB29E0DD}" type="sibTrans" cxnId="{5EE2C8A5-1D35-423F-8CF6-CB02EB4E957F}">
      <dgm:prSet/>
      <dgm:spPr/>
      <dgm:t>
        <a:bodyPr/>
        <a:lstStyle/>
        <a:p>
          <a:endParaRPr lang="en-US"/>
        </a:p>
      </dgm:t>
    </dgm:pt>
    <dgm:pt modelId="{296DC9D7-733F-4115-ADCD-1A8A4437174C}">
      <dgm:prSet phldrT="[Text]" custT="1"/>
      <dgm:spPr>
        <a:solidFill>
          <a:srgbClr val="FF0000"/>
        </a:solidFill>
      </dgm:spPr>
      <dgm:t>
        <a:bodyPr/>
        <a:lstStyle/>
        <a:p>
          <a:r>
            <a:rPr lang="en-US" sz="1800" dirty="0" smtClean="0">
              <a:solidFill>
                <a:schemeClr val="tx1"/>
              </a:solidFill>
            </a:rPr>
            <a:t>Install</a:t>
          </a:r>
          <a:endParaRPr lang="en-US" sz="1800" dirty="0">
            <a:solidFill>
              <a:schemeClr val="tx1"/>
            </a:solidFill>
          </a:endParaRPr>
        </a:p>
      </dgm:t>
    </dgm:pt>
    <dgm:pt modelId="{9C0B5374-CE87-48E9-9A9A-D76ECC28E22E}" type="parTrans" cxnId="{53E07E98-79D8-495D-B757-834DBE2A01DD}">
      <dgm:prSet/>
      <dgm:spPr/>
      <dgm:t>
        <a:bodyPr/>
        <a:lstStyle/>
        <a:p>
          <a:endParaRPr lang="en-US"/>
        </a:p>
      </dgm:t>
    </dgm:pt>
    <dgm:pt modelId="{7E6361B0-699E-4DE4-A9D8-17B3048D02CF}" type="sibTrans" cxnId="{53E07E98-79D8-495D-B757-834DBE2A01DD}">
      <dgm:prSet/>
      <dgm:spPr/>
      <dgm:t>
        <a:bodyPr/>
        <a:lstStyle/>
        <a:p>
          <a:endParaRPr lang="en-US"/>
        </a:p>
      </dgm:t>
    </dgm:pt>
    <dgm:pt modelId="{5392FE6C-FF8D-472E-AE5E-69C92CF88505}">
      <dgm:prSet phldrT="[Text]"/>
      <dgm:spPr>
        <a:solidFill>
          <a:srgbClr val="C00000"/>
        </a:solidFill>
      </dgm:spPr>
      <dgm:t>
        <a:bodyPr/>
        <a:lstStyle/>
        <a:p>
          <a:r>
            <a:rPr lang="en-US" b="1" dirty="0" smtClean="0">
              <a:solidFill>
                <a:schemeClr val="bg1"/>
              </a:solidFill>
            </a:rPr>
            <a:t>Command and Control</a:t>
          </a:r>
          <a:endParaRPr lang="en-US" b="1" dirty="0">
            <a:solidFill>
              <a:schemeClr val="bg1"/>
            </a:solidFill>
          </a:endParaRPr>
        </a:p>
      </dgm:t>
    </dgm:pt>
    <dgm:pt modelId="{2CA72FA4-6717-49A8-9329-C373F8FC575E}" type="parTrans" cxnId="{42125E53-4933-4D76-B9DE-62448C9F082B}">
      <dgm:prSet/>
      <dgm:spPr/>
      <dgm:t>
        <a:bodyPr/>
        <a:lstStyle/>
        <a:p>
          <a:endParaRPr lang="en-US"/>
        </a:p>
      </dgm:t>
    </dgm:pt>
    <dgm:pt modelId="{770D2DA3-028A-45D8-8279-009CF4E4A29D}" type="sibTrans" cxnId="{42125E53-4933-4D76-B9DE-62448C9F082B}">
      <dgm:prSet/>
      <dgm:spPr/>
      <dgm:t>
        <a:bodyPr/>
        <a:lstStyle/>
        <a:p>
          <a:endParaRPr lang="en-US"/>
        </a:p>
      </dgm:t>
    </dgm:pt>
    <dgm:pt modelId="{191106FE-3605-49AB-BCD2-DAA9EFAA23F6}">
      <dgm:prSet phldrT="[Text]"/>
      <dgm:spPr>
        <a:solidFill>
          <a:schemeClr val="tx1"/>
        </a:solidFill>
      </dgm:spPr>
      <dgm:t>
        <a:bodyPr/>
        <a:lstStyle/>
        <a:p>
          <a:r>
            <a:rPr lang="en-US" b="1" dirty="0" smtClean="0"/>
            <a:t>Actions on Objectives</a:t>
          </a:r>
          <a:endParaRPr lang="en-US" b="1" dirty="0"/>
        </a:p>
      </dgm:t>
    </dgm:pt>
    <dgm:pt modelId="{48A81105-E196-45EE-A052-94F77F9365C4}" type="parTrans" cxnId="{F55C380D-FCCF-4029-95D4-01FF1C862E26}">
      <dgm:prSet/>
      <dgm:spPr/>
      <dgm:t>
        <a:bodyPr/>
        <a:lstStyle/>
        <a:p>
          <a:endParaRPr lang="en-US"/>
        </a:p>
      </dgm:t>
    </dgm:pt>
    <dgm:pt modelId="{3BEF7362-EE61-45FD-83EB-B0ADDC779CAB}" type="sibTrans" cxnId="{F55C380D-FCCF-4029-95D4-01FF1C862E26}">
      <dgm:prSet/>
      <dgm:spPr/>
      <dgm:t>
        <a:bodyPr/>
        <a:lstStyle/>
        <a:p>
          <a:endParaRPr lang="en-US"/>
        </a:p>
      </dgm:t>
    </dgm:pt>
    <dgm:pt modelId="{687CA381-4C00-449C-8709-F0207EF3C5C5}" type="pres">
      <dgm:prSet presAssocID="{45DC9B7C-207E-4171-8A91-E4C1A03D75B3}" presName="Name0" presStyleCnt="0">
        <dgm:presLayoutVars>
          <dgm:dir/>
          <dgm:animLvl val="lvl"/>
          <dgm:resizeHandles val="exact"/>
        </dgm:presLayoutVars>
      </dgm:prSet>
      <dgm:spPr/>
    </dgm:pt>
    <dgm:pt modelId="{662E351A-B6D7-464F-9CB4-0F8FD2B804CA}" type="pres">
      <dgm:prSet presAssocID="{27413DE5-916B-4CBE-A6C5-BDD835F4511C}" presName="parTxOnly" presStyleLbl="node1" presStyleIdx="0" presStyleCnt="7">
        <dgm:presLayoutVars>
          <dgm:chMax val="0"/>
          <dgm:chPref val="0"/>
          <dgm:bulletEnabled val="1"/>
        </dgm:presLayoutVars>
      </dgm:prSet>
      <dgm:spPr/>
      <dgm:t>
        <a:bodyPr/>
        <a:lstStyle/>
        <a:p>
          <a:endParaRPr lang="en-US"/>
        </a:p>
      </dgm:t>
    </dgm:pt>
    <dgm:pt modelId="{9CCE0D92-CEFD-4F68-8501-D1A01BD4FEBE}" type="pres">
      <dgm:prSet presAssocID="{23E08DEA-5C3D-4F4F-A354-BB81393F441B}" presName="parTxOnlySpace" presStyleCnt="0"/>
      <dgm:spPr/>
    </dgm:pt>
    <dgm:pt modelId="{48DE9F90-75CB-4FBD-A731-9B5B9E82861F}" type="pres">
      <dgm:prSet presAssocID="{9A1C1F92-D82D-40DF-9922-1F2B53305935}" presName="parTxOnly" presStyleLbl="node1" presStyleIdx="1" presStyleCnt="7">
        <dgm:presLayoutVars>
          <dgm:chMax val="0"/>
          <dgm:chPref val="0"/>
          <dgm:bulletEnabled val="1"/>
        </dgm:presLayoutVars>
      </dgm:prSet>
      <dgm:spPr/>
      <dgm:t>
        <a:bodyPr/>
        <a:lstStyle/>
        <a:p>
          <a:endParaRPr lang="en-US"/>
        </a:p>
      </dgm:t>
    </dgm:pt>
    <dgm:pt modelId="{1896F2AB-9539-4296-968F-8F5828032B95}" type="pres">
      <dgm:prSet presAssocID="{76193D83-914E-45F4-8755-440FC5D36E8B}" presName="parTxOnlySpace" presStyleCnt="0"/>
      <dgm:spPr/>
    </dgm:pt>
    <dgm:pt modelId="{B78A8A17-F513-49B1-97EB-5FDFF748493E}" type="pres">
      <dgm:prSet presAssocID="{47FF0B51-8836-4DAF-8712-237EE6DD00B9}" presName="parTxOnly" presStyleLbl="node1" presStyleIdx="2" presStyleCnt="7">
        <dgm:presLayoutVars>
          <dgm:chMax val="0"/>
          <dgm:chPref val="0"/>
          <dgm:bulletEnabled val="1"/>
        </dgm:presLayoutVars>
      </dgm:prSet>
      <dgm:spPr/>
      <dgm:t>
        <a:bodyPr/>
        <a:lstStyle/>
        <a:p>
          <a:endParaRPr lang="en-US"/>
        </a:p>
      </dgm:t>
    </dgm:pt>
    <dgm:pt modelId="{5EC8642C-03F5-43C7-89EE-C08A3FC5B8FA}" type="pres">
      <dgm:prSet presAssocID="{99AEF27E-7D1F-46B7-BC8C-44F2E82D59ED}" presName="parTxOnlySpace" presStyleCnt="0"/>
      <dgm:spPr/>
    </dgm:pt>
    <dgm:pt modelId="{8F960C7D-3706-4CEB-8A6C-19772A9A81E5}" type="pres">
      <dgm:prSet presAssocID="{92EB1A08-2C7B-4D2B-A2F4-EEB8006220C8}" presName="parTxOnly" presStyleLbl="node1" presStyleIdx="3" presStyleCnt="7">
        <dgm:presLayoutVars>
          <dgm:chMax val="0"/>
          <dgm:chPref val="0"/>
          <dgm:bulletEnabled val="1"/>
        </dgm:presLayoutVars>
      </dgm:prSet>
      <dgm:spPr/>
      <dgm:t>
        <a:bodyPr/>
        <a:lstStyle/>
        <a:p>
          <a:endParaRPr lang="en-US"/>
        </a:p>
      </dgm:t>
    </dgm:pt>
    <dgm:pt modelId="{A47B5732-DBC2-4D62-9D5E-98569E24D692}" type="pres">
      <dgm:prSet presAssocID="{AA5096A8-6519-4E54-9F1C-FBADDB29E0DD}" presName="parTxOnlySpace" presStyleCnt="0"/>
      <dgm:spPr/>
    </dgm:pt>
    <dgm:pt modelId="{0A68DA52-D23D-41ED-9E21-906F78D04967}" type="pres">
      <dgm:prSet presAssocID="{296DC9D7-733F-4115-ADCD-1A8A4437174C}" presName="parTxOnly" presStyleLbl="node1" presStyleIdx="4" presStyleCnt="7">
        <dgm:presLayoutVars>
          <dgm:chMax val="0"/>
          <dgm:chPref val="0"/>
          <dgm:bulletEnabled val="1"/>
        </dgm:presLayoutVars>
      </dgm:prSet>
      <dgm:spPr/>
      <dgm:t>
        <a:bodyPr/>
        <a:lstStyle/>
        <a:p>
          <a:endParaRPr lang="en-US"/>
        </a:p>
      </dgm:t>
    </dgm:pt>
    <dgm:pt modelId="{844EB3E4-03C8-4754-B4E3-1C137B6C584B}" type="pres">
      <dgm:prSet presAssocID="{7E6361B0-699E-4DE4-A9D8-17B3048D02CF}" presName="parTxOnlySpace" presStyleCnt="0"/>
      <dgm:spPr/>
    </dgm:pt>
    <dgm:pt modelId="{1714D3DE-7ACB-4EA0-9834-1C415706C34E}" type="pres">
      <dgm:prSet presAssocID="{5392FE6C-FF8D-472E-AE5E-69C92CF88505}" presName="parTxOnly" presStyleLbl="node1" presStyleIdx="5" presStyleCnt="7">
        <dgm:presLayoutVars>
          <dgm:chMax val="0"/>
          <dgm:chPref val="0"/>
          <dgm:bulletEnabled val="1"/>
        </dgm:presLayoutVars>
      </dgm:prSet>
      <dgm:spPr/>
      <dgm:t>
        <a:bodyPr/>
        <a:lstStyle/>
        <a:p>
          <a:endParaRPr lang="en-US"/>
        </a:p>
      </dgm:t>
    </dgm:pt>
    <dgm:pt modelId="{5D5FA8DB-DCDC-4514-A007-57D523FE7E3D}" type="pres">
      <dgm:prSet presAssocID="{770D2DA3-028A-45D8-8279-009CF4E4A29D}" presName="parTxOnlySpace" presStyleCnt="0"/>
      <dgm:spPr/>
    </dgm:pt>
    <dgm:pt modelId="{D522B9FA-0A33-4A17-A605-9469C60ABCCC}" type="pres">
      <dgm:prSet presAssocID="{191106FE-3605-49AB-BCD2-DAA9EFAA23F6}" presName="parTxOnly" presStyleLbl="node1" presStyleIdx="6" presStyleCnt="7">
        <dgm:presLayoutVars>
          <dgm:chMax val="0"/>
          <dgm:chPref val="0"/>
          <dgm:bulletEnabled val="1"/>
        </dgm:presLayoutVars>
      </dgm:prSet>
      <dgm:spPr/>
      <dgm:t>
        <a:bodyPr/>
        <a:lstStyle/>
        <a:p>
          <a:endParaRPr lang="en-US"/>
        </a:p>
      </dgm:t>
    </dgm:pt>
  </dgm:ptLst>
  <dgm:cxnLst>
    <dgm:cxn modelId="{F247EA0E-43B2-47E9-A867-7080A289BACA}" srcId="{45DC9B7C-207E-4171-8A91-E4C1A03D75B3}" destId="{27413DE5-916B-4CBE-A6C5-BDD835F4511C}" srcOrd="0" destOrd="0" parTransId="{25588497-DB6C-427B-8966-7AE8AA87A5DF}" sibTransId="{23E08DEA-5C3D-4F4F-A354-BB81393F441B}"/>
    <dgm:cxn modelId="{53E07E98-79D8-495D-B757-834DBE2A01DD}" srcId="{45DC9B7C-207E-4171-8A91-E4C1A03D75B3}" destId="{296DC9D7-733F-4115-ADCD-1A8A4437174C}" srcOrd="4" destOrd="0" parTransId="{9C0B5374-CE87-48E9-9A9A-D76ECC28E22E}" sibTransId="{7E6361B0-699E-4DE4-A9D8-17B3048D02CF}"/>
    <dgm:cxn modelId="{5EE2C8A5-1D35-423F-8CF6-CB02EB4E957F}" srcId="{45DC9B7C-207E-4171-8A91-E4C1A03D75B3}" destId="{92EB1A08-2C7B-4D2B-A2F4-EEB8006220C8}" srcOrd="3" destOrd="0" parTransId="{41DB5ACA-398F-4E10-958D-6B14C9ABFBF0}" sibTransId="{AA5096A8-6519-4E54-9F1C-FBADDB29E0DD}"/>
    <dgm:cxn modelId="{4400B761-AC35-463C-8D98-4F57390B89C2}" type="presOf" srcId="{47FF0B51-8836-4DAF-8712-237EE6DD00B9}" destId="{B78A8A17-F513-49B1-97EB-5FDFF748493E}" srcOrd="0" destOrd="0" presId="urn:microsoft.com/office/officeart/2005/8/layout/chevron1"/>
    <dgm:cxn modelId="{C9100993-BD3B-4F26-97CA-B7E36BE58762}" type="presOf" srcId="{191106FE-3605-49AB-BCD2-DAA9EFAA23F6}" destId="{D522B9FA-0A33-4A17-A605-9469C60ABCCC}" srcOrd="0" destOrd="0" presId="urn:microsoft.com/office/officeart/2005/8/layout/chevron1"/>
    <dgm:cxn modelId="{82C1AB1C-86C3-4E9C-BF0C-B317BACA4683}" type="presOf" srcId="{27413DE5-916B-4CBE-A6C5-BDD835F4511C}" destId="{662E351A-B6D7-464F-9CB4-0F8FD2B804CA}" srcOrd="0" destOrd="0" presId="urn:microsoft.com/office/officeart/2005/8/layout/chevron1"/>
    <dgm:cxn modelId="{48F0E02E-0947-4225-B666-4B0E636C98F8}" srcId="{45DC9B7C-207E-4171-8A91-E4C1A03D75B3}" destId="{47FF0B51-8836-4DAF-8712-237EE6DD00B9}" srcOrd="2" destOrd="0" parTransId="{734EA141-EEDC-44BC-9B77-70526715E604}" sibTransId="{99AEF27E-7D1F-46B7-BC8C-44F2E82D59ED}"/>
    <dgm:cxn modelId="{E1B5FF16-9E33-4457-8B84-459F8031BAC3}" type="presOf" srcId="{92EB1A08-2C7B-4D2B-A2F4-EEB8006220C8}" destId="{8F960C7D-3706-4CEB-8A6C-19772A9A81E5}" srcOrd="0" destOrd="0" presId="urn:microsoft.com/office/officeart/2005/8/layout/chevron1"/>
    <dgm:cxn modelId="{F55C380D-FCCF-4029-95D4-01FF1C862E26}" srcId="{45DC9B7C-207E-4171-8A91-E4C1A03D75B3}" destId="{191106FE-3605-49AB-BCD2-DAA9EFAA23F6}" srcOrd="6" destOrd="0" parTransId="{48A81105-E196-45EE-A052-94F77F9365C4}" sibTransId="{3BEF7362-EE61-45FD-83EB-B0ADDC779CAB}"/>
    <dgm:cxn modelId="{F8A5C5F2-1EBE-4B0F-9F75-68F8F1F9FF67}" type="presOf" srcId="{45DC9B7C-207E-4171-8A91-E4C1A03D75B3}" destId="{687CA381-4C00-449C-8709-F0207EF3C5C5}" srcOrd="0" destOrd="0" presId="urn:microsoft.com/office/officeart/2005/8/layout/chevron1"/>
    <dgm:cxn modelId="{D901CD70-D7B2-4A34-873D-72D3013D4972}" type="presOf" srcId="{296DC9D7-733F-4115-ADCD-1A8A4437174C}" destId="{0A68DA52-D23D-41ED-9E21-906F78D04967}" srcOrd="0" destOrd="0" presId="urn:microsoft.com/office/officeart/2005/8/layout/chevron1"/>
    <dgm:cxn modelId="{1B79933D-E7BB-4217-A992-F7DA6FB70297}" srcId="{45DC9B7C-207E-4171-8A91-E4C1A03D75B3}" destId="{9A1C1F92-D82D-40DF-9922-1F2B53305935}" srcOrd="1" destOrd="0" parTransId="{69A5AAD5-2E7A-4CF9-AC1F-BA8008C154C2}" sibTransId="{76193D83-914E-45F4-8755-440FC5D36E8B}"/>
    <dgm:cxn modelId="{868CC8B2-ECB0-4575-BA70-6BF48FB8E345}" type="presOf" srcId="{9A1C1F92-D82D-40DF-9922-1F2B53305935}" destId="{48DE9F90-75CB-4FBD-A731-9B5B9E82861F}" srcOrd="0" destOrd="0" presId="urn:microsoft.com/office/officeart/2005/8/layout/chevron1"/>
    <dgm:cxn modelId="{83CF72BC-E4D9-4C55-B96C-FDC82B9AE01F}" type="presOf" srcId="{5392FE6C-FF8D-472E-AE5E-69C92CF88505}" destId="{1714D3DE-7ACB-4EA0-9834-1C415706C34E}" srcOrd="0" destOrd="0" presId="urn:microsoft.com/office/officeart/2005/8/layout/chevron1"/>
    <dgm:cxn modelId="{42125E53-4933-4D76-B9DE-62448C9F082B}" srcId="{45DC9B7C-207E-4171-8A91-E4C1A03D75B3}" destId="{5392FE6C-FF8D-472E-AE5E-69C92CF88505}" srcOrd="5" destOrd="0" parTransId="{2CA72FA4-6717-49A8-9329-C373F8FC575E}" sibTransId="{770D2DA3-028A-45D8-8279-009CF4E4A29D}"/>
    <dgm:cxn modelId="{AEDC1FB5-7519-47C8-8E91-CC0C8E9BC909}" type="presParOf" srcId="{687CA381-4C00-449C-8709-F0207EF3C5C5}" destId="{662E351A-B6D7-464F-9CB4-0F8FD2B804CA}" srcOrd="0" destOrd="0" presId="urn:microsoft.com/office/officeart/2005/8/layout/chevron1"/>
    <dgm:cxn modelId="{7E8AD519-7C7A-4856-9B50-D270E0B71A4C}" type="presParOf" srcId="{687CA381-4C00-449C-8709-F0207EF3C5C5}" destId="{9CCE0D92-CEFD-4F68-8501-D1A01BD4FEBE}" srcOrd="1" destOrd="0" presId="urn:microsoft.com/office/officeart/2005/8/layout/chevron1"/>
    <dgm:cxn modelId="{DBE32652-D376-4CB8-BE11-C07AAEE50A1D}" type="presParOf" srcId="{687CA381-4C00-449C-8709-F0207EF3C5C5}" destId="{48DE9F90-75CB-4FBD-A731-9B5B9E82861F}" srcOrd="2" destOrd="0" presId="urn:microsoft.com/office/officeart/2005/8/layout/chevron1"/>
    <dgm:cxn modelId="{D3A165D5-C838-40FB-953D-7064CB298004}" type="presParOf" srcId="{687CA381-4C00-449C-8709-F0207EF3C5C5}" destId="{1896F2AB-9539-4296-968F-8F5828032B95}" srcOrd="3" destOrd="0" presId="urn:microsoft.com/office/officeart/2005/8/layout/chevron1"/>
    <dgm:cxn modelId="{1182F215-927C-45C8-9CD3-A0E6E647F793}" type="presParOf" srcId="{687CA381-4C00-449C-8709-F0207EF3C5C5}" destId="{B78A8A17-F513-49B1-97EB-5FDFF748493E}" srcOrd="4" destOrd="0" presId="urn:microsoft.com/office/officeart/2005/8/layout/chevron1"/>
    <dgm:cxn modelId="{7691F7A0-6FC0-4723-B33D-B5A7F509B508}" type="presParOf" srcId="{687CA381-4C00-449C-8709-F0207EF3C5C5}" destId="{5EC8642C-03F5-43C7-89EE-C08A3FC5B8FA}" srcOrd="5" destOrd="0" presId="urn:microsoft.com/office/officeart/2005/8/layout/chevron1"/>
    <dgm:cxn modelId="{3ECADE28-53D0-4533-A54E-93FFC63679E8}" type="presParOf" srcId="{687CA381-4C00-449C-8709-F0207EF3C5C5}" destId="{8F960C7D-3706-4CEB-8A6C-19772A9A81E5}" srcOrd="6" destOrd="0" presId="urn:microsoft.com/office/officeart/2005/8/layout/chevron1"/>
    <dgm:cxn modelId="{A3E82CB6-6C9B-4CEB-92AF-05FD4F663DFB}" type="presParOf" srcId="{687CA381-4C00-449C-8709-F0207EF3C5C5}" destId="{A47B5732-DBC2-4D62-9D5E-98569E24D692}" srcOrd="7" destOrd="0" presId="urn:microsoft.com/office/officeart/2005/8/layout/chevron1"/>
    <dgm:cxn modelId="{95BEC5DE-1A40-4E1D-8565-B69445775389}" type="presParOf" srcId="{687CA381-4C00-449C-8709-F0207EF3C5C5}" destId="{0A68DA52-D23D-41ED-9E21-906F78D04967}" srcOrd="8" destOrd="0" presId="urn:microsoft.com/office/officeart/2005/8/layout/chevron1"/>
    <dgm:cxn modelId="{95EEFC08-C3BF-4875-AFD0-2115CF8F1872}" type="presParOf" srcId="{687CA381-4C00-449C-8709-F0207EF3C5C5}" destId="{844EB3E4-03C8-4754-B4E3-1C137B6C584B}" srcOrd="9" destOrd="0" presId="urn:microsoft.com/office/officeart/2005/8/layout/chevron1"/>
    <dgm:cxn modelId="{77BC2427-4CC9-435E-A855-5B984A44192D}" type="presParOf" srcId="{687CA381-4C00-449C-8709-F0207EF3C5C5}" destId="{1714D3DE-7ACB-4EA0-9834-1C415706C34E}" srcOrd="10" destOrd="0" presId="urn:microsoft.com/office/officeart/2005/8/layout/chevron1"/>
    <dgm:cxn modelId="{75A0FE15-91DA-4D19-8D13-E647BC86077B}" type="presParOf" srcId="{687CA381-4C00-449C-8709-F0207EF3C5C5}" destId="{5D5FA8DB-DCDC-4514-A007-57D523FE7E3D}" srcOrd="11" destOrd="0" presId="urn:microsoft.com/office/officeart/2005/8/layout/chevron1"/>
    <dgm:cxn modelId="{37E5D214-EDA2-4AE0-90D7-6A3668953747}" type="presParOf" srcId="{687CA381-4C00-449C-8709-F0207EF3C5C5}" destId="{D522B9FA-0A33-4A17-A605-9469C60ABCCC}" srcOrd="1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DC9B7C-207E-4171-8A91-E4C1A03D75B3}" type="doc">
      <dgm:prSet loTypeId="urn:microsoft.com/office/officeart/2005/8/layout/chevron1" loCatId="process" qsTypeId="urn:microsoft.com/office/officeart/2005/8/quickstyle/simple1" qsCatId="simple" csTypeId="urn:microsoft.com/office/officeart/2005/8/colors/accent1_2" csCatId="accent1" phldr="1"/>
      <dgm:spPr/>
    </dgm:pt>
    <dgm:pt modelId="{27413DE5-916B-4CBE-A6C5-BDD835F4511C}">
      <dgm:prSet phldrT="[Text]" custT="1"/>
      <dgm:spPr>
        <a:solidFill>
          <a:srgbClr val="33CC33"/>
        </a:solidFill>
      </dgm:spPr>
      <dgm:t>
        <a:bodyPr/>
        <a:lstStyle/>
        <a:p>
          <a:r>
            <a:rPr lang="en-US" sz="1800" dirty="0" smtClean="0">
              <a:solidFill>
                <a:schemeClr val="tx1"/>
              </a:solidFill>
            </a:rPr>
            <a:t>Recon</a:t>
          </a:r>
          <a:endParaRPr lang="en-US" sz="1800" dirty="0">
            <a:solidFill>
              <a:schemeClr val="tx1"/>
            </a:solidFill>
          </a:endParaRPr>
        </a:p>
      </dgm:t>
    </dgm:pt>
    <dgm:pt modelId="{25588497-DB6C-427B-8966-7AE8AA87A5DF}" type="parTrans" cxnId="{F247EA0E-43B2-47E9-A867-7080A289BACA}">
      <dgm:prSet/>
      <dgm:spPr/>
      <dgm:t>
        <a:bodyPr/>
        <a:lstStyle/>
        <a:p>
          <a:endParaRPr lang="en-US"/>
        </a:p>
      </dgm:t>
    </dgm:pt>
    <dgm:pt modelId="{23E08DEA-5C3D-4F4F-A354-BB81393F441B}" type="sibTrans" cxnId="{F247EA0E-43B2-47E9-A867-7080A289BACA}">
      <dgm:prSet/>
      <dgm:spPr/>
      <dgm:t>
        <a:bodyPr/>
        <a:lstStyle/>
        <a:p>
          <a:endParaRPr lang="en-US"/>
        </a:p>
      </dgm:t>
    </dgm:pt>
    <dgm:pt modelId="{9A1C1F92-D82D-40DF-9922-1F2B53305935}">
      <dgm:prSet phldrT="[Text]" custT="1"/>
      <dgm:spPr>
        <a:solidFill>
          <a:srgbClr val="66FF33"/>
        </a:solidFill>
      </dgm:spPr>
      <dgm:t>
        <a:bodyPr/>
        <a:lstStyle/>
        <a:p>
          <a:r>
            <a:rPr lang="en-US" sz="1600" b="0" dirty="0" smtClean="0">
              <a:solidFill>
                <a:schemeClr val="tx1"/>
              </a:solidFill>
            </a:rPr>
            <a:t>Weapon</a:t>
          </a:r>
          <a:endParaRPr lang="en-US" sz="1600" b="0" dirty="0">
            <a:solidFill>
              <a:schemeClr val="tx1"/>
            </a:solidFill>
          </a:endParaRPr>
        </a:p>
      </dgm:t>
    </dgm:pt>
    <dgm:pt modelId="{69A5AAD5-2E7A-4CF9-AC1F-BA8008C154C2}" type="parTrans" cxnId="{1B79933D-E7BB-4217-A992-F7DA6FB70297}">
      <dgm:prSet/>
      <dgm:spPr/>
      <dgm:t>
        <a:bodyPr/>
        <a:lstStyle/>
        <a:p>
          <a:endParaRPr lang="en-US"/>
        </a:p>
      </dgm:t>
    </dgm:pt>
    <dgm:pt modelId="{76193D83-914E-45F4-8755-440FC5D36E8B}" type="sibTrans" cxnId="{1B79933D-E7BB-4217-A992-F7DA6FB70297}">
      <dgm:prSet/>
      <dgm:spPr/>
      <dgm:t>
        <a:bodyPr/>
        <a:lstStyle/>
        <a:p>
          <a:endParaRPr lang="en-US"/>
        </a:p>
      </dgm:t>
    </dgm:pt>
    <dgm:pt modelId="{47FF0B51-8836-4DAF-8712-237EE6DD00B9}">
      <dgm:prSet phldrT="[Text]" custT="1"/>
      <dgm:spPr>
        <a:solidFill>
          <a:srgbClr val="FFFF00"/>
        </a:solidFill>
      </dgm:spPr>
      <dgm:t>
        <a:bodyPr/>
        <a:lstStyle/>
        <a:p>
          <a:r>
            <a:rPr lang="en-US" sz="1800" dirty="0" smtClean="0">
              <a:solidFill>
                <a:schemeClr val="tx1"/>
              </a:solidFill>
            </a:rPr>
            <a:t>Delivery</a:t>
          </a:r>
          <a:endParaRPr lang="en-US" sz="1800" dirty="0">
            <a:solidFill>
              <a:schemeClr val="tx1"/>
            </a:solidFill>
          </a:endParaRPr>
        </a:p>
      </dgm:t>
    </dgm:pt>
    <dgm:pt modelId="{734EA141-EEDC-44BC-9B77-70526715E604}" type="parTrans" cxnId="{48F0E02E-0947-4225-B666-4B0E636C98F8}">
      <dgm:prSet/>
      <dgm:spPr/>
      <dgm:t>
        <a:bodyPr/>
        <a:lstStyle/>
        <a:p>
          <a:endParaRPr lang="en-US"/>
        </a:p>
      </dgm:t>
    </dgm:pt>
    <dgm:pt modelId="{99AEF27E-7D1F-46B7-BC8C-44F2E82D59ED}" type="sibTrans" cxnId="{48F0E02E-0947-4225-B666-4B0E636C98F8}">
      <dgm:prSet/>
      <dgm:spPr/>
      <dgm:t>
        <a:bodyPr/>
        <a:lstStyle/>
        <a:p>
          <a:endParaRPr lang="en-US"/>
        </a:p>
      </dgm:t>
    </dgm:pt>
    <dgm:pt modelId="{92EB1A08-2C7B-4D2B-A2F4-EEB8006220C8}">
      <dgm:prSet phldrT="[Text]" custT="1"/>
      <dgm:spPr>
        <a:solidFill>
          <a:srgbClr val="FF9801"/>
        </a:solidFill>
      </dgm:spPr>
      <dgm:t>
        <a:bodyPr/>
        <a:lstStyle/>
        <a:p>
          <a:r>
            <a:rPr lang="en-US" sz="1800" dirty="0" smtClean="0">
              <a:solidFill>
                <a:schemeClr val="tx1"/>
              </a:solidFill>
            </a:rPr>
            <a:t>Exploit</a:t>
          </a:r>
          <a:endParaRPr lang="en-US" sz="1800" dirty="0">
            <a:solidFill>
              <a:schemeClr val="tx1"/>
            </a:solidFill>
          </a:endParaRPr>
        </a:p>
      </dgm:t>
    </dgm:pt>
    <dgm:pt modelId="{41DB5ACA-398F-4E10-958D-6B14C9ABFBF0}" type="parTrans" cxnId="{5EE2C8A5-1D35-423F-8CF6-CB02EB4E957F}">
      <dgm:prSet/>
      <dgm:spPr/>
      <dgm:t>
        <a:bodyPr/>
        <a:lstStyle/>
        <a:p>
          <a:endParaRPr lang="en-US"/>
        </a:p>
      </dgm:t>
    </dgm:pt>
    <dgm:pt modelId="{AA5096A8-6519-4E54-9F1C-FBADDB29E0DD}" type="sibTrans" cxnId="{5EE2C8A5-1D35-423F-8CF6-CB02EB4E957F}">
      <dgm:prSet/>
      <dgm:spPr/>
      <dgm:t>
        <a:bodyPr/>
        <a:lstStyle/>
        <a:p>
          <a:endParaRPr lang="en-US"/>
        </a:p>
      </dgm:t>
    </dgm:pt>
    <dgm:pt modelId="{296DC9D7-733F-4115-ADCD-1A8A4437174C}">
      <dgm:prSet phldrT="[Text]" custT="1"/>
      <dgm:spPr>
        <a:solidFill>
          <a:srgbClr val="FF0000"/>
        </a:solidFill>
      </dgm:spPr>
      <dgm:t>
        <a:bodyPr/>
        <a:lstStyle/>
        <a:p>
          <a:r>
            <a:rPr lang="en-US" sz="1800" dirty="0" smtClean="0">
              <a:solidFill>
                <a:schemeClr val="tx1"/>
              </a:solidFill>
            </a:rPr>
            <a:t>Install</a:t>
          </a:r>
          <a:endParaRPr lang="en-US" sz="1800" dirty="0">
            <a:solidFill>
              <a:schemeClr val="tx1"/>
            </a:solidFill>
          </a:endParaRPr>
        </a:p>
      </dgm:t>
    </dgm:pt>
    <dgm:pt modelId="{9C0B5374-CE87-48E9-9A9A-D76ECC28E22E}" type="parTrans" cxnId="{53E07E98-79D8-495D-B757-834DBE2A01DD}">
      <dgm:prSet/>
      <dgm:spPr/>
      <dgm:t>
        <a:bodyPr/>
        <a:lstStyle/>
        <a:p>
          <a:endParaRPr lang="en-US"/>
        </a:p>
      </dgm:t>
    </dgm:pt>
    <dgm:pt modelId="{7E6361B0-699E-4DE4-A9D8-17B3048D02CF}" type="sibTrans" cxnId="{53E07E98-79D8-495D-B757-834DBE2A01DD}">
      <dgm:prSet/>
      <dgm:spPr/>
      <dgm:t>
        <a:bodyPr/>
        <a:lstStyle/>
        <a:p>
          <a:endParaRPr lang="en-US"/>
        </a:p>
      </dgm:t>
    </dgm:pt>
    <dgm:pt modelId="{5392FE6C-FF8D-472E-AE5E-69C92CF88505}">
      <dgm:prSet phldrT="[Text]"/>
      <dgm:spPr>
        <a:solidFill>
          <a:srgbClr val="C00000"/>
        </a:solidFill>
      </dgm:spPr>
      <dgm:t>
        <a:bodyPr/>
        <a:lstStyle/>
        <a:p>
          <a:r>
            <a:rPr lang="en-US" b="1" dirty="0" smtClean="0">
              <a:solidFill>
                <a:schemeClr val="bg1"/>
              </a:solidFill>
            </a:rPr>
            <a:t>Command and Control</a:t>
          </a:r>
          <a:endParaRPr lang="en-US" b="1" dirty="0">
            <a:solidFill>
              <a:schemeClr val="bg1"/>
            </a:solidFill>
          </a:endParaRPr>
        </a:p>
      </dgm:t>
    </dgm:pt>
    <dgm:pt modelId="{2CA72FA4-6717-49A8-9329-C373F8FC575E}" type="parTrans" cxnId="{42125E53-4933-4D76-B9DE-62448C9F082B}">
      <dgm:prSet/>
      <dgm:spPr/>
      <dgm:t>
        <a:bodyPr/>
        <a:lstStyle/>
        <a:p>
          <a:endParaRPr lang="en-US"/>
        </a:p>
      </dgm:t>
    </dgm:pt>
    <dgm:pt modelId="{770D2DA3-028A-45D8-8279-009CF4E4A29D}" type="sibTrans" cxnId="{42125E53-4933-4D76-B9DE-62448C9F082B}">
      <dgm:prSet/>
      <dgm:spPr/>
      <dgm:t>
        <a:bodyPr/>
        <a:lstStyle/>
        <a:p>
          <a:endParaRPr lang="en-US"/>
        </a:p>
      </dgm:t>
    </dgm:pt>
    <dgm:pt modelId="{191106FE-3605-49AB-BCD2-DAA9EFAA23F6}">
      <dgm:prSet phldrT="[Text]"/>
      <dgm:spPr>
        <a:solidFill>
          <a:schemeClr val="tx1"/>
        </a:solidFill>
      </dgm:spPr>
      <dgm:t>
        <a:bodyPr/>
        <a:lstStyle/>
        <a:p>
          <a:r>
            <a:rPr lang="en-US" b="1" dirty="0" smtClean="0">
              <a:solidFill>
                <a:schemeClr val="bg1"/>
              </a:solidFill>
            </a:rPr>
            <a:t>Actions on Objectives</a:t>
          </a:r>
          <a:endParaRPr lang="en-US" b="1" dirty="0">
            <a:solidFill>
              <a:schemeClr val="bg1"/>
            </a:solidFill>
          </a:endParaRPr>
        </a:p>
      </dgm:t>
    </dgm:pt>
    <dgm:pt modelId="{48A81105-E196-45EE-A052-94F77F9365C4}" type="parTrans" cxnId="{F55C380D-FCCF-4029-95D4-01FF1C862E26}">
      <dgm:prSet/>
      <dgm:spPr/>
      <dgm:t>
        <a:bodyPr/>
        <a:lstStyle/>
        <a:p>
          <a:endParaRPr lang="en-US"/>
        </a:p>
      </dgm:t>
    </dgm:pt>
    <dgm:pt modelId="{3BEF7362-EE61-45FD-83EB-B0ADDC779CAB}" type="sibTrans" cxnId="{F55C380D-FCCF-4029-95D4-01FF1C862E26}">
      <dgm:prSet/>
      <dgm:spPr/>
      <dgm:t>
        <a:bodyPr/>
        <a:lstStyle/>
        <a:p>
          <a:endParaRPr lang="en-US"/>
        </a:p>
      </dgm:t>
    </dgm:pt>
    <dgm:pt modelId="{687CA381-4C00-449C-8709-F0207EF3C5C5}" type="pres">
      <dgm:prSet presAssocID="{45DC9B7C-207E-4171-8A91-E4C1A03D75B3}" presName="Name0" presStyleCnt="0">
        <dgm:presLayoutVars>
          <dgm:dir/>
          <dgm:animLvl val="lvl"/>
          <dgm:resizeHandles val="exact"/>
        </dgm:presLayoutVars>
      </dgm:prSet>
      <dgm:spPr/>
    </dgm:pt>
    <dgm:pt modelId="{662E351A-B6D7-464F-9CB4-0F8FD2B804CA}" type="pres">
      <dgm:prSet presAssocID="{27413DE5-916B-4CBE-A6C5-BDD835F4511C}" presName="parTxOnly" presStyleLbl="node1" presStyleIdx="0" presStyleCnt="7">
        <dgm:presLayoutVars>
          <dgm:chMax val="0"/>
          <dgm:chPref val="0"/>
          <dgm:bulletEnabled val="1"/>
        </dgm:presLayoutVars>
      </dgm:prSet>
      <dgm:spPr/>
      <dgm:t>
        <a:bodyPr/>
        <a:lstStyle/>
        <a:p>
          <a:endParaRPr lang="en-US"/>
        </a:p>
      </dgm:t>
    </dgm:pt>
    <dgm:pt modelId="{9CCE0D92-CEFD-4F68-8501-D1A01BD4FEBE}" type="pres">
      <dgm:prSet presAssocID="{23E08DEA-5C3D-4F4F-A354-BB81393F441B}" presName="parTxOnlySpace" presStyleCnt="0"/>
      <dgm:spPr/>
    </dgm:pt>
    <dgm:pt modelId="{48DE9F90-75CB-4FBD-A731-9B5B9E82861F}" type="pres">
      <dgm:prSet presAssocID="{9A1C1F92-D82D-40DF-9922-1F2B53305935}" presName="parTxOnly" presStyleLbl="node1" presStyleIdx="1" presStyleCnt="7">
        <dgm:presLayoutVars>
          <dgm:chMax val="0"/>
          <dgm:chPref val="0"/>
          <dgm:bulletEnabled val="1"/>
        </dgm:presLayoutVars>
      </dgm:prSet>
      <dgm:spPr/>
      <dgm:t>
        <a:bodyPr/>
        <a:lstStyle/>
        <a:p>
          <a:endParaRPr lang="en-US"/>
        </a:p>
      </dgm:t>
    </dgm:pt>
    <dgm:pt modelId="{1896F2AB-9539-4296-968F-8F5828032B95}" type="pres">
      <dgm:prSet presAssocID="{76193D83-914E-45F4-8755-440FC5D36E8B}" presName="parTxOnlySpace" presStyleCnt="0"/>
      <dgm:spPr/>
    </dgm:pt>
    <dgm:pt modelId="{B78A8A17-F513-49B1-97EB-5FDFF748493E}" type="pres">
      <dgm:prSet presAssocID="{47FF0B51-8836-4DAF-8712-237EE6DD00B9}" presName="parTxOnly" presStyleLbl="node1" presStyleIdx="2" presStyleCnt="7">
        <dgm:presLayoutVars>
          <dgm:chMax val="0"/>
          <dgm:chPref val="0"/>
          <dgm:bulletEnabled val="1"/>
        </dgm:presLayoutVars>
      </dgm:prSet>
      <dgm:spPr/>
      <dgm:t>
        <a:bodyPr/>
        <a:lstStyle/>
        <a:p>
          <a:endParaRPr lang="en-US"/>
        </a:p>
      </dgm:t>
    </dgm:pt>
    <dgm:pt modelId="{5EC8642C-03F5-43C7-89EE-C08A3FC5B8FA}" type="pres">
      <dgm:prSet presAssocID="{99AEF27E-7D1F-46B7-BC8C-44F2E82D59ED}" presName="parTxOnlySpace" presStyleCnt="0"/>
      <dgm:spPr/>
    </dgm:pt>
    <dgm:pt modelId="{8F960C7D-3706-4CEB-8A6C-19772A9A81E5}" type="pres">
      <dgm:prSet presAssocID="{92EB1A08-2C7B-4D2B-A2F4-EEB8006220C8}" presName="parTxOnly" presStyleLbl="node1" presStyleIdx="3" presStyleCnt="7">
        <dgm:presLayoutVars>
          <dgm:chMax val="0"/>
          <dgm:chPref val="0"/>
          <dgm:bulletEnabled val="1"/>
        </dgm:presLayoutVars>
      </dgm:prSet>
      <dgm:spPr/>
      <dgm:t>
        <a:bodyPr/>
        <a:lstStyle/>
        <a:p>
          <a:endParaRPr lang="en-US"/>
        </a:p>
      </dgm:t>
    </dgm:pt>
    <dgm:pt modelId="{A47B5732-DBC2-4D62-9D5E-98569E24D692}" type="pres">
      <dgm:prSet presAssocID="{AA5096A8-6519-4E54-9F1C-FBADDB29E0DD}" presName="parTxOnlySpace" presStyleCnt="0"/>
      <dgm:spPr/>
    </dgm:pt>
    <dgm:pt modelId="{0A68DA52-D23D-41ED-9E21-906F78D04967}" type="pres">
      <dgm:prSet presAssocID="{296DC9D7-733F-4115-ADCD-1A8A4437174C}" presName="parTxOnly" presStyleLbl="node1" presStyleIdx="4" presStyleCnt="7">
        <dgm:presLayoutVars>
          <dgm:chMax val="0"/>
          <dgm:chPref val="0"/>
          <dgm:bulletEnabled val="1"/>
        </dgm:presLayoutVars>
      </dgm:prSet>
      <dgm:spPr/>
      <dgm:t>
        <a:bodyPr/>
        <a:lstStyle/>
        <a:p>
          <a:endParaRPr lang="en-US"/>
        </a:p>
      </dgm:t>
    </dgm:pt>
    <dgm:pt modelId="{844EB3E4-03C8-4754-B4E3-1C137B6C584B}" type="pres">
      <dgm:prSet presAssocID="{7E6361B0-699E-4DE4-A9D8-17B3048D02CF}" presName="parTxOnlySpace" presStyleCnt="0"/>
      <dgm:spPr/>
    </dgm:pt>
    <dgm:pt modelId="{1714D3DE-7ACB-4EA0-9834-1C415706C34E}" type="pres">
      <dgm:prSet presAssocID="{5392FE6C-FF8D-472E-AE5E-69C92CF88505}" presName="parTxOnly" presStyleLbl="node1" presStyleIdx="5" presStyleCnt="7">
        <dgm:presLayoutVars>
          <dgm:chMax val="0"/>
          <dgm:chPref val="0"/>
          <dgm:bulletEnabled val="1"/>
        </dgm:presLayoutVars>
      </dgm:prSet>
      <dgm:spPr/>
      <dgm:t>
        <a:bodyPr/>
        <a:lstStyle/>
        <a:p>
          <a:endParaRPr lang="en-US"/>
        </a:p>
      </dgm:t>
    </dgm:pt>
    <dgm:pt modelId="{5D5FA8DB-DCDC-4514-A007-57D523FE7E3D}" type="pres">
      <dgm:prSet presAssocID="{770D2DA3-028A-45D8-8279-009CF4E4A29D}" presName="parTxOnlySpace" presStyleCnt="0"/>
      <dgm:spPr/>
    </dgm:pt>
    <dgm:pt modelId="{D522B9FA-0A33-4A17-A605-9469C60ABCCC}" type="pres">
      <dgm:prSet presAssocID="{191106FE-3605-49AB-BCD2-DAA9EFAA23F6}" presName="parTxOnly" presStyleLbl="node1" presStyleIdx="6" presStyleCnt="7">
        <dgm:presLayoutVars>
          <dgm:chMax val="0"/>
          <dgm:chPref val="0"/>
          <dgm:bulletEnabled val="1"/>
        </dgm:presLayoutVars>
      </dgm:prSet>
      <dgm:spPr/>
      <dgm:t>
        <a:bodyPr/>
        <a:lstStyle/>
        <a:p>
          <a:endParaRPr lang="en-US"/>
        </a:p>
      </dgm:t>
    </dgm:pt>
  </dgm:ptLst>
  <dgm:cxnLst>
    <dgm:cxn modelId="{1CFD8B5C-7FFE-4280-AD01-8449D001D012}" type="presOf" srcId="{9A1C1F92-D82D-40DF-9922-1F2B53305935}" destId="{48DE9F90-75CB-4FBD-A731-9B5B9E82861F}" srcOrd="0" destOrd="0" presId="urn:microsoft.com/office/officeart/2005/8/layout/chevron1"/>
    <dgm:cxn modelId="{A9F32191-3D09-471C-98E9-A96DDB162D6D}" type="presOf" srcId="{27413DE5-916B-4CBE-A6C5-BDD835F4511C}" destId="{662E351A-B6D7-464F-9CB4-0F8FD2B804CA}" srcOrd="0" destOrd="0" presId="urn:microsoft.com/office/officeart/2005/8/layout/chevron1"/>
    <dgm:cxn modelId="{F247EA0E-43B2-47E9-A867-7080A289BACA}" srcId="{45DC9B7C-207E-4171-8A91-E4C1A03D75B3}" destId="{27413DE5-916B-4CBE-A6C5-BDD835F4511C}" srcOrd="0" destOrd="0" parTransId="{25588497-DB6C-427B-8966-7AE8AA87A5DF}" sibTransId="{23E08DEA-5C3D-4F4F-A354-BB81393F441B}"/>
    <dgm:cxn modelId="{0D42D70D-C809-46B6-9EB1-25681032E13D}" type="presOf" srcId="{45DC9B7C-207E-4171-8A91-E4C1A03D75B3}" destId="{687CA381-4C00-449C-8709-F0207EF3C5C5}" srcOrd="0" destOrd="0" presId="urn:microsoft.com/office/officeart/2005/8/layout/chevron1"/>
    <dgm:cxn modelId="{53E07E98-79D8-495D-B757-834DBE2A01DD}" srcId="{45DC9B7C-207E-4171-8A91-E4C1A03D75B3}" destId="{296DC9D7-733F-4115-ADCD-1A8A4437174C}" srcOrd="4" destOrd="0" parTransId="{9C0B5374-CE87-48E9-9A9A-D76ECC28E22E}" sibTransId="{7E6361B0-699E-4DE4-A9D8-17B3048D02CF}"/>
    <dgm:cxn modelId="{5EE2C8A5-1D35-423F-8CF6-CB02EB4E957F}" srcId="{45DC9B7C-207E-4171-8A91-E4C1A03D75B3}" destId="{92EB1A08-2C7B-4D2B-A2F4-EEB8006220C8}" srcOrd="3" destOrd="0" parTransId="{41DB5ACA-398F-4E10-958D-6B14C9ABFBF0}" sibTransId="{AA5096A8-6519-4E54-9F1C-FBADDB29E0DD}"/>
    <dgm:cxn modelId="{FCD630B9-C166-406A-9E60-7010E702E8A5}" type="presOf" srcId="{5392FE6C-FF8D-472E-AE5E-69C92CF88505}" destId="{1714D3DE-7ACB-4EA0-9834-1C415706C34E}" srcOrd="0" destOrd="0" presId="urn:microsoft.com/office/officeart/2005/8/layout/chevron1"/>
    <dgm:cxn modelId="{466A3D38-FE14-4A15-A244-AB169AA6C072}" type="presOf" srcId="{296DC9D7-733F-4115-ADCD-1A8A4437174C}" destId="{0A68DA52-D23D-41ED-9E21-906F78D04967}" srcOrd="0" destOrd="0" presId="urn:microsoft.com/office/officeart/2005/8/layout/chevron1"/>
    <dgm:cxn modelId="{CBE37D27-EA8B-4B0B-BC35-37B3BB1E152D}" type="presOf" srcId="{191106FE-3605-49AB-BCD2-DAA9EFAA23F6}" destId="{D522B9FA-0A33-4A17-A605-9469C60ABCCC}" srcOrd="0" destOrd="0" presId="urn:microsoft.com/office/officeart/2005/8/layout/chevron1"/>
    <dgm:cxn modelId="{48F0E02E-0947-4225-B666-4B0E636C98F8}" srcId="{45DC9B7C-207E-4171-8A91-E4C1A03D75B3}" destId="{47FF0B51-8836-4DAF-8712-237EE6DD00B9}" srcOrd="2" destOrd="0" parTransId="{734EA141-EEDC-44BC-9B77-70526715E604}" sibTransId="{99AEF27E-7D1F-46B7-BC8C-44F2E82D59ED}"/>
    <dgm:cxn modelId="{3E263D12-7FD9-4059-9744-4232EC3498F5}" type="presOf" srcId="{92EB1A08-2C7B-4D2B-A2F4-EEB8006220C8}" destId="{8F960C7D-3706-4CEB-8A6C-19772A9A81E5}" srcOrd="0" destOrd="0" presId="urn:microsoft.com/office/officeart/2005/8/layout/chevron1"/>
    <dgm:cxn modelId="{F55C380D-FCCF-4029-95D4-01FF1C862E26}" srcId="{45DC9B7C-207E-4171-8A91-E4C1A03D75B3}" destId="{191106FE-3605-49AB-BCD2-DAA9EFAA23F6}" srcOrd="6" destOrd="0" parTransId="{48A81105-E196-45EE-A052-94F77F9365C4}" sibTransId="{3BEF7362-EE61-45FD-83EB-B0ADDC779CAB}"/>
    <dgm:cxn modelId="{5ACB1C27-2271-45F6-A0F8-5D60A69DC2E1}" type="presOf" srcId="{47FF0B51-8836-4DAF-8712-237EE6DD00B9}" destId="{B78A8A17-F513-49B1-97EB-5FDFF748493E}" srcOrd="0" destOrd="0" presId="urn:microsoft.com/office/officeart/2005/8/layout/chevron1"/>
    <dgm:cxn modelId="{1B79933D-E7BB-4217-A992-F7DA6FB70297}" srcId="{45DC9B7C-207E-4171-8A91-E4C1A03D75B3}" destId="{9A1C1F92-D82D-40DF-9922-1F2B53305935}" srcOrd="1" destOrd="0" parTransId="{69A5AAD5-2E7A-4CF9-AC1F-BA8008C154C2}" sibTransId="{76193D83-914E-45F4-8755-440FC5D36E8B}"/>
    <dgm:cxn modelId="{42125E53-4933-4D76-B9DE-62448C9F082B}" srcId="{45DC9B7C-207E-4171-8A91-E4C1A03D75B3}" destId="{5392FE6C-FF8D-472E-AE5E-69C92CF88505}" srcOrd="5" destOrd="0" parTransId="{2CA72FA4-6717-49A8-9329-C373F8FC575E}" sibTransId="{770D2DA3-028A-45D8-8279-009CF4E4A29D}"/>
    <dgm:cxn modelId="{31D9E214-B2AA-4459-B194-E47F7FD492A4}" type="presParOf" srcId="{687CA381-4C00-449C-8709-F0207EF3C5C5}" destId="{662E351A-B6D7-464F-9CB4-0F8FD2B804CA}" srcOrd="0" destOrd="0" presId="urn:microsoft.com/office/officeart/2005/8/layout/chevron1"/>
    <dgm:cxn modelId="{12CDEBB1-0A78-44C8-BCF2-219F79ABBC9E}" type="presParOf" srcId="{687CA381-4C00-449C-8709-F0207EF3C5C5}" destId="{9CCE0D92-CEFD-4F68-8501-D1A01BD4FEBE}" srcOrd="1" destOrd="0" presId="urn:microsoft.com/office/officeart/2005/8/layout/chevron1"/>
    <dgm:cxn modelId="{DEEDDFFE-8C74-41AA-A5E1-719252B41D00}" type="presParOf" srcId="{687CA381-4C00-449C-8709-F0207EF3C5C5}" destId="{48DE9F90-75CB-4FBD-A731-9B5B9E82861F}" srcOrd="2" destOrd="0" presId="urn:microsoft.com/office/officeart/2005/8/layout/chevron1"/>
    <dgm:cxn modelId="{E2EB6A65-CCBE-4543-9D6A-DC5217A90752}" type="presParOf" srcId="{687CA381-4C00-449C-8709-F0207EF3C5C5}" destId="{1896F2AB-9539-4296-968F-8F5828032B95}" srcOrd="3" destOrd="0" presId="urn:microsoft.com/office/officeart/2005/8/layout/chevron1"/>
    <dgm:cxn modelId="{4F38C253-9355-4DE4-81BF-614939F2C49D}" type="presParOf" srcId="{687CA381-4C00-449C-8709-F0207EF3C5C5}" destId="{B78A8A17-F513-49B1-97EB-5FDFF748493E}" srcOrd="4" destOrd="0" presId="urn:microsoft.com/office/officeart/2005/8/layout/chevron1"/>
    <dgm:cxn modelId="{45FA629B-1CFA-421F-A913-539C84AA15E8}" type="presParOf" srcId="{687CA381-4C00-449C-8709-F0207EF3C5C5}" destId="{5EC8642C-03F5-43C7-89EE-C08A3FC5B8FA}" srcOrd="5" destOrd="0" presId="urn:microsoft.com/office/officeart/2005/8/layout/chevron1"/>
    <dgm:cxn modelId="{6490E994-BA8C-4077-A924-CF0901BCB08C}" type="presParOf" srcId="{687CA381-4C00-449C-8709-F0207EF3C5C5}" destId="{8F960C7D-3706-4CEB-8A6C-19772A9A81E5}" srcOrd="6" destOrd="0" presId="urn:microsoft.com/office/officeart/2005/8/layout/chevron1"/>
    <dgm:cxn modelId="{B827DDE8-9417-4394-A075-FAF2E6D768D9}" type="presParOf" srcId="{687CA381-4C00-449C-8709-F0207EF3C5C5}" destId="{A47B5732-DBC2-4D62-9D5E-98569E24D692}" srcOrd="7" destOrd="0" presId="urn:microsoft.com/office/officeart/2005/8/layout/chevron1"/>
    <dgm:cxn modelId="{9FFA53F1-B102-4DB5-A956-350DEB48DF65}" type="presParOf" srcId="{687CA381-4C00-449C-8709-F0207EF3C5C5}" destId="{0A68DA52-D23D-41ED-9E21-906F78D04967}" srcOrd="8" destOrd="0" presId="urn:microsoft.com/office/officeart/2005/8/layout/chevron1"/>
    <dgm:cxn modelId="{46278E37-B6F5-46AD-8DB0-E64A6BA40E64}" type="presParOf" srcId="{687CA381-4C00-449C-8709-F0207EF3C5C5}" destId="{844EB3E4-03C8-4754-B4E3-1C137B6C584B}" srcOrd="9" destOrd="0" presId="urn:microsoft.com/office/officeart/2005/8/layout/chevron1"/>
    <dgm:cxn modelId="{90C05E1A-AE72-4B3A-A79D-6CE0B1877FA6}" type="presParOf" srcId="{687CA381-4C00-449C-8709-F0207EF3C5C5}" destId="{1714D3DE-7ACB-4EA0-9834-1C415706C34E}" srcOrd="10" destOrd="0" presId="urn:microsoft.com/office/officeart/2005/8/layout/chevron1"/>
    <dgm:cxn modelId="{35551025-7144-4940-A5D8-2428DE7700E7}" type="presParOf" srcId="{687CA381-4C00-449C-8709-F0207EF3C5C5}" destId="{5D5FA8DB-DCDC-4514-A007-57D523FE7E3D}" srcOrd="11" destOrd="0" presId="urn:microsoft.com/office/officeart/2005/8/layout/chevron1"/>
    <dgm:cxn modelId="{BDB01A78-2BD3-426A-8995-70F97F77AC64}" type="presParOf" srcId="{687CA381-4C00-449C-8709-F0207EF3C5C5}" destId="{D522B9FA-0A33-4A17-A605-9469C60ABCCC}"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1E240-1522-40C9-9800-0F6EE9473C93}">
      <dsp:nvSpPr>
        <dsp:cNvPr id="0" name=""/>
        <dsp:cNvSpPr/>
      </dsp:nvSpPr>
      <dsp:spPr>
        <a:xfrm>
          <a:off x="4262301" y="1006"/>
          <a:ext cx="1177640" cy="86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Threat</a:t>
          </a:r>
          <a:endParaRPr lang="en-US" sz="2400" b="1" kern="1200" dirty="0"/>
        </a:p>
      </dsp:txBody>
      <dsp:txXfrm>
        <a:off x="4262301" y="1006"/>
        <a:ext cx="1177640" cy="866715"/>
      </dsp:txXfrm>
    </dsp:sp>
    <dsp:sp modelId="{1D5FCE66-B54D-4D63-898E-0480D51187FA}">
      <dsp:nvSpPr>
        <dsp:cNvPr id="0" name=""/>
        <dsp:cNvSpPr/>
      </dsp:nvSpPr>
      <dsp:spPr>
        <a:xfrm>
          <a:off x="1711713" y="47092"/>
          <a:ext cx="4489693" cy="4489693"/>
        </a:xfrm>
        <a:prstGeom prst="circularArrow">
          <a:avLst>
            <a:gd name="adj1" fmla="val 3764"/>
            <a:gd name="adj2" fmla="val 234883"/>
            <a:gd name="adj3" fmla="val 19826738"/>
            <a:gd name="adj4" fmla="val 18960673"/>
            <a:gd name="adj5" fmla="val 439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3C27B6-FCA0-4EAC-852E-94CE3FB9C3EA}">
      <dsp:nvSpPr>
        <dsp:cNvPr id="0" name=""/>
        <dsp:cNvSpPr/>
      </dsp:nvSpPr>
      <dsp:spPr>
        <a:xfrm>
          <a:off x="5402914" y="1399798"/>
          <a:ext cx="1127414" cy="86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Collect</a:t>
          </a:r>
          <a:endParaRPr lang="en-US" sz="2400" b="1" kern="1200" dirty="0"/>
        </a:p>
      </dsp:txBody>
      <dsp:txXfrm>
        <a:off x="5402914" y="1399798"/>
        <a:ext cx="1127414" cy="866715"/>
      </dsp:txXfrm>
    </dsp:sp>
    <dsp:sp modelId="{6AEB4B6B-01EE-4317-8A8F-9E3F81B0F75A}">
      <dsp:nvSpPr>
        <dsp:cNvPr id="0" name=""/>
        <dsp:cNvSpPr/>
      </dsp:nvSpPr>
      <dsp:spPr>
        <a:xfrm>
          <a:off x="1711713" y="47092"/>
          <a:ext cx="4489693" cy="4489693"/>
        </a:xfrm>
        <a:prstGeom prst="circularArrow">
          <a:avLst>
            <a:gd name="adj1" fmla="val 3764"/>
            <a:gd name="adj2" fmla="val 234883"/>
            <a:gd name="adj3" fmla="val 1229859"/>
            <a:gd name="adj4" fmla="val 21557605"/>
            <a:gd name="adj5" fmla="val 439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F1D984-1F0D-4881-AF56-DCA328A02758}">
      <dsp:nvSpPr>
        <dsp:cNvPr id="0" name=""/>
        <dsp:cNvSpPr/>
      </dsp:nvSpPr>
      <dsp:spPr>
        <a:xfrm>
          <a:off x="4953487" y="3144064"/>
          <a:ext cx="1230033" cy="86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Report</a:t>
          </a:r>
          <a:endParaRPr lang="en-US" sz="2400" b="1" kern="1200" dirty="0"/>
        </a:p>
      </dsp:txBody>
      <dsp:txXfrm>
        <a:off x="4953487" y="3144064"/>
        <a:ext cx="1230033" cy="866715"/>
      </dsp:txXfrm>
    </dsp:sp>
    <dsp:sp modelId="{810B1556-5393-45E9-8A98-38223093AA39}">
      <dsp:nvSpPr>
        <dsp:cNvPr id="0" name=""/>
        <dsp:cNvSpPr/>
      </dsp:nvSpPr>
      <dsp:spPr>
        <a:xfrm>
          <a:off x="1736876" y="30686"/>
          <a:ext cx="4489693" cy="4489693"/>
        </a:xfrm>
        <a:prstGeom prst="circularArrow">
          <a:avLst>
            <a:gd name="adj1" fmla="val 3764"/>
            <a:gd name="adj2" fmla="val 234883"/>
            <a:gd name="adj3" fmla="val 4264854"/>
            <a:gd name="adj4" fmla="val 3438797"/>
            <a:gd name="adj5" fmla="val 439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733BC3C-9AB9-4CAA-AD3B-19FE5E12016F}">
      <dsp:nvSpPr>
        <dsp:cNvPr id="0" name=""/>
        <dsp:cNvSpPr/>
      </dsp:nvSpPr>
      <dsp:spPr>
        <a:xfrm>
          <a:off x="3397624" y="3911201"/>
          <a:ext cx="1117872" cy="86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Analyze</a:t>
          </a:r>
          <a:endParaRPr lang="en-US" sz="2400" b="1" kern="1200" dirty="0"/>
        </a:p>
      </dsp:txBody>
      <dsp:txXfrm>
        <a:off x="3397624" y="3911201"/>
        <a:ext cx="1117872" cy="866715"/>
      </dsp:txXfrm>
    </dsp:sp>
    <dsp:sp modelId="{49DE9C11-38EE-4A67-ABC0-051C54FF171E}">
      <dsp:nvSpPr>
        <dsp:cNvPr id="0" name=""/>
        <dsp:cNvSpPr/>
      </dsp:nvSpPr>
      <dsp:spPr>
        <a:xfrm>
          <a:off x="1688637" y="31247"/>
          <a:ext cx="4489693" cy="4489693"/>
        </a:xfrm>
        <a:prstGeom prst="circularArrow">
          <a:avLst>
            <a:gd name="adj1" fmla="val 3764"/>
            <a:gd name="adj2" fmla="val 234883"/>
            <a:gd name="adj3" fmla="val 7210333"/>
            <a:gd name="adj4" fmla="val 6303865"/>
            <a:gd name="adj5" fmla="val 439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A4A347-E649-4210-A09C-B127D966CD28}">
      <dsp:nvSpPr>
        <dsp:cNvPr id="0" name=""/>
        <dsp:cNvSpPr/>
      </dsp:nvSpPr>
      <dsp:spPr>
        <a:xfrm>
          <a:off x="1911259" y="3144064"/>
          <a:ext cx="866715" cy="86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Refer</a:t>
          </a:r>
          <a:endParaRPr lang="en-US" sz="2400" b="1" kern="1200" dirty="0"/>
        </a:p>
      </dsp:txBody>
      <dsp:txXfrm>
        <a:off x="1911259" y="3144064"/>
        <a:ext cx="866715" cy="866715"/>
      </dsp:txXfrm>
    </dsp:sp>
    <dsp:sp modelId="{1759D27C-8128-4C26-B134-DF8733E8B4E2}">
      <dsp:nvSpPr>
        <dsp:cNvPr id="0" name=""/>
        <dsp:cNvSpPr/>
      </dsp:nvSpPr>
      <dsp:spPr>
        <a:xfrm>
          <a:off x="1711713" y="47092"/>
          <a:ext cx="4489693" cy="4489693"/>
        </a:xfrm>
        <a:prstGeom prst="circularArrow">
          <a:avLst>
            <a:gd name="adj1" fmla="val 3764"/>
            <a:gd name="adj2" fmla="val 234883"/>
            <a:gd name="adj3" fmla="val 10607512"/>
            <a:gd name="adj4" fmla="val 9335258"/>
            <a:gd name="adj5" fmla="val 439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CBF3E7C-EFB6-40B2-A68F-9757CA6A0023}">
      <dsp:nvSpPr>
        <dsp:cNvPr id="0" name=""/>
        <dsp:cNvSpPr/>
      </dsp:nvSpPr>
      <dsp:spPr>
        <a:xfrm>
          <a:off x="1411654" y="1399798"/>
          <a:ext cx="1069691" cy="86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Exploit</a:t>
          </a:r>
          <a:endParaRPr lang="en-US" sz="2400" b="1" kern="1200" dirty="0"/>
        </a:p>
      </dsp:txBody>
      <dsp:txXfrm>
        <a:off x="1411654" y="1399798"/>
        <a:ext cx="1069691" cy="866715"/>
      </dsp:txXfrm>
    </dsp:sp>
    <dsp:sp modelId="{B1200285-6D39-4453-9C53-039FE43E2708}">
      <dsp:nvSpPr>
        <dsp:cNvPr id="0" name=""/>
        <dsp:cNvSpPr/>
      </dsp:nvSpPr>
      <dsp:spPr>
        <a:xfrm>
          <a:off x="1711713" y="47092"/>
          <a:ext cx="4489693" cy="4489693"/>
        </a:xfrm>
        <a:prstGeom prst="circularArrow">
          <a:avLst>
            <a:gd name="adj1" fmla="val 3764"/>
            <a:gd name="adj2" fmla="val 234883"/>
            <a:gd name="adj3" fmla="val 13258266"/>
            <a:gd name="adj4" fmla="val 12338379"/>
            <a:gd name="adj5" fmla="val 439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F62229-BDF1-4394-8E41-40E061886823}">
      <dsp:nvSpPr>
        <dsp:cNvPr id="0" name=""/>
        <dsp:cNvSpPr/>
      </dsp:nvSpPr>
      <dsp:spPr>
        <a:xfrm>
          <a:off x="2495778" y="1006"/>
          <a:ext cx="1132441" cy="866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Educate</a:t>
          </a:r>
          <a:endParaRPr lang="en-US" sz="2400" b="1" kern="1200" dirty="0"/>
        </a:p>
      </dsp:txBody>
      <dsp:txXfrm>
        <a:off x="2495778" y="1006"/>
        <a:ext cx="1132441" cy="866715"/>
      </dsp:txXfrm>
    </dsp:sp>
    <dsp:sp modelId="{8F70E2B3-E94C-4412-8A68-C3F8A5D1F40D}">
      <dsp:nvSpPr>
        <dsp:cNvPr id="0" name=""/>
        <dsp:cNvSpPr/>
      </dsp:nvSpPr>
      <dsp:spPr>
        <a:xfrm>
          <a:off x="1711713" y="47092"/>
          <a:ext cx="4489693" cy="4489693"/>
        </a:xfrm>
        <a:prstGeom prst="circularArrow">
          <a:avLst>
            <a:gd name="adj1" fmla="val 3764"/>
            <a:gd name="adj2" fmla="val 234883"/>
            <a:gd name="adj3" fmla="val 16476793"/>
            <a:gd name="adj4" fmla="val 15650188"/>
            <a:gd name="adj5" fmla="val 439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1834FC8-FEC4-446A-961A-708C832EEBC5}" type="datetimeFigureOut">
              <a:rPr lang="en-US" smtClean="0"/>
              <a:t>12/21/2012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882B386-4CC7-42DC-9AE0-44CCF5A5A963}" type="slidenum">
              <a:rPr lang="en-US" smtClean="0"/>
              <a:t>‹#›</a:t>
            </a:fld>
            <a:endParaRPr lang="en-US" dirty="0"/>
          </a:p>
        </p:txBody>
      </p:sp>
    </p:spTree>
    <p:extLst>
      <p:ext uri="{BB962C8B-B14F-4D97-AF65-F5344CB8AC3E}">
        <p14:creationId xmlns:p14="http://schemas.microsoft.com/office/powerpoint/2010/main" val="1533236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3A559CC-14A0-4872-8055-9EA44079E5D8}" type="datetimeFigureOut">
              <a:rPr lang="en-US" smtClean="0"/>
              <a:t>12/21/2012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131122-40CC-4B56-BD0C-904F45EFECD8}" type="slidenum">
              <a:rPr lang="en-US" smtClean="0"/>
              <a:t>‹#›</a:t>
            </a:fld>
            <a:endParaRPr lang="en-US" dirty="0"/>
          </a:p>
        </p:txBody>
      </p:sp>
    </p:spTree>
    <p:extLst>
      <p:ext uri="{BB962C8B-B14F-4D97-AF65-F5344CB8AC3E}">
        <p14:creationId xmlns:p14="http://schemas.microsoft.com/office/powerpoint/2010/main" val="108207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dsscyberci@dss.mi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1</a:t>
            </a:fld>
            <a:endParaRPr lang="en-US" dirty="0"/>
          </a:p>
        </p:txBody>
      </p:sp>
    </p:spTree>
    <p:extLst>
      <p:ext uri="{BB962C8B-B14F-4D97-AF65-F5344CB8AC3E}">
        <p14:creationId xmlns:p14="http://schemas.microsoft.com/office/powerpoint/2010/main" val="423697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sz="1000" b="1" dirty="0"/>
              <a:t>UNCLASSIFIED//FOUO</a:t>
            </a:r>
          </a:p>
          <a:p>
            <a:pPr>
              <a:defRPr/>
            </a:pPr>
            <a:endParaRPr lang="en-US" sz="1000" dirty="0"/>
          </a:p>
          <a:p>
            <a:pPr marL="224535" indent="-224535">
              <a:buFontTx/>
              <a:buChar char="•"/>
              <a:defRPr/>
            </a:pPr>
            <a:endParaRPr lang="en-US" sz="1000" dirty="0"/>
          </a:p>
          <a:p>
            <a:pPr marL="224535" indent="-224535">
              <a:buFontTx/>
              <a:buChar char="•"/>
              <a:defRPr/>
            </a:pPr>
            <a:r>
              <a:rPr lang="en-US" sz="1000" dirty="0"/>
              <a:t>(U//FOUO) Cyber threats can come in many forms… </a:t>
            </a:r>
          </a:p>
          <a:p>
            <a:pPr marL="673603" lvl="1" indent="-224535">
              <a:buFontTx/>
              <a:buChar char="•"/>
              <a:defRPr/>
            </a:pPr>
            <a:r>
              <a:rPr lang="en-US" sz="1000" dirty="0"/>
              <a:t>It can be a savvy computer user who down the street, members of terrorist organizations, or sophisticated and well-resourced computer network operations programs of nation states / foreign governments</a:t>
            </a:r>
          </a:p>
          <a:p>
            <a:pPr lvl="1" eaLnBrk="1" hangingPunct="1">
              <a:defRPr/>
            </a:pPr>
            <a:endParaRPr lang="en-US" sz="1000" dirty="0"/>
          </a:p>
          <a:p>
            <a:pPr marL="224535" indent="-224535">
              <a:buFontTx/>
              <a:buChar char="•"/>
              <a:defRPr/>
            </a:pPr>
            <a:r>
              <a:rPr lang="en-US" sz="1000" dirty="0"/>
              <a:t>(U//FOUO) Hackers or criminals may collect specific pieces of information about a target and leverage that information against the target to compromise their networks and resources.  They may distribute unwanted spam mail, perform denial of service attacks against a remote target, thus making money off your computers bandwidth and processing power. Some want to conduct online banking fraud against you, such as the Zeus botnet. Others, such as the group anonymous just want the challenge of bringing down the network, which have been successful planned attacks against government agencies and CDCs, and post sensitive information to the public (such as usernames, passwords, information on proposals, and information that CDCs may have on government agencies that is sensitive information)</a:t>
            </a:r>
          </a:p>
          <a:p>
            <a:pPr eaLnBrk="1" hangingPunct="1">
              <a:defRPr/>
            </a:pPr>
            <a:endParaRPr lang="en-US" dirty="0" smtClean="0"/>
          </a:p>
          <a:p>
            <a:pPr marL="224535" indent="-224535">
              <a:buFontTx/>
              <a:buChar char="•"/>
              <a:defRPr/>
            </a:pPr>
            <a:r>
              <a:rPr lang="en-US" sz="1000" dirty="0"/>
              <a:t>(U//FOUO) Often overlooked are cyber threats from “insiders”.  An insider threat is an individual who has direct access to computer systems or networks and uses that access to cause harm.  The damage caused by an insider threat can take many forms, including the introduction of computer viruses/worms, the corruption or deletion of data, theft of sensitive, proprietary or potentially classified data, identity theft, etc.  Insiders are one of the most difficult threats to protect your computer or network from.</a:t>
            </a:r>
          </a:p>
          <a:p>
            <a:pPr marL="224535" indent="-224535">
              <a:buFontTx/>
              <a:buChar char="•"/>
              <a:defRPr/>
            </a:pPr>
            <a:endParaRPr lang="en-US" sz="1000" dirty="0"/>
          </a:p>
          <a:p>
            <a:pPr marL="168377" indent="-168377">
              <a:buFont typeface="Arial" pitchFamily="34" charset="0"/>
              <a:buChar char="•"/>
            </a:pPr>
            <a:endParaRPr lang="en-US" sz="1000" dirty="0"/>
          </a:p>
          <a:p>
            <a:pPr defTabSz="898136"/>
            <a:r>
              <a:rPr lang="en-US" sz="1000" b="1" dirty="0"/>
              <a:t>UNCLASSIFIED//FOUO</a:t>
            </a:r>
          </a:p>
          <a:p>
            <a:endParaRPr lang="en-US" sz="1000" dirty="0"/>
          </a:p>
        </p:txBody>
      </p:sp>
      <p:sp>
        <p:nvSpPr>
          <p:cNvPr id="4" name="Slide Number Placeholder 3"/>
          <p:cNvSpPr>
            <a:spLocks noGrp="1"/>
          </p:cNvSpPr>
          <p:nvPr>
            <p:ph type="sldNum" sz="quarter" idx="10"/>
          </p:nvPr>
        </p:nvSpPr>
        <p:spPr/>
        <p:txBody>
          <a:bodyPr/>
          <a:lstStyle/>
          <a:p>
            <a:fld id="{6C131122-40CC-4B56-BD0C-904F45EFECD8}" type="slidenum">
              <a:rPr lang="en-US" smtClean="0"/>
              <a:t>14</a:t>
            </a:fld>
            <a:endParaRPr lang="en-US" dirty="0"/>
          </a:p>
        </p:txBody>
      </p:sp>
    </p:spTree>
    <p:extLst>
      <p:ext uri="{BB962C8B-B14F-4D97-AF65-F5344CB8AC3E}">
        <p14:creationId xmlns:p14="http://schemas.microsoft.com/office/powerpoint/2010/main" val="2283190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UNCLASSIFIED//FOUO</a:t>
            </a:r>
          </a:p>
          <a:p>
            <a:endParaRPr lang="en-US" dirty="0" smtClean="0"/>
          </a:p>
          <a:p>
            <a:pPr marL="168377" indent="-168377">
              <a:buFont typeface="Arial" pitchFamily="34" charset="0"/>
              <a:buChar char="•"/>
            </a:pPr>
            <a:endParaRPr lang="en-US" dirty="0" smtClean="0"/>
          </a:p>
          <a:p>
            <a:pPr marL="168377" indent="-168377">
              <a:buFont typeface="Arial" pitchFamily="34" charset="0"/>
              <a:buChar char="•"/>
            </a:pPr>
            <a:r>
              <a:rPr lang="en-US" dirty="0" smtClean="0"/>
              <a:t>(U) Applications, Operating systems and web-based applications, present tremendous challenges for network security professionals.  An actor can exploit a flaw in the software code, unknown to the administrator or even to the software developer, to install malicious software and exploit system resources and information without the user knowing.</a:t>
            </a:r>
          </a:p>
          <a:p>
            <a:pPr marL="617378" lvl="1" indent="-168377" defTabSz="898005">
              <a:buFont typeface="Courier New" pitchFamily="49" charset="0"/>
              <a:buChar char="o"/>
              <a:defRPr/>
            </a:pPr>
            <a:r>
              <a:rPr lang="en-US" dirty="0" smtClean="0"/>
              <a:t>Hackers develop exploits which can exploit the vulnerability and provide the hacker access to the computer.  Most exploits require user-interaction, so hackers are counting on users to select a malicious email link or open a malicious email attachment.</a:t>
            </a:r>
          </a:p>
          <a:p>
            <a:endParaRPr lang="en-US" dirty="0" smtClean="0"/>
          </a:p>
          <a:p>
            <a:pPr marL="168377" indent="-168377">
              <a:buFont typeface="Arial" pitchFamily="34" charset="0"/>
              <a:buChar char="•"/>
            </a:pPr>
            <a:r>
              <a:rPr lang="en-US" dirty="0" smtClean="0"/>
              <a:t>(U) Removable media (i.e. thumb drives, USB devices, CDs, </a:t>
            </a:r>
            <a:r>
              <a:rPr lang="en-US" dirty="0" err="1" smtClean="0"/>
              <a:t>etc</a:t>
            </a:r>
            <a:r>
              <a:rPr lang="en-US" dirty="0" smtClean="0"/>
              <a:t>) can pose a security risk.  Malicious code can reside on the media and can easily (and unknowingly) be transferred to multiple networks and domains. </a:t>
            </a:r>
          </a:p>
          <a:p>
            <a:pPr marL="617378" lvl="1" indent="-168377">
              <a:buFont typeface="Courier New" pitchFamily="49" charset="0"/>
              <a:buChar char="o"/>
            </a:pPr>
            <a:r>
              <a:rPr lang="en-US" dirty="0" smtClean="0"/>
              <a:t>Users should exercise extreme caution when receiving media from outside or untrusted sources. (i.e. conferences, trade shows, etc.) </a:t>
            </a:r>
          </a:p>
          <a:p>
            <a:pPr marL="617378" lvl="1" indent="-168377">
              <a:buFont typeface="Courier New" pitchFamily="49" charset="0"/>
              <a:buChar char="o"/>
            </a:pPr>
            <a:r>
              <a:rPr lang="en-US" dirty="0" smtClean="0"/>
              <a:t>Removable media should ALWAYS be scanned for viruses before use and before being placed on a trusted network.</a:t>
            </a:r>
          </a:p>
          <a:p>
            <a:pPr marL="617378" lvl="1" indent="-168377">
              <a:buFont typeface="Courier New" pitchFamily="49" charset="0"/>
              <a:buChar char="o"/>
            </a:pPr>
            <a:r>
              <a:rPr lang="en-US" dirty="0" smtClean="0"/>
              <a:t>Malicious actors are known to even place thumb drives with malware on them in parking lots near target facilities, hoping that </a:t>
            </a:r>
            <a:r>
              <a:rPr lang="en-US" dirty="0" err="1" smtClean="0"/>
              <a:t>DoD</a:t>
            </a:r>
            <a:r>
              <a:rPr lang="en-US" dirty="0" smtClean="0"/>
              <a:t> or Cleared Contractor workers will plug them into their networks.</a:t>
            </a:r>
          </a:p>
          <a:p>
            <a:endParaRPr lang="en-US" dirty="0" smtClean="0"/>
          </a:p>
          <a:p>
            <a:pPr marL="168377" indent="-168377">
              <a:buFont typeface="Arial" pitchFamily="34" charset="0"/>
              <a:buChar char="•"/>
            </a:pPr>
            <a:r>
              <a:rPr lang="en-US" dirty="0" smtClean="0"/>
              <a:t>(U) Vulnerabilities also exist in network enabled devices found on the computer or network. Vulnerabilities in the applications for these devices exist in everything from the desktop computer and printers, to the routers and peripherals that make up the network infrastructure.  These vulnerabilities could allow an unauthorized user access to a computer or entire network.</a:t>
            </a:r>
          </a:p>
          <a:p>
            <a:pPr marL="617378" lvl="1" indent="-168377" defTabSz="898005">
              <a:buFont typeface="Courier New" pitchFamily="49" charset="0"/>
              <a:buChar char="o"/>
              <a:defRPr/>
            </a:pPr>
            <a:r>
              <a:rPr lang="en-US" dirty="0" smtClean="0"/>
              <a:t>Hackers have begun to focus developing malware for smart-phones.  </a:t>
            </a:r>
          </a:p>
          <a:p>
            <a:pPr marL="673504" lvl="1" indent="-224502">
              <a:buFont typeface="Arial" pitchFamily="34" charset="0"/>
              <a:buChar char="•"/>
            </a:pPr>
            <a:endParaRPr lang="en-US" dirty="0" smtClean="0"/>
          </a:p>
          <a:p>
            <a:pPr marL="168377" indent="-168377">
              <a:buFont typeface="Arial" pitchFamily="34" charset="0"/>
              <a:buChar char="•"/>
            </a:pPr>
            <a:r>
              <a:rPr lang="en-US" dirty="0" smtClean="0"/>
              <a:t>(U) The end user is the greatest vulnerability.  The only “patch” for the end user is user education and awareness.</a:t>
            </a:r>
          </a:p>
          <a:p>
            <a:pPr marL="617378" lvl="1" indent="-168377">
              <a:buFont typeface="Courier New" pitchFamily="49" charset="0"/>
              <a:buChar char="o"/>
            </a:pPr>
            <a:r>
              <a:rPr lang="en-US" dirty="0" smtClean="0"/>
              <a:t>The</a:t>
            </a:r>
            <a:r>
              <a:rPr lang="en-US" baseline="0" dirty="0" smtClean="0"/>
              <a:t> high success rate of socially engineered emails is directly attributed to the adversary taking advantage of the user’s lack of awareness</a:t>
            </a:r>
          </a:p>
          <a:p>
            <a:pPr marL="617378" lvl="1" indent="-168377" defTabSz="898136">
              <a:buFont typeface="Courier New" pitchFamily="49" charset="0"/>
              <a:buChar char="o"/>
            </a:pPr>
            <a:r>
              <a:rPr lang="en-US" dirty="0" smtClean="0"/>
              <a:t>Examples of user error could be are clicking on links or attachments in suspicious emails resulting in the download of malicious files or system administrators or power users not following or not understanding proper procedures for their network equipment resulting in a network vulnerability.</a:t>
            </a:r>
          </a:p>
          <a:p>
            <a:pPr marL="617378" lvl="1" indent="-168377">
              <a:buFont typeface="Courier New" pitchFamily="49" charset="0"/>
              <a:buChar char="o"/>
            </a:pPr>
            <a:endParaRPr lang="en-US" dirty="0" smtClean="0"/>
          </a:p>
          <a:p>
            <a:pPr defTabSz="931774">
              <a:defRPr/>
            </a:pPr>
            <a:r>
              <a:rPr lang="en-US" b="1" dirty="0"/>
              <a:t>UNCLASSIFIED//FOUO</a:t>
            </a:r>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15</a:t>
            </a:fld>
            <a:endParaRPr lang="en-US" dirty="0"/>
          </a:p>
        </p:txBody>
      </p:sp>
    </p:spTree>
    <p:extLst>
      <p:ext uri="{BB962C8B-B14F-4D97-AF65-F5344CB8AC3E}">
        <p14:creationId xmlns:p14="http://schemas.microsoft.com/office/powerpoint/2010/main" val="2670971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UNCLASSIFIED//FOUO</a:t>
            </a:r>
          </a:p>
          <a:p>
            <a:endParaRPr lang="en-US" baseline="0" dirty="0" smtClean="0"/>
          </a:p>
          <a:p>
            <a:pPr marL="168377" indent="-168377">
              <a:buFont typeface="Arial" pitchFamily="34" charset="0"/>
              <a:buChar char="•"/>
            </a:pPr>
            <a:endParaRPr lang="en-US" baseline="0" dirty="0" smtClean="0"/>
          </a:p>
          <a:p>
            <a:pPr marL="168377" indent="-168377">
              <a:buFont typeface="Arial" pitchFamily="34" charset="0"/>
              <a:buChar char="•"/>
            </a:pPr>
            <a:r>
              <a:rPr lang="en-US" baseline="0" dirty="0" smtClean="0"/>
              <a:t>(U) Actors will often first conduct as much open source research as possible on their target, gaining as much information as they can that will assist in making their exploitation attempt successful. </a:t>
            </a:r>
          </a:p>
          <a:p>
            <a:pPr marL="617378" lvl="1" indent="-168377">
              <a:buFont typeface="Courier New" pitchFamily="49" charset="0"/>
              <a:buChar char="o"/>
            </a:pPr>
            <a:r>
              <a:rPr lang="en-US" baseline="0" dirty="0" smtClean="0"/>
              <a:t>A large amount of personal information about individuals is readily available through the use of Google and other Internet search Engines (Such as </a:t>
            </a:r>
            <a:r>
              <a:rPr lang="en-US" baseline="0" dirty="0" err="1" smtClean="0"/>
              <a:t>Spokeo</a:t>
            </a:r>
            <a:r>
              <a:rPr lang="en-US" baseline="0" dirty="0" smtClean="0"/>
              <a:t>, </a:t>
            </a:r>
            <a:r>
              <a:rPr lang="en-US" baseline="0" dirty="0" err="1" smtClean="0"/>
              <a:t>PiPl</a:t>
            </a:r>
            <a:r>
              <a:rPr lang="en-US" baseline="0" dirty="0" smtClean="0"/>
              <a:t>)</a:t>
            </a:r>
          </a:p>
          <a:p>
            <a:pPr marL="617378" lvl="1" indent="-168377">
              <a:buFont typeface="Courier New" pitchFamily="49" charset="0"/>
              <a:buChar char="o"/>
            </a:pPr>
            <a:endParaRPr lang="en-US" baseline="0" dirty="0" smtClean="0"/>
          </a:p>
          <a:p>
            <a:pPr marL="151492" indent="-168377">
              <a:buFont typeface="Courier New" pitchFamily="49" charset="0"/>
              <a:buChar char="o"/>
            </a:pPr>
            <a:r>
              <a:rPr lang="en-US" dirty="0" smtClean="0"/>
              <a:t>(U) Facebook is not the only source of information for adversaries</a:t>
            </a:r>
          </a:p>
          <a:p>
            <a:pPr lvl="1"/>
            <a:r>
              <a:rPr lang="en-US" dirty="0" smtClean="0"/>
              <a:t>(U) Public records (school, tax records, utilities)</a:t>
            </a:r>
          </a:p>
          <a:p>
            <a:pPr lvl="1"/>
            <a:r>
              <a:rPr lang="en-US" dirty="0" smtClean="0"/>
              <a:t>(U) Blogs (personal, friends)</a:t>
            </a:r>
          </a:p>
          <a:p>
            <a:pPr lvl="1"/>
            <a:r>
              <a:rPr lang="en-US" dirty="0" smtClean="0"/>
              <a:t>(U) Online newspapers (banns, obituaries, editorials)</a:t>
            </a:r>
          </a:p>
          <a:p>
            <a:pPr lvl="1"/>
            <a:endParaRPr lang="en-US" dirty="0" smtClean="0"/>
          </a:p>
          <a:p>
            <a:pPr marL="174708" indent="-174708">
              <a:buFont typeface="Arial" pitchFamily="34" charset="0"/>
              <a:buChar char="•"/>
            </a:pPr>
            <a:r>
              <a:rPr lang="en-US" dirty="0" smtClean="0"/>
              <a:t>(U) Combining information from multiple sources creates a very detailed picture</a:t>
            </a:r>
          </a:p>
          <a:p>
            <a:pPr marL="617378" lvl="1" indent="-168377">
              <a:buFont typeface="Courier New" pitchFamily="49" charset="0"/>
              <a:buChar char="o"/>
            </a:pPr>
            <a:endParaRPr lang="en-US" baseline="0" dirty="0" smtClean="0"/>
          </a:p>
          <a:p>
            <a:pPr marL="673504" lvl="1" indent="-224502">
              <a:buFont typeface="Arial" pitchFamily="34" charset="0"/>
              <a:buChar char="•"/>
            </a:pPr>
            <a:endParaRPr lang="en-US" baseline="0" dirty="0" smtClean="0"/>
          </a:p>
          <a:p>
            <a:pPr marL="168377" indent="-168377">
              <a:buFont typeface="Arial" pitchFamily="34" charset="0"/>
              <a:buChar char="•"/>
            </a:pPr>
            <a:r>
              <a:rPr lang="en-US" baseline="0" dirty="0" smtClean="0"/>
              <a:t>(U) Socially engineered email attacks remain the number one way the adversary is exploiting the networks of defense industry. </a:t>
            </a:r>
          </a:p>
          <a:p>
            <a:pPr marL="617378" lvl="1" indent="-168377">
              <a:buFont typeface="Courier New" pitchFamily="49" charset="0"/>
              <a:buChar char="o"/>
            </a:pPr>
            <a:r>
              <a:rPr lang="en-US" baseline="0" dirty="0" smtClean="0"/>
              <a:t>Email gives the adversary a direct line of communication to their target – stopped by only well configured network defenses and the recipient’s user education.</a:t>
            </a:r>
          </a:p>
          <a:p>
            <a:pPr marL="617378" lvl="1" indent="-168377">
              <a:buFont typeface="Courier New" pitchFamily="49" charset="0"/>
              <a:buChar char="o"/>
            </a:pPr>
            <a:r>
              <a:rPr lang="en-US" baseline="0" dirty="0" smtClean="0"/>
              <a:t>The “don’t take candy from strangers” rule applies to the email.  It’s not always easy to spot a socially-engineered email.  Be aware that not all of them contain errors and/or typos and many of them are contextually relevant to the victim’s job. </a:t>
            </a:r>
          </a:p>
          <a:p>
            <a:pPr marL="673504" lvl="1" indent="-224502">
              <a:buFont typeface="Arial" pitchFamily="34" charset="0"/>
              <a:buChar char="•"/>
            </a:pPr>
            <a:endParaRPr lang="en-US" baseline="0" dirty="0" smtClean="0"/>
          </a:p>
          <a:p>
            <a:pPr marL="168377" indent="-168377">
              <a:buFont typeface="Arial" pitchFamily="34" charset="0"/>
              <a:buChar char="•"/>
            </a:pPr>
            <a:r>
              <a:rPr lang="en-US" baseline="0" dirty="0" smtClean="0"/>
              <a:t>(U) </a:t>
            </a:r>
            <a:r>
              <a:rPr lang="en-US" dirty="0" smtClean="0"/>
              <a:t>0-day vulnerabilities are flaws in the source code that the software developers did not catch, leaving the computer vulnerable and able to be</a:t>
            </a:r>
            <a:r>
              <a:rPr lang="en-US" baseline="0" dirty="0" smtClean="0"/>
              <a:t> </a:t>
            </a:r>
            <a:r>
              <a:rPr lang="en-US" dirty="0" smtClean="0"/>
              <a:t>exploited. </a:t>
            </a:r>
          </a:p>
          <a:p>
            <a:pPr marL="634263" lvl="1" indent="-168377">
              <a:buFont typeface="Arial" pitchFamily="34" charset="0"/>
              <a:buChar char="•"/>
            </a:pPr>
            <a:r>
              <a:rPr lang="en-US" dirty="0" smtClean="0"/>
              <a:t>(U)</a:t>
            </a:r>
            <a:r>
              <a:rPr lang="en-US" baseline="0" dirty="0" smtClean="0"/>
              <a:t> According to a news article in the Register, hackers exploit security vulnerabilities in software for 10 months on average before they are launched and before vendors are aware of the vulnerabilities and typically last 312 on average. </a:t>
            </a:r>
          </a:p>
          <a:p>
            <a:pPr marL="634263" lvl="1" indent="-168377">
              <a:buFont typeface="Arial" pitchFamily="34" charset="0"/>
              <a:buChar char="•"/>
            </a:pPr>
            <a:r>
              <a:rPr lang="en-US" dirty="0" smtClean="0"/>
              <a:t>(U)</a:t>
            </a:r>
            <a:r>
              <a:rPr lang="en-US" baseline="0" dirty="0" smtClean="0"/>
              <a:t> </a:t>
            </a:r>
            <a:r>
              <a:rPr lang="en-US" dirty="0" smtClean="0"/>
              <a:t>The only way to stop a 0-day from infecting a computer is to have a patch written to fix the source code flaw.  Usually a patch is written within a couple of weeks of the 0-day software’s release, highlighting the importance that software patches are up to date so computer networks are protected from the latest threats.</a:t>
            </a:r>
          </a:p>
          <a:p>
            <a:pPr marL="224502" indent="-224502">
              <a:buFontTx/>
              <a:buAutoNum type="arabicPeriod" startAt="3"/>
            </a:pPr>
            <a:endParaRPr lang="en-US" dirty="0" smtClean="0"/>
          </a:p>
          <a:p>
            <a:pPr marL="168377" indent="-168377">
              <a:buFont typeface="Arial" pitchFamily="34" charset="0"/>
              <a:buChar char="•"/>
            </a:pPr>
            <a:r>
              <a:rPr lang="en-US" dirty="0" smtClean="0"/>
              <a:t>(U) Valid</a:t>
            </a:r>
            <a:r>
              <a:rPr lang="en-US" baseline="0" dirty="0" smtClean="0"/>
              <a:t> user credentials (username and password, PKI credentials, security tokens, </a:t>
            </a:r>
            <a:r>
              <a:rPr lang="en-US" baseline="0" dirty="0" err="1" smtClean="0"/>
              <a:t>etc</a:t>
            </a:r>
            <a:r>
              <a:rPr lang="en-US" baseline="0" dirty="0" smtClean="0"/>
              <a:t>) are also rapidly becoming a preferred method of operation used by the adversary.</a:t>
            </a:r>
          </a:p>
          <a:p>
            <a:pPr marL="617378" lvl="1" indent="-168377">
              <a:buFont typeface="Courier New" pitchFamily="49" charset="0"/>
              <a:buChar char="o"/>
            </a:pPr>
            <a:r>
              <a:rPr lang="en-US" baseline="0" dirty="0" smtClean="0"/>
              <a:t>The use of a valid credential allows the adversary to appear as a legitimate user, increasing their opportunities for a successful exploit</a:t>
            </a:r>
          </a:p>
          <a:p>
            <a:pPr marL="673504" lvl="1" indent="-224502">
              <a:buFont typeface="Arial" pitchFamily="34" charset="0"/>
              <a:buChar char="•"/>
            </a:pPr>
            <a:endParaRPr lang="en-US" baseline="0" dirty="0" smtClean="0"/>
          </a:p>
          <a:p>
            <a:pPr marL="168377" indent="-168377" defTabSz="898005">
              <a:buFont typeface="Arial" pitchFamily="34" charset="0"/>
              <a:buChar char="•"/>
              <a:defRPr/>
            </a:pPr>
            <a:r>
              <a:rPr lang="en-US" baseline="0" dirty="0" smtClean="0"/>
              <a:t>(U) </a:t>
            </a:r>
            <a:r>
              <a:rPr lang="en-US" dirty="0" smtClean="0"/>
              <a:t>Using weak or default passwords is an easy way for someone to compromise a computer system.  </a:t>
            </a:r>
          </a:p>
          <a:p>
            <a:pPr marL="617378" lvl="1" indent="-168377" defTabSz="898005">
              <a:buFont typeface="Courier New" pitchFamily="49" charset="0"/>
              <a:buChar char="o"/>
              <a:defRPr/>
            </a:pPr>
            <a:r>
              <a:rPr lang="en-US" dirty="0" smtClean="0"/>
              <a:t>When receiving a new piece of equipment ensure the default passwords are reset to a strong password of your choosing.  </a:t>
            </a:r>
          </a:p>
          <a:p>
            <a:pPr marL="617378" lvl="1" indent="-168377" defTabSz="898005">
              <a:buFont typeface="Courier New" pitchFamily="49" charset="0"/>
              <a:buChar char="o"/>
              <a:defRPr/>
            </a:pPr>
            <a:r>
              <a:rPr lang="en-US" dirty="0" smtClean="0"/>
              <a:t>A strong password should consist of uppercase letters, lowercase letters, numbers, special characters, and is approximately 9-15 characters long.</a:t>
            </a:r>
          </a:p>
          <a:p>
            <a:pPr marL="617378" lvl="1" indent="-168377" defTabSz="898005">
              <a:buFont typeface="Courier New" pitchFamily="49" charset="0"/>
              <a:buChar char="o"/>
              <a:defRPr/>
            </a:pPr>
            <a:endParaRPr lang="en-US" dirty="0" smtClean="0"/>
          </a:p>
          <a:p>
            <a:pPr indent="-16885" defTabSz="898005">
              <a:defRPr/>
            </a:pPr>
            <a:r>
              <a:rPr lang="en-US" b="1" dirty="0"/>
              <a:t>UNCLASSIFIED//FOUO</a:t>
            </a:r>
          </a:p>
          <a:p>
            <a:pPr marL="617378" lvl="1" indent="-168377" defTabSz="898005">
              <a:buFont typeface="Courier New" pitchFamily="49" charset="0"/>
              <a:buChar char="o"/>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16</a:t>
            </a:fld>
            <a:endParaRPr lang="en-US" dirty="0"/>
          </a:p>
        </p:txBody>
      </p:sp>
    </p:spTree>
    <p:extLst>
      <p:ext uri="{BB962C8B-B14F-4D97-AF65-F5344CB8AC3E}">
        <p14:creationId xmlns:p14="http://schemas.microsoft.com/office/powerpoint/2010/main" val="309825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Intelligence-Driven Computer Network</a:t>
            </a:r>
            <a:r>
              <a:rPr lang="en-US" baseline="0" dirty="0" smtClean="0"/>
              <a:t> Defense Informed by Analysis of Adversary Campaigns and Intrusion Kill Chains. Eric M. Hutchins, Michael J. </a:t>
            </a:r>
            <a:r>
              <a:rPr lang="en-US" baseline="0" dirty="0" err="1" smtClean="0"/>
              <a:t>Cloppert</a:t>
            </a:r>
            <a:r>
              <a:rPr lang="en-US" baseline="0" dirty="0" smtClean="0"/>
              <a:t>, </a:t>
            </a:r>
            <a:r>
              <a:rPr lang="en-US" baseline="0" dirty="0" err="1" smtClean="0"/>
              <a:t>Rohan</a:t>
            </a:r>
            <a:r>
              <a:rPr lang="en-US" baseline="0" dirty="0" smtClean="0"/>
              <a:t> M. Amin, Ph.D. (Lockheed Martin Corporation)</a:t>
            </a:r>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17</a:t>
            </a:fld>
            <a:endParaRPr lang="en-US" dirty="0"/>
          </a:p>
        </p:txBody>
      </p:sp>
    </p:spTree>
    <p:extLst>
      <p:ext uri="{BB962C8B-B14F-4D97-AF65-F5344CB8AC3E}">
        <p14:creationId xmlns:p14="http://schemas.microsoft.com/office/powerpoint/2010/main" val="149189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Source: Intelligence-Driven </a:t>
            </a:r>
            <a:r>
              <a:rPr lang="en-US" dirty="0" smtClean="0"/>
              <a:t>Computer Network</a:t>
            </a:r>
            <a:r>
              <a:rPr lang="en-US" baseline="0" dirty="0" smtClean="0"/>
              <a:t> Defense Informed by Analysis of Adversary Campaigns and Intrusion Kill Chains. Eric M. Hutchins, Michael J. </a:t>
            </a:r>
            <a:r>
              <a:rPr lang="en-US" baseline="0" dirty="0" err="1" smtClean="0"/>
              <a:t>Cloppert</a:t>
            </a:r>
            <a:r>
              <a:rPr lang="en-US" baseline="0" dirty="0" smtClean="0"/>
              <a:t>, </a:t>
            </a:r>
            <a:r>
              <a:rPr lang="en-US" baseline="0" dirty="0" err="1" smtClean="0"/>
              <a:t>Rohan</a:t>
            </a:r>
            <a:r>
              <a:rPr lang="en-US" baseline="0" dirty="0" smtClean="0"/>
              <a:t> M. Amin, Ph.D. (Lockheed Martin Corporation)</a:t>
            </a:r>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18</a:t>
            </a:fld>
            <a:endParaRPr lang="en-US" dirty="0"/>
          </a:p>
        </p:txBody>
      </p:sp>
    </p:spTree>
    <p:extLst>
      <p:ext uri="{BB962C8B-B14F-4D97-AF65-F5344CB8AC3E}">
        <p14:creationId xmlns:p14="http://schemas.microsoft.com/office/powerpoint/2010/main" val="1491899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19</a:t>
            </a:fld>
            <a:endParaRPr lang="en-US" dirty="0"/>
          </a:p>
        </p:txBody>
      </p:sp>
    </p:spTree>
    <p:extLst>
      <p:ext uri="{BB962C8B-B14F-4D97-AF65-F5344CB8AC3E}">
        <p14:creationId xmlns:p14="http://schemas.microsoft.com/office/powerpoint/2010/main" val="309825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UNCLASSIFIED//FOUO</a:t>
            </a:r>
          </a:p>
          <a:p>
            <a:endParaRPr lang="en-US" dirty="0" smtClean="0"/>
          </a:p>
          <a:p>
            <a:pPr marL="168377" indent="-168377">
              <a:buFont typeface="Arial" pitchFamily="34" charset="0"/>
              <a:buChar char="•"/>
            </a:pPr>
            <a:endParaRPr lang="en-US" dirty="0" smtClean="0"/>
          </a:p>
          <a:p>
            <a:pPr marL="168377" indent="-168377">
              <a:buFont typeface="Arial" pitchFamily="34" charset="0"/>
              <a:buChar char="•"/>
            </a:pPr>
            <a:r>
              <a:rPr lang="en-US" dirty="0" smtClean="0"/>
              <a:t>(U)</a:t>
            </a:r>
            <a:r>
              <a:rPr lang="en-US" baseline="0" dirty="0" smtClean="0"/>
              <a:t> The use of smart phones and smart phone technology will continue to increase.  Government agencies and corporations will likely incorporate smart phones into daily operations</a:t>
            </a:r>
          </a:p>
          <a:p>
            <a:pPr marL="617378" lvl="1" indent="-168377">
              <a:buFont typeface="Courier New" pitchFamily="49" charset="0"/>
              <a:buChar char="o"/>
            </a:pPr>
            <a:r>
              <a:rPr lang="en-US" baseline="0" dirty="0" smtClean="0"/>
              <a:t>Blackberries, Android, and </a:t>
            </a:r>
            <a:r>
              <a:rPr lang="en-US" baseline="0" dirty="0" err="1" smtClean="0"/>
              <a:t>Iphone</a:t>
            </a:r>
            <a:r>
              <a:rPr lang="en-US" baseline="0" dirty="0" smtClean="0"/>
              <a:t> devices are all used to manage multiple tasks, such as conducting work activities (phone calls, viewing documents, email), paying bills, accessing  bank accounts and accessing Social Networking Sites</a:t>
            </a:r>
          </a:p>
          <a:p>
            <a:pPr marL="617378" lvl="1" indent="-168377">
              <a:buFont typeface="Courier New" pitchFamily="49" charset="0"/>
              <a:buChar char="o"/>
            </a:pPr>
            <a:r>
              <a:rPr lang="en-US" baseline="0" dirty="0" smtClean="0"/>
              <a:t>Adversaries have been known to conduct attacks and turn these devices into their own resources</a:t>
            </a:r>
          </a:p>
          <a:p>
            <a:pPr marL="617378" lvl="1" indent="-168377">
              <a:buFont typeface="Courier New" pitchFamily="49" charset="0"/>
              <a:buChar char="o"/>
            </a:pPr>
            <a:endParaRPr lang="en-US" baseline="0" dirty="0" smtClean="0"/>
          </a:p>
          <a:p>
            <a:pPr marL="168377" indent="-168377">
              <a:buFont typeface="Arial" pitchFamily="34" charset="0"/>
              <a:buChar char="•"/>
            </a:pPr>
            <a:r>
              <a:rPr lang="en-US" baseline="0" dirty="0" smtClean="0"/>
              <a:t>(U) Social Networking Sites and their capabilities to share more information will continue to grow</a:t>
            </a:r>
          </a:p>
          <a:p>
            <a:pPr marL="617378" lvl="1" indent="-168377">
              <a:buFont typeface="Courier New" pitchFamily="49" charset="0"/>
              <a:buChar char="o"/>
            </a:pPr>
            <a:r>
              <a:rPr lang="en-US" baseline="0" dirty="0" smtClean="0"/>
              <a:t>Adversaries have been known to crease false personas to connect to individuals.  Once they have established a trust, the adversary can then exploit that relationship</a:t>
            </a:r>
          </a:p>
          <a:p>
            <a:pPr marL="617378" lvl="1" indent="-168377">
              <a:buFont typeface="Courier New" pitchFamily="49" charset="0"/>
              <a:buChar char="o"/>
            </a:pPr>
            <a:r>
              <a:rPr lang="en-US" baseline="0" dirty="0" smtClean="0"/>
              <a:t>Social Networking Sites can contain cookie exploits, XSS vulnerabilities, Malware in applications stealing login credentials</a:t>
            </a:r>
          </a:p>
          <a:p>
            <a:pPr marL="617378" lvl="1" indent="-168377">
              <a:buFont typeface="Courier New" pitchFamily="49" charset="0"/>
              <a:buChar char="o"/>
            </a:pPr>
            <a:r>
              <a:rPr lang="en-US" baseline="0" dirty="0" smtClean="0"/>
              <a:t>Information on SSN can be used for criminal and intelligence purposes</a:t>
            </a:r>
          </a:p>
          <a:p>
            <a:pPr marL="617378" lvl="1" indent="-168377">
              <a:buFont typeface="Courier New" pitchFamily="49" charset="0"/>
              <a:buChar char="o"/>
            </a:pPr>
            <a:endParaRPr lang="en-US" dirty="0" smtClean="0"/>
          </a:p>
          <a:p>
            <a:pPr marL="168377" indent="-168377">
              <a:buFont typeface="Arial" pitchFamily="34" charset="0"/>
              <a:buChar char="•"/>
            </a:pPr>
            <a:r>
              <a:rPr lang="en-US" dirty="0" smtClean="0"/>
              <a:t>(U)</a:t>
            </a:r>
            <a:r>
              <a:rPr lang="en-US" baseline="0" dirty="0" smtClean="0"/>
              <a:t> Cloud Computing:</a:t>
            </a:r>
          </a:p>
          <a:p>
            <a:pPr marL="617378" lvl="1" indent="-168377">
              <a:buFont typeface="Courier New" pitchFamily="49" charset="0"/>
              <a:buChar char="o"/>
            </a:pPr>
            <a:r>
              <a:rPr lang="en-US" baseline="0" dirty="0" smtClean="0"/>
              <a:t>Pros of Cloud Computing Include:</a:t>
            </a:r>
          </a:p>
          <a:p>
            <a:pPr marL="1066381" lvl="2" indent="-168377">
              <a:buFont typeface="Arial" pitchFamily="34" charset="0"/>
              <a:buChar char="•"/>
            </a:pPr>
            <a:r>
              <a:rPr lang="en-US" dirty="0" smtClean="0"/>
              <a:t>Cloud Computing enables rapid, on-demand, and convenient virtual network</a:t>
            </a:r>
            <a:r>
              <a:rPr lang="en-US" baseline="0" dirty="0" smtClean="0"/>
              <a:t> access to shared resources, software, and information</a:t>
            </a:r>
          </a:p>
          <a:p>
            <a:pPr marL="1066381" lvl="2" indent="-168377">
              <a:buFont typeface="Arial" pitchFamily="34" charset="0"/>
              <a:buChar char="•"/>
            </a:pPr>
            <a:r>
              <a:rPr lang="en-US" baseline="0" dirty="0" smtClean="0"/>
              <a:t>Main reasons for cloud computing are to reduce costs, provide quick and efficient access to information and applications, and simplify information technology infrastructure and managements</a:t>
            </a:r>
          </a:p>
          <a:p>
            <a:pPr marL="617378" lvl="1" indent="-168377">
              <a:buFont typeface="Courier New" pitchFamily="49" charset="0"/>
              <a:buChar char="o"/>
            </a:pPr>
            <a:r>
              <a:rPr lang="en-US" baseline="0" dirty="0" smtClean="0"/>
              <a:t>Cons of Cloud Computing Include:</a:t>
            </a:r>
          </a:p>
          <a:p>
            <a:pPr marL="1066381" lvl="2" indent="-168377">
              <a:buFont typeface="Arial" pitchFamily="34" charset="0"/>
              <a:buChar char="•"/>
            </a:pPr>
            <a:r>
              <a:rPr lang="en-US" baseline="0" dirty="0" smtClean="0"/>
              <a:t>Eavesdropping on activities and transactions</a:t>
            </a:r>
          </a:p>
          <a:p>
            <a:pPr marL="1066381" lvl="2" indent="-168377">
              <a:buFont typeface="Arial" pitchFamily="34" charset="0"/>
              <a:buChar char="•"/>
            </a:pPr>
            <a:r>
              <a:rPr lang="en-US" baseline="0" dirty="0" smtClean="0"/>
              <a:t>Manipulating data</a:t>
            </a:r>
          </a:p>
          <a:p>
            <a:pPr marL="1066381" lvl="2" indent="-168377">
              <a:buFont typeface="Arial" pitchFamily="34" charset="0"/>
              <a:buChar char="•"/>
            </a:pPr>
            <a:r>
              <a:rPr lang="en-US" baseline="0" dirty="0" smtClean="0"/>
              <a:t>Accessing secure data and storing malicious files for retransmission</a:t>
            </a:r>
            <a:br>
              <a:rPr lang="en-US" baseline="0" dirty="0" smtClean="0"/>
            </a:br>
            <a:endParaRPr lang="en-US" baseline="0" dirty="0" smtClean="0"/>
          </a:p>
          <a:p>
            <a:pPr defTabSz="931774">
              <a:defRPr/>
            </a:pPr>
            <a:r>
              <a:rPr lang="en-US" b="1" dirty="0"/>
              <a:t>UNCLASSIFIED//FOUO</a:t>
            </a:r>
          </a:p>
          <a:p>
            <a:endParaRPr lang="en-US" baseline="0" dirty="0" smtClean="0"/>
          </a:p>
        </p:txBody>
      </p:sp>
      <p:sp>
        <p:nvSpPr>
          <p:cNvPr id="4" name="Slide Number Placeholder 3"/>
          <p:cNvSpPr>
            <a:spLocks noGrp="1"/>
          </p:cNvSpPr>
          <p:nvPr>
            <p:ph type="sldNum" sz="quarter" idx="10"/>
          </p:nvPr>
        </p:nvSpPr>
        <p:spPr/>
        <p:txBody>
          <a:bodyPr/>
          <a:lstStyle/>
          <a:p>
            <a:fld id="{6C131122-40CC-4B56-BD0C-904F45EFECD8}" type="slidenum">
              <a:rPr lang="en-US" smtClean="0"/>
              <a:t>20</a:t>
            </a:fld>
            <a:endParaRPr lang="en-US" dirty="0"/>
          </a:p>
        </p:txBody>
      </p:sp>
    </p:spTree>
    <p:extLst>
      <p:ext uri="{BB962C8B-B14F-4D97-AF65-F5344CB8AC3E}">
        <p14:creationId xmlns:p14="http://schemas.microsoft.com/office/powerpoint/2010/main" val="265872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UNCLASSIFIED//FOUO</a:t>
            </a:r>
          </a:p>
          <a:p>
            <a:pPr defTabSz="931774">
              <a:defRPr/>
            </a:pPr>
            <a:endParaRPr lang="en-US" dirty="0" smtClean="0"/>
          </a:p>
          <a:p>
            <a:pPr defTabSz="931774">
              <a:defRPr/>
            </a:pPr>
            <a:endParaRPr lang="en-US" dirty="0" smtClean="0"/>
          </a:p>
          <a:p>
            <a:pPr defTabSz="931774">
              <a:defRPr/>
            </a:pPr>
            <a:r>
              <a:rPr lang="en-US" dirty="0" smtClean="0"/>
              <a:t>(U) This information reinforces the existing requirements for industry</a:t>
            </a:r>
            <a:r>
              <a:rPr lang="en-US" baseline="0" dirty="0" smtClean="0"/>
              <a:t> to report cyber-related suspicious contact reports, as well as some examples taken from </a:t>
            </a:r>
            <a:r>
              <a:rPr lang="en-US" baseline="0" dirty="0" err="1" smtClean="0"/>
              <a:t>DoDD</a:t>
            </a:r>
            <a:r>
              <a:rPr lang="en-US" baseline="0" dirty="0" smtClean="0"/>
              <a:t> 5240.16 as to what these incidents may consist of. </a:t>
            </a:r>
          </a:p>
          <a:p>
            <a:pPr defTabSz="931774">
              <a:defRPr/>
            </a:pPr>
            <a:endParaRPr lang="en-US" baseline="0" dirty="0" smtClean="0"/>
          </a:p>
          <a:p>
            <a:pPr defTabSz="931774">
              <a:defRPr/>
            </a:pPr>
            <a:r>
              <a:rPr lang="en-US" b="1" dirty="0"/>
              <a:t>UNCLASSIFIED//FOUO</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21</a:t>
            </a:fld>
            <a:endParaRPr lang="en-US" dirty="0"/>
          </a:p>
        </p:txBody>
      </p:sp>
    </p:spTree>
    <p:extLst>
      <p:ext uri="{BB962C8B-B14F-4D97-AF65-F5344CB8AC3E}">
        <p14:creationId xmlns:p14="http://schemas.microsoft.com/office/powerpoint/2010/main" val="578067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377" indent="-168377">
              <a:buFont typeface="Arial" pitchFamily="34" charset="0"/>
              <a:buChar char="•"/>
            </a:pPr>
            <a:r>
              <a:rPr lang="en-US" dirty="0" smtClean="0"/>
              <a:t>(U) The impact to the DIB is huge.</a:t>
            </a:r>
          </a:p>
          <a:p>
            <a:pPr marL="617378" lvl="1" indent="-168377">
              <a:buFont typeface="Courier New" pitchFamily="49" charset="0"/>
              <a:buChar char="o"/>
            </a:pPr>
            <a:r>
              <a:rPr lang="en-US" dirty="0" smtClean="0"/>
              <a:t>The loss of our technology to foreign adversaries seriously degrades the US operationally, politically, and economically.  </a:t>
            </a:r>
          </a:p>
          <a:p>
            <a:pPr marL="617378" lvl="1" indent="-168377">
              <a:buFont typeface="Courier New" pitchFamily="49" charset="0"/>
              <a:buChar char="o"/>
            </a:pPr>
            <a:r>
              <a:rPr lang="en-US" dirty="0" smtClean="0"/>
              <a:t>Operationally, it costs on the battlefield as our adversaries continue to close the technological gap.</a:t>
            </a:r>
          </a:p>
          <a:p>
            <a:pPr marL="617378" lvl="1" indent="-168377">
              <a:buFont typeface="Courier New" pitchFamily="49" charset="0"/>
              <a:buChar char="o"/>
            </a:pPr>
            <a:r>
              <a:rPr lang="en-US" dirty="0" smtClean="0"/>
              <a:t>Helps our adversaries R&amp;D programs, and helps countries like China develop new technologies, perhaps even a stealth fighter.  </a:t>
            </a:r>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22</a:t>
            </a:fld>
            <a:endParaRPr lang="en-US" dirty="0"/>
          </a:p>
        </p:txBody>
      </p:sp>
    </p:spTree>
    <p:extLst>
      <p:ext uri="{BB962C8B-B14F-4D97-AF65-F5344CB8AC3E}">
        <p14:creationId xmlns:p14="http://schemas.microsoft.com/office/powerpoint/2010/main" val="4080231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1" baseline="0" dirty="0" smtClean="0"/>
              <a:t>(UNCLASSIFIED) </a:t>
            </a:r>
          </a:p>
          <a:p>
            <a:pPr>
              <a:buFontTx/>
              <a:buChar char="•"/>
            </a:pPr>
            <a:endParaRPr lang="en-US" baseline="0" dirty="0" smtClean="0"/>
          </a:p>
          <a:p>
            <a:pPr>
              <a:buFontTx/>
              <a:buChar char="•"/>
            </a:pPr>
            <a:r>
              <a:rPr lang="en-US" baseline="0" dirty="0" smtClean="0"/>
              <a:t>(U) The following information highlights some of the efforts DSS is taking to help not only educate defense industry on the cyber threat, but also the roles we play within the larger government cyber community:</a:t>
            </a:r>
          </a:p>
          <a:p>
            <a:pPr>
              <a:buFontTx/>
              <a:buChar char="•"/>
            </a:pPr>
            <a:endParaRPr lang="en-US" baseline="0" dirty="0" smtClean="0"/>
          </a:p>
          <a:p>
            <a:pPr>
              <a:buFontTx/>
              <a:buChar char="•"/>
            </a:pPr>
            <a:r>
              <a:rPr lang="en-US" baseline="0" dirty="0" smtClean="0"/>
              <a:t> (U) The Department of Homeland’s Security Information Network (HSIN)</a:t>
            </a:r>
          </a:p>
          <a:p>
            <a:pPr marL="617378" lvl="1" indent="-168377">
              <a:buFont typeface="Courier New" pitchFamily="49" charset="0"/>
              <a:buChar char="o"/>
            </a:pPr>
            <a:r>
              <a:rPr lang="en-US" baseline="0" dirty="0" smtClean="0"/>
              <a:t>A collaborative portal hosted by DHS where many of the unclassified analytical products are posted</a:t>
            </a:r>
          </a:p>
          <a:p>
            <a:endParaRPr lang="en-US" baseline="0" dirty="0" smtClean="0"/>
          </a:p>
          <a:p>
            <a:pPr marL="168377" indent="-168377">
              <a:buFont typeface="Arial" pitchFamily="34" charset="0"/>
              <a:buChar char="•"/>
            </a:pPr>
            <a:r>
              <a:rPr lang="en-US" baseline="0" dirty="0" smtClean="0"/>
              <a:t>(U) Cyber security web-based training that DSS created and offers to the community</a:t>
            </a:r>
          </a:p>
          <a:p>
            <a:pPr defTabSz="898136"/>
            <a:endParaRPr lang="en-US" baseline="0" dirty="0" smtClean="0"/>
          </a:p>
          <a:p>
            <a:pPr defTabSz="898136"/>
            <a:r>
              <a:rPr lang="en-US" b="1" baseline="0" dirty="0" smtClean="0"/>
              <a:t>(UNCLASSIFIED)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23</a:t>
            </a:fld>
            <a:endParaRPr lang="en-US" dirty="0"/>
          </a:p>
        </p:txBody>
      </p:sp>
    </p:spTree>
    <p:extLst>
      <p:ext uri="{BB962C8B-B14F-4D97-AF65-F5344CB8AC3E}">
        <p14:creationId xmlns:p14="http://schemas.microsoft.com/office/powerpoint/2010/main" val="349521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5</a:t>
            </a:fld>
            <a:endParaRPr lang="en-US" dirty="0"/>
          </a:p>
        </p:txBody>
      </p:sp>
    </p:spTree>
    <p:extLst>
      <p:ext uri="{BB962C8B-B14F-4D97-AF65-F5344CB8AC3E}">
        <p14:creationId xmlns:p14="http://schemas.microsoft.com/office/powerpoint/2010/main" val="408023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UNCLASSIFIED//FOUO</a:t>
            </a:r>
          </a:p>
          <a:p>
            <a:pPr eaLnBrk="1" hangingPunct="1"/>
            <a:endParaRPr lang="en-US" dirty="0" smtClean="0"/>
          </a:p>
          <a:p>
            <a:pPr eaLnBrk="1" hangingPunct="1"/>
            <a:r>
              <a:rPr lang="en-US" dirty="0" smtClean="0"/>
              <a:t>Good Afternoon. </a:t>
            </a:r>
          </a:p>
          <a:p>
            <a:pPr eaLnBrk="1" hangingPunct="1"/>
            <a:endParaRPr lang="en-US" dirty="0" smtClean="0"/>
          </a:p>
          <a:p>
            <a:pPr eaLnBrk="1" hangingPunct="1"/>
            <a:r>
              <a:rPr lang="en-US" dirty="0" smtClean="0"/>
              <a:t>My name is ….</a:t>
            </a:r>
          </a:p>
          <a:p>
            <a:pPr eaLnBrk="1" hangingPunct="1"/>
            <a:endParaRPr lang="en-US" dirty="0" smtClean="0"/>
          </a:p>
          <a:p>
            <a:pPr eaLnBrk="1" hangingPunct="1"/>
            <a:r>
              <a:rPr lang="en-US" dirty="0" smtClean="0"/>
              <a:t>Today I will be providing you with a briefing on Cyber Threats to the Defense Industrial Base. The overall classification of this brief is Unclassified//For Official Use Only</a:t>
            </a:r>
          </a:p>
          <a:p>
            <a:pPr eaLnBrk="1" hangingPunct="1"/>
            <a:endParaRPr lang="en-US" dirty="0" smtClean="0"/>
          </a:p>
          <a:p>
            <a:pPr eaLnBrk="1" hangingPunct="1"/>
            <a:endParaRPr lang="en-US" dirty="0" smtClean="0"/>
          </a:p>
          <a:p>
            <a:pPr defTabSz="898136"/>
            <a:r>
              <a:rPr lang="en-US" b="1" dirty="0" smtClean="0"/>
              <a:t>UNCLASSIFIED//FOUO</a:t>
            </a:r>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25</a:t>
            </a:fld>
            <a:endParaRPr lang="en-US" dirty="0"/>
          </a:p>
        </p:txBody>
      </p:sp>
    </p:spTree>
    <p:extLst>
      <p:ext uri="{BB962C8B-B14F-4D97-AF65-F5344CB8AC3E}">
        <p14:creationId xmlns:p14="http://schemas.microsoft.com/office/powerpoint/2010/main" val="4236971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80">
              <a:defRPr/>
            </a:pPr>
            <a:r>
              <a:rPr lang="en-US" b="1" dirty="0"/>
              <a:t>UNCLASSIFIED//FOUO</a:t>
            </a:r>
          </a:p>
          <a:p>
            <a:pPr defTabSz="949280">
              <a:defRPr/>
            </a:pPr>
            <a:endParaRPr lang="en-US" dirty="0"/>
          </a:p>
          <a:p>
            <a:pPr defTabSz="949280">
              <a:defRPr/>
            </a:pPr>
            <a:endParaRPr lang="en-US" dirty="0"/>
          </a:p>
          <a:p>
            <a:pPr defTabSz="949280">
              <a:defRPr/>
            </a:pPr>
            <a:r>
              <a:rPr lang="en-US" dirty="0" smtClean="0"/>
              <a:t>Spear Phishing Example</a:t>
            </a:r>
            <a:endParaRPr lang="en-US" dirty="0"/>
          </a:p>
          <a:p>
            <a:pPr defTabSz="949280">
              <a:defRPr/>
            </a:pPr>
            <a:endParaRPr lang="en-US" dirty="0"/>
          </a:p>
          <a:p>
            <a:pPr defTabSz="949280">
              <a:defRPr/>
            </a:pPr>
            <a:endParaRPr lang="en-US" dirty="0"/>
          </a:p>
          <a:p>
            <a:pPr defTabSz="949280">
              <a:defRPr/>
            </a:pPr>
            <a:r>
              <a:rPr lang="en-US" b="1" dirty="0"/>
              <a:t>UNCLASSIFIED//FOUO</a:t>
            </a:r>
          </a:p>
          <a:p>
            <a:pPr defTabSz="949280">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26</a:t>
            </a:fld>
            <a:endParaRPr lang="en-US" dirty="0"/>
          </a:p>
        </p:txBody>
      </p:sp>
    </p:spTree>
    <p:extLst>
      <p:ext uri="{BB962C8B-B14F-4D97-AF65-F5344CB8AC3E}">
        <p14:creationId xmlns:p14="http://schemas.microsoft.com/office/powerpoint/2010/main" val="3729420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80">
              <a:defRPr/>
            </a:pPr>
            <a:r>
              <a:rPr lang="en-US" b="1" dirty="0"/>
              <a:t>UNCLASSIFIED//FOUO</a:t>
            </a:r>
          </a:p>
          <a:p>
            <a:pPr defTabSz="949280">
              <a:defRPr/>
            </a:pPr>
            <a:endParaRPr lang="en-US" dirty="0"/>
          </a:p>
          <a:p>
            <a:pPr defTabSz="949280">
              <a:defRPr/>
            </a:pPr>
            <a:endParaRPr lang="en-US" dirty="0"/>
          </a:p>
          <a:p>
            <a:pPr defTabSz="949280">
              <a:defRPr/>
            </a:pPr>
            <a:r>
              <a:rPr lang="en-US" dirty="0" smtClean="0"/>
              <a:t>Spear Phishing Example</a:t>
            </a:r>
          </a:p>
          <a:p>
            <a:pPr defTabSz="949280">
              <a:defRPr/>
            </a:pPr>
            <a:endParaRPr lang="en-US" dirty="0"/>
          </a:p>
          <a:p>
            <a:pPr defTabSz="949280">
              <a:defRPr/>
            </a:pPr>
            <a:endParaRPr lang="en-US" dirty="0"/>
          </a:p>
          <a:p>
            <a:pPr defTabSz="949280">
              <a:defRPr/>
            </a:pPr>
            <a:r>
              <a:rPr lang="en-US" b="1" dirty="0"/>
              <a:t>UNCLASSIFIED//FOUO</a:t>
            </a:r>
          </a:p>
          <a:p>
            <a:pPr defTabSz="949280">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27</a:t>
            </a:fld>
            <a:endParaRPr lang="en-US" dirty="0"/>
          </a:p>
        </p:txBody>
      </p:sp>
    </p:spTree>
    <p:extLst>
      <p:ext uri="{BB962C8B-B14F-4D97-AF65-F5344CB8AC3E}">
        <p14:creationId xmlns:p14="http://schemas.microsoft.com/office/powerpoint/2010/main" val="3729420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80">
              <a:defRPr/>
            </a:pPr>
            <a:r>
              <a:rPr lang="en-US" b="1" dirty="0"/>
              <a:t>UNCLASSIFIED//FOUO</a:t>
            </a:r>
          </a:p>
          <a:p>
            <a:pPr defTabSz="949280">
              <a:defRPr/>
            </a:pPr>
            <a:endParaRPr lang="en-US" dirty="0"/>
          </a:p>
          <a:p>
            <a:pPr defTabSz="949280">
              <a:defRPr/>
            </a:pPr>
            <a:endParaRPr lang="en-US" dirty="0"/>
          </a:p>
          <a:p>
            <a:pPr defTabSz="949280">
              <a:defRPr/>
            </a:pPr>
            <a:r>
              <a:rPr lang="en-US" dirty="0" smtClean="0"/>
              <a:t>Spear Phishing Example</a:t>
            </a:r>
          </a:p>
          <a:p>
            <a:pPr defTabSz="949280">
              <a:defRPr/>
            </a:pPr>
            <a:endParaRPr lang="en-US" dirty="0"/>
          </a:p>
          <a:p>
            <a:pPr defTabSz="949280">
              <a:defRPr/>
            </a:pPr>
            <a:endParaRPr lang="en-US" dirty="0"/>
          </a:p>
          <a:p>
            <a:pPr defTabSz="949280">
              <a:defRPr/>
            </a:pPr>
            <a:r>
              <a:rPr lang="en-US" b="1" dirty="0"/>
              <a:t>UNCLASSIFIED//FOUO</a:t>
            </a:r>
          </a:p>
          <a:p>
            <a:pPr defTabSz="949280">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28</a:t>
            </a:fld>
            <a:endParaRPr lang="en-US" dirty="0"/>
          </a:p>
        </p:txBody>
      </p:sp>
    </p:spTree>
    <p:extLst>
      <p:ext uri="{BB962C8B-B14F-4D97-AF65-F5344CB8AC3E}">
        <p14:creationId xmlns:p14="http://schemas.microsoft.com/office/powerpoint/2010/main" val="3729420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UNCLASSIFIED//FOUO</a:t>
            </a:r>
          </a:p>
          <a:p>
            <a:pPr defTabSz="931774">
              <a:defRPr/>
            </a:pPr>
            <a:endParaRPr lang="en-US" b="1" dirty="0"/>
          </a:p>
          <a:p>
            <a:r>
              <a:rPr lang="en-US" dirty="0"/>
              <a:t>In order to prevent inadvertent compromises of the Department of Defense network, confirmed or</a:t>
            </a:r>
          </a:p>
          <a:p>
            <a:r>
              <a:rPr lang="en-US" dirty="0"/>
              <a:t>suspected malicious files must be handled in a manner that minimizes the risk of damage to the network.</a:t>
            </a:r>
          </a:p>
          <a:p>
            <a:r>
              <a:rPr lang="en-US" dirty="0"/>
              <a:t>As such, DSS is now utilizing a trusted, secure file transfer service to receive all suspect files for analysis.</a:t>
            </a:r>
          </a:p>
          <a:p>
            <a:endParaRPr lang="en-US" dirty="0"/>
          </a:p>
          <a:p>
            <a:endParaRPr lang="en-US" b="1" dirty="0"/>
          </a:p>
          <a:p>
            <a:endParaRPr lang="en-US" b="1" dirty="0"/>
          </a:p>
          <a:p>
            <a:r>
              <a:rPr lang="en-US" dirty="0"/>
              <a:t>1. To submit files for malware analysis, you will go to https://safe.amrdec.army.mil/SAFE2/Default.aspx</a:t>
            </a:r>
          </a:p>
          <a:p>
            <a:endParaRPr lang="en-US" dirty="0"/>
          </a:p>
          <a:p>
            <a:r>
              <a:rPr lang="en-US" dirty="0"/>
              <a:t>Personal Information</a:t>
            </a:r>
          </a:p>
          <a:p>
            <a:pPr lvl="0"/>
            <a:r>
              <a:rPr lang="en-US" dirty="0"/>
              <a:t>Enter Your Name (Person actually submitting the sample)</a:t>
            </a:r>
          </a:p>
          <a:p>
            <a:pPr lvl="0"/>
            <a:r>
              <a:rPr lang="en-US" dirty="0"/>
              <a:t>Enter Your Email Address (Person actually submitting the sample)</a:t>
            </a:r>
          </a:p>
          <a:p>
            <a:pPr lvl="0"/>
            <a:r>
              <a:rPr lang="en-US" dirty="0"/>
              <a:t>Confirm Your Email Address (Person actually submitting the sample)</a:t>
            </a:r>
          </a:p>
          <a:p>
            <a:endParaRPr lang="en-US" dirty="0"/>
          </a:p>
          <a:p>
            <a:r>
              <a:rPr lang="en-US" dirty="0"/>
              <a:t>1. File Information</a:t>
            </a:r>
          </a:p>
          <a:p>
            <a:pPr lvl="0"/>
            <a:r>
              <a:rPr lang="en-US" dirty="0"/>
              <a:t>Description of File(s): Enter the file name and the DSS local tracking number associated with it. If no DSS local tracking number is available, provide as much identifying information as possible (e.g. Facility/Company name submitting the file, CAGE code, DSS POC information (such as responsible IS Rep, FCIS, ISSP), etc.</a:t>
            </a:r>
          </a:p>
          <a:p>
            <a:pPr lvl="0"/>
            <a:endParaRPr lang="en-US" dirty="0"/>
          </a:p>
          <a:p>
            <a:pPr lvl="0"/>
            <a:r>
              <a:rPr lang="en-US" dirty="0"/>
              <a:t>2. Click “Browse…” to select and upload your file. Please note: As an additional security measure, this system is designed to strip out any malicious files uploaded to it. In order to prevent this and successfully upload your file, it </a:t>
            </a:r>
            <a:r>
              <a:rPr lang="en-US" b="1" u="sng" dirty="0"/>
              <a:t>must</a:t>
            </a:r>
            <a:r>
              <a:rPr lang="en-US" dirty="0"/>
              <a:t> be placed in a password protected zipped file. The default password for the zipped file is “infected.”</a:t>
            </a:r>
          </a:p>
          <a:p>
            <a:pPr lvl="0"/>
            <a:endParaRPr lang="en-US" dirty="0"/>
          </a:p>
          <a:p>
            <a:pPr lvl="0"/>
            <a:r>
              <a:rPr lang="en-US" dirty="0"/>
              <a:t>3. Deletion Date: Leave this as the default date.</a:t>
            </a:r>
          </a:p>
          <a:p>
            <a:pPr lvl="0"/>
            <a:endParaRPr lang="en-US" dirty="0"/>
          </a:p>
          <a:p>
            <a:pPr lvl="0"/>
            <a:endParaRPr lang="en-US" dirty="0"/>
          </a:p>
          <a:p>
            <a:pPr defTabSz="931774">
              <a:defRPr/>
            </a:pPr>
            <a:r>
              <a:rPr lang="en-US" b="1" dirty="0"/>
              <a:t>UNCLASSIFIED//FOUO</a:t>
            </a:r>
          </a:p>
          <a:p>
            <a:pPr lvl="0"/>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29</a:t>
            </a:fld>
            <a:endParaRPr lang="en-US" dirty="0"/>
          </a:p>
        </p:txBody>
      </p:sp>
    </p:spTree>
    <p:extLst>
      <p:ext uri="{BB962C8B-B14F-4D97-AF65-F5344CB8AC3E}">
        <p14:creationId xmlns:p14="http://schemas.microsoft.com/office/powerpoint/2010/main" val="3729420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UNCLASSIFIED//FOUO</a:t>
            </a:r>
          </a:p>
          <a:p>
            <a:endParaRPr lang="en-US" dirty="0"/>
          </a:p>
          <a:p>
            <a:r>
              <a:rPr lang="en-US" dirty="0"/>
              <a:t>*** Continued from Slide 16</a:t>
            </a:r>
          </a:p>
          <a:p>
            <a:endParaRPr lang="en-US" dirty="0"/>
          </a:p>
          <a:p>
            <a:r>
              <a:rPr lang="en-US" dirty="0"/>
              <a:t>Recipient Information</a:t>
            </a:r>
          </a:p>
          <a:p>
            <a:pPr lvl="0"/>
            <a:r>
              <a:rPr lang="en-US" dirty="0"/>
              <a:t>Provide an email address to give access to: Enter </a:t>
            </a:r>
            <a:r>
              <a:rPr lang="en-US" u="sng" dirty="0">
                <a:hlinkClick r:id="rId3"/>
              </a:rPr>
              <a:t>dsscyberci@dss.mil</a:t>
            </a:r>
            <a:r>
              <a:rPr lang="en-US" dirty="0"/>
              <a:t> in this box and click “Add”. This will add it to the block below titled “Grant access to these people.”</a:t>
            </a:r>
          </a:p>
          <a:p>
            <a:endParaRPr lang="en-US" dirty="0"/>
          </a:p>
          <a:p>
            <a:r>
              <a:rPr lang="en-US" dirty="0"/>
              <a:t>Email Setting</a:t>
            </a:r>
          </a:p>
          <a:p>
            <a:pPr lvl="0"/>
            <a:r>
              <a:rPr lang="en-US" dirty="0"/>
              <a:t>Caveats. Please mark “FOUO”</a:t>
            </a:r>
          </a:p>
          <a:p>
            <a:pPr lvl="0"/>
            <a:r>
              <a:rPr lang="en-US" dirty="0"/>
              <a:t>Check “Encrypt email message when possible”</a:t>
            </a:r>
          </a:p>
          <a:p>
            <a:pPr lvl="0"/>
            <a:r>
              <a:rPr lang="en-US" dirty="0"/>
              <a:t>Choose whether or not you want to be notified when files are downloaded.</a:t>
            </a:r>
          </a:p>
          <a:p>
            <a:pPr lvl="0"/>
            <a:r>
              <a:rPr lang="en-US" dirty="0"/>
              <a:t>Do </a:t>
            </a:r>
            <a:r>
              <a:rPr lang="en-US" b="1" dirty="0"/>
              <a:t>NOT</a:t>
            </a:r>
            <a:r>
              <a:rPr lang="en-US" dirty="0"/>
              <a:t> check “Require CAC for Pick-up”, otherwise here at DSS HQ, we can not retrieve the file</a:t>
            </a:r>
          </a:p>
          <a:p>
            <a:endParaRPr lang="en-US" dirty="0"/>
          </a:p>
          <a:p>
            <a:r>
              <a:rPr lang="en-US" dirty="0"/>
              <a:t>File Submission</a:t>
            </a:r>
          </a:p>
          <a:p>
            <a:pPr lvl="0"/>
            <a:r>
              <a:rPr lang="en-US" dirty="0"/>
              <a:t>If finished, click “Upload”</a:t>
            </a:r>
          </a:p>
          <a:p>
            <a:pPr lvl="0"/>
            <a:endParaRPr lang="en-US" dirty="0"/>
          </a:p>
          <a:p>
            <a:pPr defTabSz="931774">
              <a:defRPr/>
            </a:pPr>
            <a:r>
              <a:rPr lang="en-US" b="1" dirty="0"/>
              <a:t>UNCLASSIFIED//FOUO</a:t>
            </a:r>
          </a:p>
          <a:p>
            <a:pPr lvl="0"/>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30</a:t>
            </a:fld>
            <a:endParaRPr lang="en-US" dirty="0"/>
          </a:p>
        </p:txBody>
      </p:sp>
    </p:spTree>
    <p:extLst>
      <p:ext uri="{BB962C8B-B14F-4D97-AF65-F5344CB8AC3E}">
        <p14:creationId xmlns:p14="http://schemas.microsoft.com/office/powerpoint/2010/main" val="3729420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UNCLASSIFIED//FOUO</a:t>
            </a:r>
          </a:p>
          <a:p>
            <a:pPr defTabSz="931774">
              <a:defRPr/>
            </a:pPr>
            <a:endParaRPr lang="en-US" dirty="0"/>
          </a:p>
          <a:p>
            <a:pPr defTabSz="931774">
              <a:defRPr/>
            </a:pPr>
            <a:endParaRPr lang="en-US" dirty="0"/>
          </a:p>
          <a:p>
            <a:pPr defTabSz="931774">
              <a:defRPr/>
            </a:pPr>
            <a:r>
              <a:rPr lang="en-US" dirty="0"/>
              <a:t>You will then see a “SAFE Usage Policy Window”. Click “I AGREE”.</a:t>
            </a:r>
          </a:p>
          <a:p>
            <a:pPr defTabSz="931774">
              <a:defRPr/>
            </a:pPr>
            <a:endParaRPr lang="en-US" dirty="0"/>
          </a:p>
          <a:p>
            <a:pPr defTabSz="931774">
              <a:defRPr/>
            </a:pPr>
            <a:r>
              <a:rPr lang="en-US" b="1" dirty="0"/>
              <a:t>UNCLASSIFIED//FOUO</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31</a:t>
            </a:fld>
            <a:endParaRPr lang="en-US" dirty="0"/>
          </a:p>
        </p:txBody>
      </p:sp>
    </p:spTree>
    <p:extLst>
      <p:ext uri="{BB962C8B-B14F-4D97-AF65-F5344CB8AC3E}">
        <p14:creationId xmlns:p14="http://schemas.microsoft.com/office/powerpoint/2010/main" val="3729420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80">
              <a:defRPr/>
            </a:pPr>
            <a:r>
              <a:rPr lang="en-US" b="1" dirty="0"/>
              <a:t>UNCLASSIFIED//FOUO</a:t>
            </a:r>
          </a:p>
          <a:p>
            <a:pPr defTabSz="949280">
              <a:defRPr/>
            </a:pPr>
            <a:endParaRPr lang="en-US" dirty="0"/>
          </a:p>
          <a:p>
            <a:pPr defTabSz="949280">
              <a:defRPr/>
            </a:pPr>
            <a:endParaRPr lang="en-US" dirty="0"/>
          </a:p>
          <a:p>
            <a:pPr defTabSz="949280">
              <a:defRPr/>
            </a:pPr>
            <a:r>
              <a:rPr lang="en-US" dirty="0"/>
              <a:t>You should then see a verification message that your file has been uploaded successfully </a:t>
            </a:r>
            <a:r>
              <a:rPr lang="en-US" b="1" dirty="0"/>
              <a:t>BUT</a:t>
            </a:r>
            <a:r>
              <a:rPr lang="en-US" dirty="0"/>
              <a:t> that </a:t>
            </a:r>
            <a:r>
              <a:rPr lang="en-US" b="1" u="sng" dirty="0"/>
              <a:t>you must verify </a:t>
            </a:r>
            <a:r>
              <a:rPr lang="en-US" dirty="0"/>
              <a:t>your email address, otherwise your file </a:t>
            </a:r>
            <a:r>
              <a:rPr lang="en-US" b="1" u="sng" dirty="0"/>
              <a:t>WILL NOT </a:t>
            </a:r>
            <a:r>
              <a:rPr lang="en-US" dirty="0"/>
              <a:t>be submitted. </a:t>
            </a:r>
          </a:p>
          <a:p>
            <a:pPr defTabSz="949280">
              <a:defRPr/>
            </a:pPr>
            <a:endParaRPr lang="en-US" dirty="0"/>
          </a:p>
          <a:p>
            <a:pPr defTabSz="949280">
              <a:defRPr/>
            </a:pPr>
            <a:endParaRPr lang="en-US" dirty="0"/>
          </a:p>
          <a:p>
            <a:pPr defTabSz="949280">
              <a:defRPr/>
            </a:pPr>
            <a:r>
              <a:rPr lang="en-US" b="1" dirty="0"/>
              <a:t>UNCLASSIFIED//FOUO</a:t>
            </a:r>
          </a:p>
          <a:p>
            <a:pPr defTabSz="949280">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32</a:t>
            </a:fld>
            <a:endParaRPr lang="en-US" dirty="0"/>
          </a:p>
        </p:txBody>
      </p:sp>
    </p:spTree>
    <p:extLst>
      <p:ext uri="{BB962C8B-B14F-4D97-AF65-F5344CB8AC3E}">
        <p14:creationId xmlns:p14="http://schemas.microsoft.com/office/powerpoint/2010/main" val="3729420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80">
              <a:defRPr/>
            </a:pPr>
            <a:r>
              <a:rPr lang="en-US" b="1" dirty="0"/>
              <a:t>UNCLASSIFIED//FOUO</a:t>
            </a:r>
          </a:p>
          <a:p>
            <a:pPr defTabSz="949280">
              <a:defRPr/>
            </a:pPr>
            <a:endParaRPr lang="en-US" dirty="0"/>
          </a:p>
          <a:p>
            <a:pPr defTabSz="949280">
              <a:defRPr/>
            </a:pPr>
            <a:endParaRPr lang="en-US" dirty="0"/>
          </a:p>
          <a:p>
            <a:pPr defTabSz="949280">
              <a:defRPr/>
            </a:pPr>
            <a:r>
              <a:rPr lang="en-US" dirty="0"/>
              <a:t>Once uploaded, you will receive a verification email. You must click on the link in the email, enter the password provided and then click “Verify” to submit your file.  If this step is not completed, then your file </a:t>
            </a:r>
            <a:r>
              <a:rPr lang="en-US" b="1" u="sng" dirty="0"/>
              <a:t>WILL NOT </a:t>
            </a:r>
            <a:r>
              <a:rPr lang="en-US" dirty="0"/>
              <a:t>be submitted. </a:t>
            </a:r>
          </a:p>
          <a:p>
            <a:pPr defTabSz="949280">
              <a:defRPr/>
            </a:pPr>
            <a:endParaRPr lang="en-US" dirty="0"/>
          </a:p>
          <a:p>
            <a:pPr defTabSz="949280">
              <a:defRPr/>
            </a:pPr>
            <a:endParaRPr lang="en-US" dirty="0"/>
          </a:p>
          <a:p>
            <a:pPr defTabSz="949280">
              <a:defRPr/>
            </a:pPr>
            <a:r>
              <a:rPr lang="en-US" b="1" dirty="0"/>
              <a:t>UNCLASSIFIED//FOUO</a:t>
            </a:r>
          </a:p>
          <a:p>
            <a:pPr defTabSz="949280">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33</a:t>
            </a:fld>
            <a:endParaRPr lang="en-US" dirty="0"/>
          </a:p>
        </p:txBody>
      </p:sp>
    </p:spTree>
    <p:extLst>
      <p:ext uri="{BB962C8B-B14F-4D97-AF65-F5344CB8AC3E}">
        <p14:creationId xmlns:p14="http://schemas.microsoft.com/office/powerpoint/2010/main" val="3729420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80">
              <a:defRPr/>
            </a:pPr>
            <a:r>
              <a:rPr lang="en-US" b="1" dirty="0"/>
              <a:t>UNCLASSIFIED//FOUO</a:t>
            </a:r>
          </a:p>
          <a:p>
            <a:pPr defTabSz="949280">
              <a:defRPr/>
            </a:pPr>
            <a:endParaRPr lang="en-US" dirty="0"/>
          </a:p>
          <a:p>
            <a:pPr defTabSz="949280">
              <a:defRPr/>
            </a:pPr>
            <a:endParaRPr lang="en-US" dirty="0"/>
          </a:p>
          <a:p>
            <a:pPr defTabSz="949280">
              <a:defRPr/>
            </a:pPr>
            <a:r>
              <a:rPr lang="en-US" dirty="0"/>
              <a:t>Once uploaded, you will receive a verification email. Your file has not yet been submitted. You must click on the link in the email, enter the password provided and then click “Verify” to submit your file.</a:t>
            </a:r>
          </a:p>
          <a:p>
            <a:pPr defTabSz="949280">
              <a:defRPr/>
            </a:pPr>
            <a:endParaRPr lang="en-US" dirty="0"/>
          </a:p>
          <a:p>
            <a:pPr defTabSz="949280">
              <a:defRPr/>
            </a:pPr>
            <a:r>
              <a:rPr lang="en-US" b="1" dirty="0"/>
              <a:t>UNCLASSIFIED//FOUO</a:t>
            </a:r>
          </a:p>
          <a:p>
            <a:pPr defTabSz="949280">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34</a:t>
            </a:fld>
            <a:endParaRPr lang="en-US" dirty="0"/>
          </a:p>
        </p:txBody>
      </p:sp>
    </p:spTree>
    <p:extLst>
      <p:ext uri="{BB962C8B-B14F-4D97-AF65-F5344CB8AC3E}">
        <p14:creationId xmlns:p14="http://schemas.microsoft.com/office/powerpoint/2010/main" val="372942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Rot="1" noChangeAspect="1" noChangeArrowheads="1" noTextEdit="1"/>
          </p:cNvSpPr>
          <p:nvPr>
            <p:ph type="sldImg"/>
          </p:nvPr>
        </p:nvSpPr>
        <p:spPr>
          <a:solidFill>
            <a:srgbClr val="FFFFFF"/>
          </a:solidFill>
          <a:ln/>
        </p:spPr>
      </p:sp>
      <p:sp>
        <p:nvSpPr>
          <p:cNvPr id="30723" name="Rectangle 9"/>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280">
              <a:defRPr/>
            </a:pPr>
            <a:r>
              <a:rPr lang="en-US" b="1" dirty="0"/>
              <a:t>UNCLASSIFIED//FOUO</a:t>
            </a:r>
          </a:p>
          <a:p>
            <a:pPr defTabSz="949280">
              <a:defRPr/>
            </a:pPr>
            <a:endParaRPr lang="en-US" dirty="0"/>
          </a:p>
          <a:p>
            <a:pPr defTabSz="949280">
              <a:defRPr/>
            </a:pPr>
            <a:endParaRPr lang="en-US" dirty="0"/>
          </a:p>
          <a:p>
            <a:pPr defTabSz="949280">
              <a:defRPr/>
            </a:pPr>
            <a:r>
              <a:rPr lang="en-US" dirty="0"/>
              <a:t>Once uploaded, you will receive a verification email. Your file has not yet been submitted. You must click on the link in the email, enter the password provided and then click “Verify” to submit your file.</a:t>
            </a:r>
          </a:p>
          <a:p>
            <a:pPr defTabSz="949280">
              <a:defRPr/>
            </a:pPr>
            <a:endParaRPr lang="en-US" dirty="0"/>
          </a:p>
          <a:p>
            <a:pPr defTabSz="949280">
              <a:defRPr/>
            </a:pPr>
            <a:endParaRPr lang="en-US" dirty="0"/>
          </a:p>
          <a:p>
            <a:pPr defTabSz="949280">
              <a:defRPr/>
            </a:pPr>
            <a:r>
              <a:rPr lang="en-US" b="1" dirty="0"/>
              <a:t>UNCLASSIFIED//FOUO</a:t>
            </a:r>
          </a:p>
          <a:p>
            <a:pPr defTabSz="949280">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35</a:t>
            </a:fld>
            <a:endParaRPr lang="en-US" dirty="0"/>
          </a:p>
        </p:txBody>
      </p:sp>
    </p:spTree>
    <p:extLst>
      <p:ext uri="{BB962C8B-B14F-4D97-AF65-F5344CB8AC3E}">
        <p14:creationId xmlns:p14="http://schemas.microsoft.com/office/powerpoint/2010/main" val="3729420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Rot="1" noChangeAspect="1" noChangeArrowheads="1" noTextEdit="1"/>
          </p:cNvSpPr>
          <p:nvPr>
            <p:ph type="sldImg"/>
          </p:nvPr>
        </p:nvSpPr>
        <p:spPr>
          <a:solidFill>
            <a:srgbClr val="FFFFFF"/>
          </a:solidFill>
          <a:ln/>
        </p:spPr>
      </p:sp>
      <p:sp>
        <p:nvSpPr>
          <p:cNvPr id="30723" name="Rectangle 9"/>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UNCLASSIFIED//FOUO</a:t>
            </a:r>
          </a:p>
          <a:p>
            <a:pPr eaLnBrk="1" hangingPunct="1"/>
            <a:endParaRPr lang="en-US" dirty="0" smtClean="0"/>
          </a:p>
          <a:p>
            <a:pPr eaLnBrk="1" hangingPunct="1"/>
            <a:r>
              <a:rPr lang="en-US" dirty="0" smtClean="0"/>
              <a:t>Good Afternoon. </a:t>
            </a:r>
          </a:p>
          <a:p>
            <a:pPr eaLnBrk="1" hangingPunct="1"/>
            <a:endParaRPr lang="en-US" dirty="0" smtClean="0"/>
          </a:p>
          <a:p>
            <a:pPr eaLnBrk="1" hangingPunct="1"/>
            <a:r>
              <a:rPr lang="en-US" dirty="0" smtClean="0"/>
              <a:t>My name is ….</a:t>
            </a:r>
          </a:p>
          <a:p>
            <a:pPr eaLnBrk="1" hangingPunct="1"/>
            <a:endParaRPr lang="en-US" dirty="0" smtClean="0"/>
          </a:p>
          <a:p>
            <a:pPr eaLnBrk="1" hangingPunct="1"/>
            <a:r>
              <a:rPr lang="en-US" dirty="0" smtClean="0"/>
              <a:t>Today I will be providing you with a briefing on Cyber Threats to the Defense Industrial Base. The overall classification of this brief is Unclassified//For Official Use Only</a:t>
            </a:r>
          </a:p>
          <a:p>
            <a:pPr eaLnBrk="1" hangingPunct="1"/>
            <a:endParaRPr lang="en-US" dirty="0" smtClean="0"/>
          </a:p>
          <a:p>
            <a:pPr eaLnBrk="1" hangingPunct="1"/>
            <a:endParaRPr lang="en-US" dirty="0" smtClean="0"/>
          </a:p>
          <a:p>
            <a:pPr defTabSz="898136"/>
            <a:r>
              <a:rPr lang="en-US" b="1" dirty="0" smtClean="0"/>
              <a:t>UNCLASSIFIED//FOUO</a:t>
            </a:r>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8</a:t>
            </a:fld>
            <a:endParaRPr lang="en-US" dirty="0"/>
          </a:p>
        </p:txBody>
      </p:sp>
    </p:spTree>
    <p:extLst>
      <p:ext uri="{BB962C8B-B14F-4D97-AF65-F5344CB8AC3E}">
        <p14:creationId xmlns:p14="http://schemas.microsoft.com/office/powerpoint/2010/main" val="423697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UNCLASSIFIED//FOUO</a:t>
            </a:r>
          </a:p>
          <a:p>
            <a:pPr defTabSz="931774">
              <a:defRPr/>
            </a:pPr>
            <a:endParaRPr lang="en-US" dirty="0" smtClean="0"/>
          </a:p>
          <a:p>
            <a:pPr defTabSz="931774">
              <a:defRPr/>
            </a:pPr>
            <a:endParaRPr lang="en-US" dirty="0" smtClean="0"/>
          </a:p>
          <a:p>
            <a:pPr defTabSz="931774">
              <a:defRPr/>
            </a:pPr>
            <a:r>
              <a:rPr lang="en-US" dirty="0" smtClean="0"/>
              <a:t>(U) These are the topics we will be covering.</a:t>
            </a:r>
          </a:p>
          <a:p>
            <a:pPr defTabSz="931774">
              <a:defRPr/>
            </a:pPr>
            <a:endParaRPr lang="en-US" dirty="0" smtClean="0"/>
          </a:p>
          <a:p>
            <a:pPr defTabSz="931774">
              <a:defRPr/>
            </a:pPr>
            <a:endParaRPr lang="en-US" dirty="0" smtClean="0"/>
          </a:p>
          <a:p>
            <a:pPr defTabSz="931774">
              <a:defRPr/>
            </a:pPr>
            <a:r>
              <a:rPr lang="en-US" b="1" dirty="0" smtClean="0"/>
              <a:t>UNCLASSIFIED//FOUO</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9</a:t>
            </a:fld>
            <a:endParaRPr lang="en-US" dirty="0"/>
          </a:p>
        </p:txBody>
      </p:sp>
    </p:spTree>
    <p:extLst>
      <p:ext uri="{BB962C8B-B14F-4D97-AF65-F5344CB8AC3E}">
        <p14:creationId xmlns:p14="http://schemas.microsoft.com/office/powerpoint/2010/main" val="13310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r>
              <a:rPr lang="en-US" sz="1000" b="1" dirty="0"/>
              <a:t>UNCLASSIFIED//FOUO</a:t>
            </a:r>
          </a:p>
          <a:p>
            <a:pPr>
              <a:buFontTx/>
              <a:buNone/>
            </a:pPr>
            <a:endParaRPr lang="en-US" sz="1000" dirty="0"/>
          </a:p>
          <a:p>
            <a:pPr>
              <a:buFontTx/>
              <a:buNone/>
            </a:pPr>
            <a:endParaRPr lang="en-US" sz="1000" dirty="0"/>
          </a:p>
          <a:p>
            <a:pPr>
              <a:buFontTx/>
              <a:buNone/>
            </a:pPr>
            <a:r>
              <a:rPr lang="en-US" sz="1000" dirty="0"/>
              <a:t>For FY12:</a:t>
            </a:r>
          </a:p>
          <a:p>
            <a:pPr>
              <a:buFontTx/>
              <a:buNone/>
            </a:pPr>
            <a:endParaRPr lang="en-US" sz="1000" dirty="0"/>
          </a:p>
          <a:p>
            <a:pPr marL="168377" indent="-168377">
              <a:buFont typeface="Arial" pitchFamily="34" charset="0"/>
              <a:buChar char="•"/>
            </a:pPr>
            <a:r>
              <a:rPr lang="en-US" sz="1000" dirty="0"/>
              <a:t>(U//FOUO) 1,678 suspicious contact reports (SCRs) categorized as cyber incidents were reported</a:t>
            </a:r>
          </a:p>
          <a:p>
            <a:pPr marL="617378" lvl="1" indent="-168377">
              <a:buFont typeface="Courier New" pitchFamily="49" charset="0"/>
              <a:buChar char="o"/>
            </a:pPr>
            <a:r>
              <a:rPr lang="en-US" sz="1000" dirty="0"/>
              <a:t>(U//FOUO) 102% increase from FY11, in which 785 SCRs were reported</a:t>
            </a:r>
          </a:p>
          <a:p>
            <a:pPr marL="617378" lvl="1" indent="-168377" defTabSz="898136">
              <a:buFont typeface="Courier New" pitchFamily="49" charset="0"/>
              <a:buChar char="o"/>
            </a:pPr>
            <a:r>
              <a:rPr lang="en-US" sz="1000" dirty="0"/>
              <a:t>(U//FOUO) The increase is due to some Cleared Contractor reported directly to DSS HQ (some of which are DIB Framework Members) and also due to DSS having more resources in the field, to collect more reports from the Defense Industry. As well as an increased focus on cyber education and cyber threat awareness.</a:t>
            </a:r>
          </a:p>
          <a:p>
            <a:pPr marL="617378" lvl="1" indent="-168377" defTabSz="898136">
              <a:buFont typeface="Courier New" pitchFamily="49" charset="0"/>
              <a:buChar char="o"/>
            </a:pPr>
            <a:endParaRPr lang="en-US" sz="1000" dirty="0"/>
          </a:p>
          <a:p>
            <a:endParaRPr lang="en-US" sz="1000" dirty="0"/>
          </a:p>
          <a:p>
            <a:pPr marL="168377" indent="-168377">
              <a:buFont typeface="Arial" pitchFamily="34" charset="0"/>
              <a:buChar char="•"/>
            </a:pPr>
            <a:r>
              <a:rPr lang="en-US" sz="1000" dirty="0"/>
              <a:t>(U//FOUO) 1,322 SCRs were assessed as having a counterintelligence (CI) nexus or were of Positive Intelligence Value</a:t>
            </a:r>
          </a:p>
          <a:p>
            <a:pPr marL="617378" lvl="1" indent="-168377">
              <a:buFont typeface="Courier New" pitchFamily="49" charset="0"/>
              <a:buChar char="o"/>
            </a:pPr>
            <a:r>
              <a:rPr lang="en-US" sz="1000" dirty="0"/>
              <a:t>(U//FOUO) 186% increase from FY11, in which 463 SCRs were reported</a:t>
            </a:r>
          </a:p>
          <a:p>
            <a:pPr marL="617378" lvl="1" indent="-168377" defTabSz="898136">
              <a:buFont typeface="Courier New" pitchFamily="49" charset="0"/>
              <a:buChar char="o"/>
            </a:pPr>
            <a:r>
              <a:rPr lang="en-US" sz="1000" dirty="0"/>
              <a:t>(U//FOUO) These reports are of CI or PI value, some of which were noted as successful intrusions. </a:t>
            </a:r>
          </a:p>
          <a:p>
            <a:endParaRPr lang="en-US" sz="1000" dirty="0"/>
          </a:p>
          <a:p>
            <a:endParaRPr lang="en-US" sz="1000" dirty="0"/>
          </a:p>
          <a:p>
            <a:pPr marL="168377" indent="-168377" defTabSz="898005">
              <a:buFont typeface="Arial" pitchFamily="34" charset="0"/>
              <a:buChar char="•"/>
              <a:defRPr/>
            </a:pPr>
            <a:r>
              <a:rPr lang="en-US" sz="1000" dirty="0"/>
              <a:t>(U//FOUO) 263 were categorized as successful intrusion - 78% increase from FY11</a:t>
            </a:r>
          </a:p>
          <a:p>
            <a:pPr marL="617378" lvl="1" indent="-168377">
              <a:buFont typeface="Arial" pitchFamily="34" charset="0"/>
              <a:buChar char="•"/>
            </a:pPr>
            <a:r>
              <a:rPr lang="en-US" sz="1000" dirty="0"/>
              <a:t>(U//FOUO) (U) An intrusion is determined successful when the methods used to exploit an information system work as intended, compromising at least one computer but potentially entire networks.</a:t>
            </a:r>
          </a:p>
          <a:p>
            <a:pPr marL="617378" lvl="1" indent="-168377" defTabSz="898136">
              <a:buFont typeface="Arial" pitchFamily="34" charset="0"/>
              <a:buChar char="•"/>
            </a:pPr>
            <a:r>
              <a:rPr lang="en-US" sz="1000" dirty="0"/>
              <a:t>(U//FOUO) An intrusion as most of you know, can mean unauthorized access to a computer or an entire network, or simply that a user clicked on a malicious link or attachment, dropping malicious files on a user’s computer, possibly even a backdoor, allowing the Intruder full access to a user’s computer. </a:t>
            </a:r>
          </a:p>
          <a:p>
            <a:pPr marL="449002" lvl="1"/>
            <a:endParaRPr lang="en-US" sz="1000" dirty="0"/>
          </a:p>
          <a:p>
            <a:pPr marL="168377" indent="-168377">
              <a:buFont typeface="Arial" pitchFamily="34" charset="0"/>
              <a:buChar char="•"/>
            </a:pPr>
            <a:r>
              <a:rPr lang="en-US" sz="1000" dirty="0"/>
              <a:t>(U//FOUO) 82 SCRs resulted in an official investigation or operation by an action agency (37% increase from FY11)</a:t>
            </a:r>
          </a:p>
          <a:p>
            <a:endParaRPr lang="en-US" sz="1000" dirty="0"/>
          </a:p>
          <a:p>
            <a:endParaRPr lang="en-US" sz="1000" dirty="0"/>
          </a:p>
          <a:p>
            <a:r>
              <a:rPr lang="en-US" sz="1000" dirty="0"/>
              <a:t>(U//FOUO) Source: Statistics derived solely from Industry reporting to DSS.</a:t>
            </a:r>
          </a:p>
          <a:p>
            <a:endParaRPr lang="en-US" sz="1000" dirty="0"/>
          </a:p>
          <a:p>
            <a:endParaRPr lang="en-US" sz="1000" dirty="0"/>
          </a:p>
          <a:p>
            <a:pPr defTabSz="898136"/>
            <a:r>
              <a:rPr lang="en-US" sz="1000" b="1" dirty="0"/>
              <a:t>UNCLASSIFIED//FOUO</a:t>
            </a:r>
          </a:p>
          <a:p>
            <a:endParaRPr lang="en-US" sz="1000" dirty="0"/>
          </a:p>
          <a:p>
            <a:endParaRPr lang="en-US" sz="1000" dirty="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10</a:t>
            </a:fld>
            <a:endParaRPr lang="en-US" dirty="0"/>
          </a:p>
        </p:txBody>
      </p:sp>
    </p:spTree>
    <p:extLst>
      <p:ext uri="{BB962C8B-B14F-4D97-AF65-F5344CB8AC3E}">
        <p14:creationId xmlns:p14="http://schemas.microsoft.com/office/powerpoint/2010/main" val="287487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r>
              <a:rPr lang="en-US" b="1" dirty="0" smtClean="0"/>
              <a:t>UNCLASSIFIED//FOUO</a:t>
            </a:r>
          </a:p>
          <a:p>
            <a:endParaRPr lang="en-US" dirty="0" smtClean="0"/>
          </a:p>
          <a:p>
            <a:pPr marL="168377" indent="-168377">
              <a:buFont typeface="Arial" pitchFamily="34" charset="0"/>
              <a:buChar char="•"/>
            </a:pPr>
            <a:endParaRPr lang="en-US" dirty="0" smtClean="0"/>
          </a:p>
          <a:p>
            <a:pPr marL="168377" indent="-168377">
              <a:buFont typeface="Arial" pitchFamily="34" charset="0"/>
              <a:buChar char="•"/>
            </a:pPr>
            <a:r>
              <a:rPr lang="en-US" dirty="0" smtClean="0"/>
              <a:t>(U//FOUO) These numbers account for only the cyber-related incidents where DSS assesses the incident to have counterintelligence or positive intelligence value.  </a:t>
            </a:r>
          </a:p>
          <a:p>
            <a:endParaRPr lang="en-US" dirty="0" smtClean="0"/>
          </a:p>
          <a:p>
            <a:pPr marL="168377" indent="-168377">
              <a:buFont typeface="Arial" pitchFamily="34" charset="0"/>
              <a:buChar char="•"/>
            </a:pPr>
            <a:endParaRPr lang="en-US" dirty="0" smtClean="0"/>
          </a:p>
          <a:p>
            <a:pPr marL="168377" indent="-168377">
              <a:buFont typeface="Arial" pitchFamily="34" charset="0"/>
              <a:buChar char="•"/>
            </a:pPr>
            <a:r>
              <a:rPr lang="en-US" dirty="0" smtClean="0"/>
              <a:t>(U//FOUO)</a:t>
            </a:r>
            <a:r>
              <a:rPr lang="en-US" baseline="0" dirty="0" smtClean="0"/>
              <a:t> Aeronautics and Information Systems were</a:t>
            </a:r>
            <a:r>
              <a:rPr lang="en-US" dirty="0" smtClean="0"/>
              <a:t> the majority of targeted technology, accounting for 8% each. </a:t>
            </a:r>
          </a:p>
          <a:p>
            <a:pPr marL="168377" indent="-168377">
              <a:buFont typeface="Arial" pitchFamily="34" charset="0"/>
              <a:buChar char="•"/>
            </a:pPr>
            <a:endParaRPr lang="en-US" dirty="0" smtClean="0"/>
          </a:p>
          <a:p>
            <a:pPr marL="168377" indent="-168377">
              <a:buFont typeface="Arial" pitchFamily="34" charset="0"/>
              <a:buChar char="•"/>
            </a:pPr>
            <a:r>
              <a:rPr lang="en-US" dirty="0" smtClean="0"/>
              <a:t>(U//FOUO)</a:t>
            </a:r>
            <a:r>
              <a:rPr lang="en-US" baseline="0" dirty="0" smtClean="0"/>
              <a:t> </a:t>
            </a:r>
            <a:r>
              <a:rPr lang="en-US" dirty="0" smtClean="0"/>
              <a:t>However, in</a:t>
            </a:r>
            <a:r>
              <a:rPr lang="en-US" baseline="0" dirty="0" smtClean="0"/>
              <a:t> 64% of cases, a specific targeted technology wasn’t able to be assessed. </a:t>
            </a:r>
          </a:p>
          <a:p>
            <a:pPr marL="617445" lvl="1" indent="-168377">
              <a:buFont typeface="Arial" pitchFamily="34" charset="0"/>
              <a:buChar char="•"/>
            </a:pPr>
            <a:r>
              <a:rPr lang="en-US" baseline="0" dirty="0" smtClean="0"/>
              <a:t>(U//FOUO) Some facilities produce more than one technology, therefore this could be the reason why the Targeted Technology was deemed Unknown.  </a:t>
            </a:r>
          </a:p>
          <a:p>
            <a:pPr marL="617445" lvl="1" indent="-168377">
              <a:buFont typeface="Arial" pitchFamily="34" charset="0"/>
              <a:buChar char="•"/>
            </a:pPr>
            <a:r>
              <a:rPr lang="en-US" baseline="0" dirty="0" smtClean="0"/>
              <a:t>(U//FOUO) In some instances if a network was compromised &amp; if DSS was provided with more information on the type of information </a:t>
            </a:r>
            <a:r>
              <a:rPr lang="en-US" baseline="0" dirty="0" err="1" smtClean="0"/>
              <a:t>exfiltrated</a:t>
            </a:r>
            <a:r>
              <a:rPr lang="en-US" baseline="0" dirty="0" smtClean="0"/>
              <a:t> (if any), then we can determine the Targeted Technology.</a:t>
            </a:r>
          </a:p>
          <a:p>
            <a:endParaRPr lang="en-US" dirty="0" smtClean="0"/>
          </a:p>
          <a:p>
            <a:r>
              <a:rPr lang="en-US" dirty="0" smtClean="0"/>
              <a:t>(U) Source: This information is based solely on Industry reporting to DSS. This does not necessarily reflect adversary data exfiltration activity within the Intelligence Community.</a:t>
            </a:r>
          </a:p>
          <a:p>
            <a:endParaRPr lang="en-US" sz="1000" dirty="0"/>
          </a:p>
          <a:p>
            <a:endParaRPr lang="en-US" sz="1000" dirty="0"/>
          </a:p>
          <a:p>
            <a:pPr eaLnBrk="1" hangingPunct="1"/>
            <a:r>
              <a:rPr lang="en-US" sz="1000" b="1" dirty="0"/>
              <a:t>UNCLASSIFIED//FOUO</a:t>
            </a:r>
          </a:p>
          <a:p>
            <a:endParaRPr lang="en-US" sz="1000" b="1"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11</a:t>
            </a:fld>
            <a:endParaRPr lang="en-US" dirty="0"/>
          </a:p>
        </p:txBody>
      </p:sp>
    </p:spTree>
    <p:extLst>
      <p:ext uri="{BB962C8B-B14F-4D97-AF65-F5344CB8AC3E}">
        <p14:creationId xmlns:p14="http://schemas.microsoft.com/office/powerpoint/2010/main" val="404826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r>
              <a:rPr lang="en-US" b="1" dirty="0" smtClean="0"/>
              <a:t>UNCLASSIFIED//FOUO</a:t>
            </a:r>
          </a:p>
          <a:p>
            <a:endParaRPr lang="en-US" dirty="0" smtClean="0"/>
          </a:p>
          <a:p>
            <a:pPr marL="168377" indent="-168377">
              <a:buFont typeface="Arial" pitchFamily="34" charset="0"/>
              <a:buChar char="•"/>
            </a:pPr>
            <a:endParaRPr lang="en-US" dirty="0" smtClean="0"/>
          </a:p>
          <a:p>
            <a:pPr marL="168377" indent="-168377">
              <a:buFont typeface="Arial" pitchFamily="34" charset="0"/>
              <a:buChar char="•"/>
            </a:pPr>
            <a:r>
              <a:rPr lang="en-US" dirty="0" smtClean="0"/>
              <a:t>(U//FOUO)</a:t>
            </a:r>
            <a:r>
              <a:rPr lang="en-US" baseline="0" dirty="0" smtClean="0"/>
              <a:t> For FY12, these numbers account for only the cyber-related incidents were DSS assesses the incident to have counterintelligence or positive intelligence value</a:t>
            </a:r>
          </a:p>
          <a:p>
            <a:endParaRPr lang="en-US" baseline="0" dirty="0" smtClean="0"/>
          </a:p>
          <a:p>
            <a:pPr marL="168377" indent="-168377">
              <a:buFont typeface="Arial" pitchFamily="34" charset="0"/>
              <a:buChar char="•"/>
            </a:pPr>
            <a:r>
              <a:rPr lang="en-US" baseline="0" dirty="0" smtClean="0"/>
              <a:t>(U//FOUO) The majority of cyber-related SCRS, 66%, were categorized as an unsuccessful intrusion attempt</a:t>
            </a:r>
          </a:p>
          <a:p>
            <a:pPr marL="673504" lvl="1" indent="-224502">
              <a:buFont typeface="Arial" pitchFamily="34" charset="0"/>
              <a:buChar char="•"/>
            </a:pPr>
            <a:r>
              <a:rPr lang="en-US" baseline="0" dirty="0" smtClean="0"/>
              <a:t>(U//FOUO) Most commonly this includes spear phishing attempts in which the user did not click on the malicious link or open the malicious attachment. </a:t>
            </a:r>
          </a:p>
          <a:p>
            <a:pPr marL="673504" lvl="1" indent="-224502">
              <a:buFont typeface="Arial" pitchFamily="34" charset="0"/>
              <a:buChar char="•"/>
            </a:pPr>
            <a:r>
              <a:rPr lang="en-US" baseline="0" dirty="0" smtClean="0"/>
              <a:t>(U//FOUO) In some cases the cleared contractor’s facility’s email filtering systems stripped off the malicious attachment</a:t>
            </a:r>
          </a:p>
          <a:p>
            <a:pPr marL="673504" lvl="1" indent="-224502">
              <a:buFont typeface="Arial" pitchFamily="34" charset="0"/>
              <a:buChar char="•"/>
            </a:pPr>
            <a:endParaRPr lang="en-US" baseline="0" dirty="0" smtClean="0"/>
          </a:p>
          <a:p>
            <a:pPr marL="168377" indent="-168377">
              <a:buFont typeface="Arial" pitchFamily="34" charset="0"/>
              <a:buChar char="•"/>
            </a:pPr>
            <a:r>
              <a:rPr lang="en-US" baseline="0" dirty="0" smtClean="0"/>
              <a:t>(U//FOUO) 13% of SCRs were categorized as a root level intrusion</a:t>
            </a:r>
          </a:p>
          <a:p>
            <a:pPr marL="617445" lvl="1" indent="-168377">
              <a:buFont typeface="Arial" pitchFamily="34" charset="0"/>
              <a:buChar char="•"/>
            </a:pPr>
            <a:r>
              <a:rPr lang="en-US" baseline="0" dirty="0" smtClean="0"/>
              <a:t>(U//FOUO) These cases in which unauthorized access to a complete network was obtained</a:t>
            </a:r>
          </a:p>
          <a:p>
            <a:pPr marL="617445" lvl="1" indent="-168377" defTabSz="898136">
              <a:buFont typeface="Arial" pitchFamily="34" charset="0"/>
              <a:buChar char="•"/>
            </a:pPr>
            <a:r>
              <a:rPr lang="en-US" dirty="0" smtClean="0"/>
              <a:t>(U//FOUO)</a:t>
            </a:r>
            <a:r>
              <a:rPr lang="en-US" baseline="0" dirty="0" smtClean="0"/>
              <a:t> </a:t>
            </a:r>
            <a:r>
              <a:rPr lang="en-US" dirty="0" smtClean="0"/>
              <a:t>Intrusion vectors can vary widely but some of the more common are the installation of malicious code through socially engineered emails (clicking a link or malicious attachment), exploiting website vulnerabilities, and exploiting poor security practices such as weak administrator or user passwords.</a:t>
            </a:r>
          </a:p>
          <a:p>
            <a:pPr marL="617445" lvl="1" indent="-168377">
              <a:buFont typeface="Arial" pitchFamily="34" charset="0"/>
              <a:buChar char="•"/>
            </a:pPr>
            <a:endParaRPr lang="en-US" baseline="0" dirty="0" smtClean="0"/>
          </a:p>
          <a:p>
            <a:pPr marL="449002" lvl="1"/>
            <a:endParaRPr lang="en-US" baseline="0" dirty="0" smtClean="0"/>
          </a:p>
          <a:p>
            <a:pPr marL="673504" lvl="1" indent="-224502">
              <a:buFont typeface="Arial" pitchFamily="34" charset="0"/>
              <a:buChar char="•"/>
            </a:pPr>
            <a:endParaRPr lang="en-US" dirty="0" smtClean="0"/>
          </a:p>
          <a:p>
            <a:pPr indent="-66"/>
            <a:r>
              <a:rPr lang="en-US" b="1" dirty="0" smtClean="0"/>
              <a:t>UNCLASSIFIED//FOUO</a:t>
            </a:r>
          </a:p>
          <a:p>
            <a:pPr marL="673504" lvl="1" indent="-224502">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12</a:t>
            </a:fld>
            <a:endParaRPr lang="en-US" dirty="0"/>
          </a:p>
        </p:txBody>
      </p:sp>
    </p:spTree>
    <p:extLst>
      <p:ext uri="{BB962C8B-B14F-4D97-AF65-F5344CB8AC3E}">
        <p14:creationId xmlns:p14="http://schemas.microsoft.com/office/powerpoint/2010/main" val="384791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b="1" dirty="0"/>
              <a:t>UNCLASSIFIED//FOUO</a:t>
            </a:r>
          </a:p>
          <a:p>
            <a:pPr defTabSz="898136">
              <a:defRPr/>
            </a:pPr>
            <a:endParaRPr lang="en-US" dirty="0"/>
          </a:p>
          <a:p>
            <a:pPr eaLnBrk="1" hangingPunct="1">
              <a:buFontTx/>
              <a:buChar char="•"/>
            </a:pPr>
            <a:r>
              <a:rPr lang="en-US" dirty="0"/>
              <a:t>(U//FOUO) The adversary must have both the capability and the intent to post a threat. If one or the other is not present, there is no threat.</a:t>
            </a:r>
          </a:p>
          <a:p>
            <a:pPr eaLnBrk="1" hangingPunct="1"/>
            <a:endParaRPr lang="en-US" dirty="0"/>
          </a:p>
          <a:p>
            <a:pPr eaLnBrk="1" hangingPunct="1">
              <a:buFontTx/>
              <a:buChar char="•"/>
            </a:pPr>
            <a:r>
              <a:rPr lang="en-US" dirty="0"/>
              <a:t>(U//FOUO) Capabilities can include specific equipment, knowledge, and financing to effectively deploy malware onto a target system</a:t>
            </a:r>
          </a:p>
          <a:p>
            <a:pPr eaLnBrk="1" hangingPunct="1">
              <a:buFontTx/>
              <a:buNone/>
            </a:pPr>
            <a:endParaRPr lang="en-US" dirty="0"/>
          </a:p>
          <a:p>
            <a:pPr eaLnBrk="1" hangingPunct="1">
              <a:buFontTx/>
              <a:buChar char="•"/>
            </a:pPr>
            <a:r>
              <a:rPr lang="en-US" dirty="0"/>
              <a:t>(U//FOUO) Intent could be to steal information for either personal, economic, political, or military gain</a:t>
            </a:r>
          </a:p>
          <a:p>
            <a:pPr eaLnBrk="1" hangingPunct="1">
              <a:buFontTx/>
              <a:buChar char="•"/>
            </a:pPr>
            <a:endParaRPr lang="en-US" dirty="0"/>
          </a:p>
          <a:p>
            <a:pPr eaLnBrk="1" hangingPunct="1">
              <a:buFontTx/>
              <a:buChar char="•"/>
            </a:pPr>
            <a:r>
              <a:rPr lang="en-US" dirty="0"/>
              <a:t>(U//FOUO) Identifying what the adversary already knows helps you prioritize your information and allows you to determine the collection method(s) the adversary is using against you. Also, keep in mind that the adversary may go to several different sources to collect the information he needs. Once you have assessed the adversary's intent and capability, you can assess his potential threat to you.</a:t>
            </a:r>
          </a:p>
          <a:p>
            <a:pPr eaLnBrk="1" hangingPunct="1">
              <a:buFontTx/>
              <a:buChar char="•"/>
            </a:pPr>
            <a:endParaRPr lang="en-US" dirty="0"/>
          </a:p>
          <a:p>
            <a:pPr defTabSz="898136"/>
            <a:r>
              <a:rPr lang="en-US" b="1" dirty="0"/>
              <a:t>UNCLASSIFIED//FOUO</a:t>
            </a:r>
          </a:p>
          <a:p>
            <a:pPr eaLnBrk="1" hangingPunct="1">
              <a:buFontTx/>
              <a:buChar char="•"/>
            </a:pPr>
            <a:endParaRPr lang="en-US" dirty="0"/>
          </a:p>
          <a:p>
            <a:pPr>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6C131122-40CC-4B56-BD0C-904F45EFECD8}" type="slidenum">
              <a:rPr lang="en-US" smtClean="0"/>
              <a:t>13</a:t>
            </a:fld>
            <a:endParaRPr lang="en-US" dirty="0"/>
          </a:p>
        </p:txBody>
      </p:sp>
    </p:spTree>
    <p:extLst>
      <p:ext uri="{BB962C8B-B14F-4D97-AF65-F5344CB8AC3E}">
        <p14:creationId xmlns:p14="http://schemas.microsoft.com/office/powerpoint/2010/main" val="2536653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1237"/>
            <a:ext cx="9144000" cy="894666"/>
          </a:xfrm>
          <a:prstGeom prst="rect">
            <a:avLst/>
          </a:prstGeom>
          <a:gradFill>
            <a:gsLst>
              <a:gs pos="20000">
                <a:srgbClr val="6FBCD0"/>
              </a:gs>
              <a:gs pos="15000">
                <a:srgbClr val="6FBCD0"/>
              </a:gs>
              <a:gs pos="50000">
                <a:srgbClr val="2691B4"/>
              </a:gs>
              <a:gs pos="100000">
                <a:srgbClr val="4BBFDE"/>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0" y="2875"/>
            <a:ext cx="9144000" cy="911525"/>
          </a:xfrm>
          <a:noFill/>
        </p:spPr>
        <p:txBody>
          <a:bodyPr>
            <a:normAutofit/>
          </a:bodyPr>
          <a:lstStyle>
            <a:lvl1pPr algn="r">
              <a:defRPr sz="3600">
                <a:solidFill>
                  <a:srgbClr val="051763"/>
                </a:solidFill>
                <a:effectLst>
                  <a:outerShdw blurRad="38100" dist="38100" dir="2700000" algn="tl">
                    <a:srgbClr val="000000">
                      <a:alpha val="43137"/>
                    </a:srgbClr>
                  </a:outerShdw>
                </a:effectLst>
                <a:latin typeface="Gill Sans MT" pitchFamily="34" charset="0"/>
              </a:defRPr>
            </a:lvl1pPr>
          </a:lstStyle>
          <a:p>
            <a:r>
              <a:rPr lang="en-US" dirty="0" smtClean="0"/>
              <a:t>Defense Security Service</a:t>
            </a:r>
            <a:endParaRPr lang="en-US" dirty="0"/>
          </a:p>
        </p:txBody>
      </p:sp>
      <p:sp>
        <p:nvSpPr>
          <p:cNvPr id="3" name="Subtitle 2"/>
          <p:cNvSpPr>
            <a:spLocks noGrp="1"/>
          </p:cNvSpPr>
          <p:nvPr>
            <p:ph type="subTitle" idx="1"/>
          </p:nvPr>
        </p:nvSpPr>
        <p:spPr>
          <a:xfrm>
            <a:off x="0" y="2819400"/>
            <a:ext cx="9144000" cy="1219200"/>
          </a:xfrm>
        </p:spPr>
        <p:txBody>
          <a:bodyPr>
            <a:normAutofit/>
          </a:bodyPr>
          <a:lstStyle>
            <a:lvl1pPr marL="0" indent="0" algn="ctr">
              <a:buNone/>
              <a:defRPr sz="3200" b="1">
                <a:solidFill>
                  <a:srgbClr val="051763"/>
                </a:solidFill>
                <a:effectLst>
                  <a:outerShdw blurRad="38100" dist="38100" dir="2700000" algn="tl">
                    <a:srgbClr val="000000">
                      <a:alpha val="43137"/>
                    </a:srgbClr>
                  </a:outerShdw>
                </a:effectLst>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0527" b="8623"/>
          <a:stretch/>
        </p:blipFill>
        <p:spPr>
          <a:xfrm>
            <a:off x="0" y="4571988"/>
            <a:ext cx="9144000" cy="1751163"/>
          </a:xfrm>
          <a:prstGeom prst="rect">
            <a:avLst/>
          </a:prstGeom>
        </p:spPr>
      </p:pic>
      <p:pic>
        <p:nvPicPr>
          <p:cNvPr id="12" name="Picture 6"/>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8000"/>
                    </a14:imgEffect>
                    <a14:imgEffect>
                      <a14:saturation sat="102000"/>
                    </a14:imgEffect>
                    <a14:imgEffect>
                      <a14:brightnessContrast bright="10000" contrast="11000"/>
                    </a14:imgEffect>
                  </a14:imgLayer>
                </a14:imgProps>
              </a:ext>
              <a:ext uri="{28A0092B-C50C-407E-A947-70E740481C1C}">
                <a14:useLocalDpi xmlns:a14="http://schemas.microsoft.com/office/drawing/2010/main" val="0"/>
              </a:ext>
            </a:extLst>
          </a:blip>
          <a:srcRect/>
          <a:stretch>
            <a:fillRect/>
          </a:stretch>
        </p:blipFill>
        <p:spPr bwMode="auto">
          <a:xfrm>
            <a:off x="12533" y="9863"/>
            <a:ext cx="894666" cy="894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7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769183" y="1341411"/>
            <a:ext cx="76171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039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406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1237"/>
            <a:ext cx="9144000" cy="894666"/>
          </a:xfrm>
          <a:prstGeom prst="rect">
            <a:avLst/>
          </a:prstGeom>
          <a:gradFill>
            <a:gsLst>
              <a:gs pos="20000">
                <a:srgbClr val="6FBCD0"/>
              </a:gs>
              <a:gs pos="15000">
                <a:srgbClr val="6FBCD0"/>
              </a:gs>
              <a:gs pos="50000">
                <a:srgbClr val="2691B4"/>
              </a:gs>
              <a:gs pos="100000">
                <a:srgbClr val="4BBFDE"/>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0" y="2819400"/>
            <a:ext cx="9144000" cy="1219200"/>
          </a:xfrm>
        </p:spPr>
        <p:txBody>
          <a:bodyPr>
            <a:normAutofit/>
          </a:bodyPr>
          <a:lstStyle>
            <a:lvl1pPr marL="0" indent="0" algn="ctr">
              <a:buNone/>
              <a:defRPr sz="3200" b="1">
                <a:solidFill>
                  <a:srgbClr val="051763"/>
                </a:solidFill>
                <a:effectLst>
                  <a:outerShdw blurRad="38100" dist="38100" dir="2700000" algn="tl">
                    <a:srgbClr val="000000">
                      <a:alpha val="43137"/>
                    </a:srgbClr>
                  </a:outerShdw>
                </a:effectLst>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20527" b="8623"/>
          <a:stretch/>
        </p:blipFill>
        <p:spPr>
          <a:xfrm>
            <a:off x="0" y="4571988"/>
            <a:ext cx="9144000" cy="1751163"/>
          </a:xfrm>
          <a:prstGeom prst="rect">
            <a:avLst/>
          </a:prstGeom>
        </p:spPr>
      </p:pic>
      <p:pic>
        <p:nvPicPr>
          <p:cNvPr id="12" name="Picture 6"/>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8000"/>
                    </a14:imgEffect>
                    <a14:imgEffect>
                      <a14:saturation sat="102000"/>
                    </a14:imgEffect>
                    <a14:imgEffect>
                      <a14:brightnessContrast bright="10000" contrast="11000"/>
                    </a14:imgEffect>
                  </a14:imgLayer>
                </a14:imgProps>
              </a:ext>
              <a:ext uri="{28A0092B-C50C-407E-A947-70E740481C1C}">
                <a14:useLocalDpi xmlns:a14="http://schemas.microsoft.com/office/drawing/2010/main" val="0"/>
              </a:ext>
            </a:extLst>
          </a:blip>
          <a:srcRect/>
          <a:stretch>
            <a:fillRect/>
          </a:stretch>
        </p:blipFill>
        <p:spPr bwMode="auto">
          <a:xfrm>
            <a:off x="12533" y="9863"/>
            <a:ext cx="894666" cy="894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12533" y="-15622"/>
            <a:ext cx="9144000" cy="911525"/>
          </a:xfrm>
          <a:noFill/>
        </p:spPr>
        <p:txBody>
          <a:bodyPr>
            <a:normAutofit/>
          </a:bodyPr>
          <a:lstStyle>
            <a:lvl1pPr algn="r">
              <a:defRPr sz="3600">
                <a:solidFill>
                  <a:srgbClr val="051763"/>
                </a:solidFill>
                <a:effectLst>
                  <a:outerShdw blurRad="38100" dist="38100" dir="2700000" algn="tl">
                    <a:srgbClr val="000000">
                      <a:alpha val="43137"/>
                    </a:srgbClr>
                  </a:outerShdw>
                </a:effectLst>
                <a:latin typeface="Gill Sans MT" pitchFamily="34" charset="0"/>
              </a:defRPr>
            </a:lvl1pPr>
          </a:lstStyle>
          <a:p>
            <a:r>
              <a:rPr lang="en-US" dirty="0" smtClean="0"/>
              <a:t>Defense Security Service</a:t>
            </a:r>
            <a:endParaRPr lang="en-US" dirty="0"/>
          </a:p>
        </p:txBody>
      </p:sp>
    </p:spTree>
    <p:extLst>
      <p:ext uri="{BB962C8B-B14F-4D97-AF65-F5344CB8AC3E}">
        <p14:creationId xmlns:p14="http://schemas.microsoft.com/office/powerpoint/2010/main" val="104877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769183" y="1341411"/>
            <a:ext cx="76171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2600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9183" y="1341411"/>
            <a:ext cx="76171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1237"/>
            <a:ext cx="9144000" cy="894666"/>
          </a:xfrm>
          <a:prstGeom prst="rect">
            <a:avLst/>
          </a:prstGeom>
          <a:gradFill>
            <a:gsLst>
              <a:gs pos="20000">
                <a:srgbClr val="6FBCD0"/>
              </a:gs>
              <a:gs pos="15000">
                <a:srgbClr val="6FBCD0"/>
              </a:gs>
              <a:gs pos="50000">
                <a:srgbClr val="2691B4"/>
              </a:gs>
              <a:gs pos="100000">
                <a:srgbClr val="4BBFDE"/>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6"/>
          <p:cNvPicPr>
            <a:picLocks noChangeAspect="1"/>
          </p:cNvPicPr>
          <p:nvPr userDrawn="1"/>
        </p:nvPicPr>
        <p:blipFill>
          <a:blip r:embed="rId5" cstate="print">
            <a:extLst>
              <a:ext uri="{BEBA8EAE-BF5A-486C-A8C5-ECC9F3942E4B}">
                <a14:imgProps xmlns:a14="http://schemas.microsoft.com/office/drawing/2010/main">
                  <a14:imgLayer r:embed="rId6">
                    <a14:imgEffect>
                      <a14:sharpenSoften amount="8000"/>
                    </a14:imgEffect>
                    <a14:imgEffect>
                      <a14:saturation sat="102000"/>
                    </a14:imgEffect>
                    <a14:imgEffect>
                      <a14:brightnessContrast bright="10000" contrast="11000"/>
                    </a14:imgEffect>
                  </a14:imgLayer>
                </a14:imgProps>
              </a:ext>
              <a:ext uri="{28A0092B-C50C-407E-A947-70E740481C1C}">
                <a14:useLocalDpi xmlns:a14="http://schemas.microsoft.com/office/drawing/2010/main" val="0"/>
              </a:ext>
            </a:extLst>
          </a:blip>
          <a:srcRect/>
          <a:stretch>
            <a:fillRect/>
          </a:stretch>
        </p:blipFill>
        <p:spPr bwMode="auto">
          <a:xfrm>
            <a:off x="12533" y="1237"/>
            <a:ext cx="894666" cy="894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0" y="0"/>
            <a:ext cx="9144000" cy="89590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17010132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Lst>
  <p:txStyles>
    <p:titleStyle>
      <a:lvl1pPr algn="r" defTabSz="914400" rtl="0" eaLnBrk="1" latinLnBrk="0" hangingPunct="1">
        <a:spcBef>
          <a:spcPct val="0"/>
        </a:spcBef>
        <a:buNone/>
        <a:defRPr sz="3600" kern="1200">
          <a:solidFill>
            <a:srgbClr val="051763"/>
          </a:solidFill>
          <a:effectLst>
            <a:outerShdw blurRad="38100" dist="38100" dir="2700000" algn="tl">
              <a:srgbClr val="000000">
                <a:alpha val="43137"/>
              </a:srgbClr>
            </a:outerShdw>
          </a:effectLst>
          <a:latin typeface="Gill Sans MT" pitchFamily="34" charset="0"/>
          <a:ea typeface="+mj-ea"/>
          <a:cs typeface="+mj-cs"/>
        </a:defRPr>
      </a:lvl1pPr>
    </p:titleStyle>
    <p:bodyStyle>
      <a:lvl1pPr marL="342900" indent="-342900" algn="l" defTabSz="914400" rtl="0" eaLnBrk="1" latinLnBrk="0" hangingPunct="1">
        <a:spcBef>
          <a:spcPts val="100"/>
        </a:spcBef>
        <a:spcAft>
          <a:spcPts val="20"/>
        </a:spcAft>
        <a:buSzPct val="80000"/>
        <a:buFont typeface="Arial" pitchFamily="34" charset="0"/>
        <a:buChar char="•"/>
        <a:defRPr sz="2400" kern="1200">
          <a:solidFill>
            <a:schemeClr val="tx1"/>
          </a:solidFill>
          <a:latin typeface="Gill Sans MT" pitchFamily="34" charset="0"/>
          <a:ea typeface="+mn-ea"/>
          <a:cs typeface="+mn-cs"/>
        </a:defRPr>
      </a:lvl1pPr>
      <a:lvl2pPr marL="742950" indent="-285750" algn="l" defTabSz="914400" rtl="0" eaLnBrk="1" latinLnBrk="0" hangingPunct="1">
        <a:spcBef>
          <a:spcPts val="100"/>
        </a:spcBef>
        <a:spcAft>
          <a:spcPts val="20"/>
        </a:spcAft>
        <a:buSzPct val="80000"/>
        <a:buFont typeface="Arial" pitchFamily="34" charset="0"/>
        <a:buChar char="•"/>
        <a:defRPr sz="2000" kern="1200">
          <a:solidFill>
            <a:schemeClr val="tx1"/>
          </a:solidFill>
          <a:latin typeface="Gill Sans MT" pitchFamily="34" charset="0"/>
          <a:ea typeface="+mn-ea"/>
          <a:cs typeface="+mn-cs"/>
        </a:defRPr>
      </a:lvl2pPr>
      <a:lvl3pPr marL="1143000" indent="-228600" algn="l" defTabSz="914400" rtl="0" eaLnBrk="1" latinLnBrk="0" hangingPunct="1">
        <a:spcBef>
          <a:spcPts val="100"/>
        </a:spcBef>
        <a:spcAft>
          <a:spcPts val="20"/>
        </a:spcAft>
        <a:buSzPct val="80000"/>
        <a:buFont typeface="Arial" pitchFamily="34" charset="0"/>
        <a:buChar char="•"/>
        <a:defRPr sz="1600" kern="1200">
          <a:solidFill>
            <a:schemeClr val="tx1"/>
          </a:solidFill>
          <a:latin typeface="Gill Sans MT" pitchFamily="34" charset="0"/>
          <a:ea typeface="+mn-ea"/>
          <a:cs typeface="+mn-cs"/>
        </a:defRPr>
      </a:lvl3pPr>
      <a:lvl4pPr marL="1600200" indent="-228600" algn="l" defTabSz="914400" rtl="0" eaLnBrk="1" latinLnBrk="0" hangingPunct="1">
        <a:spcBef>
          <a:spcPts val="100"/>
        </a:spcBef>
        <a:spcAft>
          <a:spcPts val="20"/>
        </a:spcAft>
        <a:buSzPct val="80000"/>
        <a:buFont typeface="Arial" pitchFamily="34" charset="0"/>
        <a:buChar char="•"/>
        <a:defRPr sz="1200" kern="1200">
          <a:solidFill>
            <a:schemeClr val="tx1"/>
          </a:solidFill>
          <a:latin typeface="Gill Sans MT" pitchFamily="34" charset="0"/>
          <a:ea typeface="+mn-ea"/>
          <a:cs typeface="+mn-cs"/>
        </a:defRPr>
      </a:lvl4pPr>
      <a:lvl5pPr marL="2057400" indent="-228600" algn="l" defTabSz="914400" rtl="0" eaLnBrk="1" latinLnBrk="0" hangingPunct="1">
        <a:spcBef>
          <a:spcPts val="100"/>
        </a:spcBef>
        <a:spcAft>
          <a:spcPts val="20"/>
        </a:spcAft>
        <a:buSzPct val="80000"/>
        <a:buFont typeface="Arial" pitchFamily="34" charset="0"/>
        <a:buChar char="•"/>
        <a:defRPr sz="8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9183" y="1341411"/>
            <a:ext cx="76171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1237"/>
            <a:ext cx="9144000" cy="894666"/>
          </a:xfrm>
          <a:prstGeom prst="rect">
            <a:avLst/>
          </a:prstGeom>
          <a:gradFill>
            <a:gsLst>
              <a:gs pos="20000">
                <a:srgbClr val="6FBCD0"/>
              </a:gs>
              <a:gs pos="15000">
                <a:srgbClr val="6FBCD0"/>
              </a:gs>
              <a:gs pos="50000">
                <a:srgbClr val="2691B4"/>
              </a:gs>
              <a:gs pos="100000">
                <a:srgbClr val="4BBFDE"/>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6"/>
          <p:cNvPicPr>
            <a:picLocks noChangeAspect="1"/>
          </p:cNvPicPr>
          <p:nvPr userDrawn="1"/>
        </p:nvPicPr>
        <p:blipFill>
          <a:blip r:embed="rId4" cstate="print">
            <a:extLst>
              <a:ext uri="{BEBA8EAE-BF5A-486C-A8C5-ECC9F3942E4B}">
                <a14:imgProps xmlns:a14="http://schemas.microsoft.com/office/drawing/2010/main">
                  <a14:imgLayer r:embed="rId5">
                    <a14:imgEffect>
                      <a14:sharpenSoften amount="8000"/>
                    </a14:imgEffect>
                    <a14:imgEffect>
                      <a14:saturation sat="102000"/>
                    </a14:imgEffect>
                    <a14:imgEffect>
                      <a14:brightnessContrast bright="10000" contrast="11000"/>
                    </a14:imgEffect>
                  </a14:imgLayer>
                </a14:imgProps>
              </a:ext>
              <a:ext uri="{28A0092B-C50C-407E-A947-70E740481C1C}">
                <a14:useLocalDpi xmlns:a14="http://schemas.microsoft.com/office/drawing/2010/main" val="0"/>
              </a:ext>
            </a:extLst>
          </a:blip>
          <a:srcRect/>
          <a:stretch>
            <a:fillRect/>
          </a:stretch>
        </p:blipFill>
        <p:spPr bwMode="auto">
          <a:xfrm>
            <a:off x="12533" y="1237"/>
            <a:ext cx="894666" cy="894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0" y="0"/>
            <a:ext cx="9144000" cy="89590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360264417"/>
      </p:ext>
    </p:extLst>
  </p:cSld>
  <p:clrMap bg1="lt1" tx1="dk1" bg2="lt2" tx2="dk2" accent1="accent1" accent2="accent2" accent3="accent3" accent4="accent4" accent5="accent5" accent6="accent6" hlink="hlink" folHlink="folHlink"/>
  <p:sldLayoutIdLst>
    <p:sldLayoutId id="2147483662" r:id="rId1"/>
    <p:sldLayoutId id="2147483663" r:id="rId2"/>
  </p:sldLayoutIdLst>
  <p:hf sldNum="0" hdr="0" ftr="0"/>
  <p:txStyles>
    <p:titleStyle>
      <a:lvl1pPr algn="r" defTabSz="914400" rtl="0" eaLnBrk="1" latinLnBrk="0" hangingPunct="1">
        <a:spcBef>
          <a:spcPct val="0"/>
        </a:spcBef>
        <a:buNone/>
        <a:defRPr sz="3600" kern="1200">
          <a:solidFill>
            <a:srgbClr val="051763"/>
          </a:solidFill>
          <a:effectLst>
            <a:outerShdw blurRad="38100" dist="38100" dir="2700000" algn="tl">
              <a:srgbClr val="000000">
                <a:alpha val="43137"/>
              </a:srgbClr>
            </a:outerShdw>
          </a:effectLst>
          <a:latin typeface="Gill Sans MT" pitchFamily="34" charset="0"/>
          <a:ea typeface="+mj-ea"/>
          <a:cs typeface="+mj-cs"/>
        </a:defRPr>
      </a:lvl1pPr>
    </p:titleStyle>
    <p:bodyStyle>
      <a:lvl1pPr marL="342900" indent="-342900" algn="l" defTabSz="914400" rtl="0" eaLnBrk="1" latinLnBrk="0" hangingPunct="1">
        <a:spcBef>
          <a:spcPts val="100"/>
        </a:spcBef>
        <a:spcAft>
          <a:spcPts val="20"/>
        </a:spcAft>
        <a:buSzPct val="80000"/>
        <a:buFont typeface="Arial" pitchFamily="34" charset="0"/>
        <a:buChar char="•"/>
        <a:defRPr sz="2400" kern="1200">
          <a:solidFill>
            <a:schemeClr val="tx1"/>
          </a:solidFill>
          <a:latin typeface="Gill Sans MT" pitchFamily="34" charset="0"/>
          <a:ea typeface="+mn-ea"/>
          <a:cs typeface="+mn-cs"/>
        </a:defRPr>
      </a:lvl1pPr>
      <a:lvl2pPr marL="742950" indent="-285750" algn="l" defTabSz="914400" rtl="0" eaLnBrk="1" latinLnBrk="0" hangingPunct="1">
        <a:spcBef>
          <a:spcPts val="100"/>
        </a:spcBef>
        <a:spcAft>
          <a:spcPts val="20"/>
        </a:spcAft>
        <a:buSzPct val="80000"/>
        <a:buFont typeface="Arial" pitchFamily="34" charset="0"/>
        <a:buChar char="•"/>
        <a:defRPr sz="2000" kern="1200">
          <a:solidFill>
            <a:schemeClr val="tx1"/>
          </a:solidFill>
          <a:latin typeface="Gill Sans MT" pitchFamily="34" charset="0"/>
          <a:ea typeface="+mn-ea"/>
          <a:cs typeface="+mn-cs"/>
        </a:defRPr>
      </a:lvl2pPr>
      <a:lvl3pPr marL="1143000" indent="-228600" algn="l" defTabSz="914400" rtl="0" eaLnBrk="1" latinLnBrk="0" hangingPunct="1">
        <a:spcBef>
          <a:spcPts val="100"/>
        </a:spcBef>
        <a:spcAft>
          <a:spcPts val="20"/>
        </a:spcAft>
        <a:buSzPct val="80000"/>
        <a:buFont typeface="Arial" pitchFamily="34" charset="0"/>
        <a:buChar char="•"/>
        <a:defRPr sz="1600" kern="1200">
          <a:solidFill>
            <a:schemeClr val="tx1"/>
          </a:solidFill>
          <a:latin typeface="Gill Sans MT" pitchFamily="34" charset="0"/>
          <a:ea typeface="+mn-ea"/>
          <a:cs typeface="+mn-cs"/>
        </a:defRPr>
      </a:lvl3pPr>
      <a:lvl4pPr marL="1600200" indent="-228600" algn="l" defTabSz="914400" rtl="0" eaLnBrk="1" latinLnBrk="0" hangingPunct="1">
        <a:spcBef>
          <a:spcPts val="100"/>
        </a:spcBef>
        <a:spcAft>
          <a:spcPts val="20"/>
        </a:spcAft>
        <a:buSzPct val="80000"/>
        <a:buFont typeface="Arial" pitchFamily="34" charset="0"/>
        <a:buChar char="•"/>
        <a:defRPr sz="1200" kern="1200">
          <a:solidFill>
            <a:schemeClr val="tx1"/>
          </a:solidFill>
          <a:latin typeface="Gill Sans MT" pitchFamily="34" charset="0"/>
          <a:ea typeface="+mn-ea"/>
          <a:cs typeface="+mn-cs"/>
        </a:defRPr>
      </a:lvl4pPr>
      <a:lvl5pPr marL="2057400" indent="-228600" algn="l" defTabSz="914400" rtl="0" eaLnBrk="1" latinLnBrk="0" hangingPunct="1">
        <a:spcBef>
          <a:spcPts val="100"/>
        </a:spcBef>
        <a:spcAft>
          <a:spcPts val="20"/>
        </a:spcAft>
        <a:buSzPct val="80000"/>
        <a:buFont typeface="Arial" pitchFamily="34" charset="0"/>
        <a:buChar char="•"/>
        <a:defRPr sz="8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Defense Security Service</a:t>
            </a:r>
            <a:endParaRPr lang="en-US" dirty="0"/>
          </a:p>
        </p:txBody>
      </p:sp>
      <p:sp>
        <p:nvSpPr>
          <p:cNvPr id="3" name="Subtitle 2"/>
          <p:cNvSpPr>
            <a:spLocks noGrp="1"/>
          </p:cNvSpPr>
          <p:nvPr>
            <p:ph type="subTitle" idx="1"/>
          </p:nvPr>
        </p:nvSpPr>
        <p:spPr>
          <a:xfrm>
            <a:off x="0" y="2270760"/>
            <a:ext cx="9144000" cy="1310640"/>
          </a:xfrm>
        </p:spPr>
        <p:txBody>
          <a:bodyPr>
            <a:normAutofit fontScale="92500" lnSpcReduction="20000"/>
          </a:bodyPr>
          <a:lstStyle/>
          <a:p>
            <a:r>
              <a:rPr lang="en-US" dirty="0" smtClean="0"/>
              <a:t>Defense Security Service</a:t>
            </a:r>
          </a:p>
          <a:p>
            <a:r>
              <a:rPr lang="en-US" dirty="0" smtClean="0"/>
              <a:t>Cybersecurity Operations Division</a:t>
            </a:r>
          </a:p>
          <a:p>
            <a:r>
              <a:rPr lang="en-US" dirty="0" smtClean="0"/>
              <a:t>Counterintelligence</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Tree>
    <p:extLst>
      <p:ext uri="{BB962C8B-B14F-4D97-AF65-F5344CB8AC3E}">
        <p14:creationId xmlns:p14="http://schemas.microsoft.com/office/powerpoint/2010/main" val="1629378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FY12 Industry Cyber Reporting</a:t>
            </a:r>
            <a:endParaRPr lang="en-US" dirty="0"/>
          </a:p>
        </p:txBody>
      </p:sp>
      <p:sp>
        <p:nvSpPr>
          <p:cNvPr id="3" name="Content Placeholder 2"/>
          <p:cNvSpPr>
            <a:spLocks noGrp="1"/>
          </p:cNvSpPr>
          <p:nvPr>
            <p:ph idx="1"/>
          </p:nvPr>
        </p:nvSpPr>
        <p:spPr>
          <a:xfrm>
            <a:off x="554182" y="1092030"/>
            <a:ext cx="8215746" cy="5059389"/>
          </a:xfrm>
        </p:spPr>
        <p:txBody>
          <a:bodyPr/>
          <a:lstStyle/>
          <a:p>
            <a:pPr>
              <a:spcBef>
                <a:spcPts val="1200"/>
              </a:spcBef>
              <a:spcAft>
                <a:spcPts val="1200"/>
              </a:spcAft>
            </a:pPr>
            <a:r>
              <a:rPr lang="en-US" dirty="0">
                <a:cs typeface="Calibri" pitchFamily="34" charset="0"/>
              </a:rPr>
              <a:t>(U//FOUO) </a:t>
            </a:r>
            <a:r>
              <a:rPr lang="en-US" dirty="0"/>
              <a:t>1,678 </a:t>
            </a:r>
            <a:r>
              <a:rPr lang="en-US" dirty="0">
                <a:cs typeface="Calibri" pitchFamily="34" charset="0"/>
              </a:rPr>
              <a:t>suspicious contact reports (SCR) categorized as cyber incidents (+</a:t>
            </a:r>
            <a:r>
              <a:rPr lang="en-US" dirty="0" smtClean="0"/>
              <a:t>102</a:t>
            </a:r>
            <a:r>
              <a:rPr lang="en-US" dirty="0" smtClean="0">
                <a:cs typeface="Calibri" pitchFamily="34" charset="0"/>
              </a:rPr>
              <a:t>% </a:t>
            </a:r>
            <a:r>
              <a:rPr lang="en-US" dirty="0">
                <a:cs typeface="Calibri" pitchFamily="34" charset="0"/>
              </a:rPr>
              <a:t>from FY11)</a:t>
            </a:r>
          </a:p>
          <a:p>
            <a:pPr>
              <a:spcBef>
                <a:spcPts val="1200"/>
              </a:spcBef>
              <a:spcAft>
                <a:spcPts val="1200"/>
              </a:spcAft>
            </a:pPr>
            <a:r>
              <a:rPr lang="en-US" dirty="0">
                <a:cs typeface="Calibri" pitchFamily="34" charset="0"/>
              </a:rPr>
              <a:t>(U//FOUO) 1,322 of these were assessed as having a counterintelligence (CI) nexus or were of some </a:t>
            </a:r>
            <a:r>
              <a:rPr lang="en-US" dirty="0"/>
              <a:t>positive</a:t>
            </a:r>
            <a:r>
              <a:rPr lang="en-US" dirty="0">
                <a:cs typeface="Calibri" pitchFamily="34" charset="0"/>
              </a:rPr>
              <a:t> intelligence (PI)  value (+</a:t>
            </a:r>
            <a:r>
              <a:rPr lang="en-US" dirty="0"/>
              <a:t>186</a:t>
            </a:r>
            <a:r>
              <a:rPr lang="en-US" dirty="0">
                <a:cs typeface="Calibri" pitchFamily="34" charset="0"/>
              </a:rPr>
              <a:t>% increase from FY11)</a:t>
            </a:r>
          </a:p>
          <a:p>
            <a:pPr>
              <a:spcBef>
                <a:spcPts val="1200"/>
              </a:spcBef>
              <a:spcAft>
                <a:spcPts val="1200"/>
              </a:spcAft>
            </a:pPr>
            <a:r>
              <a:rPr lang="en-US" dirty="0">
                <a:cs typeface="Calibri" pitchFamily="34" charset="0"/>
              </a:rPr>
              <a:t>(U//FOUO) </a:t>
            </a:r>
            <a:r>
              <a:rPr lang="en-US" dirty="0"/>
              <a:t>263</a:t>
            </a:r>
            <a:r>
              <a:rPr lang="en-US" dirty="0">
                <a:cs typeface="Calibri" pitchFamily="34" charset="0"/>
              </a:rPr>
              <a:t> were categorized as successful intrusions (+</a:t>
            </a:r>
            <a:r>
              <a:rPr lang="en-US" dirty="0"/>
              <a:t>78</a:t>
            </a:r>
            <a:r>
              <a:rPr lang="en-US" dirty="0">
                <a:cs typeface="Calibri" pitchFamily="34" charset="0"/>
              </a:rPr>
              <a:t>% increase from FY11)</a:t>
            </a:r>
          </a:p>
          <a:p>
            <a:pPr>
              <a:spcBef>
                <a:spcPts val="1200"/>
              </a:spcBef>
              <a:spcAft>
                <a:spcPts val="1200"/>
              </a:spcAft>
            </a:pPr>
            <a:r>
              <a:rPr lang="en-US" dirty="0">
                <a:cs typeface="Calibri" pitchFamily="34" charset="0"/>
              </a:rPr>
              <a:t>(U//FOUO) </a:t>
            </a:r>
            <a:r>
              <a:rPr lang="en-US" dirty="0"/>
              <a:t>82</a:t>
            </a:r>
            <a:r>
              <a:rPr lang="en-US" dirty="0">
                <a:cs typeface="Calibri" pitchFamily="34" charset="0"/>
              </a:rPr>
              <a:t> SCRs resulted in an official investigation or operation by an action agency (+37% increase from FY11</a:t>
            </a:r>
            <a:r>
              <a:rPr lang="en-US" dirty="0">
                <a:latin typeface="+mj-lt"/>
                <a:cs typeface="Calibri" pitchFamily="34" charset="0"/>
              </a:rPr>
              <a:t>)</a:t>
            </a:r>
          </a:p>
        </p:txBody>
      </p:sp>
      <p:sp>
        <p:nvSpPr>
          <p:cNvPr id="5"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UNCLASSIFIED//FOUO</a:t>
            </a:r>
            <a:endParaRPr lang="en-US" sz="1400" i="1" dirty="0">
              <a:solidFill>
                <a:srgbClr val="008000"/>
              </a:solidFill>
            </a:endParaRPr>
          </a:p>
        </p:txBody>
      </p:sp>
      <p:sp>
        <p:nvSpPr>
          <p:cNvPr id="6"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UNCLASSIFIED//FOUO</a:t>
            </a:r>
            <a:endParaRPr lang="en-US" sz="1400" i="1" dirty="0">
              <a:solidFill>
                <a:srgbClr val="008000"/>
              </a:solidFill>
            </a:endParaRPr>
          </a:p>
        </p:txBody>
      </p:sp>
    </p:spTree>
    <p:extLst>
      <p:ext uri="{BB962C8B-B14F-4D97-AF65-F5344CB8AC3E}">
        <p14:creationId xmlns:p14="http://schemas.microsoft.com/office/powerpoint/2010/main" val="2064797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FY12 Technologies Targeted by Cyber</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UNCLASSIFIED//FOUO</a:t>
            </a:r>
            <a:endParaRPr lang="en-US" sz="1400" i="1" dirty="0">
              <a:solidFill>
                <a:srgbClr val="008000"/>
              </a:solidFill>
            </a:endParaRP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UNCLASSIFIED//FOUO</a:t>
            </a:r>
            <a:endParaRPr lang="en-US" sz="1400" i="1" dirty="0">
              <a:solidFill>
                <a:srgbClr val="008000"/>
              </a:solidFill>
            </a:endParaRPr>
          </a:p>
        </p:txBody>
      </p:sp>
      <p:graphicFrame>
        <p:nvGraphicFramePr>
          <p:cNvPr id="10" name="Content Placeholder 2"/>
          <p:cNvGraphicFramePr>
            <a:graphicFrameLocks noGrp="1"/>
          </p:cNvGraphicFramePr>
          <p:nvPr>
            <p:ph idx="1"/>
            <p:extLst>
              <p:ext uri="{D42A27DB-BD31-4B8C-83A1-F6EECF244321}">
                <p14:modId xmlns:p14="http://schemas.microsoft.com/office/powerpoint/2010/main" val="2885667757"/>
              </p:ext>
            </p:extLst>
          </p:nvPr>
        </p:nvGraphicFramePr>
        <p:xfrm>
          <a:off x="514350" y="1162049"/>
          <a:ext cx="8305800" cy="5229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461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FY12 Cyber Incident by Category</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UNCLASSIFIED//FOUO</a:t>
            </a:r>
            <a:endParaRPr lang="en-US" sz="1400" i="1" dirty="0">
              <a:solidFill>
                <a:srgbClr val="008000"/>
              </a:solidFill>
            </a:endParaRP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UNCLASSIFIED//FOUO</a:t>
            </a:r>
            <a:endParaRPr lang="en-US" sz="1400" i="1" dirty="0">
              <a:solidFill>
                <a:srgbClr val="008000"/>
              </a:solidFill>
            </a:endParaRP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3493174610"/>
              </p:ext>
            </p:extLst>
          </p:nvPr>
        </p:nvGraphicFramePr>
        <p:xfrm>
          <a:off x="561976" y="1228725"/>
          <a:ext cx="8515350" cy="50911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4056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540"/>
            <a:ext cx="9144000" cy="895903"/>
          </a:xfrm>
        </p:spPr>
        <p:txBody>
          <a:bodyPr>
            <a:noAutofit/>
          </a:bodyPr>
          <a:lstStyle/>
          <a:p>
            <a:pPr>
              <a:lnSpc>
                <a:spcPts val="2800"/>
              </a:lnSpc>
              <a:spcBef>
                <a:spcPts val="75"/>
              </a:spcBef>
              <a:spcAft>
                <a:spcPts val="10"/>
              </a:spcAft>
            </a:pPr>
            <a:r>
              <a:rPr lang="en-US" dirty="0" smtClean="0"/>
              <a:t>(U) Threat Overview</a:t>
            </a:r>
            <a:endParaRPr lang="en-US" dirty="0"/>
          </a:p>
        </p:txBody>
      </p:sp>
      <p:sp>
        <p:nvSpPr>
          <p:cNvPr id="3" name="Content Placeholder 2"/>
          <p:cNvSpPr>
            <a:spLocks noGrp="1"/>
          </p:cNvSpPr>
          <p:nvPr>
            <p:ph idx="1"/>
          </p:nvPr>
        </p:nvSpPr>
        <p:spPr>
          <a:xfrm>
            <a:off x="498764" y="1371601"/>
            <a:ext cx="8215745" cy="5484812"/>
          </a:xfrm>
        </p:spPr>
        <p:txBody>
          <a:bodyPr/>
          <a:lstStyle/>
          <a:p>
            <a:r>
              <a:rPr lang="en-US" dirty="0"/>
              <a:t>(U) A variety of adversaries have demonstrated the capability and intent to do harm to Department of Defense (</a:t>
            </a:r>
            <a:r>
              <a:rPr lang="en-US" dirty="0" err="1"/>
              <a:t>DoD</a:t>
            </a:r>
            <a:r>
              <a:rPr lang="en-US" dirty="0"/>
              <a:t>) systems and </a:t>
            </a:r>
            <a:r>
              <a:rPr lang="en-US" dirty="0" smtClean="0"/>
              <a:t>networks</a:t>
            </a:r>
          </a:p>
          <a:p>
            <a:endParaRPr lang="en-US" dirty="0"/>
          </a:p>
          <a:p>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7" name="TextBox 6"/>
          <p:cNvSpPr txBox="1"/>
          <p:nvPr/>
        </p:nvSpPr>
        <p:spPr>
          <a:xfrm>
            <a:off x="1161435" y="3571875"/>
            <a:ext cx="6324600" cy="523220"/>
          </a:xfrm>
          <a:prstGeom prst="rect">
            <a:avLst/>
          </a:prstGeom>
          <a:no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r>
              <a:rPr lang="en-US" sz="2800" b="1" dirty="0" smtClean="0">
                <a:latin typeface="Calibri" pitchFamily="34" charset="0"/>
                <a:cs typeface="Calibri" pitchFamily="34" charset="0"/>
              </a:rPr>
              <a:t>Threat = Capability + Intent</a:t>
            </a:r>
            <a:endParaRPr lang="en-US" sz="2800" b="1" dirty="0">
              <a:latin typeface="Calibri" pitchFamily="34" charset="0"/>
              <a:cs typeface="Calibri" pitchFamily="34" charset="0"/>
            </a:endParaRPr>
          </a:p>
        </p:txBody>
      </p:sp>
    </p:spTree>
    <p:extLst>
      <p:ext uri="{BB962C8B-B14F-4D97-AF65-F5344CB8AC3E}">
        <p14:creationId xmlns:p14="http://schemas.microsoft.com/office/powerpoint/2010/main" val="316297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864" y="2505075"/>
            <a:ext cx="47625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(U) Cyber Threats</a:t>
            </a:r>
            <a:endParaRPr lang="en-US" dirty="0"/>
          </a:p>
        </p:txBody>
      </p:sp>
      <p:sp>
        <p:nvSpPr>
          <p:cNvPr id="3" name="Content Placeholder 2"/>
          <p:cNvSpPr>
            <a:spLocks noGrp="1"/>
          </p:cNvSpPr>
          <p:nvPr>
            <p:ph idx="1"/>
          </p:nvPr>
        </p:nvSpPr>
        <p:spPr>
          <a:xfrm>
            <a:off x="762001" y="1215708"/>
            <a:ext cx="7716981" cy="5335905"/>
          </a:xfrm>
        </p:spPr>
        <p:txBody>
          <a:bodyPr/>
          <a:lstStyle/>
          <a:p>
            <a:pPr>
              <a:spcBef>
                <a:spcPts val="600"/>
              </a:spcBef>
            </a:pPr>
            <a:r>
              <a:rPr lang="en-US" dirty="0"/>
              <a:t>(U) Nation states (foreign governments)</a:t>
            </a:r>
          </a:p>
          <a:p>
            <a:pPr>
              <a:spcBef>
                <a:spcPts val="600"/>
              </a:spcBef>
            </a:pPr>
            <a:r>
              <a:rPr lang="en-US" dirty="0"/>
              <a:t>(U) Terrorist groups/extremists/sympathizers</a:t>
            </a:r>
          </a:p>
          <a:p>
            <a:pPr>
              <a:spcBef>
                <a:spcPts val="600"/>
              </a:spcBef>
            </a:pPr>
            <a:r>
              <a:rPr lang="en-US" dirty="0"/>
              <a:t>(U) Insiders</a:t>
            </a:r>
          </a:p>
          <a:p>
            <a:pPr lvl="1">
              <a:spcBef>
                <a:spcPts val="600"/>
              </a:spcBef>
            </a:pPr>
            <a:r>
              <a:rPr lang="en-US" dirty="0"/>
              <a:t>(U) Recruited</a:t>
            </a:r>
          </a:p>
          <a:p>
            <a:pPr lvl="1">
              <a:spcBef>
                <a:spcPts val="600"/>
              </a:spcBef>
            </a:pPr>
            <a:r>
              <a:rPr lang="en-US" dirty="0"/>
              <a:t>(U) Disgruntled Employee</a:t>
            </a:r>
          </a:p>
          <a:p>
            <a:pPr>
              <a:spcBef>
                <a:spcPts val="600"/>
              </a:spcBef>
            </a:pPr>
            <a:r>
              <a:rPr lang="en-US" dirty="0"/>
              <a:t>(U) Hackers/criminals</a:t>
            </a:r>
          </a:p>
          <a:p>
            <a:pPr lvl="1">
              <a:spcBef>
                <a:spcPts val="600"/>
              </a:spcBef>
            </a:pPr>
            <a:r>
              <a:rPr lang="en-US" dirty="0"/>
              <a:t>(U) Organized/individuals</a:t>
            </a:r>
          </a:p>
        </p:txBody>
      </p:sp>
      <p:sp>
        <p:nvSpPr>
          <p:cNvPr id="6"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7"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Tree>
    <p:extLst>
      <p:ext uri="{BB962C8B-B14F-4D97-AF65-F5344CB8AC3E}">
        <p14:creationId xmlns:p14="http://schemas.microsoft.com/office/powerpoint/2010/main" val="1439476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Where We  Are Vulnerable</a:t>
            </a:r>
            <a:endParaRPr lang="en-US" dirty="0"/>
          </a:p>
        </p:txBody>
      </p:sp>
      <p:sp>
        <p:nvSpPr>
          <p:cNvPr id="3" name="Content Placeholder 2"/>
          <p:cNvSpPr>
            <a:spLocks noGrp="1"/>
          </p:cNvSpPr>
          <p:nvPr>
            <p:ph idx="1"/>
          </p:nvPr>
        </p:nvSpPr>
        <p:spPr>
          <a:xfrm>
            <a:off x="707733" y="1228715"/>
            <a:ext cx="8186885" cy="5213649"/>
          </a:xfrm>
        </p:spPr>
        <p:txBody>
          <a:bodyPr/>
          <a:lstStyle/>
          <a:p>
            <a:pPr>
              <a:spcBef>
                <a:spcPts val="600"/>
              </a:spcBef>
            </a:pPr>
            <a:r>
              <a:rPr lang="en-US" dirty="0"/>
              <a:t>(U) Bottom Line Up-Front: </a:t>
            </a:r>
            <a:r>
              <a:rPr lang="en-US" u="sng" dirty="0"/>
              <a:t>Everywhere</a:t>
            </a:r>
          </a:p>
          <a:p>
            <a:pPr>
              <a:spcBef>
                <a:spcPts val="600"/>
              </a:spcBef>
            </a:pPr>
            <a:r>
              <a:rPr lang="en-US" dirty="0"/>
              <a:t>(U) Application vulnerabilities (e.g., Internet Explorer, Adobe)</a:t>
            </a:r>
          </a:p>
          <a:p>
            <a:pPr>
              <a:spcBef>
                <a:spcPts val="600"/>
              </a:spcBef>
            </a:pPr>
            <a:r>
              <a:rPr lang="en-US" dirty="0"/>
              <a:t>(U) Operating systems</a:t>
            </a:r>
          </a:p>
          <a:p>
            <a:pPr>
              <a:spcBef>
                <a:spcPts val="600"/>
              </a:spcBef>
            </a:pPr>
            <a:r>
              <a:rPr lang="en-US" dirty="0"/>
              <a:t>(U) Web-based applications (e.g., JavaScript, Flash)</a:t>
            </a:r>
          </a:p>
          <a:p>
            <a:pPr>
              <a:spcBef>
                <a:spcPts val="600"/>
              </a:spcBef>
            </a:pPr>
            <a:r>
              <a:rPr lang="en-US" dirty="0"/>
              <a:t>(U) Removable media</a:t>
            </a:r>
          </a:p>
          <a:p>
            <a:pPr>
              <a:spcBef>
                <a:spcPts val="600"/>
              </a:spcBef>
            </a:pPr>
            <a:r>
              <a:rPr lang="en-US" dirty="0"/>
              <a:t>(U) Network-enabled devices</a:t>
            </a:r>
          </a:p>
          <a:p>
            <a:pPr>
              <a:spcBef>
                <a:spcPts val="600"/>
              </a:spcBef>
            </a:pPr>
            <a:r>
              <a:rPr lang="en-US" dirty="0"/>
              <a:t>(U) The end user</a:t>
            </a:r>
          </a:p>
        </p:txBody>
      </p:sp>
      <p:sp>
        <p:nvSpPr>
          <p:cNvPr id="5"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6"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270" y="5174228"/>
            <a:ext cx="1426524" cy="116975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0053" t="4558" r="8201" b="54024"/>
          <a:stretch/>
        </p:blipFill>
        <p:spPr>
          <a:xfrm>
            <a:off x="3339608" y="5045054"/>
            <a:ext cx="1291748" cy="129892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440" t="5587" r="66049" b="57342"/>
          <a:stretch/>
        </p:blipFill>
        <p:spPr>
          <a:xfrm>
            <a:off x="885286" y="5130517"/>
            <a:ext cx="1241513" cy="1162574"/>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793" t="58963" r="66401" b="2365"/>
          <a:stretch/>
        </p:blipFill>
        <p:spPr>
          <a:xfrm>
            <a:off x="2126799" y="5105400"/>
            <a:ext cx="1212809" cy="1212808"/>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60053" t="60870" r="8142" b="1830"/>
          <a:stretch/>
        </p:blipFill>
        <p:spPr>
          <a:xfrm>
            <a:off x="7110794" y="5148458"/>
            <a:ext cx="1294141" cy="1169750"/>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6055" t="3982" r="15945" b="6195"/>
          <a:stretch/>
        </p:blipFill>
        <p:spPr>
          <a:xfrm>
            <a:off x="4631356" y="5187928"/>
            <a:ext cx="1052914" cy="1047752"/>
          </a:xfrm>
          <a:prstGeom prst="rect">
            <a:avLst/>
          </a:prstGeom>
        </p:spPr>
      </p:pic>
    </p:spTree>
    <p:extLst>
      <p:ext uri="{BB962C8B-B14F-4D97-AF65-F5344CB8AC3E}">
        <p14:creationId xmlns:p14="http://schemas.microsoft.com/office/powerpoint/2010/main" val="3171158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Methods of Operation</a:t>
            </a:r>
            <a:endParaRPr lang="en-US" dirty="0"/>
          </a:p>
        </p:txBody>
      </p:sp>
      <p:sp>
        <p:nvSpPr>
          <p:cNvPr id="3" name="Content Placeholder 2"/>
          <p:cNvSpPr>
            <a:spLocks noGrp="1"/>
          </p:cNvSpPr>
          <p:nvPr>
            <p:ph idx="1"/>
          </p:nvPr>
        </p:nvSpPr>
        <p:spPr>
          <a:xfrm>
            <a:off x="760615" y="993371"/>
            <a:ext cx="8869680" cy="5350223"/>
          </a:xfrm>
        </p:spPr>
        <p:txBody>
          <a:bodyPr/>
          <a:lstStyle/>
          <a:p>
            <a:pPr>
              <a:spcBef>
                <a:spcPts val="600"/>
              </a:spcBef>
            </a:pPr>
            <a:r>
              <a:rPr lang="en-US" dirty="0" smtClean="0"/>
              <a:t>(U) Open </a:t>
            </a:r>
            <a:r>
              <a:rPr lang="en-US" dirty="0"/>
              <a:t>source research</a:t>
            </a:r>
          </a:p>
          <a:p>
            <a:pPr lvl="1">
              <a:spcBef>
                <a:spcPts val="600"/>
              </a:spcBef>
            </a:pPr>
            <a:r>
              <a:rPr lang="en-US" sz="2400" dirty="0" smtClean="0"/>
              <a:t>(U) Passive </a:t>
            </a:r>
            <a:r>
              <a:rPr lang="en-US" sz="2400" dirty="0"/>
              <a:t>collection</a:t>
            </a:r>
          </a:p>
          <a:p>
            <a:pPr>
              <a:spcBef>
                <a:spcPts val="600"/>
              </a:spcBef>
            </a:pPr>
            <a:r>
              <a:rPr lang="en-US" dirty="0" smtClean="0"/>
              <a:t>(U) Vulnerabilities </a:t>
            </a:r>
            <a:r>
              <a:rPr lang="en-US" dirty="0"/>
              <a:t>and exploits</a:t>
            </a:r>
          </a:p>
          <a:p>
            <a:pPr lvl="1">
              <a:spcBef>
                <a:spcPts val="600"/>
              </a:spcBef>
            </a:pPr>
            <a:r>
              <a:rPr lang="en-US" sz="2400" dirty="0" smtClean="0"/>
              <a:t>(U) Socially </a:t>
            </a:r>
            <a:r>
              <a:rPr lang="en-US" sz="2400" dirty="0"/>
              <a:t>engineered email attacks</a:t>
            </a:r>
          </a:p>
          <a:p>
            <a:pPr lvl="1">
              <a:spcBef>
                <a:spcPts val="600"/>
              </a:spcBef>
            </a:pPr>
            <a:r>
              <a:rPr lang="en-US" sz="2400" dirty="0" smtClean="0"/>
              <a:t>(U) 0-Day </a:t>
            </a:r>
            <a:r>
              <a:rPr lang="en-US" sz="2400" dirty="0"/>
              <a:t>(Zero Day) application vulnerabilities</a:t>
            </a:r>
          </a:p>
          <a:p>
            <a:pPr lvl="1">
              <a:spcBef>
                <a:spcPts val="600"/>
              </a:spcBef>
            </a:pPr>
            <a:r>
              <a:rPr lang="en-US" sz="2400" dirty="0" smtClean="0"/>
              <a:t>(U) Credentials</a:t>
            </a:r>
          </a:p>
          <a:p>
            <a:pPr lvl="1">
              <a:spcBef>
                <a:spcPts val="600"/>
              </a:spcBef>
            </a:pPr>
            <a:r>
              <a:rPr lang="en-US" sz="2400" dirty="0" smtClean="0"/>
              <a:t>(U) Exploitation of trusted relationships (IT)</a:t>
            </a:r>
            <a:endParaRPr lang="en-US" sz="2400" dirty="0"/>
          </a:p>
          <a:p>
            <a:pPr lvl="1">
              <a:spcBef>
                <a:spcPts val="600"/>
              </a:spcBef>
            </a:pPr>
            <a:r>
              <a:rPr lang="en-US" sz="2400" dirty="0" smtClean="0"/>
              <a:t>(U) Poor </a:t>
            </a:r>
            <a:r>
              <a:rPr lang="en-US" sz="2400" dirty="0"/>
              <a:t>security practices/configurations</a:t>
            </a:r>
          </a:p>
          <a:p>
            <a:pPr lvl="1">
              <a:spcBef>
                <a:spcPts val="600"/>
              </a:spcBef>
            </a:pPr>
            <a:r>
              <a:rPr lang="en-US" sz="2400" dirty="0" smtClean="0"/>
              <a:t>(U) Lack </a:t>
            </a:r>
            <a:r>
              <a:rPr lang="en-US" sz="2400" dirty="0"/>
              <a:t>of end user education</a:t>
            </a:r>
          </a:p>
          <a:p>
            <a:endParaRPr lang="en-US" dirty="0"/>
          </a:p>
        </p:txBody>
      </p:sp>
      <p:sp>
        <p:nvSpPr>
          <p:cNvPr id="5"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6"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954" y="5095875"/>
            <a:ext cx="6363589" cy="1382712"/>
          </a:xfrm>
          <a:prstGeom prst="rect">
            <a:avLst/>
          </a:prstGeom>
        </p:spPr>
      </p:pic>
    </p:spTree>
    <p:extLst>
      <p:ext uri="{BB962C8B-B14F-4D97-AF65-F5344CB8AC3E}">
        <p14:creationId xmlns:p14="http://schemas.microsoft.com/office/powerpoint/2010/main" val="3718400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Modeling</a:t>
            </a:r>
            <a:endParaRPr lang="en-US" dirty="0"/>
          </a:p>
        </p:txBody>
      </p:sp>
      <p:sp>
        <p:nvSpPr>
          <p:cNvPr id="3" name="Content Placeholder 2"/>
          <p:cNvSpPr>
            <a:spLocks noGrp="1"/>
          </p:cNvSpPr>
          <p:nvPr>
            <p:ph idx="1"/>
          </p:nvPr>
        </p:nvSpPr>
        <p:spPr>
          <a:xfrm>
            <a:off x="769183" y="1341411"/>
            <a:ext cx="7942738" cy="4525963"/>
          </a:xfrm>
        </p:spPr>
        <p:txBody>
          <a:bodyPr/>
          <a:lstStyle/>
          <a:p>
            <a:r>
              <a:rPr lang="en-US" dirty="0"/>
              <a:t>(U) </a:t>
            </a:r>
            <a:r>
              <a:rPr lang="en-US" dirty="0" smtClean="0"/>
              <a:t>The model for handling threats MUST change</a:t>
            </a:r>
          </a:p>
          <a:p>
            <a:endParaRPr lang="en-US" dirty="0" smtClean="0"/>
          </a:p>
          <a:p>
            <a:pPr marL="0" indent="0" algn="ctr">
              <a:buNone/>
            </a:pPr>
            <a:r>
              <a:rPr lang="en-US" i="1" dirty="0" smtClean="0"/>
              <a:t>“Conventional incident response methods fail to mitigate the risk posed by APTs because they make two flawed assumptions: response should happen after the point of compromise, and the compromise was the result of a fixable flaw”</a:t>
            </a:r>
          </a:p>
          <a:p>
            <a:pPr marL="0" indent="0">
              <a:buNone/>
            </a:pPr>
            <a:endParaRPr lang="en-US" i="1" dirty="0" smtClean="0"/>
          </a:p>
          <a:p>
            <a:r>
              <a:rPr lang="en-US" dirty="0" smtClean="0"/>
              <a:t>(U) Intelligence-driven computer network defense is a necessity</a:t>
            </a:r>
          </a:p>
          <a:p>
            <a:pPr lvl="1"/>
            <a:r>
              <a:rPr lang="en-US" dirty="0" smtClean="0"/>
              <a:t>(U) Address the threat component of risk, incorporating adversary analysis, their capabilities, objectives, doctrine and limitations</a:t>
            </a:r>
            <a:endParaRPr lang="en-US" dirty="0"/>
          </a:p>
          <a:p>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Tree>
    <p:extLst>
      <p:ext uri="{BB962C8B-B14F-4D97-AF65-F5344CB8AC3E}">
        <p14:creationId xmlns:p14="http://schemas.microsoft.com/office/powerpoint/2010/main" val="1378542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Modeling</a:t>
            </a:r>
            <a:endParaRPr lang="en-US" dirty="0"/>
          </a:p>
        </p:txBody>
      </p:sp>
      <p:pic>
        <p:nvPicPr>
          <p:cNvPr id="1028" name="Picture 4" descr="http://static.portent.com/images/2012/08/broken-link-350x2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59679">
            <a:off x="2208127" y="4417819"/>
            <a:ext cx="4409563" cy="2987673"/>
          </a:xfrm>
          <a:prstGeom prst="rect">
            <a:avLst/>
          </a:prstGeom>
          <a:noFill/>
          <a:effectLst>
            <a:softEdge rad="3429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9183" y="1341411"/>
            <a:ext cx="7942738" cy="4525963"/>
          </a:xfrm>
        </p:spPr>
        <p:txBody>
          <a:bodyPr>
            <a:normAutofit/>
          </a:bodyPr>
          <a:lstStyle/>
          <a:p>
            <a:pPr>
              <a:spcBef>
                <a:spcPts val="600"/>
              </a:spcBef>
            </a:pPr>
            <a:r>
              <a:rPr lang="en-US" dirty="0"/>
              <a:t>(U) </a:t>
            </a:r>
            <a:r>
              <a:rPr lang="en-US" dirty="0" smtClean="0"/>
              <a:t>Intrusions must be studied from the adversary’s perspective – analyzing the “kill chain” to inform actionable security intelligence</a:t>
            </a:r>
          </a:p>
          <a:p>
            <a:pPr>
              <a:spcBef>
                <a:spcPts val="600"/>
              </a:spcBef>
            </a:pPr>
            <a:r>
              <a:rPr lang="en-US" dirty="0" smtClean="0"/>
              <a:t>(U) An adversary must progress successfully through each stage of the chain before it can achieve its desired objective</a:t>
            </a:r>
          </a:p>
          <a:p>
            <a:pPr>
              <a:spcBef>
                <a:spcPts val="600"/>
              </a:spcBef>
            </a:pPr>
            <a:endParaRPr lang="en-US" dirty="0"/>
          </a:p>
          <a:p>
            <a:pPr>
              <a:spcBef>
                <a:spcPts val="600"/>
              </a:spcBef>
            </a:pPr>
            <a:endParaRPr lang="en-US" dirty="0" smtClean="0"/>
          </a:p>
          <a:p>
            <a:pPr>
              <a:spcBef>
                <a:spcPts val="600"/>
              </a:spcBef>
            </a:pPr>
            <a:endParaRPr lang="en-US" dirty="0" smtClean="0"/>
          </a:p>
          <a:p>
            <a:pPr>
              <a:spcBef>
                <a:spcPts val="600"/>
              </a:spcBef>
            </a:pPr>
            <a:r>
              <a:rPr lang="en-US" dirty="0" smtClean="0"/>
              <a:t>(U) Just one mitigation disrupts the chain and the adversary</a:t>
            </a:r>
          </a:p>
        </p:txBody>
      </p:sp>
      <p:graphicFrame>
        <p:nvGraphicFramePr>
          <p:cNvPr id="4" name="Diagram 3"/>
          <p:cNvGraphicFramePr/>
          <p:nvPr>
            <p:extLst>
              <p:ext uri="{D42A27DB-BD31-4B8C-83A1-F6EECF244321}">
                <p14:modId xmlns:p14="http://schemas.microsoft.com/office/powerpoint/2010/main" val="3604690269"/>
              </p:ext>
            </p:extLst>
          </p:nvPr>
        </p:nvGraphicFramePr>
        <p:xfrm>
          <a:off x="0" y="3575240"/>
          <a:ext cx="9144000" cy="81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8"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Tree>
    <p:extLst>
      <p:ext uri="{BB962C8B-B14F-4D97-AF65-F5344CB8AC3E}">
        <p14:creationId xmlns:p14="http://schemas.microsoft.com/office/powerpoint/2010/main" val="3997089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Modeling</a:t>
            </a:r>
            <a:endParaRPr lang="en-US" dirty="0"/>
          </a:p>
        </p:txBody>
      </p:sp>
      <p:sp>
        <p:nvSpPr>
          <p:cNvPr id="5"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UNCLASSIFIED//FOUO</a:t>
            </a:r>
            <a:endParaRPr lang="en-US" sz="1400" i="1" dirty="0">
              <a:solidFill>
                <a:srgbClr val="008000"/>
              </a:solidFill>
            </a:endParaRPr>
          </a:p>
        </p:txBody>
      </p:sp>
      <p:sp>
        <p:nvSpPr>
          <p:cNvPr id="6"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UNCLASSIFIED//FOUO</a:t>
            </a:r>
            <a:endParaRPr lang="en-US" sz="1400" i="1" dirty="0">
              <a:solidFill>
                <a:srgbClr val="008000"/>
              </a:solidFill>
            </a:endParaRPr>
          </a:p>
        </p:txBody>
      </p:sp>
      <p:graphicFrame>
        <p:nvGraphicFramePr>
          <p:cNvPr id="4" name="Diagram 3"/>
          <p:cNvGraphicFramePr/>
          <p:nvPr>
            <p:extLst>
              <p:ext uri="{D42A27DB-BD31-4B8C-83A1-F6EECF244321}">
                <p14:modId xmlns:p14="http://schemas.microsoft.com/office/powerpoint/2010/main" val="1940920040"/>
              </p:ext>
            </p:extLst>
          </p:nvPr>
        </p:nvGraphicFramePr>
        <p:xfrm>
          <a:off x="4468" y="3576400"/>
          <a:ext cx="9144000" cy="81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8527" y="2757051"/>
            <a:ext cx="2360162" cy="310755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769183" y="1341411"/>
            <a:ext cx="7942738" cy="1301305"/>
          </a:xfrm>
        </p:spPr>
        <p:txBody>
          <a:bodyPr>
            <a:normAutofit/>
          </a:bodyPr>
          <a:lstStyle/>
          <a:p>
            <a:pPr>
              <a:spcBef>
                <a:spcPts val="600"/>
              </a:spcBef>
            </a:pPr>
            <a:r>
              <a:rPr lang="en-US" dirty="0"/>
              <a:t>(U) </a:t>
            </a:r>
            <a:r>
              <a:rPr lang="en-US" dirty="0" smtClean="0"/>
              <a:t>Moving detection and mitigation to earlier phases of the kill chain is essential in defending today’s networks</a:t>
            </a:r>
          </a:p>
        </p:txBody>
      </p:sp>
    </p:spTree>
    <p:extLst>
      <p:ext uri="{BB962C8B-B14F-4D97-AF65-F5344CB8AC3E}">
        <p14:creationId xmlns:p14="http://schemas.microsoft.com/office/powerpoint/2010/main" val="313122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19" presetClass="emph" presetSubtype="0" fill="hold" grpId="0" nodeType="withEffect">
                                  <p:stCondLst>
                                    <p:cond delay="0"/>
                                  </p:stCondLst>
                                  <p:childTnLst>
                                    <p:animClr clrSpc="rgb" dir="cw">
                                      <p:cBhvr override="childStyle">
                                        <p:cTn id="10" dur="500" fill="hold"/>
                                        <p:tgtEl>
                                          <p:spTgt spid="4">
                                            <p:graphicEl>
                                              <a:dgm id="{48DE9F90-75CB-4FBD-A731-9B5B9E82861F}"/>
                                            </p:graphicEl>
                                          </p:spTgt>
                                        </p:tgtEl>
                                        <p:attrNameLst>
                                          <p:attrName>style.color</p:attrName>
                                        </p:attrNameLst>
                                      </p:cBhvr>
                                      <p:to>
                                        <a:schemeClr val="tx1"/>
                                      </p:to>
                                    </p:animClr>
                                    <p:animClr clrSpc="rgb" dir="cw">
                                      <p:cBhvr>
                                        <p:cTn id="11" dur="500" fill="hold"/>
                                        <p:tgtEl>
                                          <p:spTgt spid="4">
                                            <p:graphicEl>
                                              <a:dgm id="{48DE9F90-75CB-4FBD-A731-9B5B9E82861F}"/>
                                            </p:graphicEl>
                                          </p:spTgt>
                                        </p:tgtEl>
                                        <p:attrNameLst>
                                          <p:attrName>fillcolor</p:attrName>
                                        </p:attrNameLst>
                                      </p:cBhvr>
                                      <p:to>
                                        <a:schemeClr val="tx1"/>
                                      </p:to>
                                    </p:animClr>
                                    <p:set>
                                      <p:cBhvr>
                                        <p:cTn id="12" dur="500" fill="hold"/>
                                        <p:tgtEl>
                                          <p:spTgt spid="4">
                                            <p:graphicEl>
                                              <a:dgm id="{48DE9F90-75CB-4FBD-A731-9B5B9E82861F}"/>
                                            </p:graphicEl>
                                          </p:spTgt>
                                        </p:tgtEl>
                                        <p:attrNameLst>
                                          <p:attrName>fill.type</p:attrName>
                                        </p:attrNameLst>
                                      </p:cBhvr>
                                      <p:to>
                                        <p:strVal val="solid"/>
                                      </p:to>
                                    </p:set>
                                    <p:set>
                                      <p:cBhvr>
                                        <p:cTn id="13" dur="500" fill="hold"/>
                                        <p:tgtEl>
                                          <p:spTgt spid="4">
                                            <p:graphicEl>
                                              <a:dgm id="{48DE9F90-75CB-4FBD-A731-9B5B9E82861F}"/>
                                            </p:graphicEl>
                                          </p:spTgt>
                                        </p:tgtEl>
                                        <p:attrNameLst>
                                          <p:attrName>fill.on</p:attrName>
                                        </p:attrNameLst>
                                      </p:cBhvr>
                                      <p:to>
                                        <p:strVal val="true"/>
                                      </p:to>
                                    </p:set>
                                  </p:childTnLst>
                                </p:cTn>
                              </p:par>
                              <p:par>
                                <p:cTn id="14" presetID="19" presetClass="emph" presetSubtype="0" fill="hold" grpId="0" nodeType="withEffect">
                                  <p:stCondLst>
                                    <p:cond delay="0"/>
                                  </p:stCondLst>
                                  <p:childTnLst>
                                    <p:animClr clrSpc="rgb" dir="cw">
                                      <p:cBhvr override="childStyle">
                                        <p:cTn id="15" dur="500" fill="hold"/>
                                        <p:tgtEl>
                                          <p:spTgt spid="4">
                                            <p:graphicEl>
                                              <a:dgm id="{B78A8A17-F513-49B1-97EB-5FDFF748493E}"/>
                                            </p:graphicEl>
                                          </p:spTgt>
                                        </p:tgtEl>
                                        <p:attrNameLst>
                                          <p:attrName>style.color</p:attrName>
                                        </p:attrNameLst>
                                      </p:cBhvr>
                                      <p:to>
                                        <a:schemeClr val="tx1"/>
                                      </p:to>
                                    </p:animClr>
                                    <p:animClr clrSpc="rgb" dir="cw">
                                      <p:cBhvr>
                                        <p:cTn id="16" dur="500" fill="hold"/>
                                        <p:tgtEl>
                                          <p:spTgt spid="4">
                                            <p:graphicEl>
                                              <a:dgm id="{B78A8A17-F513-49B1-97EB-5FDFF748493E}"/>
                                            </p:graphicEl>
                                          </p:spTgt>
                                        </p:tgtEl>
                                        <p:attrNameLst>
                                          <p:attrName>fillcolor</p:attrName>
                                        </p:attrNameLst>
                                      </p:cBhvr>
                                      <p:to>
                                        <a:schemeClr val="tx1"/>
                                      </p:to>
                                    </p:animClr>
                                    <p:set>
                                      <p:cBhvr>
                                        <p:cTn id="17" dur="500" fill="hold"/>
                                        <p:tgtEl>
                                          <p:spTgt spid="4">
                                            <p:graphicEl>
                                              <a:dgm id="{B78A8A17-F513-49B1-97EB-5FDFF748493E}"/>
                                            </p:graphicEl>
                                          </p:spTgt>
                                        </p:tgtEl>
                                        <p:attrNameLst>
                                          <p:attrName>fill.type</p:attrName>
                                        </p:attrNameLst>
                                      </p:cBhvr>
                                      <p:to>
                                        <p:strVal val="solid"/>
                                      </p:to>
                                    </p:set>
                                    <p:set>
                                      <p:cBhvr>
                                        <p:cTn id="18" dur="500" fill="hold"/>
                                        <p:tgtEl>
                                          <p:spTgt spid="4">
                                            <p:graphicEl>
                                              <a:dgm id="{B78A8A17-F513-49B1-97EB-5FDFF748493E}"/>
                                            </p:graphicEl>
                                          </p:spTgt>
                                        </p:tgtEl>
                                        <p:attrNameLst>
                                          <p:attrName>fill.on</p:attrName>
                                        </p:attrNameLst>
                                      </p:cBhvr>
                                      <p:to>
                                        <p:strVal val="true"/>
                                      </p:to>
                                    </p:set>
                                  </p:childTnLst>
                                </p:cTn>
                              </p:par>
                              <p:par>
                                <p:cTn id="19" presetID="19" presetClass="emph" presetSubtype="0" fill="hold" grpId="0" nodeType="withEffect">
                                  <p:stCondLst>
                                    <p:cond delay="0"/>
                                  </p:stCondLst>
                                  <p:childTnLst>
                                    <p:animClr clrSpc="rgb" dir="cw">
                                      <p:cBhvr override="childStyle">
                                        <p:cTn id="20" dur="500" fill="hold"/>
                                        <p:tgtEl>
                                          <p:spTgt spid="4">
                                            <p:graphicEl>
                                              <a:dgm id="{8F960C7D-3706-4CEB-8A6C-19772A9A81E5}"/>
                                            </p:graphicEl>
                                          </p:spTgt>
                                        </p:tgtEl>
                                        <p:attrNameLst>
                                          <p:attrName>style.color</p:attrName>
                                        </p:attrNameLst>
                                      </p:cBhvr>
                                      <p:to>
                                        <a:schemeClr val="tx1"/>
                                      </p:to>
                                    </p:animClr>
                                    <p:animClr clrSpc="rgb" dir="cw">
                                      <p:cBhvr>
                                        <p:cTn id="21" dur="500" fill="hold"/>
                                        <p:tgtEl>
                                          <p:spTgt spid="4">
                                            <p:graphicEl>
                                              <a:dgm id="{8F960C7D-3706-4CEB-8A6C-19772A9A81E5}"/>
                                            </p:graphicEl>
                                          </p:spTgt>
                                        </p:tgtEl>
                                        <p:attrNameLst>
                                          <p:attrName>fillcolor</p:attrName>
                                        </p:attrNameLst>
                                      </p:cBhvr>
                                      <p:to>
                                        <a:schemeClr val="tx1"/>
                                      </p:to>
                                    </p:animClr>
                                    <p:set>
                                      <p:cBhvr>
                                        <p:cTn id="22" dur="500" fill="hold"/>
                                        <p:tgtEl>
                                          <p:spTgt spid="4">
                                            <p:graphicEl>
                                              <a:dgm id="{8F960C7D-3706-4CEB-8A6C-19772A9A81E5}"/>
                                            </p:graphicEl>
                                          </p:spTgt>
                                        </p:tgtEl>
                                        <p:attrNameLst>
                                          <p:attrName>fill.type</p:attrName>
                                        </p:attrNameLst>
                                      </p:cBhvr>
                                      <p:to>
                                        <p:strVal val="solid"/>
                                      </p:to>
                                    </p:set>
                                    <p:set>
                                      <p:cBhvr>
                                        <p:cTn id="23" dur="500" fill="hold"/>
                                        <p:tgtEl>
                                          <p:spTgt spid="4">
                                            <p:graphicEl>
                                              <a:dgm id="{8F960C7D-3706-4CEB-8A6C-19772A9A81E5}"/>
                                            </p:graphicEl>
                                          </p:spTgt>
                                        </p:tgtEl>
                                        <p:attrNameLst>
                                          <p:attrName>fill.on</p:attrName>
                                        </p:attrNameLst>
                                      </p:cBhvr>
                                      <p:to>
                                        <p:strVal val="true"/>
                                      </p:to>
                                    </p:set>
                                  </p:childTnLst>
                                </p:cTn>
                              </p:par>
                              <p:par>
                                <p:cTn id="24" presetID="19" presetClass="emph" presetSubtype="0" fill="hold" grpId="0" nodeType="withEffect">
                                  <p:stCondLst>
                                    <p:cond delay="0"/>
                                  </p:stCondLst>
                                  <p:childTnLst>
                                    <p:animClr clrSpc="rgb" dir="cw">
                                      <p:cBhvr override="childStyle">
                                        <p:cTn id="25" dur="500" fill="hold"/>
                                        <p:tgtEl>
                                          <p:spTgt spid="4">
                                            <p:graphicEl>
                                              <a:dgm id="{0A68DA52-D23D-41ED-9E21-906F78D04967}"/>
                                            </p:graphicEl>
                                          </p:spTgt>
                                        </p:tgtEl>
                                        <p:attrNameLst>
                                          <p:attrName>style.color</p:attrName>
                                        </p:attrNameLst>
                                      </p:cBhvr>
                                      <p:to>
                                        <a:schemeClr val="tx1"/>
                                      </p:to>
                                    </p:animClr>
                                    <p:animClr clrSpc="rgb" dir="cw">
                                      <p:cBhvr>
                                        <p:cTn id="26" dur="500" fill="hold"/>
                                        <p:tgtEl>
                                          <p:spTgt spid="4">
                                            <p:graphicEl>
                                              <a:dgm id="{0A68DA52-D23D-41ED-9E21-906F78D04967}"/>
                                            </p:graphicEl>
                                          </p:spTgt>
                                        </p:tgtEl>
                                        <p:attrNameLst>
                                          <p:attrName>fillcolor</p:attrName>
                                        </p:attrNameLst>
                                      </p:cBhvr>
                                      <p:to>
                                        <a:schemeClr val="tx1"/>
                                      </p:to>
                                    </p:animClr>
                                    <p:set>
                                      <p:cBhvr>
                                        <p:cTn id="27" dur="500" fill="hold"/>
                                        <p:tgtEl>
                                          <p:spTgt spid="4">
                                            <p:graphicEl>
                                              <a:dgm id="{0A68DA52-D23D-41ED-9E21-906F78D04967}"/>
                                            </p:graphicEl>
                                          </p:spTgt>
                                        </p:tgtEl>
                                        <p:attrNameLst>
                                          <p:attrName>fill.type</p:attrName>
                                        </p:attrNameLst>
                                      </p:cBhvr>
                                      <p:to>
                                        <p:strVal val="solid"/>
                                      </p:to>
                                    </p:set>
                                    <p:set>
                                      <p:cBhvr>
                                        <p:cTn id="28" dur="500" fill="hold"/>
                                        <p:tgtEl>
                                          <p:spTgt spid="4">
                                            <p:graphicEl>
                                              <a:dgm id="{0A68DA52-D23D-41ED-9E21-906F78D04967}"/>
                                            </p:graphicEl>
                                          </p:spTgt>
                                        </p:tgtEl>
                                        <p:attrNameLst>
                                          <p:attrName>fill.on</p:attrName>
                                        </p:attrNameLst>
                                      </p:cBhvr>
                                      <p:to>
                                        <p:strVal val="true"/>
                                      </p:to>
                                    </p:set>
                                  </p:childTnLst>
                                </p:cTn>
                              </p:par>
                              <p:par>
                                <p:cTn id="29" presetID="19" presetClass="emph" presetSubtype="0" fill="hold" grpId="0" nodeType="withEffect">
                                  <p:stCondLst>
                                    <p:cond delay="0"/>
                                  </p:stCondLst>
                                  <p:childTnLst>
                                    <p:animClr clrSpc="rgb" dir="cw">
                                      <p:cBhvr override="childStyle">
                                        <p:cTn id="30" dur="500" fill="hold"/>
                                        <p:tgtEl>
                                          <p:spTgt spid="4">
                                            <p:graphicEl>
                                              <a:dgm id="{1714D3DE-7ACB-4EA0-9834-1C415706C34E}"/>
                                            </p:graphicEl>
                                          </p:spTgt>
                                        </p:tgtEl>
                                        <p:attrNameLst>
                                          <p:attrName>style.color</p:attrName>
                                        </p:attrNameLst>
                                      </p:cBhvr>
                                      <p:to>
                                        <a:schemeClr val="tx1"/>
                                      </p:to>
                                    </p:animClr>
                                    <p:animClr clrSpc="rgb" dir="cw">
                                      <p:cBhvr>
                                        <p:cTn id="31" dur="500" fill="hold"/>
                                        <p:tgtEl>
                                          <p:spTgt spid="4">
                                            <p:graphicEl>
                                              <a:dgm id="{1714D3DE-7ACB-4EA0-9834-1C415706C34E}"/>
                                            </p:graphicEl>
                                          </p:spTgt>
                                        </p:tgtEl>
                                        <p:attrNameLst>
                                          <p:attrName>fillcolor</p:attrName>
                                        </p:attrNameLst>
                                      </p:cBhvr>
                                      <p:to>
                                        <a:schemeClr val="tx1"/>
                                      </p:to>
                                    </p:animClr>
                                    <p:set>
                                      <p:cBhvr>
                                        <p:cTn id="32" dur="500" fill="hold"/>
                                        <p:tgtEl>
                                          <p:spTgt spid="4">
                                            <p:graphicEl>
                                              <a:dgm id="{1714D3DE-7ACB-4EA0-9834-1C415706C34E}"/>
                                            </p:graphicEl>
                                          </p:spTgt>
                                        </p:tgtEl>
                                        <p:attrNameLst>
                                          <p:attrName>fill.type</p:attrName>
                                        </p:attrNameLst>
                                      </p:cBhvr>
                                      <p:to>
                                        <p:strVal val="solid"/>
                                      </p:to>
                                    </p:set>
                                    <p:set>
                                      <p:cBhvr>
                                        <p:cTn id="33" dur="500" fill="hold"/>
                                        <p:tgtEl>
                                          <p:spTgt spid="4">
                                            <p:graphicEl>
                                              <a:dgm id="{1714D3DE-7ACB-4EA0-9834-1C415706C34E}"/>
                                            </p:graphicEl>
                                          </p:spTgt>
                                        </p:tgtEl>
                                        <p:attrNameLst>
                                          <p:attrName>fill.on</p:attrName>
                                        </p:attrNameLst>
                                      </p:cBhvr>
                                      <p:to>
                                        <p:strVal val="true"/>
                                      </p:to>
                                    </p:set>
                                  </p:childTnLst>
                                </p:cTn>
                              </p:par>
                              <p:par>
                                <p:cTn id="34" presetID="19" presetClass="emph" presetSubtype="0" fill="hold" grpId="0" nodeType="withEffect">
                                  <p:stCondLst>
                                    <p:cond delay="0"/>
                                  </p:stCondLst>
                                  <p:childTnLst>
                                    <p:animClr clrSpc="rgb" dir="cw">
                                      <p:cBhvr override="childStyle">
                                        <p:cTn id="35" dur="500" fill="hold"/>
                                        <p:tgtEl>
                                          <p:spTgt spid="4">
                                            <p:graphicEl>
                                              <a:dgm id="{D522B9FA-0A33-4A17-A605-9469C60ABCCC}"/>
                                            </p:graphicEl>
                                          </p:spTgt>
                                        </p:tgtEl>
                                        <p:attrNameLst>
                                          <p:attrName>style.color</p:attrName>
                                        </p:attrNameLst>
                                      </p:cBhvr>
                                      <p:to>
                                        <a:schemeClr val="tx1"/>
                                      </p:to>
                                    </p:animClr>
                                    <p:animClr clrSpc="rgb" dir="cw">
                                      <p:cBhvr>
                                        <p:cTn id="36" dur="500" fill="hold"/>
                                        <p:tgtEl>
                                          <p:spTgt spid="4">
                                            <p:graphicEl>
                                              <a:dgm id="{D522B9FA-0A33-4A17-A605-9469C60ABCCC}"/>
                                            </p:graphicEl>
                                          </p:spTgt>
                                        </p:tgtEl>
                                        <p:attrNameLst>
                                          <p:attrName>fillcolor</p:attrName>
                                        </p:attrNameLst>
                                      </p:cBhvr>
                                      <p:to>
                                        <a:schemeClr val="tx1"/>
                                      </p:to>
                                    </p:animClr>
                                    <p:set>
                                      <p:cBhvr>
                                        <p:cTn id="37" dur="500" fill="hold"/>
                                        <p:tgtEl>
                                          <p:spTgt spid="4">
                                            <p:graphicEl>
                                              <a:dgm id="{D522B9FA-0A33-4A17-A605-9469C60ABCCC}"/>
                                            </p:graphicEl>
                                          </p:spTgt>
                                        </p:tgtEl>
                                        <p:attrNameLst>
                                          <p:attrName>fill.type</p:attrName>
                                        </p:attrNameLst>
                                      </p:cBhvr>
                                      <p:to>
                                        <p:strVal val="solid"/>
                                      </p:to>
                                    </p:set>
                                    <p:set>
                                      <p:cBhvr>
                                        <p:cTn id="38" dur="500" fill="hold"/>
                                        <p:tgtEl>
                                          <p:spTgt spid="4">
                                            <p:graphicEl>
                                              <a:dgm id="{D522B9FA-0A33-4A17-A605-9469C60ABCCC}"/>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Security Service</a:t>
            </a:r>
            <a:endParaRPr lang="en-US" dirty="0"/>
          </a:p>
        </p:txBody>
      </p:sp>
      <p:sp>
        <p:nvSpPr>
          <p:cNvPr id="5" name="Rounded Rectangle 4"/>
          <p:cNvSpPr/>
          <p:nvPr/>
        </p:nvSpPr>
        <p:spPr>
          <a:xfrm>
            <a:off x="407504" y="1062617"/>
            <a:ext cx="3717235" cy="1659835"/>
          </a:xfrm>
          <a:prstGeom prst="roundRect">
            <a:avLst/>
          </a:prstGeom>
          <a:gradFill>
            <a:gsLst>
              <a:gs pos="0">
                <a:schemeClr val="dk1">
                  <a:tint val="50000"/>
                  <a:satMod val="300000"/>
                </a:schemeClr>
              </a:gs>
              <a:gs pos="0">
                <a:schemeClr val="dk1">
                  <a:tint val="37000"/>
                  <a:satMod val="300000"/>
                </a:schemeClr>
              </a:gs>
              <a:gs pos="95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r>
              <a:rPr lang="en-US" sz="1600" b="1" dirty="0" smtClean="0"/>
              <a:t>DSS Mission</a:t>
            </a:r>
          </a:p>
          <a:p>
            <a:r>
              <a:rPr lang="en-US" sz="1600" dirty="0" smtClean="0"/>
              <a:t>DSS Supports national security and the warfighter, secures the nation’s technological base, and oversees the protection of U.S. and foreign classified information in the hands of Industry</a:t>
            </a:r>
            <a:endParaRPr lang="en-US" sz="1600" dirty="0"/>
          </a:p>
        </p:txBody>
      </p:sp>
      <p:sp>
        <p:nvSpPr>
          <p:cNvPr id="6" name="Rounded Rectangle 5"/>
          <p:cNvSpPr/>
          <p:nvPr/>
        </p:nvSpPr>
        <p:spPr>
          <a:xfrm>
            <a:off x="420756" y="2964303"/>
            <a:ext cx="3717235" cy="1659835"/>
          </a:xfrm>
          <a:prstGeom prst="roundRect">
            <a:avLst/>
          </a:prstGeom>
          <a:gradFill>
            <a:gsLst>
              <a:gs pos="0">
                <a:schemeClr val="dk1">
                  <a:tint val="50000"/>
                  <a:satMod val="300000"/>
                </a:schemeClr>
              </a:gs>
              <a:gs pos="0">
                <a:schemeClr val="dk1">
                  <a:tint val="37000"/>
                  <a:satMod val="300000"/>
                </a:schemeClr>
              </a:gs>
              <a:gs pos="95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r>
              <a:rPr lang="en-US" sz="1600" b="1" dirty="0" smtClean="0"/>
              <a:t>CI Mission</a:t>
            </a:r>
          </a:p>
          <a:p>
            <a:r>
              <a:rPr lang="en-US" sz="1600" dirty="0" smtClean="0"/>
              <a:t>DSS CI identifies unlawful penetrators of cleared U.S. defense industry and articulates the threat for industry and government leaders</a:t>
            </a:r>
            <a:endParaRPr lang="en-US" sz="1600" dirty="0"/>
          </a:p>
        </p:txBody>
      </p:sp>
      <p:sp>
        <p:nvSpPr>
          <p:cNvPr id="7" name="Rounded Rectangle 6"/>
          <p:cNvSpPr/>
          <p:nvPr/>
        </p:nvSpPr>
        <p:spPr>
          <a:xfrm>
            <a:off x="407503" y="4856052"/>
            <a:ext cx="3717235" cy="1659835"/>
          </a:xfrm>
          <a:prstGeom prst="roundRect">
            <a:avLst/>
          </a:prstGeom>
          <a:gradFill>
            <a:gsLst>
              <a:gs pos="0">
                <a:schemeClr val="dk1">
                  <a:tint val="50000"/>
                  <a:satMod val="300000"/>
                </a:schemeClr>
              </a:gs>
              <a:gs pos="0">
                <a:schemeClr val="dk1">
                  <a:tint val="37000"/>
                  <a:satMod val="300000"/>
                </a:schemeClr>
              </a:gs>
              <a:gs pos="95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r>
              <a:rPr lang="en-US" sz="1600" b="1" dirty="0" smtClean="0"/>
              <a:t>Scope</a:t>
            </a:r>
          </a:p>
          <a:p>
            <a:pPr marL="285750" indent="-285750">
              <a:buFontTx/>
              <a:buChar char="-"/>
            </a:pPr>
            <a:r>
              <a:rPr lang="en-US" sz="1600" dirty="0" smtClean="0"/>
              <a:t>10K+ firms; 13K+ facilities; 1.2m personnel</a:t>
            </a:r>
          </a:p>
          <a:p>
            <a:pPr marL="285750" indent="-285750">
              <a:buFontTx/>
              <a:buChar char="-"/>
            </a:pPr>
            <a:r>
              <a:rPr lang="en-US" sz="1600" dirty="0" smtClean="0"/>
              <a:t>1 CI professional / 261 facilities</a:t>
            </a:r>
          </a:p>
          <a:p>
            <a:pPr marL="285750" indent="-285750">
              <a:buFontTx/>
              <a:buChar char="-"/>
            </a:pPr>
            <a:r>
              <a:rPr lang="en-US" sz="1600" dirty="0" smtClean="0"/>
              <a:t>10.5% of facilities report</a:t>
            </a:r>
            <a:endParaRPr lang="en-US" sz="1600" dirty="0"/>
          </a:p>
        </p:txBody>
      </p:sp>
      <p:sp>
        <p:nvSpPr>
          <p:cNvPr id="8" name="TextBox 7"/>
          <p:cNvSpPr txBox="1"/>
          <p:nvPr/>
        </p:nvSpPr>
        <p:spPr>
          <a:xfrm>
            <a:off x="4451420" y="1179522"/>
            <a:ext cx="4381081" cy="4847481"/>
          </a:xfrm>
          <a:prstGeom prst="rect">
            <a:avLst/>
          </a:prstGeom>
          <a:noFill/>
        </p:spPr>
        <p:txBody>
          <a:bodyPr wrap="square" rtlCol="0">
            <a:spAutoFit/>
          </a:bodyPr>
          <a:lstStyle/>
          <a:p>
            <a:pPr>
              <a:spcAft>
                <a:spcPts val="1800"/>
              </a:spcAft>
            </a:pPr>
            <a:r>
              <a:rPr lang="en-US" b="1" dirty="0" smtClean="0"/>
              <a:t>Capability</a:t>
            </a:r>
          </a:p>
          <a:p>
            <a:pPr marL="285750" indent="-285750">
              <a:spcAft>
                <a:spcPts val="1800"/>
              </a:spcAft>
              <a:buFont typeface="Arial" pitchFamily="34" charset="0"/>
              <a:buChar char="•"/>
            </a:pPr>
            <a:r>
              <a:rPr lang="en-US" dirty="0" smtClean="0"/>
              <a:t>(U) 11 personnel conducting analysis, liaison, field support, strategic development and program management</a:t>
            </a:r>
          </a:p>
          <a:p>
            <a:pPr marL="285750" indent="-285750">
              <a:spcAft>
                <a:spcPts val="1800"/>
              </a:spcAft>
              <a:buFont typeface="Arial" pitchFamily="34" charset="0"/>
              <a:buChar char="•"/>
            </a:pPr>
            <a:r>
              <a:rPr lang="en-US" dirty="0" smtClean="0"/>
              <a:t>(U) Wide range of skill sets – CI, CT, LE, Cyber, Security, Intel, IA, CNO and more</a:t>
            </a:r>
          </a:p>
          <a:p>
            <a:pPr marL="285750" indent="-285750">
              <a:spcAft>
                <a:spcPts val="1800"/>
              </a:spcAft>
              <a:buFont typeface="Arial" pitchFamily="34" charset="0"/>
              <a:buChar char="•"/>
            </a:pPr>
            <a:r>
              <a:rPr lang="en-US" dirty="0" smtClean="0"/>
              <a:t>(U) Direct access to cleared industry across 25 DSS field offices nationwide</a:t>
            </a:r>
          </a:p>
          <a:p>
            <a:pPr marL="285750" indent="-285750">
              <a:spcAft>
                <a:spcPts val="1800"/>
              </a:spcAft>
              <a:buFont typeface="Arial" pitchFamily="34" charset="0"/>
              <a:buChar char="•"/>
            </a:pPr>
            <a:r>
              <a:rPr lang="en-US" dirty="0" smtClean="0"/>
              <a:t>(U) Large roles at U.S. Cyber Command, National Security Agency, National Cyber Investigative Joint Task Force and the Department of Homeland Security</a:t>
            </a:r>
          </a:p>
          <a:p>
            <a:pPr marL="285750" indent="-285750">
              <a:spcAft>
                <a:spcPts val="1800"/>
              </a:spcAft>
              <a:buFont typeface="Arial" pitchFamily="34" charset="0"/>
              <a:buChar char="•"/>
            </a:pPr>
            <a:endParaRPr lang="en-US" dirty="0" smtClean="0"/>
          </a:p>
        </p:txBody>
      </p:sp>
      <p:sp>
        <p:nvSpPr>
          <p:cNvPr id="9"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10"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Tree>
    <p:extLst>
      <p:ext uri="{BB962C8B-B14F-4D97-AF65-F5344CB8AC3E}">
        <p14:creationId xmlns:p14="http://schemas.microsoft.com/office/powerpoint/2010/main" val="1361431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Emerging Threats</a:t>
            </a:r>
            <a:endParaRPr lang="en-US" dirty="0"/>
          </a:p>
        </p:txBody>
      </p:sp>
      <p:sp>
        <p:nvSpPr>
          <p:cNvPr id="3" name="Content Placeholder 2"/>
          <p:cNvSpPr>
            <a:spLocks noGrp="1"/>
          </p:cNvSpPr>
          <p:nvPr>
            <p:ph idx="1"/>
          </p:nvPr>
        </p:nvSpPr>
        <p:spPr>
          <a:xfrm>
            <a:off x="709603" y="1188720"/>
            <a:ext cx="8185015" cy="5515293"/>
          </a:xfrm>
        </p:spPr>
        <p:txBody>
          <a:bodyPr>
            <a:normAutofit/>
          </a:bodyPr>
          <a:lstStyle/>
          <a:p>
            <a:pPr>
              <a:spcBef>
                <a:spcPts val="600"/>
              </a:spcBef>
            </a:pPr>
            <a:r>
              <a:rPr lang="en-US" dirty="0"/>
              <a:t>(U) Mobile devices</a:t>
            </a:r>
          </a:p>
          <a:p>
            <a:pPr lvl="1">
              <a:spcBef>
                <a:spcPts val="600"/>
              </a:spcBef>
            </a:pPr>
            <a:r>
              <a:rPr lang="en-US" dirty="0"/>
              <a:t>(U) </a:t>
            </a:r>
            <a:r>
              <a:rPr lang="en-US" dirty="0" err="1"/>
              <a:t>iOS</a:t>
            </a:r>
            <a:endParaRPr lang="en-US" dirty="0"/>
          </a:p>
          <a:p>
            <a:pPr lvl="1">
              <a:spcBef>
                <a:spcPts val="600"/>
              </a:spcBef>
            </a:pPr>
            <a:r>
              <a:rPr lang="en-US" dirty="0"/>
              <a:t>(U) Android</a:t>
            </a:r>
          </a:p>
          <a:p>
            <a:pPr lvl="1">
              <a:spcBef>
                <a:spcPts val="600"/>
              </a:spcBef>
            </a:pPr>
            <a:r>
              <a:rPr lang="en-US" dirty="0"/>
              <a:t>(U) Blackberry</a:t>
            </a:r>
          </a:p>
          <a:p>
            <a:pPr>
              <a:spcBef>
                <a:spcPts val="600"/>
              </a:spcBef>
            </a:pPr>
            <a:r>
              <a:rPr lang="en-US" dirty="0"/>
              <a:t>(U) Social Networking Sites</a:t>
            </a:r>
          </a:p>
          <a:p>
            <a:pPr lvl="1">
              <a:spcBef>
                <a:spcPts val="600"/>
              </a:spcBef>
            </a:pPr>
            <a:r>
              <a:rPr lang="en-US" dirty="0"/>
              <a:t>(U) Facebook</a:t>
            </a:r>
          </a:p>
          <a:p>
            <a:pPr lvl="1">
              <a:spcBef>
                <a:spcPts val="600"/>
              </a:spcBef>
            </a:pPr>
            <a:r>
              <a:rPr lang="en-US" dirty="0"/>
              <a:t>(U) Linked In</a:t>
            </a:r>
          </a:p>
          <a:p>
            <a:pPr>
              <a:spcBef>
                <a:spcPts val="600"/>
              </a:spcBef>
            </a:pPr>
            <a:r>
              <a:rPr lang="en-US" dirty="0"/>
              <a:t>(U) Cloud Computing</a:t>
            </a:r>
          </a:p>
          <a:p>
            <a:pPr lvl="1">
              <a:spcBef>
                <a:spcPts val="600"/>
              </a:spcBef>
            </a:pPr>
            <a:r>
              <a:rPr lang="en-US" dirty="0"/>
              <a:t>(U) Offers great potential for cost reduction through optimized and efficient computing</a:t>
            </a:r>
          </a:p>
          <a:p>
            <a:pPr lvl="1">
              <a:spcBef>
                <a:spcPts val="600"/>
              </a:spcBef>
            </a:pPr>
            <a:r>
              <a:rPr lang="en-US" dirty="0"/>
              <a:t>(U) Poor or inadequate implementations of cloud computing security and policy can provide actors with opportunities for exploitation.</a:t>
            </a:r>
          </a:p>
        </p:txBody>
      </p:sp>
      <p:sp>
        <p:nvSpPr>
          <p:cNvPr id="6"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7"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pic>
        <p:nvPicPr>
          <p:cNvPr id="1026" name="Picture 2" descr="https://www.bit9.com/blog/wp-content/uploads/2012/08/apple-iclo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819" y="1355437"/>
            <a:ext cx="2828924"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3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Reporting</a:t>
            </a:r>
            <a:endParaRPr lang="en-US" dirty="0"/>
          </a:p>
        </p:txBody>
      </p:sp>
      <p:sp>
        <p:nvSpPr>
          <p:cNvPr id="3" name="Content Placeholder 2"/>
          <p:cNvSpPr>
            <a:spLocks noGrp="1"/>
          </p:cNvSpPr>
          <p:nvPr>
            <p:ph idx="1"/>
          </p:nvPr>
        </p:nvSpPr>
        <p:spPr>
          <a:xfrm>
            <a:off x="497379" y="1356361"/>
            <a:ext cx="8189422" cy="4961312"/>
          </a:xfrm>
        </p:spPr>
        <p:txBody>
          <a:bodyPr>
            <a:normAutofit/>
          </a:bodyPr>
          <a:lstStyle/>
          <a:p>
            <a:pPr>
              <a:spcBef>
                <a:spcPts val="1200"/>
              </a:spcBef>
            </a:pPr>
            <a:r>
              <a:rPr lang="en-US" dirty="0"/>
              <a:t>(U) </a:t>
            </a:r>
            <a:r>
              <a:rPr lang="en-US" dirty="0" err="1"/>
              <a:t>DoD</a:t>
            </a:r>
            <a:r>
              <a:rPr lang="en-US" dirty="0"/>
              <a:t> 5220.22-M (NISPOM) Section 3. Ch. 1-302b</a:t>
            </a:r>
          </a:p>
          <a:p>
            <a:pPr>
              <a:spcBef>
                <a:spcPts val="1200"/>
              </a:spcBef>
            </a:pPr>
            <a:r>
              <a:rPr lang="en-US" dirty="0"/>
              <a:t>(U) Industrial Security Letter 2010-02 (Feb 22, 2010)</a:t>
            </a:r>
          </a:p>
          <a:p>
            <a:pPr>
              <a:spcBef>
                <a:spcPts val="1200"/>
              </a:spcBef>
            </a:pPr>
            <a:r>
              <a:rPr lang="en-US" dirty="0"/>
              <a:t>(U) </a:t>
            </a:r>
            <a:r>
              <a:rPr lang="en-US" dirty="0" err="1"/>
              <a:t>DoDD</a:t>
            </a:r>
            <a:r>
              <a:rPr lang="en-US" dirty="0"/>
              <a:t> 5240.06, May 17, 2011, Encl. 4, Table 1 &amp; 3</a:t>
            </a:r>
          </a:p>
          <a:p>
            <a:pPr lvl="1">
              <a:spcBef>
                <a:spcPts val="1200"/>
              </a:spcBef>
            </a:pPr>
            <a:r>
              <a:rPr lang="en-US" dirty="0"/>
              <a:t>(U) Actual or attempted unauthorized access into automated information systems or networks</a:t>
            </a:r>
          </a:p>
          <a:p>
            <a:pPr lvl="1">
              <a:spcBef>
                <a:spcPts val="1200"/>
              </a:spcBef>
            </a:pPr>
            <a:r>
              <a:rPr lang="en-US" dirty="0"/>
              <a:t>(U) Password cracking, key logging, encryption, hacking activities, and account masquerading</a:t>
            </a:r>
          </a:p>
          <a:p>
            <a:pPr lvl="1">
              <a:spcBef>
                <a:spcPts val="1200"/>
              </a:spcBef>
            </a:pPr>
            <a:r>
              <a:rPr lang="en-US" dirty="0"/>
              <a:t>(U) Use of account credentials by unauthorized parties</a:t>
            </a:r>
          </a:p>
          <a:p>
            <a:pPr lvl="1">
              <a:spcBef>
                <a:spcPts val="1200"/>
              </a:spcBef>
            </a:pPr>
            <a:r>
              <a:rPr lang="en-US" dirty="0"/>
              <a:t>(U) Data </a:t>
            </a:r>
            <a:r>
              <a:rPr lang="en-US" dirty="0" err="1"/>
              <a:t>exfiltrated</a:t>
            </a:r>
            <a:r>
              <a:rPr lang="en-US" dirty="0"/>
              <a:t> to unauthorized domains</a:t>
            </a:r>
          </a:p>
          <a:p>
            <a:pPr lvl="1">
              <a:spcBef>
                <a:spcPts val="1200"/>
              </a:spcBef>
            </a:pPr>
            <a:r>
              <a:rPr lang="en-US" dirty="0"/>
              <a:t>(U) Social engineering, electronic elicitation, email spoofing or spear phishing</a:t>
            </a:r>
          </a:p>
        </p:txBody>
      </p:sp>
      <p:sp>
        <p:nvSpPr>
          <p:cNvPr id="5"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6"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Tree>
    <p:extLst>
      <p:ext uri="{BB962C8B-B14F-4D97-AF65-F5344CB8AC3E}">
        <p14:creationId xmlns:p14="http://schemas.microsoft.com/office/powerpoint/2010/main" val="2876820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Your Reporting Matters</a:t>
            </a:r>
            <a:endParaRPr lang="en-US" dirty="0"/>
          </a:p>
        </p:txBody>
      </p:sp>
      <p:sp>
        <p:nvSpPr>
          <p:cNvPr id="3" name="Content Placeholder 2"/>
          <p:cNvSpPr>
            <a:spLocks noGrp="1"/>
          </p:cNvSpPr>
          <p:nvPr>
            <p:ph idx="1"/>
          </p:nvPr>
        </p:nvSpPr>
        <p:spPr>
          <a:xfrm>
            <a:off x="453044" y="1324294"/>
            <a:ext cx="5953618" cy="5379719"/>
          </a:xfrm>
        </p:spPr>
        <p:txBody>
          <a:bodyPr>
            <a:normAutofit/>
          </a:bodyPr>
          <a:lstStyle/>
          <a:p>
            <a:pPr>
              <a:spcBef>
                <a:spcPts val="1200"/>
              </a:spcBef>
            </a:pPr>
            <a:r>
              <a:rPr lang="en-US" sz="2000" dirty="0"/>
              <a:t>(U//FOUO) Reporting establishes and/or confirms Foreign Intelligence Entities activities throughout Industry</a:t>
            </a:r>
          </a:p>
          <a:p>
            <a:pPr>
              <a:spcBef>
                <a:spcPts val="1200"/>
              </a:spcBef>
            </a:pPr>
            <a:r>
              <a:rPr lang="en-US" sz="2000" dirty="0"/>
              <a:t>(U//FOUO) Provides leads for investigations and operations</a:t>
            </a:r>
          </a:p>
          <a:p>
            <a:pPr>
              <a:spcBef>
                <a:spcPts val="1200"/>
              </a:spcBef>
            </a:pPr>
            <a:r>
              <a:rPr lang="en-US" sz="2000" dirty="0"/>
              <a:t>(U//FOUO) Provides high quality information to the Intelligence Community</a:t>
            </a:r>
          </a:p>
          <a:p>
            <a:pPr>
              <a:spcBef>
                <a:spcPts val="1200"/>
              </a:spcBef>
            </a:pPr>
            <a:r>
              <a:rPr lang="en-US" sz="2000" dirty="0"/>
              <a:t>(U//FOUO) P</a:t>
            </a:r>
            <a:r>
              <a:rPr lang="en-US" sz="2000" dirty="0" smtClean="0"/>
              <a:t>rovides </a:t>
            </a:r>
            <a:r>
              <a:rPr lang="en-US" sz="2000" dirty="0"/>
              <a:t>valuable information that aides the Intelligence Community in articulating the threat to the highest levels of the U.S. </a:t>
            </a:r>
            <a:r>
              <a:rPr lang="en-US" sz="2000" dirty="0" smtClean="0"/>
              <a:t>Government</a:t>
            </a:r>
          </a:p>
          <a:p>
            <a:pPr>
              <a:spcBef>
                <a:spcPts val="1200"/>
              </a:spcBef>
            </a:pPr>
            <a:r>
              <a:rPr lang="en-US" sz="2000" dirty="0"/>
              <a:t>(</a:t>
            </a:r>
            <a:r>
              <a:rPr lang="en-US" sz="2000" dirty="0" smtClean="0"/>
              <a:t>U//FOUO) </a:t>
            </a:r>
            <a:r>
              <a:rPr lang="en-US" sz="2000" dirty="0"/>
              <a:t>Stolen unclassified DoD/U.S. Government data aids the </a:t>
            </a:r>
            <a:r>
              <a:rPr lang="en-US" sz="2000" dirty="0" smtClean="0"/>
              <a:t>adversary: strategically, operationally, tactically, diplomatically, economically, research and development, etc., etc…</a:t>
            </a:r>
            <a:endParaRPr lang="en-US" sz="2000" dirty="0"/>
          </a:p>
          <a:p>
            <a:pPr>
              <a:spcBef>
                <a:spcPts val="1200"/>
              </a:spcBef>
            </a:pPr>
            <a:endParaRPr lang="en-US" sz="2000"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UNCLASSIFIED//FOUO</a:t>
            </a:r>
            <a:endParaRPr lang="en-US" sz="1400" i="1" dirty="0">
              <a:solidFill>
                <a:srgbClr val="008000"/>
              </a:solidFill>
            </a:endParaRP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UNCLASSIFIED//FOUO</a:t>
            </a:r>
            <a:endParaRPr lang="en-US" sz="1400" i="1" dirty="0">
              <a:solidFill>
                <a:srgbClr val="008000"/>
              </a:solidFill>
            </a:endParaRPr>
          </a:p>
        </p:txBody>
      </p:sp>
      <p:pic>
        <p:nvPicPr>
          <p:cNvPr id="1026" name="Picture 2" descr="http://upload.wikimedia.org/wikipedia/commons/4/4a/US_Intelligence_Community_Logo_blu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205" y="4059534"/>
            <a:ext cx="1684355" cy="1989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ssp.unm.edu/images/odni-cir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6662" y="1306286"/>
            <a:ext cx="2381442" cy="238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042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Ahead</a:t>
            </a:r>
            <a:endParaRPr lang="en-US" dirty="0"/>
          </a:p>
        </p:txBody>
      </p:sp>
      <p:sp>
        <p:nvSpPr>
          <p:cNvPr id="3" name="Content Placeholder 2"/>
          <p:cNvSpPr>
            <a:spLocks noGrp="1"/>
          </p:cNvSpPr>
          <p:nvPr>
            <p:ph idx="1"/>
          </p:nvPr>
        </p:nvSpPr>
        <p:spPr>
          <a:xfrm>
            <a:off x="651164" y="1173481"/>
            <a:ext cx="8118763" cy="5530532"/>
          </a:xfrm>
        </p:spPr>
        <p:txBody>
          <a:bodyPr/>
          <a:lstStyle/>
          <a:p>
            <a:pPr>
              <a:spcBef>
                <a:spcPts val="1200"/>
              </a:spcBef>
            </a:pPr>
            <a:r>
              <a:rPr lang="en-US" dirty="0" smtClean="0"/>
              <a:t>(U) Your DSS Community  - ISR, ISSP, FCIS</a:t>
            </a:r>
          </a:p>
          <a:p>
            <a:pPr>
              <a:spcBef>
                <a:spcPts val="1200"/>
              </a:spcBef>
            </a:pPr>
            <a:r>
              <a:rPr lang="en-US" dirty="0" smtClean="0"/>
              <a:t>(U) Community </a:t>
            </a:r>
            <a:r>
              <a:rPr lang="en-US" dirty="0"/>
              <a:t>Partnerships</a:t>
            </a:r>
          </a:p>
          <a:p>
            <a:pPr>
              <a:spcBef>
                <a:spcPts val="1200"/>
              </a:spcBef>
            </a:pPr>
            <a:r>
              <a:rPr lang="en-US" dirty="0" smtClean="0"/>
              <a:t>(U) Analytical </a:t>
            </a:r>
            <a:r>
              <a:rPr lang="en-US" dirty="0"/>
              <a:t>Products</a:t>
            </a:r>
          </a:p>
          <a:p>
            <a:pPr lvl="1">
              <a:spcBef>
                <a:spcPts val="1200"/>
              </a:spcBef>
            </a:pPr>
            <a:r>
              <a:rPr lang="en-US" dirty="0" smtClean="0"/>
              <a:t>(U) SCR Responses, Cyber Activity Bulletin, Cyber Threat Advisories, Cyber Special Assessments, Crimson Shield, Scarlet Sentinel, Annual Cyber Trends</a:t>
            </a:r>
          </a:p>
          <a:p>
            <a:pPr>
              <a:spcBef>
                <a:spcPts val="1200"/>
              </a:spcBef>
            </a:pPr>
            <a:r>
              <a:rPr lang="en-US" dirty="0" smtClean="0"/>
              <a:t>(U) Homeland </a:t>
            </a:r>
            <a:r>
              <a:rPr lang="en-US" dirty="0"/>
              <a:t>Security Information Network (HSIN</a:t>
            </a:r>
            <a:r>
              <a:rPr lang="en-US" dirty="0" smtClean="0"/>
              <a:t>)</a:t>
            </a:r>
          </a:p>
          <a:p>
            <a:pPr>
              <a:spcBef>
                <a:spcPts val="1200"/>
              </a:spcBef>
            </a:pPr>
            <a:r>
              <a:rPr lang="en-US" dirty="0" smtClean="0"/>
              <a:t>(U) DSS </a:t>
            </a:r>
            <a:r>
              <a:rPr lang="en-US" dirty="0"/>
              <a:t>Cyber Security web-based training</a:t>
            </a:r>
          </a:p>
          <a:p>
            <a:pPr lvl="1">
              <a:spcBef>
                <a:spcPts val="1200"/>
              </a:spcBef>
            </a:pPr>
            <a:r>
              <a:rPr lang="en-US" dirty="0" smtClean="0">
                <a:solidFill>
                  <a:schemeClr val="tx2"/>
                </a:solidFill>
              </a:rPr>
              <a:t>http</a:t>
            </a:r>
            <a:r>
              <a:rPr lang="en-US" dirty="0">
                <a:solidFill>
                  <a:schemeClr val="tx2"/>
                </a:solidFill>
              </a:rPr>
              <a:t>://www.dss.mil/cdse/catalog/counterintelligence.html</a:t>
            </a:r>
          </a:p>
          <a:p>
            <a:pPr lvl="1">
              <a:spcBef>
                <a:spcPts val="1200"/>
              </a:spcBef>
            </a:pPr>
            <a:r>
              <a:rPr lang="en-US" dirty="0" smtClean="0">
                <a:solidFill>
                  <a:schemeClr val="tx2"/>
                </a:solidFill>
              </a:rPr>
              <a:t>http</a:t>
            </a:r>
            <a:r>
              <a:rPr lang="en-US" dirty="0">
                <a:solidFill>
                  <a:schemeClr val="tx2"/>
                </a:solidFill>
              </a:rPr>
              <a:t>://cdsetrain.dtic.mil/cybersecurity </a:t>
            </a:r>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Tree>
    <p:extLst>
      <p:ext uri="{BB962C8B-B14F-4D97-AF65-F5344CB8AC3E}">
        <p14:creationId xmlns:p14="http://schemas.microsoft.com/office/powerpoint/2010/main" val="777044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i="1" dirty="0" smtClean="0"/>
          </a:p>
          <a:p>
            <a:pPr marL="0" indent="0" algn="ctr">
              <a:buNone/>
            </a:pPr>
            <a:endParaRPr lang="en-US" sz="4400" i="1" dirty="0"/>
          </a:p>
          <a:p>
            <a:pPr marL="0" indent="0" algn="ctr">
              <a:buNone/>
            </a:pPr>
            <a:r>
              <a:rPr lang="en-US" sz="4400" i="1" dirty="0" smtClean="0"/>
              <a:t>BREAK</a:t>
            </a:r>
            <a:endParaRPr lang="en-US" sz="4400" i="1" dirty="0"/>
          </a:p>
        </p:txBody>
      </p:sp>
    </p:spTree>
    <p:extLst>
      <p:ext uri="{BB962C8B-B14F-4D97-AF65-F5344CB8AC3E}">
        <p14:creationId xmlns:p14="http://schemas.microsoft.com/office/powerpoint/2010/main" val="2238568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Defense Security Service</a:t>
            </a:r>
            <a:endParaRPr lang="en-US" dirty="0"/>
          </a:p>
        </p:txBody>
      </p:sp>
      <p:sp>
        <p:nvSpPr>
          <p:cNvPr id="3" name="Subtitle 2"/>
          <p:cNvSpPr>
            <a:spLocks noGrp="1"/>
          </p:cNvSpPr>
          <p:nvPr>
            <p:ph type="subTitle" idx="1"/>
          </p:nvPr>
        </p:nvSpPr>
        <p:spPr>
          <a:xfrm>
            <a:off x="0" y="2270760"/>
            <a:ext cx="9144000" cy="1310640"/>
          </a:xfrm>
        </p:spPr>
        <p:txBody>
          <a:bodyPr/>
          <a:lstStyle/>
          <a:p>
            <a:r>
              <a:rPr lang="en-US" dirty="0" smtClean="0"/>
              <a:t>(U) Spear Phishing and </a:t>
            </a:r>
          </a:p>
          <a:p>
            <a:r>
              <a:rPr lang="en-US" dirty="0" smtClean="0"/>
              <a:t>Malware Submissions</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Tree>
    <p:extLst>
      <p:ext uri="{BB962C8B-B14F-4D97-AF65-F5344CB8AC3E}">
        <p14:creationId xmlns:p14="http://schemas.microsoft.com/office/powerpoint/2010/main" val="2850536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Spear Phishing Sample #1</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pic>
        <p:nvPicPr>
          <p:cNvPr id="1027" name="Picture 3" descr="C:\Users\christina.vargo\Desktop\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4102"/>
            <a:ext cx="9144000" cy="553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188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Spear Phishing Sample #2</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pic>
        <p:nvPicPr>
          <p:cNvPr id="2050" name="Picture 2" descr="C:\Users\christina.vargo\Desktop\sampl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19087"/>
            <a:ext cx="9144000" cy="523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753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Spear Phishing Sample #3</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pic>
        <p:nvPicPr>
          <p:cNvPr id="3074" name="Picture 2" descr="C:\Users\christina.vargo\Desktop\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7900"/>
            <a:ext cx="9144000" cy="557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725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Malware Submission Website - AMRDEC</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975358"/>
            <a:ext cx="9022080" cy="557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061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708" y="1344149"/>
            <a:ext cx="8068826" cy="5201424"/>
          </a:xfrm>
          <a:prstGeom prst="rect">
            <a:avLst/>
          </a:prstGeom>
          <a:noFill/>
        </p:spPr>
        <p:txBody>
          <a:bodyPr wrap="square" rtlCol="0">
            <a:spAutoFit/>
          </a:bodyPr>
          <a:lstStyle/>
          <a:p>
            <a:pPr>
              <a:spcBef>
                <a:spcPts val="600"/>
              </a:spcBef>
              <a:spcAft>
                <a:spcPts val="600"/>
              </a:spcAft>
            </a:pPr>
            <a:r>
              <a:rPr lang="en-US" b="1" dirty="0" smtClean="0"/>
              <a:t>Challenges</a:t>
            </a:r>
          </a:p>
          <a:p>
            <a:pPr marL="285750" indent="-285750">
              <a:spcBef>
                <a:spcPts val="600"/>
              </a:spcBef>
              <a:spcAft>
                <a:spcPts val="600"/>
              </a:spcAft>
              <a:buFont typeface="Arial" pitchFamily="34" charset="0"/>
              <a:buChar char="•"/>
            </a:pPr>
            <a:r>
              <a:rPr lang="en-US" dirty="0" smtClean="0"/>
              <a:t>(U) Secure sharing of threat information with industry partners </a:t>
            </a:r>
          </a:p>
          <a:p>
            <a:pPr marL="285750" indent="-285750">
              <a:spcBef>
                <a:spcPts val="600"/>
              </a:spcBef>
              <a:spcAft>
                <a:spcPts val="600"/>
              </a:spcAft>
              <a:buFont typeface="Arial" pitchFamily="34" charset="0"/>
              <a:buChar char="•"/>
            </a:pPr>
            <a:r>
              <a:rPr lang="en-US" dirty="0" smtClean="0"/>
              <a:t>(U) Identifying and reporting suspicious network activity</a:t>
            </a:r>
          </a:p>
          <a:p>
            <a:pPr marL="285750" indent="-285750">
              <a:spcBef>
                <a:spcPts val="600"/>
              </a:spcBef>
              <a:spcAft>
                <a:spcPts val="600"/>
              </a:spcAft>
              <a:buFont typeface="Arial" pitchFamily="34" charset="0"/>
              <a:buChar char="•"/>
            </a:pPr>
            <a:r>
              <a:rPr lang="en-US" dirty="0" smtClean="0">
                <a:cs typeface="Calibri" pitchFamily="34" charset="0"/>
              </a:rPr>
              <a:t>(U) Limited resources to execute for an quickly expanding mission area</a:t>
            </a:r>
            <a:br>
              <a:rPr lang="en-US" dirty="0" smtClean="0">
                <a:cs typeface="Calibri" pitchFamily="34" charset="0"/>
              </a:rPr>
            </a:br>
            <a:endParaRPr lang="en-US" dirty="0" smtClean="0">
              <a:cs typeface="Calibri" pitchFamily="34" charset="0"/>
            </a:endParaRPr>
          </a:p>
          <a:p>
            <a:pPr>
              <a:spcBef>
                <a:spcPts val="600"/>
              </a:spcBef>
              <a:spcAft>
                <a:spcPts val="600"/>
              </a:spcAft>
            </a:pPr>
            <a:r>
              <a:rPr lang="en-US" b="1" dirty="0" smtClean="0">
                <a:cs typeface="Calibri" pitchFamily="34" charset="0"/>
              </a:rPr>
              <a:t>Significant Achievements and Notable Events</a:t>
            </a:r>
            <a:endParaRPr lang="en-US" b="1" dirty="0">
              <a:cs typeface="Calibri" pitchFamily="34" charset="0"/>
            </a:endParaRPr>
          </a:p>
          <a:p>
            <a:pPr marL="285750" indent="-285750">
              <a:spcBef>
                <a:spcPts val="600"/>
              </a:spcBef>
              <a:spcAft>
                <a:spcPts val="600"/>
              </a:spcAft>
              <a:buFont typeface="Arial" pitchFamily="34" charset="0"/>
              <a:buChar char="•"/>
            </a:pPr>
            <a:r>
              <a:rPr lang="en-US" dirty="0" smtClean="0">
                <a:cs typeface="Calibri" pitchFamily="34" charset="0"/>
              </a:rPr>
              <a:t>(U) Since September, 2009 – Assessed over 3,000 cyber-related suspicious contact reports from Industry and the Intelligence Community; facilitating action on over 170 federal investigations/operations</a:t>
            </a:r>
          </a:p>
          <a:p>
            <a:pPr marL="285750" indent="-285750">
              <a:spcBef>
                <a:spcPts val="600"/>
              </a:spcBef>
              <a:spcAft>
                <a:spcPts val="600"/>
              </a:spcAft>
              <a:buFont typeface="Arial" pitchFamily="34" charset="0"/>
              <a:buChar char="•"/>
            </a:pPr>
            <a:r>
              <a:rPr lang="en-US" dirty="0" smtClean="0">
                <a:cs typeface="Calibri" pitchFamily="34" charset="0"/>
              </a:rPr>
              <a:t>(U) Developed four benchmark product lines for Industry and the Intelligence Community to include the 3rd edition of the DSS Cyber Trends</a:t>
            </a:r>
          </a:p>
          <a:p>
            <a:pPr marL="285750" indent="-285750">
              <a:spcBef>
                <a:spcPts val="600"/>
              </a:spcBef>
              <a:spcAft>
                <a:spcPts val="600"/>
              </a:spcAft>
              <a:buFont typeface="Arial" pitchFamily="34" charset="0"/>
              <a:buChar char="•"/>
            </a:pPr>
            <a:r>
              <a:rPr lang="en-US" dirty="0" smtClean="0">
                <a:cs typeface="Calibri" pitchFamily="34" charset="0"/>
              </a:rPr>
              <a:t>(U) Briefed at 24 venues and over 1,000 personnel in FY12 on the cyber threat</a:t>
            </a:r>
          </a:p>
          <a:p>
            <a:pPr marL="285750" indent="-285750">
              <a:spcBef>
                <a:spcPts val="600"/>
              </a:spcBef>
              <a:spcAft>
                <a:spcPts val="600"/>
              </a:spcAft>
              <a:buFont typeface="Arial" pitchFamily="34" charset="0"/>
              <a:buChar char="•"/>
            </a:pPr>
            <a:r>
              <a:rPr lang="en-US" dirty="0" smtClean="0">
                <a:cs typeface="Calibri" pitchFamily="34" charset="0"/>
              </a:rPr>
              <a:t>(U) In FY12, delivered over 350 threat notifications to industry, detailing adversary activity occurring on their networks.</a:t>
            </a:r>
          </a:p>
        </p:txBody>
      </p:sp>
      <p:sp>
        <p:nvSpPr>
          <p:cNvPr id="9" name="Title 1"/>
          <p:cNvSpPr>
            <a:spLocks noGrp="1"/>
          </p:cNvSpPr>
          <p:nvPr>
            <p:ph type="title"/>
          </p:nvPr>
        </p:nvSpPr>
        <p:spPr>
          <a:xfrm>
            <a:off x="0" y="0"/>
            <a:ext cx="9144000" cy="895903"/>
          </a:xfrm>
        </p:spPr>
        <p:txBody>
          <a:bodyPr/>
          <a:lstStyle/>
          <a:p>
            <a:r>
              <a:rPr lang="en-US" dirty="0" smtClean="0"/>
              <a:t>Defense Security Service</a:t>
            </a:r>
            <a:endParaRPr lang="en-US" dirty="0"/>
          </a:p>
        </p:txBody>
      </p:sp>
      <p:sp>
        <p:nvSpPr>
          <p:cNvPr id="10"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11" name="Text Box 9"/>
          <p:cNvSpPr txBox="1">
            <a:spLocks noChangeArrowheads="1"/>
          </p:cNvSpPr>
          <p:nvPr/>
        </p:nvSpPr>
        <p:spPr bwMode="auto">
          <a:xfrm>
            <a:off x="0" y="6579327"/>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Tree>
    <p:extLst>
      <p:ext uri="{BB962C8B-B14F-4D97-AF65-F5344CB8AC3E}">
        <p14:creationId xmlns:p14="http://schemas.microsoft.com/office/powerpoint/2010/main" val="794300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Malware Submission Website- AMRDEC</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grpSp>
        <p:nvGrpSpPr>
          <p:cNvPr id="14" name="Group 13"/>
          <p:cNvGrpSpPr/>
          <p:nvPr/>
        </p:nvGrpSpPr>
        <p:grpSpPr>
          <a:xfrm>
            <a:off x="167640" y="1143000"/>
            <a:ext cx="8854440" cy="5273039"/>
            <a:chOff x="152400" y="1740775"/>
            <a:chExt cx="8746394" cy="3360684"/>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206" b="4316"/>
            <a:stretch/>
          </p:blipFill>
          <p:spPr bwMode="auto">
            <a:xfrm>
              <a:off x="152400" y="1740775"/>
              <a:ext cx="8746394" cy="33606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a:off x="1752600" y="2133600"/>
              <a:ext cx="2286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9600" y="3657600"/>
              <a:ext cx="2286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76350" y="4038600"/>
              <a:ext cx="2286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219200" y="4267200"/>
              <a:ext cx="2286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3493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AMRDEC Safe Usage Policy Agreement</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grpSp>
        <p:nvGrpSpPr>
          <p:cNvPr id="11" name="Group 10"/>
          <p:cNvGrpSpPr/>
          <p:nvPr/>
        </p:nvGrpSpPr>
        <p:grpSpPr>
          <a:xfrm>
            <a:off x="152400" y="1203960"/>
            <a:ext cx="8869680" cy="5347653"/>
            <a:chOff x="685800" y="1066800"/>
            <a:chExt cx="8001000" cy="4808483"/>
          </a:xfrm>
        </p:grpSpPr>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842"/>
            <a:stretch/>
          </p:blipFill>
          <p:spPr bwMode="auto">
            <a:xfrm>
              <a:off x="685800" y="1066800"/>
              <a:ext cx="8001000" cy="48084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V="1">
              <a:off x="3962400" y="4876800"/>
              <a:ext cx="304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9483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Verify Email Address</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grpSp>
        <p:nvGrpSpPr>
          <p:cNvPr id="8" name="Group 7"/>
          <p:cNvGrpSpPr/>
          <p:nvPr/>
        </p:nvGrpSpPr>
        <p:grpSpPr>
          <a:xfrm>
            <a:off x="167640" y="1143207"/>
            <a:ext cx="8808720" cy="5408406"/>
            <a:chOff x="396585" y="914607"/>
            <a:chExt cx="8350830" cy="502878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85" y="914607"/>
              <a:ext cx="8350830" cy="5028785"/>
            </a:xfrm>
            <a:prstGeom prst="rect">
              <a:avLst/>
            </a:prstGeom>
            <a:ln>
              <a:solidFill>
                <a:schemeClr val="tx1"/>
              </a:solidFill>
            </a:ln>
          </p:spPr>
        </p:pic>
        <p:sp>
          <p:nvSpPr>
            <p:cNvPr id="10" name="Oval 9"/>
            <p:cNvSpPr/>
            <p:nvPr/>
          </p:nvSpPr>
          <p:spPr>
            <a:xfrm>
              <a:off x="4343400" y="1905000"/>
              <a:ext cx="1295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Tree>
    <p:extLst>
      <p:ext uri="{BB962C8B-B14F-4D97-AF65-F5344CB8AC3E}">
        <p14:creationId xmlns:p14="http://schemas.microsoft.com/office/powerpoint/2010/main" val="2162265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Malware – Link to Verify Email Address</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 y="960120"/>
            <a:ext cx="9022080" cy="559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285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Malware – Verify Email to Submit File </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5577"/>
          <a:stretch/>
        </p:blipFill>
        <p:spPr bwMode="auto">
          <a:xfrm>
            <a:off x="838198" y="872751"/>
            <a:ext cx="8001000" cy="17213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64927"/>
          <a:stretch/>
        </p:blipFill>
        <p:spPr bwMode="auto">
          <a:xfrm>
            <a:off x="838198" y="2853950"/>
            <a:ext cx="8001000"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64778"/>
          <a:stretch/>
        </p:blipFill>
        <p:spPr bwMode="auto">
          <a:xfrm>
            <a:off x="838198" y="4815164"/>
            <a:ext cx="8000998" cy="17613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398" y="1177551"/>
            <a:ext cx="533400" cy="1015663"/>
          </a:xfrm>
          <a:prstGeom prst="rect">
            <a:avLst/>
          </a:prstGeom>
          <a:noFill/>
        </p:spPr>
        <p:txBody>
          <a:bodyPr wrap="square" rtlCol="0">
            <a:spAutoFit/>
          </a:bodyPr>
          <a:lstStyle/>
          <a:p>
            <a:pPr fontAlgn="auto">
              <a:spcBef>
                <a:spcPts val="0"/>
              </a:spcBef>
              <a:spcAft>
                <a:spcPts val="0"/>
              </a:spcAft>
            </a:pPr>
            <a:r>
              <a:rPr lang="en-US" sz="6000" dirty="0" smtClean="0">
                <a:solidFill>
                  <a:srgbClr val="FF0000"/>
                </a:solidFill>
                <a:latin typeface="Calibri"/>
              </a:rPr>
              <a:t>1</a:t>
            </a:r>
            <a:endParaRPr lang="en-US" sz="6000" dirty="0">
              <a:solidFill>
                <a:srgbClr val="FF0000"/>
              </a:solidFill>
              <a:latin typeface="Calibri"/>
            </a:endParaRPr>
          </a:p>
        </p:txBody>
      </p:sp>
      <p:sp>
        <p:nvSpPr>
          <p:cNvPr id="10" name="TextBox 9"/>
          <p:cNvSpPr txBox="1"/>
          <p:nvPr/>
        </p:nvSpPr>
        <p:spPr>
          <a:xfrm>
            <a:off x="91813" y="3146218"/>
            <a:ext cx="533400" cy="1015663"/>
          </a:xfrm>
          <a:prstGeom prst="rect">
            <a:avLst/>
          </a:prstGeom>
          <a:noFill/>
        </p:spPr>
        <p:txBody>
          <a:bodyPr wrap="square" rtlCol="0">
            <a:spAutoFit/>
          </a:bodyPr>
          <a:lstStyle/>
          <a:p>
            <a:pPr fontAlgn="auto">
              <a:spcBef>
                <a:spcPts val="0"/>
              </a:spcBef>
              <a:spcAft>
                <a:spcPts val="0"/>
              </a:spcAft>
            </a:pPr>
            <a:r>
              <a:rPr lang="en-US" sz="6000" dirty="0" smtClean="0">
                <a:solidFill>
                  <a:srgbClr val="FF0000"/>
                </a:solidFill>
                <a:latin typeface="Calibri"/>
              </a:rPr>
              <a:t>2</a:t>
            </a:r>
            <a:endParaRPr lang="en-US" sz="6000" dirty="0">
              <a:solidFill>
                <a:srgbClr val="FF0000"/>
              </a:solidFill>
              <a:latin typeface="Calibri"/>
            </a:endParaRPr>
          </a:p>
        </p:txBody>
      </p:sp>
      <p:sp>
        <p:nvSpPr>
          <p:cNvPr id="12" name="TextBox 11"/>
          <p:cNvSpPr txBox="1"/>
          <p:nvPr/>
        </p:nvSpPr>
        <p:spPr>
          <a:xfrm>
            <a:off x="151773" y="5188004"/>
            <a:ext cx="533400" cy="1015663"/>
          </a:xfrm>
          <a:prstGeom prst="rect">
            <a:avLst/>
          </a:prstGeom>
          <a:noFill/>
        </p:spPr>
        <p:txBody>
          <a:bodyPr wrap="square" rtlCol="0">
            <a:spAutoFit/>
          </a:bodyPr>
          <a:lstStyle/>
          <a:p>
            <a:pPr fontAlgn="auto">
              <a:spcBef>
                <a:spcPts val="0"/>
              </a:spcBef>
              <a:spcAft>
                <a:spcPts val="0"/>
              </a:spcAft>
            </a:pPr>
            <a:r>
              <a:rPr lang="en-US" sz="6000" dirty="0" smtClean="0">
                <a:solidFill>
                  <a:srgbClr val="FF0000"/>
                </a:solidFill>
                <a:latin typeface="Calibri"/>
              </a:rPr>
              <a:t>3</a:t>
            </a:r>
            <a:endParaRPr lang="en-US" sz="6000" dirty="0">
              <a:solidFill>
                <a:srgbClr val="FF0000"/>
              </a:solidFill>
              <a:latin typeface="Calibri"/>
            </a:endParaRPr>
          </a:p>
        </p:txBody>
      </p:sp>
    </p:spTree>
    <p:extLst>
      <p:ext uri="{BB962C8B-B14F-4D97-AF65-F5344CB8AC3E}">
        <p14:creationId xmlns:p14="http://schemas.microsoft.com/office/powerpoint/2010/main" val="1064758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Malware – Submission Confirmation</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grpSp>
        <p:nvGrpSpPr>
          <p:cNvPr id="11" name="Group 10"/>
          <p:cNvGrpSpPr/>
          <p:nvPr/>
        </p:nvGrpSpPr>
        <p:grpSpPr>
          <a:xfrm>
            <a:off x="297180" y="1112518"/>
            <a:ext cx="8549640" cy="5257801"/>
            <a:chOff x="457200" y="838200"/>
            <a:chExt cx="8134350" cy="487680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075"/>
            <a:stretch/>
          </p:blipFill>
          <p:spPr bwMode="auto">
            <a:xfrm>
              <a:off x="457200" y="838200"/>
              <a:ext cx="8134350"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990600" y="2087881"/>
              <a:ext cx="533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5" name="Rectangle 14"/>
            <p:cNvSpPr/>
            <p:nvPr/>
          </p:nvSpPr>
          <p:spPr>
            <a:xfrm>
              <a:off x="990600" y="2209800"/>
              <a:ext cx="685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6" name="Rectangle 15"/>
            <p:cNvSpPr/>
            <p:nvPr/>
          </p:nvSpPr>
          <p:spPr>
            <a:xfrm>
              <a:off x="533400" y="2743200"/>
              <a:ext cx="914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7" name="Rectangle 16"/>
            <p:cNvSpPr/>
            <p:nvPr/>
          </p:nvSpPr>
          <p:spPr>
            <a:xfrm>
              <a:off x="533400" y="3505200"/>
              <a:ext cx="685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spTree>
    <p:extLst>
      <p:ext uri="{BB962C8B-B14F-4D97-AF65-F5344CB8AC3E}">
        <p14:creationId xmlns:p14="http://schemas.microsoft.com/office/powerpoint/2010/main" val="1064969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807720" y="1965960"/>
            <a:ext cx="7701280" cy="2042160"/>
          </a:xfrm>
          <a:noFill/>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r>
              <a:rPr lang="en-US" b="1" i="0" dirty="0" smtClean="0"/>
              <a:t>Questions?</a:t>
            </a:r>
          </a:p>
          <a:p>
            <a:pPr eaLnBrk="1" hangingPunct="1"/>
            <a:endParaRPr lang="en-US" dirty="0"/>
          </a:p>
          <a:p>
            <a:pPr eaLnBrk="1" hangingPunct="1"/>
            <a:r>
              <a:rPr lang="en-US" sz="2400" b="1" i="0" dirty="0" smtClean="0"/>
              <a:t>Jon Stevenson</a:t>
            </a:r>
          </a:p>
          <a:p>
            <a:pPr eaLnBrk="1" hangingPunct="1"/>
            <a:r>
              <a:rPr lang="en-US" sz="2400" dirty="0" smtClean="0"/>
              <a:t>jon.stevenson@dss.mil</a:t>
            </a:r>
            <a:endParaRPr lang="en-US" sz="1600" b="1" i="0" dirty="0" smtClean="0"/>
          </a:p>
        </p:txBody>
      </p:sp>
      <p:sp>
        <p:nvSpPr>
          <p:cNvPr id="17411" name="Rectangle 3"/>
          <p:cNvSpPr>
            <a:spLocks noChangeArrowheads="1"/>
          </p:cNvSpPr>
          <p:nvPr/>
        </p:nvSpPr>
        <p:spPr bwMode="auto">
          <a:xfrm>
            <a:off x="103188" y="3219450"/>
            <a:ext cx="89423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138" tIns="41275" rIns="84138" bIns="41275" anchor="ctr"/>
          <a:lstStyle/>
          <a:p>
            <a:pPr algn="l" defTabSz="755650"/>
            <a:endParaRPr lang="en-US" sz="3300" b="0" dirty="0">
              <a:solidFill>
                <a:schemeClr val="hlink"/>
              </a:solidFill>
            </a:endParaRPr>
          </a:p>
        </p:txBody>
      </p:sp>
      <p:sp>
        <p:nvSpPr>
          <p:cNvPr id="2" name="Title 1"/>
          <p:cNvSpPr>
            <a:spLocks noGrp="1"/>
          </p:cNvSpPr>
          <p:nvPr>
            <p:ph type="ctrTitle"/>
          </p:nvPr>
        </p:nvSpPr>
        <p:spPr/>
        <p:txBody>
          <a:bodyPr/>
          <a:lstStyle/>
          <a:p>
            <a:endParaRPr lang="en-US" dirty="0"/>
          </a:p>
        </p:txBody>
      </p:sp>
      <p:sp>
        <p:nvSpPr>
          <p:cNvPr id="7"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
        <p:nvSpPr>
          <p:cNvPr id="8"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Tree>
    <p:extLst>
      <p:ext uri="{BB962C8B-B14F-4D97-AF65-F5344CB8AC3E}">
        <p14:creationId xmlns:p14="http://schemas.microsoft.com/office/powerpoint/2010/main" val="21875581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 Assessment Life Cycle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2638275"/>
              </p:ext>
            </p:extLst>
          </p:nvPr>
        </p:nvGraphicFramePr>
        <p:xfrm>
          <a:off x="2608786" y="1331389"/>
          <a:ext cx="7941983" cy="4788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582028" y="2793438"/>
            <a:ext cx="1941430" cy="1384995"/>
          </a:xfrm>
          <a:prstGeom prst="rect">
            <a:avLst/>
          </a:prstGeom>
          <a:noFill/>
        </p:spPr>
        <p:txBody>
          <a:bodyPr wrap="none" rtlCol="0">
            <a:spAutoFit/>
          </a:bodyPr>
          <a:lstStyle/>
          <a:p>
            <a:pPr algn="ctr"/>
            <a:r>
              <a:rPr lang="en-US" sz="2800" b="1" dirty="0" smtClean="0"/>
              <a:t>SCR</a:t>
            </a:r>
          </a:p>
          <a:p>
            <a:pPr algn="ctr"/>
            <a:r>
              <a:rPr lang="en-US" sz="2800" b="1" dirty="0" smtClean="0"/>
              <a:t>Assessment</a:t>
            </a:r>
          </a:p>
          <a:p>
            <a:pPr algn="ctr"/>
            <a:r>
              <a:rPr lang="en-US" sz="2800" b="1" dirty="0" smtClean="0"/>
              <a:t>Life Cycle</a:t>
            </a:r>
            <a:endParaRPr lang="en-US" sz="2800" b="1" dirty="0"/>
          </a:p>
        </p:txBody>
      </p:sp>
      <p:sp>
        <p:nvSpPr>
          <p:cNvPr id="6"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7"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8" name="TextBox 7"/>
          <p:cNvSpPr txBox="1"/>
          <p:nvPr/>
        </p:nvSpPr>
        <p:spPr>
          <a:xfrm>
            <a:off x="381837" y="1424528"/>
            <a:ext cx="3707841" cy="3000821"/>
          </a:xfrm>
          <a:prstGeom prst="rect">
            <a:avLst/>
          </a:prstGeom>
          <a:noFill/>
        </p:spPr>
        <p:txBody>
          <a:bodyPr wrap="square" rtlCol="0">
            <a:spAutoFit/>
          </a:bodyPr>
          <a:lstStyle/>
          <a:p>
            <a:pPr>
              <a:spcAft>
                <a:spcPts val="1800"/>
              </a:spcAft>
            </a:pPr>
            <a:r>
              <a:rPr lang="en-US" b="1" dirty="0" smtClean="0"/>
              <a:t>Suspicious Contact Report</a:t>
            </a:r>
          </a:p>
          <a:p>
            <a:pPr marL="285750" indent="-285750">
              <a:spcAft>
                <a:spcPts val="1800"/>
              </a:spcAft>
              <a:buFont typeface="Arial" pitchFamily="34" charset="0"/>
              <a:buChar char="•"/>
            </a:pPr>
            <a:r>
              <a:rPr lang="en-US" dirty="0" smtClean="0"/>
              <a:t>(U) Fundamental building block of industry intelligence analysis</a:t>
            </a:r>
          </a:p>
          <a:p>
            <a:pPr marL="285750" indent="-285750">
              <a:spcAft>
                <a:spcPts val="1800"/>
              </a:spcAft>
              <a:buFont typeface="Arial" pitchFamily="34" charset="0"/>
              <a:buChar char="•"/>
            </a:pPr>
            <a:r>
              <a:rPr lang="en-US" dirty="0" smtClean="0"/>
              <a:t>(U) Highlights various methods of contact and approach</a:t>
            </a:r>
          </a:p>
          <a:p>
            <a:pPr marL="285750" indent="-285750">
              <a:spcAft>
                <a:spcPts val="1800"/>
              </a:spcAft>
              <a:buFont typeface="Arial" pitchFamily="34" charset="0"/>
              <a:buChar char="•"/>
            </a:pPr>
            <a:r>
              <a:rPr lang="en-US" dirty="0" smtClean="0">
                <a:cs typeface="Calibri" pitchFamily="34" charset="0"/>
              </a:rPr>
              <a:t>(U) Provides vital insight to military programs and key facility programs</a:t>
            </a:r>
          </a:p>
        </p:txBody>
      </p:sp>
    </p:spTree>
    <p:extLst>
      <p:ext uri="{BB962C8B-B14F-4D97-AF65-F5344CB8AC3E}">
        <p14:creationId xmlns:p14="http://schemas.microsoft.com/office/powerpoint/2010/main" val="1218353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Evaluating Suspicious Contacts</a:t>
            </a:r>
            <a:endParaRPr lang="en-US" dirty="0"/>
          </a:p>
        </p:txBody>
      </p:sp>
      <p:sp>
        <p:nvSpPr>
          <p:cNvPr id="3" name="Content Placeholder 2"/>
          <p:cNvSpPr>
            <a:spLocks noGrp="1"/>
          </p:cNvSpPr>
          <p:nvPr>
            <p:ph idx="1"/>
          </p:nvPr>
        </p:nvSpPr>
        <p:spPr>
          <a:xfrm>
            <a:off x="453043" y="1324294"/>
            <a:ext cx="8218683" cy="5379719"/>
          </a:xfrm>
        </p:spPr>
        <p:txBody>
          <a:bodyPr>
            <a:normAutofit fontScale="92500" lnSpcReduction="10000"/>
          </a:bodyPr>
          <a:lstStyle/>
          <a:p>
            <a:pPr marL="0" indent="0">
              <a:spcBef>
                <a:spcPts val="600"/>
              </a:spcBef>
              <a:buNone/>
            </a:pPr>
            <a:r>
              <a:rPr lang="en-US" sz="2000" dirty="0" smtClean="0">
                <a:latin typeface="+mn-lt"/>
              </a:rPr>
              <a:t>Method of Operation</a:t>
            </a:r>
          </a:p>
          <a:p>
            <a:pPr>
              <a:spcBef>
                <a:spcPts val="600"/>
              </a:spcBef>
            </a:pPr>
            <a:r>
              <a:rPr lang="en-US" sz="2000" dirty="0" smtClean="0">
                <a:latin typeface="+mn-lt"/>
              </a:rPr>
              <a:t>Attempted Acquisition of Technology</a:t>
            </a:r>
          </a:p>
          <a:p>
            <a:pPr>
              <a:spcBef>
                <a:spcPts val="600"/>
              </a:spcBef>
            </a:pPr>
            <a:r>
              <a:rPr lang="en-US" sz="2000" dirty="0" smtClean="0">
                <a:latin typeface="+mn-lt"/>
              </a:rPr>
              <a:t>Conferences, Conventions, Trade Shows</a:t>
            </a:r>
          </a:p>
          <a:p>
            <a:pPr>
              <a:spcBef>
                <a:spcPts val="600"/>
              </a:spcBef>
            </a:pPr>
            <a:r>
              <a:rPr lang="en-US" sz="2000" dirty="0" smtClean="0">
                <a:latin typeface="+mn-lt"/>
              </a:rPr>
              <a:t>Criminal</a:t>
            </a:r>
          </a:p>
          <a:p>
            <a:pPr>
              <a:spcBef>
                <a:spcPts val="600"/>
              </a:spcBef>
            </a:pPr>
            <a:r>
              <a:rPr lang="en-US" sz="2000" dirty="0" smtClean="0">
                <a:latin typeface="+mn-lt"/>
              </a:rPr>
              <a:t>Exploitation of Relationships</a:t>
            </a:r>
          </a:p>
          <a:p>
            <a:pPr>
              <a:spcBef>
                <a:spcPts val="600"/>
              </a:spcBef>
            </a:pPr>
            <a:r>
              <a:rPr lang="en-US" sz="2000" dirty="0" smtClean="0">
                <a:latin typeface="+mn-lt"/>
              </a:rPr>
              <a:t>Seeking Employment</a:t>
            </a:r>
          </a:p>
          <a:p>
            <a:pPr>
              <a:spcBef>
                <a:spcPts val="600"/>
              </a:spcBef>
            </a:pPr>
            <a:r>
              <a:rPr lang="en-US" sz="2000" dirty="0" smtClean="0">
                <a:latin typeface="+mn-lt"/>
              </a:rPr>
              <a:t>Solicitation or Marketing Services</a:t>
            </a:r>
          </a:p>
          <a:p>
            <a:pPr>
              <a:spcBef>
                <a:spcPts val="600"/>
              </a:spcBef>
            </a:pPr>
            <a:r>
              <a:rPr lang="en-US" sz="2000" dirty="0" smtClean="0">
                <a:latin typeface="+mn-lt"/>
              </a:rPr>
              <a:t>Student Requests – Academic Solicitation</a:t>
            </a:r>
          </a:p>
          <a:p>
            <a:pPr>
              <a:spcBef>
                <a:spcPts val="600"/>
              </a:spcBef>
            </a:pPr>
            <a:r>
              <a:rPr lang="en-US" sz="2000" dirty="0" smtClean="0">
                <a:latin typeface="+mn-lt"/>
              </a:rPr>
              <a:t>Suspicious Network Activity</a:t>
            </a:r>
          </a:p>
          <a:p>
            <a:pPr marL="0" indent="0">
              <a:spcBef>
                <a:spcPts val="600"/>
              </a:spcBef>
              <a:buNone/>
            </a:pPr>
            <a:endParaRPr lang="en-US" sz="2000" dirty="0">
              <a:latin typeface="+mn-lt"/>
            </a:endParaRPr>
          </a:p>
          <a:p>
            <a:pPr marL="0" indent="0">
              <a:spcBef>
                <a:spcPts val="600"/>
              </a:spcBef>
              <a:buNone/>
            </a:pPr>
            <a:r>
              <a:rPr lang="en-US" sz="2000" dirty="0" smtClean="0">
                <a:latin typeface="+mn-lt"/>
              </a:rPr>
              <a:t>Collector Affiliation</a:t>
            </a:r>
          </a:p>
          <a:p>
            <a:pPr>
              <a:spcBef>
                <a:spcPts val="600"/>
              </a:spcBef>
            </a:pPr>
            <a:r>
              <a:rPr lang="en-US" sz="2000" dirty="0" smtClean="0">
                <a:latin typeface="+mn-lt"/>
              </a:rPr>
              <a:t>Commercial, Government, Government Associated, Individual</a:t>
            </a:r>
          </a:p>
          <a:p>
            <a:pPr marL="0" indent="0">
              <a:spcBef>
                <a:spcPts val="600"/>
              </a:spcBef>
              <a:buNone/>
            </a:pPr>
            <a:endParaRPr lang="en-US" sz="2000" dirty="0" smtClean="0">
              <a:latin typeface="+mn-lt"/>
            </a:endParaRPr>
          </a:p>
          <a:p>
            <a:pPr marL="0" indent="0">
              <a:spcBef>
                <a:spcPts val="600"/>
              </a:spcBef>
              <a:buNone/>
            </a:pPr>
            <a:r>
              <a:rPr lang="en-US" sz="2000" dirty="0" smtClean="0">
                <a:latin typeface="+mn-lt"/>
              </a:rPr>
              <a:t>Technologies and Programs Targeted</a:t>
            </a:r>
          </a:p>
          <a:p>
            <a:pPr>
              <a:spcBef>
                <a:spcPts val="600"/>
              </a:spcBef>
            </a:pPr>
            <a:r>
              <a:rPr lang="en-US" sz="2000" dirty="0" smtClean="0">
                <a:latin typeface="+mn-lt"/>
              </a:rPr>
              <a:t>Military Critical Technology List</a:t>
            </a:r>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Tree>
    <p:extLst>
      <p:ext uri="{BB962C8B-B14F-4D97-AF65-F5344CB8AC3E}">
        <p14:creationId xmlns:p14="http://schemas.microsoft.com/office/powerpoint/2010/main" val="3737190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7"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
        <p:nvSpPr>
          <p:cNvPr id="8"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
        <p:nvSpPr>
          <p:cNvPr id="10" name="Content Placeholder 2"/>
          <p:cNvSpPr txBox="1">
            <a:spLocks/>
          </p:cNvSpPr>
          <p:nvPr/>
        </p:nvSpPr>
        <p:spPr>
          <a:xfrm>
            <a:off x="763437" y="1200734"/>
            <a:ext cx="7617125" cy="3120057"/>
          </a:xfrm>
          <a:prstGeom prst="rect">
            <a:avLst/>
          </a:prstGeom>
        </p:spPr>
        <p:txBody>
          <a:bodyPr vert="horz" lIns="91440" tIns="45720" rIns="91440" bIns="45720" rtlCol="0">
            <a:normAutofit/>
          </a:bodyPr>
          <a:lstStyle>
            <a:lvl1pPr marL="0" indent="0" algn="ctr" defTabSz="914400" rtl="0" eaLnBrk="1" latinLnBrk="0" hangingPunct="1">
              <a:spcBef>
                <a:spcPts val="100"/>
              </a:spcBef>
              <a:spcAft>
                <a:spcPts val="20"/>
              </a:spcAft>
              <a:buSzPct val="80000"/>
              <a:buFont typeface="Arial" pitchFamily="34" charset="0"/>
              <a:buNone/>
              <a:defRPr sz="3200" b="1" kern="1200">
                <a:solidFill>
                  <a:srgbClr val="051763"/>
                </a:solidFill>
                <a:effectLst>
                  <a:outerShdw blurRad="38100" dist="38100" dir="2700000" algn="tl">
                    <a:srgbClr val="000000">
                      <a:alpha val="43137"/>
                    </a:srgbClr>
                  </a:outerShdw>
                </a:effectLst>
                <a:latin typeface="Gill Sans MT" pitchFamily="34" charset="0"/>
                <a:ea typeface="+mn-ea"/>
                <a:cs typeface="+mn-cs"/>
              </a:defRPr>
            </a:lvl1pPr>
            <a:lvl2pPr marL="457200" indent="0" algn="ctr" defTabSz="914400" rtl="0" eaLnBrk="1" latinLnBrk="0" hangingPunct="1">
              <a:spcBef>
                <a:spcPts val="100"/>
              </a:spcBef>
              <a:spcAft>
                <a:spcPts val="20"/>
              </a:spcAft>
              <a:buSzPct val="80000"/>
              <a:buFont typeface="Arial" pitchFamily="34" charset="0"/>
              <a:buNone/>
              <a:defRPr sz="2000" kern="1200">
                <a:solidFill>
                  <a:schemeClr val="tx1">
                    <a:tint val="75000"/>
                  </a:schemeClr>
                </a:solidFill>
                <a:latin typeface="Gill Sans MT" pitchFamily="34" charset="0"/>
                <a:ea typeface="+mn-ea"/>
                <a:cs typeface="+mn-cs"/>
              </a:defRPr>
            </a:lvl2pPr>
            <a:lvl3pPr marL="914400" indent="0" algn="ctr" defTabSz="914400" rtl="0" eaLnBrk="1" latinLnBrk="0" hangingPunct="1">
              <a:spcBef>
                <a:spcPts val="100"/>
              </a:spcBef>
              <a:spcAft>
                <a:spcPts val="20"/>
              </a:spcAft>
              <a:buSzPct val="80000"/>
              <a:buFont typeface="Arial" pitchFamily="34" charset="0"/>
              <a:buNone/>
              <a:defRPr sz="1600" kern="1200">
                <a:solidFill>
                  <a:schemeClr val="tx1">
                    <a:tint val="75000"/>
                  </a:schemeClr>
                </a:solidFill>
                <a:latin typeface="Gill Sans MT" pitchFamily="34" charset="0"/>
                <a:ea typeface="+mn-ea"/>
                <a:cs typeface="+mn-cs"/>
              </a:defRPr>
            </a:lvl3pPr>
            <a:lvl4pPr marL="1371600" indent="0" algn="ctr" defTabSz="914400" rtl="0" eaLnBrk="1" latinLnBrk="0" hangingPunct="1">
              <a:spcBef>
                <a:spcPts val="100"/>
              </a:spcBef>
              <a:spcAft>
                <a:spcPts val="20"/>
              </a:spcAft>
              <a:buSzPct val="80000"/>
              <a:buFont typeface="Arial" pitchFamily="34" charset="0"/>
              <a:buNone/>
              <a:defRPr sz="1200" kern="1200">
                <a:solidFill>
                  <a:schemeClr val="tx1">
                    <a:tint val="75000"/>
                  </a:schemeClr>
                </a:solidFill>
                <a:latin typeface="Gill Sans MT" pitchFamily="34" charset="0"/>
                <a:ea typeface="+mn-ea"/>
                <a:cs typeface="+mn-cs"/>
              </a:defRPr>
            </a:lvl4pPr>
            <a:lvl5pPr marL="1828800" indent="0" algn="ctr" defTabSz="914400" rtl="0" eaLnBrk="1" latinLnBrk="0" hangingPunct="1">
              <a:spcBef>
                <a:spcPts val="100"/>
              </a:spcBef>
              <a:spcAft>
                <a:spcPts val="20"/>
              </a:spcAft>
              <a:buSzPct val="80000"/>
              <a:buFont typeface="Arial" pitchFamily="34" charset="0"/>
              <a:buNone/>
              <a:defRPr sz="8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dirty="0" smtClean="0">
                <a:solidFill>
                  <a:schemeClr val="tx1"/>
                </a:solidFill>
                <a:effectLst/>
              </a:rPr>
              <a:t>Way Ahead</a:t>
            </a:r>
          </a:p>
          <a:p>
            <a:pPr marL="342900" indent="-342900" algn="l">
              <a:spcBef>
                <a:spcPts val="600"/>
              </a:spcBef>
              <a:buFont typeface="Arial" pitchFamily="34" charset="0"/>
              <a:buChar char="•"/>
            </a:pPr>
            <a:r>
              <a:rPr lang="en-US" sz="2400" b="0" dirty="0" smtClean="0">
                <a:solidFill>
                  <a:schemeClr val="tx1"/>
                </a:solidFill>
                <a:effectLst/>
              </a:rPr>
              <a:t>(U) </a:t>
            </a:r>
            <a:r>
              <a:rPr lang="en-US" sz="2400" b="0" dirty="0">
                <a:solidFill>
                  <a:schemeClr val="tx1"/>
                </a:solidFill>
                <a:effectLst/>
              </a:rPr>
              <a:t>Continue to grow and expand DSS’s cyber capability</a:t>
            </a:r>
          </a:p>
          <a:p>
            <a:pPr marL="342900" indent="-342900" algn="l">
              <a:spcBef>
                <a:spcPts val="600"/>
              </a:spcBef>
              <a:buFont typeface="Arial" pitchFamily="34" charset="0"/>
              <a:buChar char="•"/>
            </a:pPr>
            <a:r>
              <a:rPr lang="en-US" sz="2400" b="0" dirty="0" smtClean="0">
                <a:solidFill>
                  <a:schemeClr val="tx1"/>
                </a:solidFill>
                <a:effectLst/>
              </a:rPr>
              <a:t>(U) Increase Opportunities for sharing of timely threat information and actionable data</a:t>
            </a:r>
          </a:p>
          <a:p>
            <a:pPr marL="342900" indent="-342900" algn="l">
              <a:spcBef>
                <a:spcPts val="600"/>
              </a:spcBef>
              <a:buFont typeface="Arial" pitchFamily="34" charset="0"/>
              <a:buChar char="•"/>
            </a:pPr>
            <a:r>
              <a:rPr lang="en-US" sz="2400" b="0" dirty="0" smtClean="0">
                <a:solidFill>
                  <a:schemeClr val="tx1"/>
                </a:solidFill>
                <a:effectLst/>
              </a:rPr>
              <a:t>(U) Continue to build partnerships throughout cleared industry, intelligence and federal government communities</a:t>
            </a:r>
            <a:endParaRPr lang="en-US" sz="2400" b="0" dirty="0">
              <a:solidFill>
                <a:schemeClr val="tx1"/>
              </a:solidFill>
              <a:effectLst/>
            </a:endParaRPr>
          </a:p>
        </p:txBody>
      </p:sp>
    </p:spTree>
    <p:extLst>
      <p:ext uri="{BB962C8B-B14F-4D97-AF65-F5344CB8AC3E}">
        <p14:creationId xmlns:p14="http://schemas.microsoft.com/office/powerpoint/2010/main" val="30557743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i="1" dirty="0" smtClean="0"/>
          </a:p>
          <a:p>
            <a:pPr marL="0" indent="0" algn="ctr">
              <a:buNone/>
            </a:pPr>
            <a:endParaRPr lang="en-US" sz="4400" i="1" dirty="0"/>
          </a:p>
          <a:p>
            <a:pPr marL="0" indent="0" algn="ctr">
              <a:buNone/>
            </a:pPr>
            <a:r>
              <a:rPr lang="en-US" sz="4400" i="1" dirty="0" smtClean="0"/>
              <a:t>BREAK</a:t>
            </a:r>
            <a:endParaRPr lang="en-US" sz="4400" i="1" dirty="0"/>
          </a:p>
        </p:txBody>
      </p:sp>
    </p:spTree>
    <p:extLst>
      <p:ext uri="{BB962C8B-B14F-4D97-AF65-F5344CB8AC3E}">
        <p14:creationId xmlns:p14="http://schemas.microsoft.com/office/powerpoint/2010/main" val="541112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Defense Security Service</a:t>
            </a:r>
            <a:endParaRPr lang="en-US" dirty="0"/>
          </a:p>
        </p:txBody>
      </p:sp>
      <p:sp>
        <p:nvSpPr>
          <p:cNvPr id="3" name="Subtitle 2"/>
          <p:cNvSpPr>
            <a:spLocks noGrp="1"/>
          </p:cNvSpPr>
          <p:nvPr>
            <p:ph type="subTitle" idx="1"/>
          </p:nvPr>
        </p:nvSpPr>
        <p:spPr>
          <a:xfrm>
            <a:off x="0" y="2270760"/>
            <a:ext cx="9144000" cy="1310640"/>
          </a:xfrm>
        </p:spPr>
        <p:txBody>
          <a:bodyPr/>
          <a:lstStyle/>
          <a:p>
            <a:r>
              <a:rPr lang="en-US" dirty="0" smtClean="0"/>
              <a:t>(U) Cyber Threats to the Defense </a:t>
            </a:r>
          </a:p>
          <a:p>
            <a:r>
              <a:rPr lang="en-US" dirty="0" smtClean="0"/>
              <a:t>Industrial Base</a:t>
            </a:r>
            <a:endParaRPr lang="en-US" dirty="0"/>
          </a:p>
        </p:txBody>
      </p:sp>
      <p:sp>
        <p:nvSpPr>
          <p:cNvPr id="4"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
        <p:nvSpPr>
          <p:cNvPr id="5"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a:solidFill>
                  <a:srgbClr val="008000"/>
                </a:solidFill>
              </a:rPr>
              <a:t>UNCLASSIFIED//FOUO</a:t>
            </a:r>
          </a:p>
        </p:txBody>
      </p:sp>
    </p:spTree>
    <p:extLst>
      <p:ext uri="{BB962C8B-B14F-4D97-AF65-F5344CB8AC3E}">
        <p14:creationId xmlns:p14="http://schemas.microsoft.com/office/powerpoint/2010/main" val="2448669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 Agenda</a:t>
            </a:r>
            <a:endParaRPr lang="en-US" dirty="0"/>
          </a:p>
        </p:txBody>
      </p:sp>
      <p:sp>
        <p:nvSpPr>
          <p:cNvPr id="3" name="Content Placeholder 2"/>
          <p:cNvSpPr>
            <a:spLocks noGrp="1"/>
          </p:cNvSpPr>
          <p:nvPr>
            <p:ph idx="1"/>
          </p:nvPr>
        </p:nvSpPr>
        <p:spPr>
          <a:xfrm>
            <a:off x="623455" y="961505"/>
            <a:ext cx="7384472" cy="5148350"/>
          </a:xfrm>
        </p:spPr>
        <p:txBody>
          <a:bodyPr>
            <a:normAutofit fontScale="62500" lnSpcReduction="20000"/>
          </a:bodyPr>
          <a:lstStyle/>
          <a:p>
            <a:pPr>
              <a:lnSpc>
                <a:spcPct val="170000"/>
              </a:lnSpc>
            </a:pPr>
            <a:r>
              <a:rPr lang="en-US" sz="4400" dirty="0" smtClean="0"/>
              <a:t>(</a:t>
            </a:r>
            <a:r>
              <a:rPr lang="en-US" sz="4400" dirty="0"/>
              <a:t>U) </a:t>
            </a:r>
            <a:r>
              <a:rPr lang="en-US" sz="4400" dirty="0" smtClean="0"/>
              <a:t>Fiscal Year 2012 Industry Cyber Reporting</a:t>
            </a:r>
          </a:p>
          <a:p>
            <a:pPr>
              <a:lnSpc>
                <a:spcPct val="170000"/>
              </a:lnSpc>
            </a:pPr>
            <a:r>
              <a:rPr lang="en-US" sz="4400" dirty="0"/>
              <a:t>(U) </a:t>
            </a:r>
            <a:r>
              <a:rPr lang="en-US" sz="4400" dirty="0" smtClean="0"/>
              <a:t>Threat Overview</a:t>
            </a:r>
          </a:p>
          <a:p>
            <a:pPr>
              <a:lnSpc>
                <a:spcPct val="170000"/>
              </a:lnSpc>
            </a:pPr>
            <a:r>
              <a:rPr lang="en-US" sz="4400" dirty="0"/>
              <a:t>(U) </a:t>
            </a:r>
            <a:r>
              <a:rPr lang="en-US" sz="4400" dirty="0" smtClean="0"/>
              <a:t>Where We Are Vulnerable</a:t>
            </a:r>
          </a:p>
          <a:p>
            <a:pPr>
              <a:lnSpc>
                <a:spcPct val="170000"/>
              </a:lnSpc>
            </a:pPr>
            <a:r>
              <a:rPr lang="en-US" sz="4400" dirty="0"/>
              <a:t>(U) </a:t>
            </a:r>
            <a:r>
              <a:rPr lang="en-US" sz="4400" dirty="0" smtClean="0"/>
              <a:t>Methods of Operation</a:t>
            </a:r>
          </a:p>
          <a:p>
            <a:pPr>
              <a:lnSpc>
                <a:spcPct val="170000"/>
              </a:lnSpc>
            </a:pPr>
            <a:r>
              <a:rPr lang="en-US" sz="4400" dirty="0"/>
              <a:t>(U) </a:t>
            </a:r>
            <a:r>
              <a:rPr lang="en-US" sz="4400" dirty="0" smtClean="0"/>
              <a:t>A New Approach to Threat Modeling</a:t>
            </a:r>
          </a:p>
          <a:p>
            <a:pPr>
              <a:lnSpc>
                <a:spcPct val="170000"/>
              </a:lnSpc>
            </a:pPr>
            <a:r>
              <a:rPr lang="en-US" sz="4400" dirty="0"/>
              <a:t>(U) </a:t>
            </a:r>
            <a:r>
              <a:rPr lang="en-US" sz="4400" dirty="0" smtClean="0"/>
              <a:t>Reporting</a:t>
            </a:r>
          </a:p>
          <a:p>
            <a:pPr>
              <a:lnSpc>
                <a:spcPct val="170000"/>
              </a:lnSpc>
            </a:pPr>
            <a:r>
              <a:rPr lang="en-US" sz="4400" dirty="0"/>
              <a:t>(U) </a:t>
            </a:r>
            <a:r>
              <a:rPr lang="en-US" sz="4400" dirty="0" smtClean="0"/>
              <a:t>Getting Ahead</a:t>
            </a:r>
          </a:p>
        </p:txBody>
      </p:sp>
      <p:sp>
        <p:nvSpPr>
          <p:cNvPr id="7" name="Text Box 8"/>
          <p:cNvSpPr txBox="1">
            <a:spLocks noChangeArrowheads="1"/>
          </p:cNvSpPr>
          <p:nvPr/>
        </p:nvSpPr>
        <p:spPr bwMode="auto">
          <a:xfrm>
            <a:off x="0" y="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
        <p:nvSpPr>
          <p:cNvPr id="8" name="Text Box 9"/>
          <p:cNvSpPr txBox="1">
            <a:spLocks noChangeArrowheads="1"/>
          </p:cNvSpPr>
          <p:nvPr/>
        </p:nvSpPr>
        <p:spPr bwMode="auto">
          <a:xfrm>
            <a:off x="0" y="6551613"/>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rgbClr val="FFFFFF"/>
                </a:solidFill>
                <a:latin typeface="Arial" charset="0"/>
                <a:cs typeface="Arial" charset="0"/>
              </a:defRPr>
            </a:lvl1pPr>
            <a:lvl2pPr marL="742950" indent="-285750" eaLnBrk="0" hangingPunct="0">
              <a:defRPr sz="1600" b="1">
                <a:solidFill>
                  <a:srgbClr val="FFFFFF"/>
                </a:solidFill>
                <a:latin typeface="Arial" charset="0"/>
                <a:cs typeface="Arial" charset="0"/>
              </a:defRPr>
            </a:lvl2pPr>
            <a:lvl3pPr marL="1143000" indent="-228600" eaLnBrk="0" hangingPunct="0">
              <a:defRPr sz="1600" b="1">
                <a:solidFill>
                  <a:srgbClr val="FFFFFF"/>
                </a:solidFill>
                <a:latin typeface="Arial" charset="0"/>
                <a:cs typeface="Arial" charset="0"/>
              </a:defRPr>
            </a:lvl3pPr>
            <a:lvl4pPr marL="1600200" indent="-228600" eaLnBrk="0" hangingPunct="0">
              <a:defRPr sz="1600" b="1">
                <a:solidFill>
                  <a:srgbClr val="FFFFFF"/>
                </a:solidFill>
                <a:latin typeface="Arial" charset="0"/>
                <a:cs typeface="Arial" charset="0"/>
              </a:defRPr>
            </a:lvl4pPr>
            <a:lvl5pPr marL="2057400" indent="-228600" eaLnBrk="0" hangingPunct="0">
              <a:defRPr sz="1600" b="1">
                <a:solidFill>
                  <a:srgbClr val="FFFFFF"/>
                </a:solidFill>
                <a:latin typeface="Arial" charset="0"/>
                <a:cs typeface="Arial" charset="0"/>
              </a:defRPr>
            </a:lvl5pPr>
            <a:lvl6pPr marL="2514600" indent="-228600" algn="ctr" eaLnBrk="0" fontAlgn="base" hangingPunct="0">
              <a:spcBef>
                <a:spcPct val="0"/>
              </a:spcBef>
              <a:spcAft>
                <a:spcPct val="0"/>
              </a:spcAft>
              <a:defRPr sz="1600" b="1">
                <a:solidFill>
                  <a:srgbClr val="FFFFFF"/>
                </a:solidFill>
                <a:latin typeface="Arial" charset="0"/>
                <a:cs typeface="Arial" charset="0"/>
              </a:defRPr>
            </a:lvl6pPr>
            <a:lvl7pPr marL="2971800" indent="-228600" algn="ctr" eaLnBrk="0" fontAlgn="base" hangingPunct="0">
              <a:spcBef>
                <a:spcPct val="0"/>
              </a:spcBef>
              <a:spcAft>
                <a:spcPct val="0"/>
              </a:spcAft>
              <a:defRPr sz="1600" b="1">
                <a:solidFill>
                  <a:srgbClr val="FFFFFF"/>
                </a:solidFill>
                <a:latin typeface="Arial" charset="0"/>
                <a:cs typeface="Arial" charset="0"/>
              </a:defRPr>
            </a:lvl7pPr>
            <a:lvl8pPr marL="3429000" indent="-228600" algn="ctr" eaLnBrk="0" fontAlgn="base" hangingPunct="0">
              <a:spcBef>
                <a:spcPct val="0"/>
              </a:spcBef>
              <a:spcAft>
                <a:spcPct val="0"/>
              </a:spcAft>
              <a:defRPr sz="1600" b="1">
                <a:solidFill>
                  <a:srgbClr val="FFFFFF"/>
                </a:solidFill>
                <a:latin typeface="Arial" charset="0"/>
                <a:cs typeface="Arial" charset="0"/>
              </a:defRPr>
            </a:lvl8pPr>
            <a:lvl9pPr marL="3886200" indent="-228600" algn="ctr" eaLnBrk="0" fontAlgn="base" hangingPunct="0">
              <a:spcBef>
                <a:spcPct val="0"/>
              </a:spcBef>
              <a:spcAft>
                <a:spcPct val="0"/>
              </a:spcAft>
              <a:defRPr sz="1600" b="1">
                <a:solidFill>
                  <a:srgbClr val="FFFFFF"/>
                </a:solidFill>
                <a:latin typeface="Arial" charset="0"/>
                <a:cs typeface="Arial" charset="0"/>
              </a:defRPr>
            </a:lvl9pPr>
          </a:lstStyle>
          <a:p>
            <a:pPr algn="ctr" eaLnBrk="1" hangingPunct="1">
              <a:spcBef>
                <a:spcPct val="20000"/>
              </a:spcBef>
            </a:pPr>
            <a:r>
              <a:rPr lang="en-US" sz="1400" i="1" dirty="0" smtClean="0">
                <a:solidFill>
                  <a:srgbClr val="008000"/>
                </a:solidFill>
              </a:rPr>
              <a:t>UNCLASSIFIED</a:t>
            </a:r>
            <a:endParaRPr lang="en-US" sz="1400" i="1" dirty="0">
              <a:solidFill>
                <a:srgbClr val="008000"/>
              </a:solidFill>
            </a:endParaRPr>
          </a:p>
        </p:txBody>
      </p:sp>
    </p:spTree>
    <p:extLst>
      <p:ext uri="{BB962C8B-B14F-4D97-AF65-F5344CB8AC3E}">
        <p14:creationId xmlns:p14="http://schemas.microsoft.com/office/powerpoint/2010/main" val="2822110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4789</Words>
  <Application>Microsoft Office PowerPoint</Application>
  <PresentationFormat>On-screen Show (4:3)</PresentationFormat>
  <Paragraphs>606</Paragraphs>
  <Slides>36</Slides>
  <Notes>31</Notes>
  <HiddenSlides>3</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Defense Security Service</vt:lpstr>
      <vt:lpstr>Defense Security Service</vt:lpstr>
      <vt:lpstr>Defense Security Service</vt:lpstr>
      <vt:lpstr>SCR Assessment Life Cycle</vt:lpstr>
      <vt:lpstr>Evaluating Suspicious Contacts</vt:lpstr>
      <vt:lpstr>PowerPoint Presentation</vt:lpstr>
      <vt:lpstr>PowerPoint Presentation</vt:lpstr>
      <vt:lpstr>Defense Security Service</vt:lpstr>
      <vt:lpstr>(U) Agenda</vt:lpstr>
      <vt:lpstr>(U) FY12 Industry Cyber Reporting</vt:lpstr>
      <vt:lpstr>(U) FY12 Technologies Targeted by Cyber</vt:lpstr>
      <vt:lpstr>(U) FY12 Cyber Incident by Category</vt:lpstr>
      <vt:lpstr>(U) Threat Overview</vt:lpstr>
      <vt:lpstr>(U) Cyber Threats</vt:lpstr>
      <vt:lpstr>(U) Where We  Are Vulnerable</vt:lpstr>
      <vt:lpstr>(U) Methods of Operation</vt:lpstr>
      <vt:lpstr>Threat Modeling</vt:lpstr>
      <vt:lpstr>Threat Modeling</vt:lpstr>
      <vt:lpstr>Threat Modeling</vt:lpstr>
      <vt:lpstr>(U) Emerging Threats</vt:lpstr>
      <vt:lpstr>(U) Reporting</vt:lpstr>
      <vt:lpstr>Why Your Reporting Matters</vt:lpstr>
      <vt:lpstr>Getting Ahead</vt:lpstr>
      <vt:lpstr>PowerPoint Presentation</vt:lpstr>
      <vt:lpstr>Defense Security Service</vt:lpstr>
      <vt:lpstr>(U) Spear Phishing Sample #1</vt:lpstr>
      <vt:lpstr>(U) Spear Phishing Sample #2</vt:lpstr>
      <vt:lpstr>(U) Spear Phishing Sample #3</vt:lpstr>
      <vt:lpstr>(U) Malware Submission Website - AMRDEC</vt:lpstr>
      <vt:lpstr>(U) Malware Submission Website- AMRDEC</vt:lpstr>
      <vt:lpstr>(U) AMRDEC Safe Usage Policy Agreement</vt:lpstr>
      <vt:lpstr>(U) Verify Email Address</vt:lpstr>
      <vt:lpstr>(U) Malware – Link to Verify Email Address</vt:lpstr>
      <vt:lpstr>(U) Malware – Verify Email to Submit File </vt:lpstr>
      <vt:lpstr>(U) Malware – Submission Confirmation</vt:lpstr>
      <vt:lpstr>PowerPoint Presentation</vt:lpstr>
    </vt:vector>
  </TitlesOfParts>
  <Company>DSS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DSS</dc:creator>
  <cp:lastModifiedBy>Office of Research</cp:lastModifiedBy>
  <cp:revision>68</cp:revision>
  <cp:lastPrinted>2012-11-13T17:35:42Z</cp:lastPrinted>
  <dcterms:created xsi:type="dcterms:W3CDTF">2012-05-30T16:15:12Z</dcterms:created>
  <dcterms:modified xsi:type="dcterms:W3CDTF">2012-12-21T16:38:25Z</dcterms:modified>
</cp:coreProperties>
</file>