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94" r:id="rId4"/>
    <p:sldId id="262" r:id="rId5"/>
    <p:sldId id="263" r:id="rId6"/>
    <p:sldId id="275" r:id="rId7"/>
    <p:sldId id="273" r:id="rId8"/>
    <p:sldId id="274" r:id="rId9"/>
    <p:sldId id="264" r:id="rId10"/>
    <p:sldId id="265" r:id="rId11"/>
    <p:sldId id="266" r:id="rId12"/>
    <p:sldId id="267" r:id="rId13"/>
    <p:sldId id="297" r:id="rId14"/>
    <p:sldId id="299" r:id="rId15"/>
    <p:sldId id="268" r:id="rId16"/>
    <p:sldId id="269" r:id="rId17"/>
    <p:sldId id="270" r:id="rId18"/>
    <p:sldId id="271" r:id="rId19"/>
    <p:sldId id="272" r:id="rId20"/>
    <p:sldId id="257" r:id="rId21"/>
    <p:sldId id="258" r:id="rId22"/>
    <p:sldId id="277" r:id="rId23"/>
    <p:sldId id="276"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85" r:id="rId38"/>
    <p:sldId id="279" r:id="rId39"/>
    <p:sldId id="278" r:id="rId40"/>
    <p:sldId id="295" r:id="rId41"/>
    <p:sldId id="298" r:id="rId42"/>
    <p:sldId id="261" r:id="rId43"/>
    <p:sldId id="300" r:id="rId44"/>
    <p:sldId id="29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734" y="-6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33657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322762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173739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9238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213306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347944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72118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363283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203423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146554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1E93D-417D-49C7-8D85-F75EF03B9F45}" type="datetimeFigureOut">
              <a:rPr lang="en-GB" smtClean="0"/>
              <a:t>06/12/2013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BD61DA-7009-4703-9E44-70549017F82A}" type="slidenum">
              <a:rPr lang="en-GB" smtClean="0"/>
              <a:t>‹#›</a:t>
            </a:fld>
            <a:endParaRPr lang="en-GB" dirty="0"/>
          </a:p>
        </p:txBody>
      </p:sp>
    </p:spTree>
    <p:extLst>
      <p:ext uri="{BB962C8B-B14F-4D97-AF65-F5344CB8AC3E}">
        <p14:creationId xmlns:p14="http://schemas.microsoft.com/office/powerpoint/2010/main" val="237645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1E93D-417D-49C7-8D85-F75EF03B9F45}" type="datetimeFigureOut">
              <a:rPr lang="en-GB" smtClean="0"/>
              <a:t>06/12/2013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D61DA-7009-4703-9E44-70549017F82A}" type="slidenum">
              <a:rPr lang="en-GB" smtClean="0"/>
              <a:t>‹#›</a:t>
            </a:fld>
            <a:endParaRPr lang="en-GB" dirty="0"/>
          </a:p>
        </p:txBody>
      </p:sp>
    </p:spTree>
    <p:extLst>
      <p:ext uri="{BB962C8B-B14F-4D97-AF65-F5344CB8AC3E}">
        <p14:creationId xmlns:p14="http://schemas.microsoft.com/office/powerpoint/2010/main" val="86424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Lutetium_tantalate" TargetMode="External"/><Relationship Id="rId3" Type="http://schemas.openxmlformats.org/officeDocument/2006/relationships/hyperlink" Target="http://en.wikipedia.org/wiki/Magnetostriction" TargetMode="External"/><Relationship Id="rId7" Type="http://schemas.openxmlformats.org/officeDocument/2006/relationships/hyperlink" Target="http://en.wikipedia.org/wiki/Paris" TargetMode="External"/><Relationship Id="rId2" Type="http://schemas.openxmlformats.org/officeDocument/2006/relationships/hyperlink" Target="http://en.wikipedia.org/wiki/Galfenol" TargetMode="External"/><Relationship Id="rId1" Type="http://schemas.openxmlformats.org/officeDocument/2006/relationships/slideLayout" Target="../slideLayouts/slideLayout2.xml"/><Relationship Id="rId6" Type="http://schemas.openxmlformats.org/officeDocument/2006/relationships/hyperlink" Target="http://en.wikipedia.org/wiki/Lutetia" TargetMode="External"/><Relationship Id="rId5" Type="http://schemas.openxmlformats.org/officeDocument/2006/relationships/hyperlink" Target="http://en.wikipedia.org/wiki/Optical_fiber" TargetMode="External"/><Relationship Id="rId4" Type="http://schemas.openxmlformats.org/officeDocument/2006/relationships/hyperlink" Target="http://en.wikipedia.org/wiki/Terfenol-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bbc.co.uk/news/world-africa-2515325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bbc.co.uk/news/business-24574998" TargetMode="External"/><Relationship Id="rId2" Type="http://schemas.openxmlformats.org/officeDocument/2006/relationships/hyperlink" Target="http://www.bbc.co.uk/news/business-25095999" TargetMode="External"/><Relationship Id="rId1" Type="http://schemas.openxmlformats.org/officeDocument/2006/relationships/slideLayout" Target="../slideLayouts/slideLayout2.xml"/><Relationship Id="rId4" Type="http://schemas.openxmlformats.org/officeDocument/2006/relationships/hyperlink" Target="http://www.bbc.co.uk/news/business-2457162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ergy.gov/sites/prod/files/DOE_CMS2011_FINAL_Full.pdf" TargetMode="External"/><Relationship Id="rId2" Type="http://schemas.openxmlformats.org/officeDocument/2006/relationships/hyperlink" Target="http://prod.sandia.gov/techlib/access-control.cgi/2012/126316.pdf" TargetMode="External"/><Relationship Id="rId1" Type="http://schemas.openxmlformats.org/officeDocument/2006/relationships/slideLayout" Target="../slideLayouts/slideLayout2.xml"/><Relationship Id="rId5" Type="http://schemas.openxmlformats.org/officeDocument/2006/relationships/hyperlink" Target="http://www.dtic.mil/dtic/tr/fulltext/u2/a545604.pdf" TargetMode="External"/><Relationship Id="rId4" Type="http://schemas.openxmlformats.org/officeDocument/2006/relationships/hyperlink" Target="http://rareearthinvestingnews.com/7722-north-korea-rare-earth-powerhouse-china-reserves-supply-market.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usgs.gov/newsroom/article.asp?ID=2642&amp;from=rss_home#.Upt_gHDIaQA" TargetMode="External"/><Relationship Id="rId7" Type="http://schemas.openxmlformats.org/officeDocument/2006/relationships/hyperlink" Target="http://www.dtic.mil/dtic/tr/fulltext/u2/a545604.pdf" TargetMode="External"/><Relationship Id="rId2" Type="http://schemas.openxmlformats.org/officeDocument/2006/relationships/hyperlink" Target="http://www.iamgold.com/files/REE101.pdf" TargetMode="External"/><Relationship Id="rId1" Type="http://schemas.openxmlformats.org/officeDocument/2006/relationships/slideLayout" Target="../slideLayouts/slideLayout2.xml"/><Relationship Id="rId6" Type="http://schemas.openxmlformats.org/officeDocument/2006/relationships/hyperlink" Target="http://pubs.usgs.gov/sir/2010/5220/" TargetMode="External"/><Relationship Id="rId5" Type="http://schemas.openxmlformats.org/officeDocument/2006/relationships/hyperlink" Target="http://minerals.usgs.gov/minerals/pubs/commodity/rare_earths/" TargetMode="External"/><Relationship Id="rId4" Type="http://schemas.openxmlformats.org/officeDocument/2006/relationships/hyperlink" Target="http://gallery.usgs.gov/audio/corecast/ep137/20101117_137_REE_Report.mp3"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www.partneringforcompliance.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Glass" TargetMode="External"/><Relationship Id="rId2" Type="http://schemas.openxmlformats.org/officeDocument/2006/relationships/hyperlink" Target="http://en.wikipedia.org/wiki/Ferroceriu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4664704"/>
            <a:ext cx="7776864" cy="2004656"/>
          </a:xfrm>
        </p:spPr>
        <p:txBody>
          <a:bodyPr>
            <a:normAutofit lnSpcReduction="10000"/>
          </a:bodyPr>
          <a:lstStyle/>
          <a:p>
            <a:r>
              <a:rPr lang="en-GB" dirty="0" smtClean="0">
                <a:solidFill>
                  <a:schemeClr val="tx1"/>
                </a:solidFill>
                <a:latin typeface="Century Schoolbook" pitchFamily="18" charset="0"/>
              </a:rPr>
              <a:t>"</a:t>
            </a:r>
            <a:r>
              <a:rPr lang="en-GB" dirty="0">
                <a:solidFill>
                  <a:schemeClr val="tx1"/>
                </a:solidFill>
                <a:latin typeface="Century Schoolbook" pitchFamily="18" charset="0"/>
              </a:rPr>
              <a:t>Partnering for Compliance™"  East Coast 2014 will be </a:t>
            </a:r>
            <a:r>
              <a:rPr lang="en-GB" dirty="0" smtClean="0">
                <a:solidFill>
                  <a:schemeClr val="tx1"/>
                </a:solidFill>
                <a:latin typeface="Century Schoolbook" pitchFamily="18" charset="0"/>
              </a:rPr>
              <a:t>on March </a:t>
            </a:r>
            <a:r>
              <a:rPr lang="en-GB" dirty="0">
                <a:solidFill>
                  <a:schemeClr val="tx1"/>
                </a:solidFill>
                <a:latin typeface="Century Schoolbook" pitchFamily="18" charset="0"/>
              </a:rPr>
              <a:t>5-7 at the Holiday Inn Orlando International </a:t>
            </a:r>
            <a:r>
              <a:rPr lang="en-GB" dirty="0" smtClean="0">
                <a:solidFill>
                  <a:schemeClr val="tx1"/>
                </a:solidFill>
                <a:latin typeface="Century Schoolbook" pitchFamily="18" charset="0"/>
              </a:rPr>
              <a:t>Airport</a:t>
            </a:r>
          </a:p>
        </p:txBody>
      </p:sp>
      <p:pic>
        <p:nvPicPr>
          <p:cNvPr id="1026" name="Picture 2" descr="C:\Users\alannah.nicphaidin\Downloads\LOGO fm Jeff PF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139483" cy="44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57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2197793"/>
              </p:ext>
            </p:extLst>
          </p:nvPr>
        </p:nvGraphicFramePr>
        <p:xfrm>
          <a:off x="323528" y="44624"/>
          <a:ext cx="8496945" cy="6843967"/>
        </p:xfrm>
        <a:graphic>
          <a:graphicData uri="http://schemas.openxmlformats.org/drawingml/2006/table">
            <a:tbl>
              <a:tblPr firstRow="1" firstCol="1" lastRow="1" lastCol="1" bandRow="1" bandCol="1">
                <a:tableStyleId>{5C22544A-7EE6-4342-B048-85BDC9FD1C3A}</a:tableStyleId>
              </a:tblPr>
              <a:tblGrid>
                <a:gridCol w="382938"/>
                <a:gridCol w="671373"/>
                <a:gridCol w="817897"/>
                <a:gridCol w="1944216"/>
                <a:gridCol w="4680521"/>
              </a:tblGrid>
              <a:tr h="371126">
                <a:tc>
                  <a:txBody>
                    <a:bodyPr/>
                    <a:lstStyle/>
                    <a:p>
                      <a:pPr algn="l">
                        <a:lnSpc>
                          <a:spcPct val="120000"/>
                        </a:lnSpc>
                        <a:spcBef>
                          <a:spcPts val="300"/>
                        </a:spcBef>
                        <a:spcAft>
                          <a:spcPts val="1000"/>
                        </a:spcAft>
                      </a:pPr>
                      <a:r>
                        <a:rPr lang="en-GB" sz="1200" cap="all" spc="-40" dirty="0">
                          <a:effectLst/>
                        </a:rPr>
                        <a:t>Z</a:t>
                      </a:r>
                      <a:endParaRPr lang="en-GB" sz="1200" b="1" cap="all" spc="-40" dirty="0">
                        <a:effectLst/>
                        <a:latin typeface="Century Schoolbook"/>
                        <a:ea typeface="Times New Roman"/>
                        <a:cs typeface="Arial"/>
                      </a:endParaRPr>
                    </a:p>
                  </a:txBody>
                  <a:tcPr marL="0" marR="56770" marT="0" marB="0"/>
                </a:tc>
                <a:tc>
                  <a:txBody>
                    <a:bodyPr/>
                    <a:lstStyle/>
                    <a:p>
                      <a:pPr algn="l">
                        <a:lnSpc>
                          <a:spcPct val="120000"/>
                        </a:lnSpc>
                        <a:spcBef>
                          <a:spcPts val="300"/>
                        </a:spcBef>
                        <a:spcAft>
                          <a:spcPts val="1000"/>
                        </a:spcAft>
                      </a:pPr>
                      <a:r>
                        <a:rPr lang="en-GB" sz="1200" cap="all" spc="-40" dirty="0">
                          <a:effectLst/>
                        </a:rPr>
                        <a:t>Symbol</a:t>
                      </a:r>
                      <a:endParaRPr lang="en-GB" sz="1200" b="1" cap="all" spc="-40" dirty="0">
                        <a:effectLst/>
                        <a:latin typeface="Century Schoolbook"/>
                        <a:ea typeface="Times New Roman"/>
                        <a:cs typeface="Arial"/>
                      </a:endParaRPr>
                    </a:p>
                  </a:txBody>
                  <a:tcPr marL="0" marR="56770" marT="0" marB="0"/>
                </a:tc>
                <a:tc>
                  <a:txBody>
                    <a:bodyPr/>
                    <a:lstStyle/>
                    <a:p>
                      <a:pPr algn="l">
                        <a:lnSpc>
                          <a:spcPct val="120000"/>
                        </a:lnSpc>
                        <a:spcBef>
                          <a:spcPts val="300"/>
                        </a:spcBef>
                        <a:spcAft>
                          <a:spcPts val="1000"/>
                        </a:spcAft>
                      </a:pPr>
                      <a:r>
                        <a:rPr lang="en-GB" sz="1200" cap="all" spc="-40" dirty="0">
                          <a:effectLst/>
                        </a:rPr>
                        <a:t>Name</a:t>
                      </a:r>
                      <a:endParaRPr lang="en-GB" sz="1200" b="1" cap="all" spc="-40" dirty="0">
                        <a:effectLst/>
                        <a:latin typeface="Century Schoolbook"/>
                        <a:ea typeface="Times New Roman"/>
                        <a:cs typeface="Arial"/>
                      </a:endParaRPr>
                    </a:p>
                  </a:txBody>
                  <a:tcPr marL="0" marR="56770" marT="0" marB="0"/>
                </a:tc>
                <a:tc>
                  <a:txBody>
                    <a:bodyPr/>
                    <a:lstStyle/>
                    <a:p>
                      <a:pPr algn="l">
                        <a:lnSpc>
                          <a:spcPct val="120000"/>
                        </a:lnSpc>
                        <a:spcBef>
                          <a:spcPts val="300"/>
                        </a:spcBef>
                        <a:spcAft>
                          <a:spcPts val="1000"/>
                        </a:spcAft>
                      </a:pPr>
                      <a:r>
                        <a:rPr lang="en-GB" sz="1200" cap="all" spc="-40" dirty="0">
                          <a:effectLst/>
                        </a:rPr>
                        <a:t>Etymology</a:t>
                      </a:r>
                      <a:endParaRPr lang="en-GB" sz="1200" b="1" cap="all" spc="-40" dirty="0">
                        <a:effectLst/>
                        <a:latin typeface="Century Schoolbook"/>
                        <a:ea typeface="Times New Roman"/>
                        <a:cs typeface="Arial"/>
                      </a:endParaRPr>
                    </a:p>
                  </a:txBody>
                  <a:tcPr marL="0" marR="56770" marT="0" marB="0"/>
                </a:tc>
                <a:tc>
                  <a:txBody>
                    <a:bodyPr/>
                    <a:lstStyle/>
                    <a:p>
                      <a:pPr algn="l">
                        <a:lnSpc>
                          <a:spcPct val="120000"/>
                        </a:lnSpc>
                        <a:spcBef>
                          <a:spcPts val="300"/>
                        </a:spcBef>
                        <a:spcAft>
                          <a:spcPts val="1000"/>
                        </a:spcAft>
                      </a:pPr>
                      <a:r>
                        <a:rPr lang="en-GB" sz="1200" cap="all" spc="-40" dirty="0">
                          <a:effectLst/>
                        </a:rPr>
                        <a:t>Selected applications </a:t>
                      </a:r>
                      <a:endParaRPr lang="en-GB" sz="1200" b="1" cap="all" spc="-40" dirty="0">
                        <a:effectLst/>
                        <a:latin typeface="Century Schoolbook"/>
                        <a:ea typeface="Times New Roman"/>
                        <a:cs typeface="Arial"/>
                      </a:endParaRPr>
                    </a:p>
                  </a:txBody>
                  <a:tcPr marL="0" marR="56770" marT="0" marB="0"/>
                </a:tc>
              </a:tr>
              <a:tr h="788650">
                <a:tc>
                  <a:txBody>
                    <a:bodyPr/>
                    <a:lstStyle/>
                    <a:p>
                      <a:pPr algn="l">
                        <a:lnSpc>
                          <a:spcPct val="120000"/>
                        </a:lnSpc>
                        <a:spcBef>
                          <a:spcPts val="300"/>
                        </a:spcBef>
                        <a:spcAft>
                          <a:spcPts val="1000"/>
                        </a:spcAft>
                        <a:tabLst>
                          <a:tab pos="549275" algn="l"/>
                        </a:tabLst>
                      </a:pPr>
                      <a:r>
                        <a:rPr lang="en-GB" sz="1200" spc="-40" dirty="0">
                          <a:effectLst/>
                        </a:rPr>
                        <a:t>61</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PM</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Promethium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after the TitanPrometheus, who brought fire to mortals.</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Nuclear batteries</a:t>
                      </a:r>
                      <a:endParaRPr lang="en-GB" sz="1200" u="none" spc="-40" dirty="0">
                        <a:effectLst/>
                        <a:latin typeface="Century Schoolbook"/>
                        <a:ea typeface="Times New Roman"/>
                        <a:cs typeface="Times New Roman"/>
                      </a:endParaRPr>
                    </a:p>
                  </a:txBody>
                  <a:tcPr marL="0" marR="56770" marT="0" marB="0"/>
                </a:tc>
              </a:tr>
              <a:tr h="587782">
                <a:tc>
                  <a:txBody>
                    <a:bodyPr/>
                    <a:lstStyle/>
                    <a:p>
                      <a:pPr algn="l">
                        <a:lnSpc>
                          <a:spcPct val="120000"/>
                        </a:lnSpc>
                        <a:spcBef>
                          <a:spcPts val="300"/>
                        </a:spcBef>
                        <a:spcAft>
                          <a:spcPts val="1000"/>
                        </a:spcAft>
                        <a:tabLst>
                          <a:tab pos="549275" algn="l"/>
                        </a:tabLst>
                      </a:pPr>
                      <a:r>
                        <a:rPr lang="en-GB" sz="1200" spc="-40" dirty="0">
                          <a:effectLst/>
                        </a:rPr>
                        <a:t>62</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SM</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Samarium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after mine official,Vasili Samarsky-Bykhovets.</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Rare-earth magnets, lasers, neutron capture, masers</a:t>
                      </a:r>
                      <a:endParaRPr lang="en-GB" sz="1200" u="none" spc="-40" dirty="0">
                        <a:effectLst/>
                        <a:latin typeface="Century Schoolbook"/>
                        <a:ea typeface="Times New Roman"/>
                        <a:cs typeface="Times New Roman"/>
                      </a:endParaRPr>
                    </a:p>
                  </a:txBody>
                  <a:tcPr marL="0" marR="56770" marT="0" marB="0"/>
                </a:tc>
              </a:tr>
              <a:tr h="387031">
                <a:tc>
                  <a:txBody>
                    <a:bodyPr/>
                    <a:lstStyle/>
                    <a:p>
                      <a:pPr algn="l">
                        <a:lnSpc>
                          <a:spcPct val="120000"/>
                        </a:lnSpc>
                        <a:spcBef>
                          <a:spcPts val="300"/>
                        </a:spcBef>
                        <a:spcAft>
                          <a:spcPts val="1000"/>
                        </a:spcAft>
                        <a:tabLst>
                          <a:tab pos="549275" algn="l"/>
                        </a:tabLst>
                      </a:pPr>
                      <a:r>
                        <a:rPr lang="en-GB" sz="1200" spc="-40" dirty="0">
                          <a:effectLst/>
                        </a:rPr>
                        <a:t>63</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EU</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Europium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after the continent of Europe.</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Red and blue phosphors, lasers, mercury-vapor lamps, fluorescent lamps, </a:t>
                      </a:r>
                      <a:r>
                        <a:rPr lang="en-GB" sz="1200" u="none" spc="-40" dirty="0" smtClean="0">
                          <a:effectLst/>
                        </a:rPr>
                        <a:t>NMR relaxation </a:t>
                      </a:r>
                      <a:r>
                        <a:rPr lang="en-GB" sz="1200" u="none" spc="-40" dirty="0">
                          <a:effectLst/>
                        </a:rPr>
                        <a:t>agent</a:t>
                      </a:r>
                      <a:endParaRPr lang="en-GB" sz="1200" u="none" spc="-40" dirty="0">
                        <a:effectLst/>
                        <a:latin typeface="Century Schoolbook"/>
                        <a:ea typeface="Times New Roman"/>
                        <a:cs typeface="Times New Roman"/>
                      </a:endParaRPr>
                    </a:p>
                  </a:txBody>
                  <a:tcPr marL="0" marR="56770" marT="0" marB="0"/>
                </a:tc>
              </a:tr>
              <a:tr h="989517">
                <a:tc>
                  <a:txBody>
                    <a:bodyPr/>
                    <a:lstStyle/>
                    <a:p>
                      <a:pPr algn="l">
                        <a:lnSpc>
                          <a:spcPct val="120000"/>
                        </a:lnSpc>
                        <a:spcBef>
                          <a:spcPts val="300"/>
                        </a:spcBef>
                        <a:spcAft>
                          <a:spcPts val="1000"/>
                        </a:spcAft>
                        <a:tabLst>
                          <a:tab pos="549275" algn="l"/>
                        </a:tabLst>
                      </a:pPr>
                      <a:r>
                        <a:rPr lang="en-GB" sz="1200" spc="-40" dirty="0">
                          <a:effectLst/>
                        </a:rPr>
                        <a:t>64</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GD</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Gadolinium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after Johan Gadolin (1760–1852), to honor his investigation of rare earths.</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Rare-earth magnets, high refractive index glass or garnets, lasers, X-ray tubes,computer memories, neutron capture, MRI contrast agent, NMR relaxation agent, magnetostrictive alloys such as </a:t>
                      </a:r>
                      <a:r>
                        <a:rPr lang="en-GB" sz="1200" u="none" spc="-40" dirty="0">
                          <a:effectLst/>
                          <a:hlinkClick r:id="rId2" tooltip="Galfenol"/>
                        </a:rPr>
                        <a:t>Galfenol</a:t>
                      </a:r>
                      <a:r>
                        <a:rPr lang="en-GB" sz="1200" u="none" spc="-40" dirty="0">
                          <a:effectLst/>
                        </a:rPr>
                        <a:t>, steel additive</a:t>
                      </a:r>
                      <a:endParaRPr lang="en-GB" sz="1200" u="none" spc="-40" dirty="0">
                        <a:effectLst/>
                        <a:latin typeface="Century Schoolbook"/>
                        <a:ea typeface="Times New Roman"/>
                        <a:cs typeface="Times New Roman"/>
                      </a:endParaRPr>
                    </a:p>
                  </a:txBody>
                  <a:tcPr marL="0" marR="56770" marT="0" marB="0"/>
                </a:tc>
              </a:tr>
              <a:tr h="387031">
                <a:tc>
                  <a:txBody>
                    <a:bodyPr/>
                    <a:lstStyle/>
                    <a:p>
                      <a:pPr algn="l">
                        <a:lnSpc>
                          <a:spcPct val="120000"/>
                        </a:lnSpc>
                        <a:spcBef>
                          <a:spcPts val="300"/>
                        </a:spcBef>
                        <a:spcAft>
                          <a:spcPts val="1000"/>
                        </a:spcAft>
                        <a:tabLst>
                          <a:tab pos="549275" algn="l"/>
                        </a:tabLst>
                      </a:pPr>
                      <a:r>
                        <a:rPr lang="en-GB" sz="1200" spc="-40" dirty="0">
                          <a:effectLst/>
                        </a:rPr>
                        <a:t>65</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TB</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Terbium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after the village of Ytterby, Sweden.</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Green phosphors, lasers, fluorescent lamps, </a:t>
                      </a:r>
                      <a:r>
                        <a:rPr lang="en-GB" sz="1200" u="none" spc="-40" dirty="0">
                          <a:effectLst/>
                          <a:hlinkClick r:id="rId3" tooltip="Magnetostriction"/>
                        </a:rPr>
                        <a:t>magnetostrictive alloys</a:t>
                      </a:r>
                      <a:r>
                        <a:rPr lang="en-GB" sz="1200" u="none" spc="-40" dirty="0">
                          <a:effectLst/>
                        </a:rPr>
                        <a:t> such as </a:t>
                      </a:r>
                      <a:r>
                        <a:rPr lang="en-GB" sz="1200" u="none" spc="-40" dirty="0">
                          <a:effectLst/>
                          <a:hlinkClick r:id="rId4" tooltip="Terfenol-D"/>
                        </a:rPr>
                        <a:t>Terfenol-D</a:t>
                      </a:r>
                      <a:endParaRPr lang="en-GB" sz="1200" u="none" spc="-40" dirty="0">
                        <a:effectLst/>
                        <a:latin typeface="Century Schoolbook"/>
                        <a:ea typeface="Times New Roman"/>
                        <a:cs typeface="Times New Roman"/>
                      </a:endParaRPr>
                    </a:p>
                  </a:txBody>
                  <a:tcPr marL="0" marR="56770" marT="0" marB="0"/>
                </a:tc>
              </a:tr>
              <a:tr h="587782">
                <a:tc>
                  <a:txBody>
                    <a:bodyPr/>
                    <a:lstStyle/>
                    <a:p>
                      <a:pPr algn="l">
                        <a:lnSpc>
                          <a:spcPct val="120000"/>
                        </a:lnSpc>
                        <a:spcBef>
                          <a:spcPts val="300"/>
                        </a:spcBef>
                        <a:spcAft>
                          <a:spcPts val="1000"/>
                        </a:spcAft>
                        <a:tabLst>
                          <a:tab pos="549275" algn="l"/>
                        </a:tabLst>
                      </a:pPr>
                      <a:r>
                        <a:rPr lang="en-GB" sz="1200" spc="-40" dirty="0">
                          <a:effectLst/>
                        </a:rPr>
                        <a:t>66</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DY</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Dysprosium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from the Greek "dysprositos", meaning hard to get.</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Rare-earth magnets, lasers, </a:t>
                      </a:r>
                      <a:r>
                        <a:rPr lang="en-GB" sz="1200" u="none" spc="-40" dirty="0">
                          <a:solidFill>
                            <a:schemeClr val="bg1"/>
                          </a:solidFill>
                          <a:effectLst/>
                          <a:hlinkClick r:id="rId3" tooltip="Magnetostriction"/>
                        </a:rPr>
                        <a:t>magnetostrictive alloys</a:t>
                      </a:r>
                      <a:r>
                        <a:rPr lang="en-GB" sz="1200" u="none" spc="-40" dirty="0">
                          <a:solidFill>
                            <a:schemeClr val="bg1"/>
                          </a:solidFill>
                          <a:effectLst/>
                        </a:rPr>
                        <a:t> such as </a:t>
                      </a:r>
                      <a:r>
                        <a:rPr lang="en-GB" sz="1200" u="none" spc="-40" dirty="0">
                          <a:solidFill>
                            <a:schemeClr val="bg1"/>
                          </a:solidFill>
                          <a:effectLst/>
                          <a:hlinkClick r:id="rId4" tooltip="Terfenol-D"/>
                        </a:rPr>
                        <a:t>Terfenol-D</a:t>
                      </a:r>
                      <a:endParaRPr lang="en-GB" sz="1200" u="none" spc="-40" dirty="0">
                        <a:solidFill>
                          <a:schemeClr val="bg1"/>
                        </a:solidFill>
                        <a:effectLst/>
                        <a:latin typeface="Century Schoolbook"/>
                        <a:ea typeface="Times New Roman"/>
                        <a:cs typeface="Times New Roman"/>
                      </a:endParaRPr>
                    </a:p>
                  </a:txBody>
                  <a:tcPr marL="0" marR="56770" marT="0" marB="0"/>
                </a:tc>
              </a:tr>
              <a:tr h="587782">
                <a:tc>
                  <a:txBody>
                    <a:bodyPr/>
                    <a:lstStyle/>
                    <a:p>
                      <a:pPr algn="l">
                        <a:lnSpc>
                          <a:spcPct val="120000"/>
                        </a:lnSpc>
                        <a:spcBef>
                          <a:spcPts val="300"/>
                        </a:spcBef>
                        <a:spcAft>
                          <a:spcPts val="1000"/>
                        </a:spcAft>
                        <a:tabLst>
                          <a:tab pos="549275" algn="l"/>
                        </a:tabLst>
                      </a:pPr>
                      <a:r>
                        <a:rPr lang="en-GB" sz="1200" spc="-40" dirty="0">
                          <a:effectLst/>
                        </a:rPr>
                        <a:t>67</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HO</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Holmium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Latin, "Holmia"), native city of one of its discoverers.</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Lasers, wavelength calibration standards for optical spectrophotometers, magnets</a:t>
                      </a:r>
                      <a:endParaRPr lang="en-GB" sz="1200" u="none" spc="-40" dirty="0">
                        <a:effectLst/>
                        <a:latin typeface="Century Schoolbook"/>
                        <a:ea typeface="Times New Roman"/>
                        <a:cs typeface="Times New Roman"/>
                      </a:endParaRPr>
                    </a:p>
                  </a:txBody>
                  <a:tcPr marL="0" marR="56770" marT="0" marB="0"/>
                </a:tc>
              </a:tr>
              <a:tr h="386915">
                <a:tc>
                  <a:txBody>
                    <a:bodyPr/>
                    <a:lstStyle/>
                    <a:p>
                      <a:pPr algn="l">
                        <a:lnSpc>
                          <a:spcPct val="120000"/>
                        </a:lnSpc>
                        <a:spcBef>
                          <a:spcPts val="300"/>
                        </a:spcBef>
                        <a:spcAft>
                          <a:spcPts val="1000"/>
                        </a:spcAft>
                        <a:tabLst>
                          <a:tab pos="549275" algn="l"/>
                        </a:tabLst>
                      </a:pPr>
                      <a:r>
                        <a:rPr lang="en-GB" sz="1200" spc="-40" dirty="0">
                          <a:effectLst/>
                        </a:rPr>
                        <a:t>68</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ER</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Erbium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after the village of Ytterby, Sweden.</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Infrared lasers, vanadium stee</a:t>
                      </a:r>
                      <a:r>
                        <a:rPr lang="en-GB" sz="1200" u="none" spc="-40" dirty="0">
                          <a:solidFill>
                            <a:schemeClr val="bg1"/>
                          </a:solidFill>
                          <a:effectLst/>
                        </a:rPr>
                        <a:t>l, </a:t>
                      </a:r>
                      <a:r>
                        <a:rPr lang="en-GB" sz="1200" u="none" spc="-40" dirty="0">
                          <a:solidFill>
                            <a:schemeClr val="bg1"/>
                          </a:solidFill>
                          <a:effectLst/>
                          <a:hlinkClick r:id="rId5" tooltip="Optical fiber"/>
                        </a:rPr>
                        <a:t>fiber-optic</a:t>
                      </a:r>
                      <a:r>
                        <a:rPr lang="en-GB" sz="1200" u="none" spc="-40" dirty="0">
                          <a:effectLst/>
                        </a:rPr>
                        <a:t> technology</a:t>
                      </a:r>
                      <a:endParaRPr lang="en-GB" sz="1200" u="none" spc="-40" dirty="0">
                        <a:effectLst/>
                        <a:latin typeface="Century Schoolbook"/>
                        <a:ea typeface="Times New Roman"/>
                        <a:cs typeface="Times New Roman"/>
                      </a:endParaRPr>
                    </a:p>
                  </a:txBody>
                  <a:tcPr marL="0" marR="56770" marT="0" marB="0"/>
                </a:tc>
              </a:tr>
              <a:tr h="587782">
                <a:tc>
                  <a:txBody>
                    <a:bodyPr/>
                    <a:lstStyle/>
                    <a:p>
                      <a:pPr algn="l">
                        <a:lnSpc>
                          <a:spcPct val="120000"/>
                        </a:lnSpc>
                        <a:spcBef>
                          <a:spcPts val="300"/>
                        </a:spcBef>
                        <a:spcAft>
                          <a:spcPts val="1000"/>
                        </a:spcAft>
                        <a:tabLst>
                          <a:tab pos="549275" algn="l"/>
                        </a:tabLst>
                      </a:pPr>
                      <a:r>
                        <a:rPr lang="en-GB" sz="1200" spc="-40" dirty="0">
                          <a:effectLst/>
                        </a:rPr>
                        <a:t>69</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TM</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Thulium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after the mythological northern land of Thule.</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Portable X-ray machines, metal-halide lamps, lasers</a:t>
                      </a:r>
                      <a:endParaRPr lang="en-GB" sz="1200" u="none" spc="-40" dirty="0">
                        <a:effectLst/>
                        <a:latin typeface="Century Schoolbook"/>
                        <a:ea typeface="Times New Roman"/>
                        <a:cs typeface="Times New Roman"/>
                      </a:endParaRPr>
                    </a:p>
                  </a:txBody>
                  <a:tcPr marL="0" marR="56770" marT="0" marB="0"/>
                </a:tc>
              </a:tr>
              <a:tr h="387031">
                <a:tc>
                  <a:txBody>
                    <a:bodyPr/>
                    <a:lstStyle/>
                    <a:p>
                      <a:pPr algn="l">
                        <a:lnSpc>
                          <a:spcPct val="120000"/>
                        </a:lnSpc>
                        <a:spcBef>
                          <a:spcPts val="300"/>
                        </a:spcBef>
                        <a:spcAft>
                          <a:spcPts val="1000"/>
                        </a:spcAft>
                        <a:tabLst>
                          <a:tab pos="549275" algn="l"/>
                        </a:tabLst>
                      </a:pPr>
                      <a:r>
                        <a:rPr lang="en-GB" sz="1200" spc="-40" dirty="0">
                          <a:effectLst/>
                        </a:rPr>
                        <a:t>70</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YB</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Ytterbium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after the village of Ytterby, Sweden.</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Infrared lasers, chemical reducing agent, decoy flares, stainless steel, stress gauges, nuclear medicine</a:t>
                      </a:r>
                      <a:endParaRPr lang="en-GB" sz="1200" u="none" spc="-40" dirty="0">
                        <a:effectLst/>
                        <a:latin typeface="Century Schoolbook"/>
                        <a:ea typeface="Times New Roman"/>
                        <a:cs typeface="Times New Roman"/>
                      </a:endParaRPr>
                    </a:p>
                  </a:txBody>
                  <a:tcPr marL="0" marR="56770" marT="0" marB="0"/>
                </a:tc>
              </a:tr>
              <a:tr h="587898">
                <a:tc>
                  <a:txBody>
                    <a:bodyPr/>
                    <a:lstStyle/>
                    <a:p>
                      <a:pPr algn="l">
                        <a:lnSpc>
                          <a:spcPct val="120000"/>
                        </a:lnSpc>
                        <a:spcBef>
                          <a:spcPts val="300"/>
                        </a:spcBef>
                        <a:spcAft>
                          <a:spcPts val="1000"/>
                        </a:spcAft>
                        <a:tabLst>
                          <a:tab pos="549275" algn="l"/>
                        </a:tabLst>
                      </a:pPr>
                      <a:r>
                        <a:rPr lang="en-GB" sz="1200" spc="-40" dirty="0">
                          <a:effectLst/>
                        </a:rPr>
                        <a:t>71</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spc="-40" dirty="0">
                          <a:effectLst/>
                        </a:rPr>
                        <a:t>LU</a:t>
                      </a:r>
                      <a:endParaRPr lang="en-GB" sz="1200"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Lutetium</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effectLst/>
                        </a:rPr>
                        <a:t>after </a:t>
                      </a:r>
                      <a:r>
                        <a:rPr lang="en-GB" sz="1200" u="none" spc="-40" dirty="0">
                          <a:effectLst/>
                          <a:hlinkClick r:id="rId6" tooltip="Lutetia"/>
                        </a:rPr>
                        <a:t>Lutetia</a:t>
                      </a:r>
                      <a:r>
                        <a:rPr lang="en-GB" sz="1200" u="none" spc="-40" dirty="0">
                          <a:effectLst/>
                        </a:rPr>
                        <a:t>, the city which later </a:t>
                      </a:r>
                      <a:r>
                        <a:rPr lang="en-GB" sz="1200" u="none" spc="-40" dirty="0" smtClean="0">
                          <a:effectLst/>
                        </a:rPr>
                        <a:t>became </a:t>
                      </a:r>
                      <a:r>
                        <a:rPr lang="en-GB" sz="1200" u="none" spc="-40" dirty="0" smtClean="0">
                          <a:solidFill>
                            <a:schemeClr val="bg1"/>
                          </a:solidFill>
                          <a:effectLst/>
                          <a:hlinkClick r:id="rId7" tooltip="Paris"/>
                        </a:rPr>
                        <a:t>Paris</a:t>
                      </a:r>
                      <a:r>
                        <a:rPr lang="en-GB" sz="1200" u="none" spc="-40" dirty="0">
                          <a:effectLst/>
                        </a:rPr>
                        <a:t>.</a:t>
                      </a:r>
                      <a:endParaRPr lang="en-GB" sz="1200" u="none" spc="-40" dirty="0">
                        <a:effectLst/>
                        <a:latin typeface="Century Schoolbook"/>
                        <a:ea typeface="Times New Roman"/>
                        <a:cs typeface="Times New Roman"/>
                      </a:endParaRPr>
                    </a:p>
                  </a:txBody>
                  <a:tcPr marL="0" marR="56770" marT="0" marB="0"/>
                </a:tc>
                <a:tc>
                  <a:txBody>
                    <a:bodyPr/>
                    <a:lstStyle/>
                    <a:p>
                      <a:pPr algn="l">
                        <a:lnSpc>
                          <a:spcPct val="120000"/>
                        </a:lnSpc>
                        <a:spcBef>
                          <a:spcPts val="300"/>
                        </a:spcBef>
                        <a:spcAft>
                          <a:spcPts val="1000"/>
                        </a:spcAft>
                        <a:tabLst>
                          <a:tab pos="5372100" algn="l"/>
                        </a:tabLst>
                      </a:pPr>
                      <a:r>
                        <a:rPr lang="en-GB" sz="1200" u="none" spc="-40" dirty="0">
                          <a:solidFill>
                            <a:schemeClr val="bg1"/>
                          </a:solidFill>
                          <a:effectLst/>
                        </a:rPr>
                        <a:t>Positron emission tomography – PET scan detectors, high refractive index glass,</a:t>
                      </a:r>
                      <a:r>
                        <a:rPr lang="en-GB" sz="1200" u="none" spc="-40" dirty="0">
                          <a:solidFill>
                            <a:schemeClr val="bg1"/>
                          </a:solidFill>
                          <a:effectLst/>
                          <a:hlinkClick r:id="rId8" tooltip="Lutetium tantalate"/>
                        </a:rPr>
                        <a:t>lutetium </a:t>
                      </a:r>
                      <a:r>
                        <a:rPr lang="en-GB" sz="1200" u="none" spc="-40" dirty="0" smtClean="0">
                          <a:solidFill>
                            <a:schemeClr val="bg1"/>
                          </a:solidFill>
                          <a:effectLst/>
                          <a:hlinkClick r:id="rId8" tooltip="Lutetium tantalate"/>
                        </a:rPr>
                        <a:t>tantalate</a:t>
                      </a:r>
                      <a:r>
                        <a:rPr lang="en-GB" sz="1200" u="none" spc="-40" dirty="0" smtClean="0">
                          <a:solidFill>
                            <a:schemeClr val="bg1"/>
                          </a:solidFill>
                          <a:effectLst/>
                        </a:rPr>
                        <a:t> </a:t>
                      </a:r>
                      <a:r>
                        <a:rPr lang="en-GB" sz="1200" u="none" spc="-40" dirty="0">
                          <a:solidFill>
                            <a:schemeClr val="bg1"/>
                          </a:solidFill>
                          <a:effectLst/>
                        </a:rPr>
                        <a:t> hosts </a:t>
                      </a:r>
                      <a:r>
                        <a:rPr lang="en-GB" sz="1200" u="none" spc="-40" dirty="0">
                          <a:effectLst/>
                        </a:rPr>
                        <a:t>for phosphors</a:t>
                      </a:r>
                      <a:endParaRPr lang="en-GB" sz="1200" u="none" spc="-40" dirty="0">
                        <a:effectLst/>
                        <a:latin typeface="Century Schoolbook"/>
                        <a:ea typeface="Times New Roman"/>
                        <a:cs typeface="Times New Roman"/>
                      </a:endParaRPr>
                    </a:p>
                  </a:txBody>
                  <a:tcPr marL="0" marR="56770" marT="0" marB="0"/>
                </a:tc>
              </a:tr>
            </a:tbl>
          </a:graphicData>
        </a:graphic>
      </p:graphicFrame>
    </p:spTree>
    <p:extLst>
      <p:ext uri="{BB962C8B-B14F-4D97-AF65-F5344CB8AC3E}">
        <p14:creationId xmlns:p14="http://schemas.microsoft.com/office/powerpoint/2010/main" val="3359039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62500" lnSpcReduction="20000"/>
          </a:bodyPr>
          <a:lstStyle/>
          <a:p>
            <a:pPr marL="0" indent="0" algn="ctr">
              <a:buNone/>
            </a:pPr>
            <a:r>
              <a:rPr lang="en-GB" sz="5100" dirty="0">
                <a:latin typeface="Century Schoolbook" pitchFamily="18" charset="0"/>
              </a:rPr>
              <a:t>Most </a:t>
            </a:r>
            <a:r>
              <a:rPr lang="en-GB" sz="5100" dirty="0" smtClean="0">
                <a:latin typeface="Century Schoolbook" pitchFamily="18" charset="0"/>
              </a:rPr>
              <a:t>Rare </a:t>
            </a:r>
            <a:r>
              <a:rPr lang="en-GB" sz="5100" dirty="0">
                <a:latin typeface="Century Schoolbook" pitchFamily="18" charset="0"/>
              </a:rPr>
              <a:t>REE:  </a:t>
            </a:r>
            <a:endParaRPr lang="en-GB" sz="5100" dirty="0" smtClean="0">
              <a:latin typeface="Century Schoolbook" pitchFamily="18" charset="0"/>
            </a:endParaRPr>
          </a:p>
          <a:p>
            <a:pPr marL="0" indent="0" algn="ctr">
              <a:buNone/>
            </a:pPr>
            <a:endParaRPr lang="en-GB" sz="1400" dirty="0" smtClean="0">
              <a:latin typeface="Century Schoolbook" pitchFamily="18" charset="0"/>
            </a:endParaRPr>
          </a:p>
          <a:p>
            <a:pPr marL="0" indent="0">
              <a:buNone/>
            </a:pPr>
            <a:r>
              <a:rPr lang="en-GB" dirty="0" smtClean="0">
                <a:latin typeface="Century Schoolbook" pitchFamily="18" charset="0"/>
              </a:rPr>
              <a:t>Only </a:t>
            </a:r>
            <a:r>
              <a:rPr lang="en-GB" dirty="0">
                <a:latin typeface="Century Schoolbook" pitchFamily="18" charset="0"/>
              </a:rPr>
              <a:t>the highly unstable and radioactive promethium "rare earth" is quite scarce.    The rare earth elements are often found together.    </a:t>
            </a:r>
            <a:endParaRPr lang="en-GB" dirty="0" smtClean="0">
              <a:latin typeface="Century Schoolbook" pitchFamily="18" charset="0"/>
            </a:endParaRPr>
          </a:p>
          <a:p>
            <a:pPr marL="0" indent="0">
              <a:buNone/>
            </a:pPr>
            <a:r>
              <a:rPr lang="en-GB" b="1" dirty="0" smtClean="0">
                <a:latin typeface="Century Schoolbook" pitchFamily="18" charset="0"/>
              </a:rPr>
              <a:t>Date </a:t>
            </a:r>
            <a:r>
              <a:rPr lang="en-GB" b="1" dirty="0">
                <a:latin typeface="Century Schoolbook" pitchFamily="18" charset="0"/>
              </a:rPr>
              <a:t>of Discovery:</a:t>
            </a:r>
            <a:r>
              <a:rPr lang="en-GB" dirty="0">
                <a:latin typeface="Century Schoolbook" pitchFamily="18" charset="0"/>
              </a:rPr>
              <a:t> 1945 </a:t>
            </a:r>
            <a:br>
              <a:rPr lang="en-GB" dirty="0">
                <a:latin typeface="Century Schoolbook" pitchFamily="18" charset="0"/>
              </a:rPr>
            </a:br>
            <a:r>
              <a:rPr lang="en-GB" b="1" dirty="0">
                <a:latin typeface="Century Schoolbook" pitchFamily="18" charset="0"/>
              </a:rPr>
              <a:t>Discoverer:</a:t>
            </a:r>
            <a:r>
              <a:rPr lang="en-GB" dirty="0">
                <a:latin typeface="Century Schoolbook" pitchFamily="18" charset="0"/>
              </a:rPr>
              <a:t> J.A. Marinsky </a:t>
            </a:r>
            <a:br>
              <a:rPr lang="en-GB" dirty="0">
                <a:latin typeface="Century Schoolbook" pitchFamily="18" charset="0"/>
              </a:rPr>
            </a:br>
            <a:r>
              <a:rPr lang="en-GB" b="1" dirty="0">
                <a:latin typeface="Century Schoolbook" pitchFamily="18" charset="0"/>
              </a:rPr>
              <a:t>Name Origin:</a:t>
            </a:r>
            <a:r>
              <a:rPr lang="en-GB" dirty="0">
                <a:latin typeface="Century Schoolbook" pitchFamily="18" charset="0"/>
              </a:rPr>
              <a:t> From the god Prometheus (who stole fire of the sky </a:t>
            </a:r>
            <a:r>
              <a:rPr lang="en-GB" dirty="0" smtClean="0">
                <a:latin typeface="Century Schoolbook" pitchFamily="18" charset="0"/>
              </a:rPr>
              <a:t>	and </a:t>
            </a:r>
            <a:r>
              <a:rPr lang="en-GB" dirty="0">
                <a:latin typeface="Century Schoolbook" pitchFamily="18" charset="0"/>
              </a:rPr>
              <a:t>gave it to man) </a:t>
            </a:r>
            <a:br>
              <a:rPr lang="en-GB" dirty="0">
                <a:latin typeface="Century Schoolbook" pitchFamily="18" charset="0"/>
              </a:rPr>
            </a:br>
            <a:r>
              <a:rPr lang="en-GB" b="1" dirty="0">
                <a:latin typeface="Century Schoolbook" pitchFamily="18" charset="0"/>
              </a:rPr>
              <a:t>Obtained From:</a:t>
            </a:r>
            <a:r>
              <a:rPr lang="en-GB" dirty="0">
                <a:latin typeface="Century Schoolbook" pitchFamily="18" charset="0"/>
              </a:rPr>
              <a:t> fission products of uranium, thorium, </a:t>
            </a:r>
            <a:r>
              <a:rPr lang="en-GB" dirty="0" smtClean="0">
                <a:latin typeface="Century Schoolbook" pitchFamily="18" charset="0"/>
              </a:rPr>
              <a:t>	plutonium</a:t>
            </a:r>
            <a:r>
              <a:rPr lang="en-GB" dirty="0">
                <a:latin typeface="Century Schoolbook" pitchFamily="18" charset="0"/>
              </a:rPr>
              <a:t>  (originally was called “clintonium” after the lab </a:t>
            </a:r>
            <a:r>
              <a:rPr lang="en-GB" dirty="0" smtClean="0">
                <a:latin typeface="Century Schoolbook" pitchFamily="18" charset="0"/>
              </a:rPr>
              <a:t>	in </a:t>
            </a:r>
            <a:r>
              <a:rPr lang="en-GB" dirty="0">
                <a:latin typeface="Century Schoolbook" pitchFamily="18" charset="0"/>
              </a:rPr>
              <a:t>which it was discovered)</a:t>
            </a:r>
          </a:p>
          <a:p>
            <a:pPr marL="0" indent="0">
              <a:buNone/>
            </a:pPr>
            <a:endParaRPr lang="en-GB" dirty="0" smtClean="0">
              <a:latin typeface="Century Schoolbook" pitchFamily="18" charset="0"/>
            </a:endParaRPr>
          </a:p>
          <a:p>
            <a:pPr marL="0" indent="0">
              <a:buNone/>
            </a:pPr>
            <a:r>
              <a:rPr lang="en-GB" dirty="0" smtClean="0">
                <a:latin typeface="Century Schoolbook" pitchFamily="18" charset="0"/>
              </a:rPr>
              <a:t>Some </a:t>
            </a:r>
            <a:r>
              <a:rPr lang="en-GB" dirty="0">
                <a:latin typeface="Century Schoolbook" pitchFamily="18" charset="0"/>
              </a:rPr>
              <a:t>practical applications exist only for chemical compounds of promethium-147, which are used in luminous paint, atomic batteries and thickness measurement devices – among other uses.  Since natural promethium is exceedingly scarce, the element is typically synthesized by bombarding uranium-235 (enriched uranium) with thermal neutrons to produce promethium-147.  There are known scattered deposits of promethium in Eastern China (POC) and North Korea (DPRK)</a:t>
            </a:r>
          </a:p>
          <a:p>
            <a:endParaRPr lang="en-GB" dirty="0"/>
          </a:p>
        </p:txBody>
      </p:sp>
    </p:spTree>
    <p:extLst>
      <p:ext uri="{BB962C8B-B14F-4D97-AF65-F5344CB8AC3E}">
        <p14:creationId xmlns:p14="http://schemas.microsoft.com/office/powerpoint/2010/main" val="919082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Century Schoolbook" pitchFamily="18" charset="0"/>
              </a:rPr>
              <a:t>Pitchblende, a uranium ore and the host for most of Earth's promethium</a:t>
            </a:r>
          </a:p>
        </p:txBody>
      </p:sp>
      <p:sp>
        <p:nvSpPr>
          <p:cNvPr id="3" name="Content Placeholder 2"/>
          <p:cNvSpPr>
            <a:spLocks noGrp="1"/>
          </p:cNvSpPr>
          <p:nvPr>
            <p:ph idx="1"/>
          </p:nvPr>
        </p:nvSpPr>
        <p:spPr>
          <a:xfrm>
            <a:off x="457200" y="5877272"/>
            <a:ext cx="8229600" cy="792088"/>
          </a:xfrm>
        </p:spPr>
        <p:txBody>
          <a:bodyPr>
            <a:normAutofit/>
          </a:bodyPr>
          <a:lstStyle/>
          <a:p>
            <a:pPr marL="0" indent="0">
              <a:buNone/>
            </a:pPr>
            <a:endParaRPr lang="en-GB" dirty="0"/>
          </a:p>
        </p:txBody>
      </p:sp>
      <p:pic>
        <p:nvPicPr>
          <p:cNvPr id="5122" name="Picture 2" descr="C:\Users\alannah.nicphaidin\Download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1"/>
            <a:ext cx="9144000" cy="52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23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Century Schoolbook" pitchFamily="18" charset="0"/>
              </a:rPr>
              <a:t>Definition – Merriam-Webster dictionary</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latin typeface="Century Schoolbook" pitchFamily="18" charset="0"/>
              </a:rPr>
              <a:t>1.  A soft black lustrous form of carbon that conducts electricity and is used in lead pencils and electrolytic anodes, as a lubricant, and as a moderator in nuclear reactors</a:t>
            </a:r>
          </a:p>
          <a:p>
            <a:pPr marL="0" indent="0">
              <a:buNone/>
            </a:pPr>
            <a:endParaRPr lang="en-GB" dirty="0" smtClean="0">
              <a:latin typeface="Century Schoolbook" pitchFamily="18" charset="0"/>
            </a:endParaRPr>
          </a:p>
          <a:p>
            <a:pPr marL="0" indent="0">
              <a:buNone/>
            </a:pPr>
            <a:r>
              <a:rPr lang="en-GB" dirty="0" smtClean="0">
                <a:latin typeface="Century Schoolbook" pitchFamily="18" charset="0"/>
              </a:rPr>
              <a:t>2.   A composite material in which carbon fibers are the reinforcing material</a:t>
            </a:r>
          </a:p>
          <a:p>
            <a:endParaRPr lang="en-GB" dirty="0"/>
          </a:p>
        </p:txBody>
      </p:sp>
    </p:spTree>
    <p:extLst>
      <p:ext uri="{BB962C8B-B14F-4D97-AF65-F5344CB8AC3E}">
        <p14:creationId xmlns:p14="http://schemas.microsoft.com/office/powerpoint/2010/main" val="366573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Schoolbook" pitchFamily="18" charset="0"/>
              </a:rPr>
              <a:t>G</a:t>
            </a:r>
            <a:r>
              <a:rPr lang="en-GB" dirty="0" smtClean="0">
                <a:latin typeface="Century Schoolbook" pitchFamily="18" charset="0"/>
              </a:rPr>
              <a:t>raphite</a:t>
            </a:r>
            <a:endParaRPr lang="en-GB" dirty="0"/>
          </a:p>
        </p:txBody>
      </p:sp>
      <p:sp>
        <p:nvSpPr>
          <p:cNvPr id="3" name="Content Placeholder 2"/>
          <p:cNvSpPr>
            <a:spLocks noGrp="1"/>
          </p:cNvSpPr>
          <p:nvPr>
            <p:ph idx="1"/>
          </p:nvPr>
        </p:nvSpPr>
        <p:spPr/>
        <p:txBody>
          <a:bodyPr/>
          <a:lstStyle/>
          <a:p>
            <a:r>
              <a:rPr lang="en-GB" sz="2800" dirty="0" smtClean="0">
                <a:latin typeface="Century Schoolbook" pitchFamily="18" charset="0"/>
              </a:rPr>
              <a:t>(The mineral graphite /ˈɡræfaɪt/ is an allotrope of carbon. It was named by Abraham Gottlob Werner in 1789 from the Ancient Greek γράφω (graphō), "to draw/write", for its use in pencils, where it is commonly called lead (not to be confused with the metallic element lead).</a:t>
            </a:r>
          </a:p>
          <a:p>
            <a:endParaRPr lang="en-GB"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581128"/>
            <a:ext cx="216024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581128"/>
            <a:ext cx="273630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731990"/>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838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8661648" cy="6858000"/>
          </a:xfrm>
        </p:spPr>
        <p:txBody>
          <a:bodyPr>
            <a:normAutofit/>
          </a:bodyPr>
          <a:lstStyle/>
          <a:p>
            <a:pPr marL="0" indent="0">
              <a:buNone/>
            </a:pPr>
            <a:r>
              <a:rPr lang="en-GB" sz="2400" dirty="0" smtClean="0">
                <a:latin typeface="Century Schoolbook" pitchFamily="18" charset="0"/>
              </a:rPr>
              <a:t>The system used to change the carbon dioxide sample to graphite. An automated system is used to measure the pressure–ensuring that the reaction goes to completion (in other words, that all carbon dioxide is reacted to create graphite).</a:t>
            </a:r>
          </a:p>
          <a:p>
            <a:pPr marL="0" indent="0">
              <a:buNone/>
            </a:pPr>
            <a:endParaRPr lang="en-GB" sz="2400" dirty="0">
              <a:latin typeface="Century Schoolbook" pitchFamily="18" charset="0"/>
            </a:endParaRPr>
          </a:p>
          <a:p>
            <a:pPr marL="0" indent="0">
              <a:buNone/>
            </a:pPr>
            <a:endParaRPr lang="en-GB" sz="2400" dirty="0" smtClean="0">
              <a:latin typeface="Century Schoolbook" pitchFamily="18" charset="0"/>
            </a:endParaRPr>
          </a:p>
          <a:p>
            <a:pPr marL="0" indent="0">
              <a:buNone/>
            </a:pPr>
            <a:endParaRPr lang="en-GB" sz="2400" dirty="0" smtClean="0">
              <a:latin typeface="Century Schoolbook" pitchFamily="18" charset="0"/>
            </a:endParaRPr>
          </a:p>
          <a:p>
            <a:pPr marL="0" indent="0">
              <a:buNone/>
            </a:pPr>
            <a:endParaRPr lang="en-GB" sz="2400" dirty="0" smtClean="0">
              <a:latin typeface="Century Schoolbook" pitchFamily="18" charset="0"/>
            </a:endParaRPr>
          </a:p>
          <a:p>
            <a:pPr marL="0" indent="0">
              <a:buNone/>
            </a:pPr>
            <a:endParaRPr lang="en-GB" sz="2400" dirty="0">
              <a:latin typeface="Century Schoolbook" pitchFamily="18" charset="0"/>
            </a:endParaRPr>
          </a:p>
          <a:p>
            <a:pPr marL="0" indent="0">
              <a:buNone/>
            </a:pPr>
            <a:endParaRPr lang="en-GB" sz="2400" dirty="0" smtClean="0">
              <a:latin typeface="Century Schoolbook" pitchFamily="18" charset="0"/>
            </a:endParaRPr>
          </a:p>
          <a:p>
            <a:pPr marL="0" indent="0">
              <a:buNone/>
            </a:pPr>
            <a:r>
              <a:rPr lang="en-GB" sz="2400" dirty="0" smtClean="0">
                <a:latin typeface="Century Schoolbook" pitchFamily="18" charset="0"/>
              </a:rPr>
              <a:t>(The mineral graphite /ˈɡræfaɪt/ is an allotrope of carbon. It was named by Abraham Gottlob Werner in 1789 from the Ancient Greek γράφω (graphō), "to draw/write", for its use in pencils, where it is commonly called lead (not to be confused with the metallic element lead).</a:t>
            </a:r>
          </a:p>
          <a:p>
            <a:endParaRPr lang="en-GB" dirty="0"/>
          </a:p>
        </p:txBody>
      </p:sp>
      <p:pic>
        <p:nvPicPr>
          <p:cNvPr id="6146" name="Picture 2" descr="C:\Users\alannah.nicphaidin\Downloads\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532859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29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rmAutofit fontScale="92500" lnSpcReduction="10000"/>
          </a:bodyPr>
          <a:lstStyle/>
          <a:p>
            <a:pPr marL="0" indent="0">
              <a:buNone/>
            </a:pPr>
            <a:endParaRPr lang="en-GB" dirty="0">
              <a:latin typeface="Century Schoolbook" pitchFamily="18" charset="0"/>
            </a:endParaRPr>
          </a:p>
          <a:p>
            <a:pPr marL="0" indent="0">
              <a:buNone/>
            </a:pPr>
            <a:r>
              <a:rPr lang="en-GB" dirty="0">
                <a:latin typeface="Century Schoolbook" pitchFamily="18" charset="0"/>
              </a:rPr>
              <a:t> </a:t>
            </a:r>
            <a:r>
              <a:rPr lang="en-GB" dirty="0" smtClean="0">
                <a:latin typeface="Century Schoolbook" pitchFamily="18" charset="0"/>
              </a:rPr>
              <a:t>Accelerator </a:t>
            </a:r>
            <a:r>
              <a:rPr lang="en-GB" dirty="0">
                <a:latin typeface="Century Schoolbook" pitchFamily="18" charset="0"/>
              </a:rPr>
              <a:t>Mass Spectrometer for </a:t>
            </a:r>
            <a:r>
              <a:rPr lang="en-GB" baseline="30000" dirty="0">
                <a:latin typeface="Century Schoolbook" pitchFamily="18" charset="0"/>
              </a:rPr>
              <a:t>14</a:t>
            </a:r>
            <a:r>
              <a:rPr lang="en-GB" dirty="0">
                <a:latin typeface="Century Schoolbook" pitchFamily="18" charset="0"/>
              </a:rPr>
              <a:t>C.  The target wheel, shown above, holds the small aluminum targets of graphite (and iron). The targets are analyzed with an accelerator mass spectrometer.      </a:t>
            </a:r>
          </a:p>
          <a:p>
            <a:pPr marL="0" indent="0">
              <a:buNone/>
            </a:pPr>
            <a:r>
              <a:rPr lang="en-GB" dirty="0">
                <a:latin typeface="Century Schoolbook" pitchFamily="18" charset="0"/>
              </a:rPr>
              <a:t> </a:t>
            </a:r>
          </a:p>
          <a:p>
            <a:pPr marL="0" indent="0">
              <a:buNone/>
            </a:pPr>
            <a:r>
              <a:rPr lang="en-GB" dirty="0">
                <a:latin typeface="Century Schoolbook" pitchFamily="18" charset="0"/>
              </a:rPr>
              <a:t>Earth System Research Laboratory National Oceanic &amp; Atmospheric Administration  (NOAA)</a:t>
            </a:r>
          </a:p>
          <a:p>
            <a:pPr marL="0" indent="0">
              <a:buNone/>
            </a:pPr>
            <a:r>
              <a:rPr lang="en-GB" dirty="0">
                <a:latin typeface="Century Schoolbook" pitchFamily="18" charset="0"/>
              </a:rPr>
              <a:t>Global Monitoring </a:t>
            </a:r>
            <a:r>
              <a:rPr lang="en-GB" dirty="0" smtClean="0">
                <a:latin typeface="Century Schoolbook" pitchFamily="18" charset="0"/>
              </a:rPr>
              <a:t>Division </a:t>
            </a:r>
          </a:p>
          <a:p>
            <a:pPr marL="0" indent="0">
              <a:buNone/>
            </a:pPr>
            <a:endParaRPr lang="en-GB" dirty="0" smtClean="0">
              <a:latin typeface="Century Schoolbook" pitchFamily="18" charset="0"/>
            </a:endParaRPr>
          </a:p>
          <a:p>
            <a:pPr marL="0" indent="0">
              <a:buNone/>
            </a:pPr>
            <a:r>
              <a:rPr lang="en-GB" dirty="0" smtClean="0">
                <a:latin typeface="Century Schoolbook" pitchFamily="18" charset="0"/>
              </a:rPr>
              <a:t>(It’s not a home distillery)</a:t>
            </a:r>
            <a:endParaRPr lang="en-GB" dirty="0">
              <a:latin typeface="Century Schoolbook" pitchFamily="18" charset="0"/>
            </a:endParaRPr>
          </a:p>
          <a:p>
            <a:endParaRPr lang="en-GB"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96187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40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endParaRPr lang="en-GB" dirty="0"/>
          </a:p>
        </p:txBody>
      </p:sp>
      <p:sp>
        <p:nvSpPr>
          <p:cNvPr id="3" name="Content Placeholder 2"/>
          <p:cNvSpPr>
            <a:spLocks noGrp="1"/>
          </p:cNvSpPr>
          <p:nvPr>
            <p:ph idx="1"/>
          </p:nvPr>
        </p:nvSpPr>
        <p:spPr>
          <a:xfrm>
            <a:off x="457200" y="1196752"/>
            <a:ext cx="8229600" cy="4929411"/>
          </a:xfrm>
        </p:spPr>
        <p:txBody>
          <a:bodyPr>
            <a:normAutofit lnSpcReduction="10000"/>
          </a:bodyPr>
          <a:lstStyle/>
          <a:p>
            <a:pPr marL="0" indent="0">
              <a:buNone/>
            </a:pPr>
            <a:r>
              <a:rPr lang="en-GB" dirty="0">
                <a:latin typeface="Century Schoolbook" pitchFamily="18" charset="0"/>
              </a:rPr>
              <a:t>According to a statement released by Chinese Vice Commerce Minister Chen Jian, the government is willing to “support big Chinese companies who are willing to invest in North Korea to broaden the economic and trade cooperation with North Korea, to push the two sides to upgrade two-way trade and investment structures and study the feasibility of cooperation on big projects.”</a:t>
            </a:r>
          </a:p>
          <a:p>
            <a:endParaRPr lang="en-GB" dirty="0">
              <a:latin typeface="Century Schoolbook" pitchFamily="18" charset="0"/>
            </a:endParaRPr>
          </a:p>
          <a:p>
            <a:endParaRPr lang="en-GB" dirty="0"/>
          </a:p>
        </p:txBody>
      </p:sp>
    </p:spTree>
    <p:extLst>
      <p:ext uri="{BB962C8B-B14F-4D97-AF65-F5344CB8AC3E}">
        <p14:creationId xmlns:p14="http://schemas.microsoft.com/office/powerpoint/2010/main" val="37061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268760"/>
            <a:ext cx="8229600" cy="4857403"/>
          </a:xfrm>
        </p:spPr>
        <p:txBody>
          <a:bodyPr>
            <a:normAutofit lnSpcReduction="10000"/>
          </a:bodyPr>
          <a:lstStyle/>
          <a:p>
            <a:pPr marL="0" indent="0">
              <a:buNone/>
            </a:pPr>
            <a:r>
              <a:rPr lang="en-GB" dirty="0">
                <a:latin typeface="Century Schoolbook" pitchFamily="18" charset="0"/>
              </a:rPr>
              <a:t>While the actual potential of North Korea’s REE reserves is still unknown, speculators argue that it is likely to be aimed at North Korea’s mineral sector, which some estimate is worth more than $6 trillion — including a large number of rare earth metals. China does not currently adhere to the US and United Nations sanctions that restrict North Korea’s trade.</a:t>
            </a:r>
          </a:p>
        </p:txBody>
      </p:sp>
    </p:spTree>
    <p:extLst>
      <p:ext uri="{BB962C8B-B14F-4D97-AF65-F5344CB8AC3E}">
        <p14:creationId xmlns:p14="http://schemas.microsoft.com/office/powerpoint/2010/main" val="4073333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354162"/>
          </a:xfrm>
        </p:spPr>
        <p:txBody>
          <a:bodyPr>
            <a:normAutofit fontScale="90000"/>
          </a:bodyPr>
          <a:lstStyle/>
          <a:p>
            <a:r>
              <a:rPr lang="en-GB" dirty="0" smtClean="0">
                <a:latin typeface="Century Schoolbook" pitchFamily="18" charset="0"/>
              </a:rPr>
              <a:t>Korea Resources  (South Korea’s largest commodities developer)</a:t>
            </a:r>
            <a:br>
              <a:rPr lang="en-GB" dirty="0" smtClean="0">
                <a:latin typeface="Century Schoolbook" pitchFamily="18" charset="0"/>
              </a:rPr>
            </a:br>
            <a:endParaRPr lang="en-GB" dirty="0"/>
          </a:p>
        </p:txBody>
      </p:sp>
      <p:sp>
        <p:nvSpPr>
          <p:cNvPr id="3" name="Content Placeholder 2"/>
          <p:cNvSpPr>
            <a:spLocks noGrp="1"/>
          </p:cNvSpPr>
          <p:nvPr>
            <p:ph idx="1"/>
          </p:nvPr>
        </p:nvSpPr>
        <p:spPr>
          <a:xfrm>
            <a:off x="457200" y="1844824"/>
            <a:ext cx="8229600" cy="4281339"/>
          </a:xfrm>
        </p:spPr>
        <p:txBody>
          <a:bodyPr/>
          <a:lstStyle/>
          <a:p>
            <a:pPr marL="0" indent="0">
              <a:buNone/>
            </a:pPr>
            <a:r>
              <a:rPr lang="en-GB" dirty="0" smtClean="0">
                <a:latin typeface="Century Schoolbook" pitchFamily="18" charset="0"/>
              </a:rPr>
              <a:t>In </a:t>
            </a:r>
            <a:r>
              <a:rPr lang="en-GB" dirty="0">
                <a:latin typeface="Century Schoolbook" pitchFamily="18" charset="0"/>
              </a:rPr>
              <a:t>July 2012,investors learned that in 2011 South Korea’s state-owned commodities developer held talks in North Korea about a possible North-South project aimed at developing REE deposits.</a:t>
            </a:r>
          </a:p>
          <a:p>
            <a:endParaRPr lang="en-GB" dirty="0"/>
          </a:p>
        </p:txBody>
      </p:sp>
    </p:spTree>
    <p:extLst>
      <p:ext uri="{BB962C8B-B14F-4D97-AF65-F5344CB8AC3E}">
        <p14:creationId xmlns:p14="http://schemas.microsoft.com/office/powerpoint/2010/main" val="2015406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sz="3600" b="1" dirty="0" smtClean="0">
                <a:latin typeface="Century Schoolbook" pitchFamily="18" charset="0"/>
              </a:rPr>
              <a:t>GOVERNMENT DEPARTMENTS &amp; TRADE SPEAKERS PARTICIPATING:</a:t>
            </a:r>
            <a:r>
              <a:rPr lang="en-GB" dirty="0" smtClean="0"/>
              <a:t/>
            </a:r>
            <a:br>
              <a:rPr lang="en-GB" dirty="0" smtClean="0"/>
            </a:br>
            <a:endParaRPr lang="en-GB" dirty="0"/>
          </a:p>
        </p:txBody>
      </p:sp>
      <p:sp>
        <p:nvSpPr>
          <p:cNvPr id="3" name="Content Placeholder 2"/>
          <p:cNvSpPr>
            <a:spLocks noGrp="1"/>
          </p:cNvSpPr>
          <p:nvPr>
            <p:ph idx="1"/>
          </p:nvPr>
        </p:nvSpPr>
        <p:spPr>
          <a:xfrm>
            <a:off x="457200" y="1600200"/>
            <a:ext cx="8229600" cy="4997152"/>
          </a:xfrm>
        </p:spPr>
        <p:txBody>
          <a:bodyPr>
            <a:noAutofit/>
          </a:bodyPr>
          <a:lstStyle/>
          <a:p>
            <a:r>
              <a:rPr lang="en-GB" sz="2200" b="1" dirty="0" smtClean="0">
                <a:latin typeface="Century Schoolbook" pitchFamily="18" charset="0"/>
              </a:rPr>
              <a:t>Department </a:t>
            </a:r>
            <a:r>
              <a:rPr lang="en-GB" sz="2200" b="1" dirty="0">
                <a:latin typeface="Century Schoolbook" pitchFamily="18" charset="0"/>
              </a:rPr>
              <a:t>of State </a:t>
            </a:r>
            <a:r>
              <a:rPr lang="en-GB" sz="2200" dirty="0">
                <a:latin typeface="Century Schoolbook" pitchFamily="18" charset="0"/>
              </a:rPr>
              <a:t>(Terry Davis – DTCL &amp; Glenn Smith – DTCC</a:t>
            </a:r>
            <a:r>
              <a:rPr lang="en-GB" sz="2200" dirty="0" smtClean="0">
                <a:latin typeface="Century Schoolbook" pitchFamily="18" charset="0"/>
              </a:rPr>
              <a:t>)</a:t>
            </a:r>
          </a:p>
          <a:p>
            <a:r>
              <a:rPr lang="en-GB" sz="2200" b="1" dirty="0" smtClean="0">
                <a:latin typeface="Century Schoolbook" pitchFamily="18" charset="0"/>
              </a:rPr>
              <a:t>Department </a:t>
            </a:r>
            <a:r>
              <a:rPr lang="en-GB" sz="2200" b="1" dirty="0">
                <a:latin typeface="Century Schoolbook" pitchFamily="18" charset="0"/>
              </a:rPr>
              <a:t>of Commerce</a:t>
            </a:r>
            <a:r>
              <a:rPr lang="en-GB" sz="2200" dirty="0">
                <a:latin typeface="Century Schoolbook" pitchFamily="18" charset="0"/>
              </a:rPr>
              <a:t> (Gene Christiansen – Licensing &amp; Jonathan Barnes – OEE)</a:t>
            </a:r>
            <a:r>
              <a:rPr lang="en-GB" sz="2200" b="1" dirty="0">
                <a:latin typeface="Century Schoolbook" pitchFamily="18" charset="0"/>
              </a:rPr>
              <a:t>  </a:t>
            </a:r>
            <a:endParaRPr lang="en-GB" sz="2200" b="1" dirty="0" smtClean="0">
              <a:latin typeface="Century Schoolbook" pitchFamily="18" charset="0"/>
            </a:endParaRPr>
          </a:p>
          <a:p>
            <a:r>
              <a:rPr lang="en-GB" sz="2200" b="1" dirty="0" smtClean="0">
                <a:latin typeface="Century Schoolbook" pitchFamily="18" charset="0"/>
              </a:rPr>
              <a:t>Department </a:t>
            </a:r>
            <a:r>
              <a:rPr lang="en-GB" sz="2200" b="1" dirty="0">
                <a:latin typeface="Century Schoolbook" pitchFamily="18" charset="0"/>
              </a:rPr>
              <a:t>of </a:t>
            </a:r>
            <a:r>
              <a:rPr lang="en-GB" sz="2200" b="1" dirty="0" smtClean="0">
                <a:latin typeface="Century Schoolbook" pitchFamily="18" charset="0"/>
              </a:rPr>
              <a:t>Defence</a:t>
            </a:r>
            <a:r>
              <a:rPr lang="en-GB" sz="2200" dirty="0">
                <a:latin typeface="Century Schoolbook" pitchFamily="18" charset="0"/>
              </a:rPr>
              <a:t> (Kenneth Oukrop – DTSA</a:t>
            </a:r>
            <a:r>
              <a:rPr lang="en-GB" sz="2200" dirty="0" smtClean="0">
                <a:latin typeface="Century Schoolbook" pitchFamily="18" charset="0"/>
              </a:rPr>
              <a:t>)</a:t>
            </a:r>
            <a:r>
              <a:rPr lang="en-GB" sz="2200" dirty="0">
                <a:latin typeface="Century Schoolbook" pitchFamily="18" charset="0"/>
              </a:rPr>
              <a:t> </a:t>
            </a:r>
            <a:endParaRPr lang="en-GB" sz="2200" dirty="0" smtClean="0">
              <a:latin typeface="Century Schoolbook" pitchFamily="18" charset="0"/>
            </a:endParaRPr>
          </a:p>
          <a:p>
            <a:r>
              <a:rPr lang="en-GB" sz="2200" b="1" dirty="0" smtClean="0">
                <a:latin typeface="Century Schoolbook" pitchFamily="18" charset="0"/>
              </a:rPr>
              <a:t>Treasury </a:t>
            </a:r>
            <a:r>
              <a:rPr lang="en-GB" sz="2200" b="1" dirty="0">
                <a:latin typeface="Century Schoolbook" pitchFamily="18" charset="0"/>
              </a:rPr>
              <a:t>Department</a:t>
            </a:r>
            <a:r>
              <a:rPr lang="en-GB" sz="2200" dirty="0">
                <a:latin typeface="Century Schoolbook" pitchFamily="18" charset="0"/>
              </a:rPr>
              <a:t>(Jeremy Sasseur – OFAC</a:t>
            </a:r>
            <a:r>
              <a:rPr lang="en-GB" sz="2200" dirty="0" smtClean="0">
                <a:latin typeface="Century Schoolbook" pitchFamily="18" charset="0"/>
              </a:rPr>
              <a:t>)</a:t>
            </a:r>
            <a:r>
              <a:rPr lang="en-GB" sz="2200" dirty="0">
                <a:latin typeface="Century Schoolbook" pitchFamily="18" charset="0"/>
              </a:rPr>
              <a:t> </a:t>
            </a:r>
            <a:endParaRPr lang="en-GB" sz="2200" dirty="0" smtClean="0">
              <a:latin typeface="Century Schoolbook" pitchFamily="18" charset="0"/>
            </a:endParaRPr>
          </a:p>
          <a:p>
            <a:r>
              <a:rPr lang="en-GB" sz="2200" b="1" dirty="0" smtClean="0">
                <a:latin typeface="Century Schoolbook" pitchFamily="18" charset="0"/>
              </a:rPr>
              <a:t>Census </a:t>
            </a:r>
            <a:r>
              <a:rPr lang="en-GB" sz="2200" b="1" dirty="0">
                <a:latin typeface="Century Schoolbook" pitchFamily="18" charset="0"/>
              </a:rPr>
              <a:t>Bureau </a:t>
            </a:r>
            <a:r>
              <a:rPr lang="en-GB" sz="2200" dirty="0">
                <a:latin typeface="Century Schoolbook" pitchFamily="18" charset="0"/>
              </a:rPr>
              <a:t>(Joe Cortez</a:t>
            </a:r>
            <a:r>
              <a:rPr lang="en-GB" sz="2200" dirty="0" smtClean="0">
                <a:latin typeface="Century Schoolbook" pitchFamily="18" charset="0"/>
              </a:rPr>
              <a:t>)</a:t>
            </a:r>
            <a:r>
              <a:rPr lang="en-GB" sz="2200" dirty="0">
                <a:latin typeface="Century Schoolbook" pitchFamily="18" charset="0"/>
              </a:rPr>
              <a:t> </a:t>
            </a:r>
            <a:endParaRPr lang="en-GB" sz="2200" dirty="0" smtClean="0">
              <a:latin typeface="Century Schoolbook" pitchFamily="18" charset="0"/>
            </a:endParaRPr>
          </a:p>
          <a:p>
            <a:r>
              <a:rPr lang="en-GB" sz="2200" b="1" dirty="0" smtClean="0">
                <a:latin typeface="Century Schoolbook" pitchFamily="18" charset="0"/>
              </a:rPr>
              <a:t>Department </a:t>
            </a:r>
            <a:r>
              <a:rPr lang="en-GB" sz="2200" b="1" dirty="0">
                <a:latin typeface="Century Schoolbook" pitchFamily="18" charset="0"/>
              </a:rPr>
              <a:t>of Homeland Security </a:t>
            </a:r>
            <a:r>
              <a:rPr lang="en-GB" sz="2200" dirty="0">
                <a:latin typeface="Century Schoolbook" pitchFamily="18" charset="0"/>
              </a:rPr>
              <a:t>(</a:t>
            </a:r>
            <a:r>
              <a:rPr lang="en-GB" sz="2200" b="1" dirty="0">
                <a:latin typeface="Century Schoolbook" pitchFamily="18" charset="0"/>
              </a:rPr>
              <a:t>CBP</a:t>
            </a:r>
            <a:r>
              <a:rPr lang="en-GB" sz="2200" dirty="0">
                <a:latin typeface="Century Schoolbook" pitchFamily="18" charset="0"/>
              </a:rPr>
              <a:t> – Russ Morgan &amp; Joe Mitchell, and</a:t>
            </a:r>
            <a:r>
              <a:rPr lang="en-GB" sz="2200" b="1" dirty="0">
                <a:latin typeface="Century Schoolbook" pitchFamily="18" charset="0"/>
              </a:rPr>
              <a:t> ICE</a:t>
            </a:r>
            <a:r>
              <a:rPr lang="en-GB" sz="2200" dirty="0">
                <a:latin typeface="Century Schoolbook" pitchFamily="18" charset="0"/>
              </a:rPr>
              <a:t> – Jacqueline Metzger &amp; Jose </a:t>
            </a:r>
            <a:r>
              <a:rPr lang="en-GB" sz="2200" dirty="0" smtClean="0">
                <a:latin typeface="Century Schoolbook" pitchFamily="18" charset="0"/>
              </a:rPr>
              <a:t>Pagan)</a:t>
            </a:r>
          </a:p>
          <a:p>
            <a:r>
              <a:rPr lang="en-GB" sz="2200" b="1" dirty="0" smtClean="0">
                <a:latin typeface="Century Schoolbook" pitchFamily="18" charset="0"/>
              </a:rPr>
              <a:t>Baker </a:t>
            </a:r>
            <a:r>
              <a:rPr lang="en-GB" sz="2200" b="1" dirty="0">
                <a:latin typeface="Century Schoolbook" pitchFamily="18" charset="0"/>
              </a:rPr>
              <a:t>&amp; McKenzie </a:t>
            </a:r>
            <a:r>
              <a:rPr lang="en-GB" sz="2200" dirty="0">
                <a:latin typeface="Century Schoolbook" pitchFamily="18" charset="0"/>
              </a:rPr>
              <a:t>(Bart McMillan &amp; Jonathan Poling</a:t>
            </a:r>
            <a:r>
              <a:rPr lang="en-GB" sz="2200" dirty="0" smtClean="0">
                <a:latin typeface="Century Schoolbook" pitchFamily="18" charset="0"/>
              </a:rPr>
              <a:t>)</a:t>
            </a:r>
            <a:r>
              <a:rPr lang="en-GB" sz="2200" dirty="0">
                <a:latin typeface="Century Schoolbook" pitchFamily="18" charset="0"/>
              </a:rPr>
              <a:t>  </a:t>
            </a:r>
            <a:endParaRPr lang="en-GB" sz="2200" dirty="0" smtClean="0">
              <a:latin typeface="Century Schoolbook" pitchFamily="18" charset="0"/>
            </a:endParaRPr>
          </a:p>
          <a:p>
            <a:r>
              <a:rPr lang="en-GB" sz="2200" dirty="0">
                <a:latin typeface="Century Schoolbook" pitchFamily="18" charset="0"/>
              </a:rPr>
              <a:t> </a:t>
            </a:r>
            <a:r>
              <a:rPr lang="en-GB" sz="2200" b="1" dirty="0">
                <a:latin typeface="Century Schoolbook" pitchFamily="18" charset="0"/>
              </a:rPr>
              <a:t>Braumiller Law Group, PLLC</a:t>
            </a:r>
            <a:r>
              <a:rPr lang="en-GB" sz="2200" dirty="0">
                <a:latin typeface="Century Schoolbook" pitchFamily="18" charset="0"/>
              </a:rPr>
              <a:t> </a:t>
            </a:r>
            <a:r>
              <a:rPr lang="en-GB" sz="2200" b="1" dirty="0">
                <a:latin typeface="Century Schoolbook" pitchFamily="18" charset="0"/>
              </a:rPr>
              <a:t> </a:t>
            </a:r>
            <a:r>
              <a:rPr lang="en-GB" sz="2200" dirty="0">
                <a:latin typeface="Century Schoolbook" pitchFamily="18" charset="0"/>
              </a:rPr>
              <a:t>(Adrienne Braumiller &amp; Bruce Leeds) – Imports, and U.S. Trade</a:t>
            </a:r>
            <a:r>
              <a:rPr lang="en-GB" sz="2200" dirty="0" smtClean="0">
                <a:latin typeface="Century Schoolbook" pitchFamily="18" charset="0"/>
              </a:rPr>
              <a:t>.</a:t>
            </a:r>
            <a:endParaRPr lang="en-GB" sz="2200" dirty="0">
              <a:latin typeface="Century Schoolbook" pitchFamily="18" charset="0"/>
            </a:endParaRPr>
          </a:p>
        </p:txBody>
      </p:sp>
    </p:spTree>
    <p:extLst>
      <p:ext uri="{BB962C8B-B14F-4D97-AF65-F5344CB8AC3E}">
        <p14:creationId xmlns:p14="http://schemas.microsoft.com/office/powerpoint/2010/main" val="364148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p:cNvPicPr>
          <p:nvPr>
            <p:ph idx="1"/>
          </p:nvPr>
        </p:nvPicPr>
        <p:blipFill rotWithShape="1">
          <a:blip r:embed="rId2"/>
          <a:srcRect l="9288" t="10887" r="10991" b="29838"/>
          <a:stretch/>
        </p:blipFill>
        <p:spPr bwMode="auto">
          <a:xfrm>
            <a:off x="611560" y="654501"/>
            <a:ext cx="7775667" cy="526652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1860" t="82263" r="37820" b="11754"/>
          <a:stretch/>
        </p:blipFill>
        <p:spPr bwMode="auto">
          <a:xfrm>
            <a:off x="611560" y="5927948"/>
            <a:ext cx="2990850" cy="266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1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p:cNvPicPr>
          <p:nvPr>
            <p:ph idx="1"/>
          </p:nvPr>
        </p:nvPicPr>
        <p:blipFill rotWithShape="1">
          <a:blip r:embed="rId2"/>
          <a:srcRect l="12019" t="29914" r="14904" b="6837"/>
          <a:stretch/>
        </p:blipFill>
        <p:spPr bwMode="auto">
          <a:xfrm>
            <a:off x="611560" y="548680"/>
            <a:ext cx="7992888" cy="5577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3606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a:bodyPr>
          <a:lstStyle/>
          <a:p>
            <a:r>
              <a:rPr lang="en-GB" dirty="0" smtClean="0">
                <a:latin typeface="Century Schoolbook" pitchFamily="18" charset="0"/>
              </a:rPr>
              <a:t>US was the largest producer of REEs until the 2000’s</a:t>
            </a:r>
            <a:endParaRPr lang="en-GB" dirty="0"/>
          </a:p>
        </p:txBody>
      </p:sp>
      <p:sp>
        <p:nvSpPr>
          <p:cNvPr id="3" name="Content Placeholder 2"/>
          <p:cNvSpPr>
            <a:spLocks noGrp="1"/>
          </p:cNvSpPr>
          <p:nvPr>
            <p:ph idx="1"/>
          </p:nvPr>
        </p:nvSpPr>
        <p:spPr/>
        <p:txBody>
          <a:bodyPr/>
          <a:lstStyle/>
          <a:p>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36912"/>
            <a:ext cx="4680520" cy="335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635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buNone/>
            </a:pPr>
            <a:r>
              <a:rPr lang="en-GB" sz="2900" dirty="0" smtClean="0">
                <a:latin typeface="Century Schoolbook" pitchFamily="18" charset="0"/>
              </a:rPr>
              <a:t>Main </a:t>
            </a:r>
            <a:r>
              <a:rPr lang="en-GB" sz="2900" dirty="0">
                <a:latin typeface="Century Schoolbook" pitchFamily="18" charset="0"/>
              </a:rPr>
              <a:t>producers of REEs:  </a:t>
            </a:r>
            <a:endParaRPr lang="en-GB" sz="2900" dirty="0" smtClean="0">
              <a:latin typeface="Century Schoolbook" pitchFamily="18" charset="0"/>
            </a:endParaRPr>
          </a:p>
          <a:p>
            <a:pPr marL="0" indent="0">
              <a:buNone/>
            </a:pPr>
            <a:r>
              <a:rPr lang="en-GB" sz="2900" dirty="0" smtClean="0">
                <a:latin typeface="Century Schoolbook" pitchFamily="18" charset="0"/>
              </a:rPr>
              <a:t>1</a:t>
            </a:r>
            <a:r>
              <a:rPr lang="en-GB" sz="2900" baseline="30000" dirty="0" smtClean="0">
                <a:latin typeface="Century Schoolbook" pitchFamily="18" charset="0"/>
              </a:rPr>
              <a:t>st</a:t>
            </a:r>
            <a:r>
              <a:rPr lang="en-GB" sz="2900" dirty="0">
                <a:latin typeface="Century Schoolbook" pitchFamily="18" charset="0"/>
              </a:rPr>
              <a:t> Tier producer: China:  96% according to </a:t>
            </a:r>
            <a:r>
              <a:rPr lang="en-GB" sz="2900" dirty="0" smtClean="0">
                <a:latin typeface="Century Schoolbook" pitchFamily="18" charset="0"/>
              </a:rPr>
              <a:t>	USGS </a:t>
            </a:r>
            <a:r>
              <a:rPr lang="en-GB" sz="2900" dirty="0">
                <a:latin typeface="Century Schoolbook" pitchFamily="18" charset="0"/>
              </a:rPr>
              <a:t>in 2010;  </a:t>
            </a:r>
            <a:endParaRPr lang="en-GB" sz="2900" dirty="0" smtClean="0">
              <a:latin typeface="Century Schoolbook" pitchFamily="18" charset="0"/>
            </a:endParaRPr>
          </a:p>
          <a:p>
            <a:pPr marL="0" indent="0">
              <a:buNone/>
            </a:pPr>
            <a:r>
              <a:rPr lang="en-GB" sz="2900" dirty="0" smtClean="0">
                <a:latin typeface="Century Schoolbook" pitchFamily="18" charset="0"/>
              </a:rPr>
              <a:t>2</a:t>
            </a:r>
            <a:r>
              <a:rPr lang="en-GB" sz="2900" baseline="30000" dirty="0" smtClean="0">
                <a:latin typeface="Century Schoolbook" pitchFamily="18" charset="0"/>
              </a:rPr>
              <a:t>nd</a:t>
            </a:r>
            <a:r>
              <a:rPr lang="en-GB" sz="2900" dirty="0">
                <a:latin typeface="Century Schoolbook" pitchFamily="18" charset="0"/>
              </a:rPr>
              <a:t> Tier Producers:  US (has approximately </a:t>
            </a:r>
            <a:r>
              <a:rPr lang="en-GB" sz="2900" dirty="0" smtClean="0">
                <a:latin typeface="Century Schoolbook" pitchFamily="18" charset="0"/>
              </a:rPr>
              <a:t>	15</a:t>
            </a:r>
            <a:r>
              <a:rPr lang="en-GB" sz="2900" dirty="0">
                <a:latin typeface="Century Schoolbook" pitchFamily="18" charset="0"/>
              </a:rPr>
              <a:t>% of known deposits); Australia and </a:t>
            </a:r>
            <a:r>
              <a:rPr lang="en-GB" sz="2900" dirty="0" smtClean="0">
                <a:latin typeface="Century Schoolbook" pitchFamily="18" charset="0"/>
              </a:rPr>
              <a:t>	Canada</a:t>
            </a:r>
            <a:r>
              <a:rPr lang="en-GB" sz="2900" dirty="0">
                <a:latin typeface="Century Schoolbook" pitchFamily="18" charset="0"/>
              </a:rPr>
              <a:t>.  </a:t>
            </a:r>
            <a:endParaRPr lang="en-GB" sz="2900" dirty="0" smtClean="0">
              <a:latin typeface="Century Schoolbook" pitchFamily="18" charset="0"/>
            </a:endParaRPr>
          </a:p>
          <a:p>
            <a:pPr marL="0" indent="0">
              <a:buNone/>
            </a:pPr>
            <a:r>
              <a:rPr lang="en-GB" sz="2900" dirty="0" smtClean="0">
                <a:latin typeface="Century Schoolbook" pitchFamily="18" charset="0"/>
              </a:rPr>
              <a:t>Thus</a:t>
            </a:r>
            <a:r>
              <a:rPr lang="en-GB" sz="2900" dirty="0">
                <a:latin typeface="Century Schoolbook" pitchFamily="18" charset="0"/>
              </a:rPr>
              <a:t>, China is by far the largest producer with the largest known deposits in the world</a:t>
            </a:r>
            <a:r>
              <a:rPr lang="en-GB" sz="2900" dirty="0" smtClean="0">
                <a:latin typeface="Century Schoolbook" pitchFamily="18" charset="0"/>
              </a:rPr>
              <a:t>.</a:t>
            </a:r>
          </a:p>
          <a:p>
            <a:endParaRPr lang="en-GB" sz="3400" dirty="0">
              <a:latin typeface="Century Schoolbook" pitchFamily="18" charset="0"/>
            </a:endParaRPr>
          </a:p>
          <a:p>
            <a:endParaRPr lang="en-GB" sz="3400" dirty="0" smtClean="0">
              <a:latin typeface="Century Schoolbook" pitchFamily="18" charset="0"/>
            </a:endParaRPr>
          </a:p>
          <a:p>
            <a:endParaRPr lang="en-GB" sz="3400" dirty="0" smtClean="0">
              <a:latin typeface="Century Schoolbook"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221088"/>
            <a:ext cx="4032448"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6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r>
              <a:rPr lang="en-GB" dirty="0" smtClean="0">
                <a:latin typeface="Century Schoolbook" pitchFamily="18" charset="0"/>
              </a:rPr>
              <a:t>External political tensions – global tensions converging on scarce resources</a:t>
            </a:r>
            <a:r>
              <a:rPr lang="en-GB" dirty="0" smtClean="0"/>
              <a:t/>
            </a:r>
            <a:br>
              <a:rPr lang="en-GB" dirty="0" smtClean="0"/>
            </a:br>
            <a:endParaRPr lang="en-GB" dirty="0"/>
          </a:p>
        </p:txBody>
      </p:sp>
      <p:sp>
        <p:nvSpPr>
          <p:cNvPr id="3" name="Content Placeholder 2"/>
          <p:cNvSpPr>
            <a:spLocks noGrp="1"/>
          </p:cNvSpPr>
          <p:nvPr>
            <p:ph idx="1"/>
          </p:nvPr>
        </p:nvSpPr>
        <p:spPr>
          <a:xfrm>
            <a:off x="457200" y="2132856"/>
            <a:ext cx="8291264" cy="3993307"/>
          </a:xfrm>
        </p:spPr>
        <p:txBody>
          <a:bodyPr/>
          <a:lstStyle/>
          <a:p>
            <a:pPr marL="0" indent="0">
              <a:buNone/>
            </a:pPr>
            <a:r>
              <a:rPr lang="en-GB" dirty="0" smtClean="0">
                <a:latin typeface="Century Schoolbook" pitchFamily="18" charset="0"/>
              </a:rPr>
              <a:t>E.G</a:t>
            </a:r>
            <a:r>
              <a:rPr lang="en-GB" dirty="0">
                <a:latin typeface="Century Schoolbook" pitchFamily="18" charset="0"/>
              </a:rPr>
              <a:t>. China’s current political/defense “disagreement” with Japan over Senkaku Islands – banning export of REEs to Japan ….. and others</a:t>
            </a:r>
          </a:p>
          <a:p>
            <a:pPr marL="0" indent="0">
              <a:buNone/>
            </a:pPr>
            <a:endParaRPr lang="en-GB" dirty="0" smtClean="0">
              <a:latin typeface="Century Schoolbook" pitchFamily="18" charset="0"/>
            </a:endParaRPr>
          </a:p>
          <a:p>
            <a:pPr marL="0" indent="0">
              <a:buNone/>
            </a:pPr>
            <a:r>
              <a:rPr lang="en-GB" dirty="0" smtClean="0">
                <a:latin typeface="Century Schoolbook" pitchFamily="18" charset="0"/>
              </a:rPr>
              <a:t>Japanese </a:t>
            </a:r>
            <a:r>
              <a:rPr lang="en-GB" dirty="0">
                <a:latin typeface="Century Schoolbook" pitchFamily="18" charset="0"/>
              </a:rPr>
              <a:t>hybrid car manufacture suffering</a:t>
            </a:r>
          </a:p>
          <a:p>
            <a:pPr marL="0" indent="0">
              <a:buNone/>
            </a:pP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373216"/>
            <a:ext cx="3017408" cy="130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56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entury Schoolbook" pitchFamily="18" charset="0"/>
              </a:rPr>
              <a:t>Japan’s Minister of Economy was quoted recently saying</a:t>
            </a:r>
            <a:endParaRPr lang="en-GB" dirty="0">
              <a:latin typeface="Century Schoolbook" pitchFamily="18" charset="0"/>
            </a:endParaRPr>
          </a:p>
        </p:txBody>
      </p:sp>
      <p:sp>
        <p:nvSpPr>
          <p:cNvPr id="3" name="Content Placeholder 2"/>
          <p:cNvSpPr>
            <a:spLocks noGrp="1"/>
          </p:cNvSpPr>
          <p:nvPr>
            <p:ph idx="1"/>
          </p:nvPr>
        </p:nvSpPr>
        <p:spPr/>
        <p:txBody>
          <a:bodyPr>
            <a:normAutofit/>
          </a:bodyPr>
          <a:lstStyle/>
          <a:p>
            <a:pPr marL="0" indent="0">
              <a:buNone/>
            </a:pPr>
            <a:r>
              <a:rPr lang="en-GB" dirty="0" smtClean="0">
                <a:latin typeface="Century Schoolbook" pitchFamily="18" charset="0"/>
              </a:rPr>
              <a:t>“</a:t>
            </a:r>
            <a:r>
              <a:rPr lang="en-GB" dirty="0">
                <a:latin typeface="Century Schoolbook" pitchFamily="18" charset="0"/>
              </a:rPr>
              <a:t>China needs to understand that no country can prosper by dominating its resources...It’s only natural that China would want to use its resources strategically, but it needs to understand that the basic principle in trade is that you can only prosper if your partner is prosperous.”</a:t>
            </a:r>
          </a:p>
          <a:p>
            <a:endParaRPr lang="en-GB" dirty="0"/>
          </a:p>
        </p:txBody>
      </p:sp>
    </p:spTree>
    <p:extLst>
      <p:ext uri="{BB962C8B-B14F-4D97-AF65-F5344CB8AC3E}">
        <p14:creationId xmlns:p14="http://schemas.microsoft.com/office/powerpoint/2010/main" val="1067472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a:latin typeface="Century Schoolbook" pitchFamily="18" charset="0"/>
              </a:rPr>
              <a:t>Surprising Japan’s Toyota Motor Corporation has a 250-year strategic plan, Japan had no plan for the secure </a:t>
            </a:r>
            <a:r>
              <a:rPr lang="en-GB" dirty="0" smtClean="0">
                <a:latin typeface="Century Schoolbook" pitchFamily="18" charset="0"/>
              </a:rPr>
              <a:t>acquisition </a:t>
            </a:r>
            <a:r>
              <a:rPr lang="en-GB" dirty="0">
                <a:latin typeface="Century Schoolbook" pitchFamily="18" charset="0"/>
              </a:rPr>
              <a:t>of REEs until </a:t>
            </a:r>
            <a:r>
              <a:rPr lang="en-GB" dirty="0" smtClean="0">
                <a:latin typeface="Century Schoolbook" pitchFamily="18" charset="0"/>
              </a:rPr>
              <a:t>recently</a:t>
            </a:r>
          </a:p>
          <a:p>
            <a:pPr marL="0" indent="0">
              <a:buNone/>
            </a:pP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61048"/>
            <a:ext cx="324036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49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94322"/>
          </a:xfrm>
        </p:spPr>
        <p:txBody>
          <a:bodyPr>
            <a:normAutofit/>
          </a:bodyPr>
          <a:lstStyle/>
          <a:p>
            <a:r>
              <a:rPr lang="en-GB" dirty="0">
                <a:latin typeface="Century Schoolbook" pitchFamily="18" charset="0"/>
              </a:rPr>
              <a:t>Deposits in remote areas of Greenland – expected to be very large.  Will China muscle in on that market??</a:t>
            </a:r>
          </a:p>
        </p:txBody>
      </p:sp>
      <p:sp>
        <p:nvSpPr>
          <p:cNvPr id="3" name="Content Placeholder 2"/>
          <p:cNvSpPr>
            <a:spLocks noGrp="1"/>
          </p:cNvSpPr>
          <p:nvPr>
            <p:ph idx="1"/>
          </p:nvPr>
        </p:nvSpPr>
        <p:spPr>
          <a:xfrm>
            <a:off x="457200" y="3573016"/>
            <a:ext cx="8229600" cy="2553147"/>
          </a:xfrm>
        </p:spPr>
        <p:txBody>
          <a:bodyPr/>
          <a:lstStyle/>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462" y="3645024"/>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69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a:bodyPr>
          <a:lstStyle/>
          <a:p>
            <a:r>
              <a:rPr lang="en-GB" dirty="0">
                <a:latin typeface="Century Schoolbook" pitchFamily="18" charset="0"/>
              </a:rPr>
              <a:t>Potential to hide environmental problems, e.g. water pollution</a:t>
            </a:r>
          </a:p>
        </p:txBody>
      </p:sp>
      <p:sp>
        <p:nvSpPr>
          <p:cNvPr id="3" name="Content Placeholder 2"/>
          <p:cNvSpPr>
            <a:spLocks noGrp="1"/>
          </p:cNvSpPr>
          <p:nvPr>
            <p:ph idx="1"/>
          </p:nvPr>
        </p:nvSpPr>
        <p:spPr>
          <a:xfrm>
            <a:off x="457200" y="2924944"/>
            <a:ext cx="8229600" cy="3201219"/>
          </a:xfrm>
        </p:spPr>
        <p:txBody>
          <a:bodyPr/>
          <a:lstStyle/>
          <a:p>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068960"/>
            <a:ext cx="417646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098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entury Schoolbook" pitchFamily="18" charset="0"/>
              </a:rPr>
              <a:t>Dependent Bargaining</a:t>
            </a:r>
            <a:endParaRPr lang="en-GB" dirty="0">
              <a:latin typeface="Century Schoolbook" pitchFamily="18" charset="0"/>
            </a:endParaRPr>
          </a:p>
        </p:txBody>
      </p:sp>
      <p:sp>
        <p:nvSpPr>
          <p:cNvPr id="3" name="Content Placeholder 2"/>
          <p:cNvSpPr>
            <a:spLocks noGrp="1"/>
          </p:cNvSpPr>
          <p:nvPr>
            <p:ph idx="1"/>
          </p:nvPr>
        </p:nvSpPr>
        <p:spPr/>
        <p:txBody>
          <a:bodyPr/>
          <a:lstStyle/>
          <a:p>
            <a:pPr marL="0" indent="0">
              <a:buNone/>
            </a:pPr>
            <a:r>
              <a:rPr lang="en-GB" dirty="0" smtClean="0">
                <a:latin typeface="Century Schoolbook" pitchFamily="18" charset="0"/>
              </a:rPr>
              <a:t>Accept </a:t>
            </a:r>
            <a:r>
              <a:rPr lang="en-GB" dirty="0">
                <a:latin typeface="Century Schoolbook" pitchFamily="18" charset="0"/>
              </a:rPr>
              <a:t>the constraints of dependency and Transnational Enterprises (TNE) participation in energy contracts as givens but employ their political and technical abilities to obtain the best deal they perceive is available to the country.”</a:t>
            </a:r>
          </a:p>
        </p:txBody>
      </p:sp>
    </p:spTree>
    <p:extLst>
      <p:ext uri="{BB962C8B-B14F-4D97-AF65-F5344CB8AC3E}">
        <p14:creationId xmlns:p14="http://schemas.microsoft.com/office/powerpoint/2010/main" val="2192949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GB" dirty="0" smtClean="0">
                <a:latin typeface="Century Schoolbook" pitchFamily="18" charset="0"/>
              </a:rPr>
              <a:t>Important reasons why certain exports are controlled by the U.S. government, including</a:t>
            </a:r>
            <a:endParaRPr lang="en-GB" dirty="0">
              <a:latin typeface="Century Schoolbook" pitchFamily="18" charset="0"/>
            </a:endParaRPr>
          </a:p>
        </p:txBody>
      </p:sp>
      <p:sp>
        <p:nvSpPr>
          <p:cNvPr id="3" name="Content Placeholder 2"/>
          <p:cNvSpPr>
            <a:spLocks noGrp="1"/>
          </p:cNvSpPr>
          <p:nvPr>
            <p:ph idx="1"/>
          </p:nvPr>
        </p:nvSpPr>
        <p:spPr>
          <a:xfrm>
            <a:off x="539552" y="2204864"/>
            <a:ext cx="8229600" cy="3489251"/>
          </a:xfrm>
        </p:spPr>
        <p:txBody>
          <a:bodyPr/>
          <a:lstStyle/>
          <a:p>
            <a:pPr marL="0" indent="0">
              <a:buNone/>
            </a:pPr>
            <a:r>
              <a:rPr lang="en-GB" dirty="0" smtClean="0">
                <a:latin typeface="Century Schoolbook" pitchFamily="18" charset="0"/>
              </a:rPr>
              <a:t> </a:t>
            </a:r>
            <a:r>
              <a:rPr lang="en-GB" dirty="0">
                <a:latin typeface="Century Schoolbook" pitchFamily="18" charset="0"/>
              </a:rPr>
              <a:t>(1) national security; (2) foreign policy; (3) proliferation of weapons of mass destruction; (4) antiterrorism; and (5) protecting our valuable intellectual property and, thus, our livelihood.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725144"/>
            <a:ext cx="3528392" cy="20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835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GB" dirty="0"/>
          </a:p>
        </p:txBody>
      </p:sp>
      <p:sp>
        <p:nvSpPr>
          <p:cNvPr id="3" name="Content Placeholder 2"/>
          <p:cNvSpPr>
            <a:spLocks noGrp="1"/>
          </p:cNvSpPr>
          <p:nvPr>
            <p:ph idx="1"/>
          </p:nvPr>
        </p:nvSpPr>
        <p:spPr>
          <a:xfrm>
            <a:off x="457200" y="908720"/>
            <a:ext cx="8229600" cy="5217443"/>
          </a:xfrm>
        </p:spPr>
        <p:txBody>
          <a:bodyPr/>
          <a:lstStyle/>
          <a:p>
            <a:r>
              <a:rPr lang="en-GB" dirty="0">
                <a:latin typeface="Century Schoolbook" pitchFamily="18" charset="0"/>
              </a:rPr>
              <a:t>GM &amp; Hitachi formed a REE exploration company called Magnequench in </a:t>
            </a:r>
            <a:r>
              <a:rPr lang="en-GB" dirty="0" smtClean="0">
                <a:latin typeface="Century Schoolbook" pitchFamily="18" charset="0"/>
              </a:rPr>
              <a:t>1986</a:t>
            </a:r>
            <a:endParaRPr lang="en-GB" dirty="0">
              <a:latin typeface="Century Schoolbook" pitchFamily="18" charset="0"/>
            </a:endParaRPr>
          </a:p>
          <a:p>
            <a:r>
              <a:rPr lang="en-GB" dirty="0">
                <a:latin typeface="Century Schoolbook" pitchFamily="18" charset="0"/>
              </a:rPr>
              <a:t>DoD has its own report on the availability of REEs which is classified.</a:t>
            </a:r>
          </a:p>
          <a:p>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84984"/>
            <a:ext cx="39604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785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GB" dirty="0"/>
          </a:p>
        </p:txBody>
      </p:sp>
      <p:sp>
        <p:nvSpPr>
          <p:cNvPr id="3" name="Content Placeholder 2"/>
          <p:cNvSpPr>
            <a:spLocks noGrp="1"/>
          </p:cNvSpPr>
          <p:nvPr>
            <p:ph idx="1"/>
          </p:nvPr>
        </p:nvSpPr>
        <p:spPr>
          <a:xfrm>
            <a:off x="457200" y="980728"/>
            <a:ext cx="8229600" cy="5145435"/>
          </a:xfrm>
        </p:spPr>
        <p:txBody>
          <a:bodyPr/>
          <a:lstStyle/>
          <a:p>
            <a:r>
              <a:rPr lang="en-GB" dirty="0">
                <a:latin typeface="Century Schoolbook" pitchFamily="18" charset="0"/>
              </a:rPr>
              <a:t>The supply chain, and its protection, is of paramount importance to the US.</a:t>
            </a:r>
          </a:p>
          <a:p>
            <a:r>
              <a:rPr lang="en-GB" dirty="0">
                <a:latin typeface="Century Schoolbook" pitchFamily="18" charset="0"/>
              </a:rPr>
              <a:t>Government Departments, research institutes, private enterprise, and our allies will substantially depend on the US to ensure a reliable, secure and safe supply chain for their access to REEs. </a:t>
            </a:r>
          </a:p>
          <a:p>
            <a:endParaRPr lang="en-GB" dirty="0"/>
          </a:p>
        </p:txBody>
      </p:sp>
    </p:spTree>
    <p:extLst>
      <p:ext uri="{BB962C8B-B14F-4D97-AF65-F5344CB8AC3E}">
        <p14:creationId xmlns:p14="http://schemas.microsoft.com/office/powerpoint/2010/main" val="1953203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entury Schoolbook" pitchFamily="18" charset="0"/>
              </a:rPr>
              <a:t>Vulnerabilities in the </a:t>
            </a:r>
            <a:r>
              <a:rPr lang="en-GB" dirty="0" smtClean="0">
                <a:latin typeface="Century Schoolbook" pitchFamily="18" charset="0"/>
              </a:rPr>
              <a:t>Supply </a:t>
            </a:r>
            <a:r>
              <a:rPr lang="en-GB" dirty="0">
                <a:latin typeface="Century Schoolbook" pitchFamily="18" charset="0"/>
              </a:rPr>
              <a:t>C</a:t>
            </a:r>
            <a:r>
              <a:rPr lang="en-GB" dirty="0" smtClean="0">
                <a:latin typeface="Century Schoolbook" pitchFamily="18" charset="0"/>
              </a:rPr>
              <a:t>hain</a:t>
            </a:r>
            <a:endParaRPr lang="en-GB" dirty="0">
              <a:latin typeface="Century Schoolbook" pitchFamily="18" charset="0"/>
            </a:endParaRPr>
          </a:p>
        </p:txBody>
      </p:sp>
      <p:sp>
        <p:nvSpPr>
          <p:cNvPr id="3" name="Content Placeholder 2"/>
          <p:cNvSpPr>
            <a:spLocks noGrp="1"/>
          </p:cNvSpPr>
          <p:nvPr>
            <p:ph idx="1"/>
          </p:nvPr>
        </p:nvSpPr>
        <p:spPr/>
        <p:txBody>
          <a:bodyPr/>
          <a:lstStyle/>
          <a:p>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83654"/>
            <a:ext cx="4464496" cy="356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2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and </a:t>
            </a:r>
            <a:r>
              <a:rPr lang="en-GB" dirty="0" smtClean="0"/>
              <a:t>Emerging Technologies</a:t>
            </a:r>
            <a:endParaRPr lang="en-GB" dirty="0"/>
          </a:p>
        </p:txBody>
      </p:sp>
      <p:sp>
        <p:nvSpPr>
          <p:cNvPr id="3" name="Content Placeholder 2"/>
          <p:cNvSpPr>
            <a:spLocks noGrp="1"/>
          </p:cNvSpPr>
          <p:nvPr>
            <p:ph idx="1"/>
          </p:nvPr>
        </p:nvSpPr>
        <p:spPr/>
        <p:txBody>
          <a:bodyPr/>
          <a:lstStyle/>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257423"/>
            <a:ext cx="3888432" cy="361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5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92500"/>
          </a:bodyPr>
          <a:lstStyle/>
          <a:p>
            <a:r>
              <a:rPr lang="en-GB" dirty="0">
                <a:latin typeface="Century Schoolbook" pitchFamily="18" charset="0"/>
              </a:rPr>
              <a:t>Emerging economies – e.g. Ethiopia with its reliance of Wind Turbines &amp; Solar for </a:t>
            </a:r>
            <a:r>
              <a:rPr lang="en-GB" dirty="0" smtClean="0">
                <a:latin typeface="Century Schoolbook" pitchFamily="18" charset="0"/>
              </a:rPr>
              <a:t>energy supplies</a:t>
            </a:r>
            <a:r>
              <a:rPr lang="en-GB" dirty="0">
                <a:latin typeface="Century Schoolbook" pitchFamily="18" charset="0"/>
              </a:rPr>
              <a:t> </a:t>
            </a:r>
            <a:endParaRPr lang="en-GB" dirty="0" smtClean="0">
              <a:latin typeface="Century Schoolbook" pitchFamily="18" charset="0"/>
            </a:endParaRPr>
          </a:p>
          <a:p>
            <a:pPr marL="0" indent="0">
              <a:buNone/>
            </a:pPr>
            <a:r>
              <a:rPr lang="en-GB" dirty="0">
                <a:latin typeface="Century Schoolbook" pitchFamily="18" charset="0"/>
              </a:rPr>
              <a:t>	 </a:t>
            </a:r>
            <a:r>
              <a:rPr lang="en-GB" dirty="0">
                <a:latin typeface="Century Schoolbook" pitchFamily="18" charset="0"/>
                <a:hlinkClick r:id="rId2"/>
              </a:rPr>
              <a:t>http://</a:t>
            </a:r>
            <a:r>
              <a:rPr lang="en-GB" dirty="0" smtClean="0">
                <a:latin typeface="Century Schoolbook" pitchFamily="18" charset="0"/>
                <a:hlinkClick r:id="rId2"/>
              </a:rPr>
              <a:t>www.bbc.co.uk/news/world-africa-25153255</a:t>
            </a:r>
            <a:endParaRPr lang="en-GB" dirty="0">
              <a:latin typeface="Century Schoolbook" pitchFamily="18" charset="0"/>
            </a:endParaRPr>
          </a:p>
          <a:p>
            <a:r>
              <a:rPr lang="en-GB" dirty="0">
                <a:latin typeface="Century Schoolbook" pitchFamily="18" charset="0"/>
              </a:rPr>
              <a:t>Africa is world’s 2</a:t>
            </a:r>
            <a:r>
              <a:rPr lang="en-GB" baseline="30000" dirty="0">
                <a:latin typeface="Century Schoolbook" pitchFamily="18" charset="0"/>
              </a:rPr>
              <a:t>nd</a:t>
            </a:r>
            <a:r>
              <a:rPr lang="en-GB" dirty="0">
                <a:latin typeface="Century Schoolbook" pitchFamily="18" charset="0"/>
              </a:rPr>
              <a:t> largest continent with 54 independent countries from Algeria to Zimbabwe, and several protectorates (e.g. Canary Islands).  Largest country is Sudan, smallest country is Seychelles</a:t>
            </a:r>
          </a:p>
          <a:p>
            <a:endParaRPr lang="en-GB" dirty="0"/>
          </a:p>
        </p:txBody>
      </p:sp>
    </p:spTree>
    <p:extLst>
      <p:ext uri="{BB962C8B-B14F-4D97-AF65-F5344CB8AC3E}">
        <p14:creationId xmlns:p14="http://schemas.microsoft.com/office/powerpoint/2010/main" val="307237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entury Schoolbook" pitchFamily="18" charset="0"/>
              </a:rPr>
              <a:t>Why are we talking about Africa in the context of REEs?</a:t>
            </a:r>
          </a:p>
        </p:txBody>
      </p:sp>
      <p:sp>
        <p:nvSpPr>
          <p:cNvPr id="3" name="Content Placeholder 2"/>
          <p:cNvSpPr>
            <a:spLocks noGrp="1"/>
          </p:cNvSpPr>
          <p:nvPr>
            <p:ph idx="1"/>
          </p:nvPr>
        </p:nvSpPr>
        <p:spPr>
          <a:xfrm>
            <a:off x="494134" y="1424598"/>
            <a:ext cx="8229600" cy="4525963"/>
          </a:xfrm>
        </p:spPr>
        <p:txBody>
          <a:bodyPr>
            <a:normAutofit fontScale="85000" lnSpcReduction="10000"/>
          </a:bodyPr>
          <a:lstStyle/>
          <a:p>
            <a:r>
              <a:rPr lang="en-GB" dirty="0">
                <a:latin typeface="Century Schoolbook" pitchFamily="18" charset="0"/>
              </a:rPr>
              <a:t>Africa is the fastest growing continent in economic development terms with a growing population that is utilizing technology in its development at a phenomenal rate.  Thus, its expanding need for consistent and secure access to REEs will, in all probability, be very dependent on China for its supply.  What will China demand in return?  The sky is the limit.</a:t>
            </a:r>
          </a:p>
          <a:p>
            <a:r>
              <a:rPr lang="en-GB" dirty="0">
                <a:latin typeface="Century Schoolbook" pitchFamily="18" charset="0"/>
              </a:rPr>
              <a:t>Vulture Alley in Outer Mongolia – China’s Vulture Alley in Africa</a:t>
            </a:r>
          </a:p>
          <a:p>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013176"/>
            <a:ext cx="2952328"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917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GB" dirty="0"/>
          </a:p>
        </p:txBody>
      </p:sp>
      <p:sp>
        <p:nvSpPr>
          <p:cNvPr id="3" name="Content Placeholder 2"/>
          <p:cNvSpPr>
            <a:spLocks noGrp="1"/>
          </p:cNvSpPr>
          <p:nvPr>
            <p:ph idx="1"/>
          </p:nvPr>
        </p:nvSpPr>
        <p:spPr>
          <a:xfrm>
            <a:off x="457200" y="836712"/>
            <a:ext cx="8229600" cy="5289451"/>
          </a:xfrm>
        </p:spPr>
        <p:txBody>
          <a:bodyPr>
            <a:normAutofit lnSpcReduction="10000"/>
          </a:bodyPr>
          <a:lstStyle/>
          <a:p>
            <a:r>
              <a:rPr lang="en-GB" dirty="0">
                <a:latin typeface="Century Schoolbook" pitchFamily="18" charset="0"/>
              </a:rPr>
              <a:t>StartUpBus Africa Tour 2013:  </a:t>
            </a:r>
            <a:endParaRPr lang="en-GB" dirty="0" smtClean="0">
              <a:latin typeface="Century Schoolbook" pitchFamily="18" charset="0"/>
            </a:endParaRPr>
          </a:p>
          <a:p>
            <a:pPr marL="0" indent="0">
              <a:buNone/>
            </a:pPr>
            <a:r>
              <a:rPr lang="en-GB" dirty="0">
                <a:latin typeface="Century Schoolbook" pitchFamily="18" charset="0"/>
              </a:rPr>
              <a:t> </a:t>
            </a:r>
            <a:r>
              <a:rPr lang="en-GB" dirty="0">
                <a:latin typeface="Century Schoolbook" pitchFamily="18" charset="0"/>
                <a:hlinkClick r:id="rId2"/>
              </a:rPr>
              <a:t>http://www.bbc.co.uk/news/business-25095999</a:t>
            </a:r>
            <a:endParaRPr lang="en-GB" dirty="0">
              <a:latin typeface="Century Schoolbook" pitchFamily="18" charset="0"/>
            </a:endParaRPr>
          </a:p>
          <a:p>
            <a:r>
              <a:rPr lang="en-GB" dirty="0">
                <a:latin typeface="Century Schoolbook" pitchFamily="18" charset="0"/>
              </a:rPr>
              <a:t>Rwanda Buses used to teach </a:t>
            </a:r>
            <a:r>
              <a:rPr lang="en-GB" dirty="0" smtClean="0">
                <a:latin typeface="Century Schoolbook" pitchFamily="18" charset="0"/>
              </a:rPr>
              <a:t>IT skills</a:t>
            </a:r>
            <a:r>
              <a:rPr lang="en-GB" dirty="0">
                <a:latin typeface="Century Schoolbook" pitchFamily="18" charset="0"/>
              </a:rPr>
              <a:t>:  </a:t>
            </a:r>
            <a:endParaRPr lang="en-GB" dirty="0" smtClean="0">
              <a:latin typeface="Century Schoolbook" pitchFamily="18" charset="0"/>
            </a:endParaRPr>
          </a:p>
          <a:p>
            <a:pPr marL="0" indent="0">
              <a:buNone/>
            </a:pPr>
            <a:r>
              <a:rPr lang="en-GB" dirty="0" smtClean="0">
                <a:latin typeface="Century Schoolbook" pitchFamily="18" charset="0"/>
                <a:hlinkClick r:id="rId3"/>
              </a:rPr>
              <a:t>http</a:t>
            </a:r>
            <a:r>
              <a:rPr lang="en-GB" dirty="0">
                <a:latin typeface="Century Schoolbook" pitchFamily="18" charset="0"/>
                <a:hlinkClick r:id="rId3"/>
              </a:rPr>
              <a:t>://www.bbc.co.uk/news/business-24574998</a:t>
            </a:r>
            <a:r>
              <a:rPr lang="en-GB" dirty="0">
                <a:latin typeface="Century Schoolbook" pitchFamily="18" charset="0"/>
              </a:rPr>
              <a:t>  </a:t>
            </a:r>
          </a:p>
          <a:p>
            <a:r>
              <a:rPr lang="en-GB" dirty="0">
                <a:latin typeface="Century Schoolbook" pitchFamily="18" charset="0"/>
              </a:rPr>
              <a:t>Rwanda </a:t>
            </a:r>
            <a:r>
              <a:rPr lang="en-GB" dirty="0" smtClean="0">
                <a:latin typeface="Century Schoolbook" pitchFamily="18" charset="0"/>
              </a:rPr>
              <a:t>IT Revolution</a:t>
            </a:r>
            <a:r>
              <a:rPr lang="en-GB" dirty="0">
                <a:latin typeface="Century Schoolbook" pitchFamily="18" charset="0"/>
              </a:rPr>
              <a:t>  </a:t>
            </a:r>
            <a:endParaRPr lang="en-GB" dirty="0" smtClean="0">
              <a:latin typeface="Century Schoolbook" pitchFamily="18" charset="0"/>
            </a:endParaRPr>
          </a:p>
          <a:p>
            <a:pPr marL="0" indent="0">
              <a:buNone/>
            </a:pPr>
            <a:r>
              <a:rPr lang="en-GB" dirty="0" smtClean="0">
                <a:latin typeface="Century Schoolbook" pitchFamily="18" charset="0"/>
                <a:hlinkClick r:id="rId4"/>
              </a:rPr>
              <a:t>http</a:t>
            </a:r>
            <a:r>
              <a:rPr lang="en-GB" dirty="0">
                <a:latin typeface="Century Schoolbook" pitchFamily="18" charset="0"/>
                <a:hlinkClick r:id="rId4"/>
              </a:rPr>
              <a:t>://www.bbc.co.uk/news/business-24571624</a:t>
            </a:r>
            <a:r>
              <a:rPr lang="en-GB" dirty="0">
                <a:latin typeface="Century Schoolbook" pitchFamily="18" charset="0"/>
              </a:rPr>
              <a:t>  (1 laptop per child - targets knowledge economy)</a:t>
            </a:r>
          </a:p>
          <a:p>
            <a:endParaRPr lang="en-GB" dirty="0"/>
          </a:p>
        </p:txBody>
      </p:sp>
    </p:spTree>
    <p:extLst>
      <p:ext uri="{BB962C8B-B14F-4D97-AF65-F5344CB8AC3E}">
        <p14:creationId xmlns:p14="http://schemas.microsoft.com/office/powerpoint/2010/main" val="340082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entury Schoolbook" pitchFamily="18" charset="0"/>
              </a:rPr>
              <a:t>What other countries are doing?</a:t>
            </a:r>
            <a:endParaRPr lang="en-GB" dirty="0">
              <a:latin typeface="Century Schoolbook" pitchFamily="18"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Century Schoolbook" pitchFamily="18" charset="0"/>
              </a:rPr>
              <a:t>Germany</a:t>
            </a:r>
            <a:r>
              <a:rPr lang="en-GB" dirty="0">
                <a:latin typeface="Century Schoolbook" pitchFamily="18" charset="0"/>
              </a:rPr>
              <a:t>, for example, is building “strategic partnerships” with Mongolia, Namibia, Nigeria, Kazakhstan, South Africa, Chile, and</a:t>
            </a:r>
          </a:p>
          <a:p>
            <a:r>
              <a:rPr lang="en-GB" dirty="0">
                <a:latin typeface="Century Schoolbook" pitchFamily="18" charset="0"/>
              </a:rPr>
              <a:t>Peru to try to source rare earths.</a:t>
            </a:r>
          </a:p>
          <a:p>
            <a:r>
              <a:rPr lang="en-GB" dirty="0">
                <a:latin typeface="Century Schoolbook" pitchFamily="18" charset="0"/>
              </a:rPr>
              <a:t>Africa is being sources for REEs – many countries from South Africa to Sierra Leone are collaborating with other countries, especially </a:t>
            </a:r>
            <a:r>
              <a:rPr lang="en-GB" dirty="0" smtClean="0">
                <a:latin typeface="Century Schoolbook" pitchFamily="18" charset="0"/>
              </a:rPr>
              <a:t>China </a:t>
            </a:r>
            <a:r>
              <a:rPr lang="en-GB" dirty="0">
                <a:latin typeface="Century Schoolbook" pitchFamily="18" charset="0"/>
              </a:rPr>
              <a:t>to exploit deposits</a:t>
            </a:r>
          </a:p>
          <a:p>
            <a:endParaRPr lang="en-GB" dirty="0"/>
          </a:p>
        </p:txBody>
      </p:sp>
    </p:spTree>
    <p:extLst>
      <p:ext uri="{BB962C8B-B14F-4D97-AF65-F5344CB8AC3E}">
        <p14:creationId xmlns:p14="http://schemas.microsoft.com/office/powerpoint/2010/main" val="825661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latin typeface="Century Schoolbook" pitchFamily="18" charset="0"/>
              </a:rPr>
              <a:t>Environmental problems with mining – uranium in water supplies in China</a:t>
            </a:r>
          </a:p>
          <a:p>
            <a:pPr marL="0" indent="0">
              <a:buNone/>
            </a:pPr>
            <a:r>
              <a:rPr lang="en-GB" dirty="0">
                <a:latin typeface="Century Schoolbook" pitchFamily="18" charset="0"/>
              </a:rPr>
              <a:t>Internal political tensions – community unrest etc.</a:t>
            </a:r>
          </a:p>
          <a:p>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069" y="3645024"/>
            <a:ext cx="4912891" cy="255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37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GB" dirty="0"/>
          </a:p>
        </p:txBody>
      </p:sp>
      <p:sp>
        <p:nvSpPr>
          <p:cNvPr id="3" name="Content Placeholder 2"/>
          <p:cNvSpPr>
            <a:spLocks noGrp="1"/>
          </p:cNvSpPr>
          <p:nvPr>
            <p:ph idx="1"/>
          </p:nvPr>
        </p:nvSpPr>
        <p:spPr>
          <a:xfrm>
            <a:off x="457200" y="836712"/>
            <a:ext cx="8229600" cy="5289451"/>
          </a:xfrm>
        </p:spPr>
        <p:txBody>
          <a:bodyPr>
            <a:normAutofit lnSpcReduction="10000"/>
          </a:bodyPr>
          <a:lstStyle/>
          <a:p>
            <a:r>
              <a:rPr lang="en-GB" dirty="0" smtClean="0">
                <a:latin typeface="Century Schoolbook" pitchFamily="18" charset="0"/>
              </a:rPr>
              <a:t>China nationalized the mining of REEs, thus has complete government control over the deposits, mining, shipping and quantities etc.  It has restricted the export of REEs in 2010 and in 2012 held the export quantity steady.  On the other hand the US and other producers are depending on private enterprise to mine REEs.  The largest deposit in the US is in Mountain Pass, CA – which ceased production in 2002.</a:t>
            </a:r>
          </a:p>
          <a:p>
            <a:endParaRPr lang="en-GB" dirty="0"/>
          </a:p>
        </p:txBody>
      </p:sp>
    </p:spTree>
    <p:extLst>
      <p:ext uri="{BB962C8B-B14F-4D97-AF65-F5344CB8AC3E}">
        <p14:creationId xmlns:p14="http://schemas.microsoft.com/office/powerpoint/2010/main" val="2703199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en-GB" dirty="0" smtClean="0">
                <a:latin typeface="Century Schoolbook" pitchFamily="18" charset="0"/>
              </a:rPr>
              <a:t>The following abbreviations are often used:</a:t>
            </a:r>
            <a:r>
              <a:rPr lang="en-GB" dirty="0" smtClean="0"/>
              <a:t/>
            </a:r>
            <a:br>
              <a:rPr lang="en-GB" dirty="0" smtClean="0"/>
            </a:br>
            <a:endParaRPr lang="en-GB" dirty="0"/>
          </a:p>
        </p:txBody>
      </p:sp>
      <p:sp>
        <p:nvSpPr>
          <p:cNvPr id="3" name="Content Placeholder 2"/>
          <p:cNvSpPr>
            <a:spLocks noGrp="1"/>
          </p:cNvSpPr>
          <p:nvPr>
            <p:ph idx="1"/>
          </p:nvPr>
        </p:nvSpPr>
        <p:spPr>
          <a:xfrm>
            <a:off x="467544" y="1988840"/>
            <a:ext cx="8229600" cy="4525963"/>
          </a:xfrm>
        </p:spPr>
        <p:txBody>
          <a:bodyPr>
            <a:normAutofit fontScale="85000" lnSpcReduction="20000"/>
          </a:bodyPr>
          <a:lstStyle/>
          <a:p>
            <a:r>
              <a:rPr lang="en-GB" dirty="0" smtClean="0">
                <a:latin typeface="Century Schoolbook" pitchFamily="18" charset="0"/>
              </a:rPr>
              <a:t>RE </a:t>
            </a:r>
            <a:r>
              <a:rPr lang="en-GB" dirty="0">
                <a:latin typeface="Century Schoolbook" pitchFamily="18" charset="0"/>
              </a:rPr>
              <a:t>= rare earth</a:t>
            </a:r>
          </a:p>
          <a:p>
            <a:r>
              <a:rPr lang="en-GB" dirty="0">
                <a:latin typeface="Century Schoolbook" pitchFamily="18" charset="0"/>
              </a:rPr>
              <a:t>REM = rare-earth metals</a:t>
            </a:r>
          </a:p>
          <a:p>
            <a:r>
              <a:rPr lang="en-GB" dirty="0">
                <a:latin typeface="Century Schoolbook" pitchFamily="18" charset="0"/>
              </a:rPr>
              <a:t>REE = rare-earth elements</a:t>
            </a:r>
          </a:p>
          <a:p>
            <a:r>
              <a:rPr lang="en-GB" dirty="0">
                <a:latin typeface="Century Schoolbook" pitchFamily="18" charset="0"/>
              </a:rPr>
              <a:t>REO = rare-earth oxides</a:t>
            </a:r>
          </a:p>
          <a:p>
            <a:r>
              <a:rPr lang="en-GB" dirty="0">
                <a:latin typeface="Century Schoolbook" pitchFamily="18" charset="0"/>
              </a:rPr>
              <a:t>REY = rare-earth elements and yttrium</a:t>
            </a:r>
          </a:p>
          <a:p>
            <a:r>
              <a:rPr lang="en-GB" dirty="0">
                <a:latin typeface="Century Schoolbook" pitchFamily="18" charset="0"/>
              </a:rPr>
              <a:t>LREE = light rare earth elements (Sc, La, Ce, Pr, Nd, Pm, Sm, Eu, and Gd; also known as the cerium group)</a:t>
            </a:r>
          </a:p>
          <a:p>
            <a:r>
              <a:rPr lang="en-GB" dirty="0">
                <a:latin typeface="Century Schoolbook" pitchFamily="18" charset="0"/>
              </a:rPr>
              <a:t>HREE = heavy rare earth elements (Y, Tb, Dy, Ho, Er, Tm, Yb, and Lu; also known as the yttrium group)</a:t>
            </a:r>
          </a:p>
          <a:p>
            <a:endParaRPr lang="en-GB" dirty="0"/>
          </a:p>
        </p:txBody>
      </p:sp>
    </p:spTree>
    <p:extLst>
      <p:ext uri="{BB962C8B-B14F-4D97-AF65-F5344CB8AC3E}">
        <p14:creationId xmlns:p14="http://schemas.microsoft.com/office/powerpoint/2010/main" val="2784295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dirty="0">
                <a:latin typeface="Century Schoolbook" pitchFamily="18" charset="0"/>
              </a:rPr>
              <a:t>Sites that you can visit to learn more</a:t>
            </a:r>
          </a:p>
        </p:txBody>
      </p:sp>
      <p:sp>
        <p:nvSpPr>
          <p:cNvPr id="3" name="Content Placeholder 2"/>
          <p:cNvSpPr>
            <a:spLocks noGrp="1"/>
          </p:cNvSpPr>
          <p:nvPr>
            <p:ph idx="1"/>
          </p:nvPr>
        </p:nvSpPr>
        <p:spPr>
          <a:xfrm>
            <a:off x="457200" y="1340768"/>
            <a:ext cx="8229600" cy="4785395"/>
          </a:xfrm>
        </p:spPr>
        <p:txBody>
          <a:bodyPr>
            <a:normAutofit fontScale="77500" lnSpcReduction="20000"/>
          </a:bodyPr>
          <a:lstStyle/>
          <a:p>
            <a:r>
              <a:rPr lang="en-GB" dirty="0">
                <a:latin typeface="Century Schoolbook" pitchFamily="18" charset="0"/>
              </a:rPr>
              <a:t>Sandia Report July </a:t>
            </a:r>
            <a:r>
              <a:rPr lang="en-GB" dirty="0" smtClean="0">
                <a:latin typeface="Century Schoolbook" pitchFamily="18" charset="0"/>
              </a:rPr>
              <a:t>2012</a:t>
            </a:r>
            <a:r>
              <a:rPr lang="en-GB" dirty="0">
                <a:latin typeface="Century Schoolbook" pitchFamily="18" charset="0"/>
              </a:rPr>
              <a:t>: </a:t>
            </a:r>
            <a:endParaRPr lang="en-GB" dirty="0" smtClean="0">
              <a:latin typeface="Century Schoolbook" pitchFamily="18" charset="0"/>
            </a:endParaRPr>
          </a:p>
          <a:p>
            <a:pPr marL="0" indent="0">
              <a:buNone/>
            </a:pPr>
            <a:r>
              <a:rPr lang="en-GB" dirty="0" smtClean="0">
                <a:latin typeface="Century Schoolbook" pitchFamily="18" charset="0"/>
                <a:hlinkClick r:id="rId2"/>
              </a:rPr>
              <a:t>http</a:t>
            </a:r>
            <a:r>
              <a:rPr lang="en-GB" dirty="0">
                <a:latin typeface="Century Schoolbook" pitchFamily="18" charset="0"/>
                <a:hlinkClick r:id="rId2"/>
              </a:rPr>
              <a:t>://prod.sandia.gov/techlib/access-control.cgi/2012/126316.pdf</a:t>
            </a:r>
            <a:endParaRPr lang="en-GB" dirty="0">
              <a:latin typeface="Century Schoolbook" pitchFamily="18" charset="0"/>
            </a:endParaRPr>
          </a:p>
          <a:p>
            <a:r>
              <a:rPr lang="en-GB" dirty="0">
                <a:latin typeface="Century Schoolbook" pitchFamily="18" charset="0"/>
              </a:rPr>
              <a:t>DoE Report </a:t>
            </a:r>
            <a:r>
              <a:rPr lang="en-GB" dirty="0" smtClean="0">
                <a:latin typeface="Century Schoolbook" pitchFamily="18" charset="0"/>
              </a:rPr>
              <a:t>December 2011</a:t>
            </a:r>
            <a:r>
              <a:rPr lang="en-GB" dirty="0">
                <a:latin typeface="Century Schoolbook" pitchFamily="18" charset="0"/>
              </a:rPr>
              <a:t>:  </a:t>
            </a:r>
            <a:endParaRPr lang="en-GB" dirty="0" smtClean="0">
              <a:latin typeface="Century Schoolbook" pitchFamily="18" charset="0"/>
            </a:endParaRPr>
          </a:p>
          <a:p>
            <a:pPr marL="0" indent="0">
              <a:buNone/>
            </a:pPr>
            <a:r>
              <a:rPr lang="en-GB" dirty="0" smtClean="0">
                <a:latin typeface="Century Schoolbook" pitchFamily="18" charset="0"/>
                <a:hlinkClick r:id="rId3"/>
              </a:rPr>
              <a:t>http</a:t>
            </a:r>
            <a:r>
              <a:rPr lang="en-GB" dirty="0">
                <a:latin typeface="Century Schoolbook" pitchFamily="18" charset="0"/>
                <a:hlinkClick r:id="rId3"/>
              </a:rPr>
              <a:t>://energy.gov/sites/prod/files/DOE_CMS2011_FINAL_Full.pdf</a:t>
            </a:r>
            <a:endParaRPr lang="en-GB" dirty="0">
              <a:latin typeface="Century Schoolbook" pitchFamily="18" charset="0"/>
            </a:endParaRPr>
          </a:p>
          <a:p>
            <a:r>
              <a:rPr lang="en-GB" dirty="0">
                <a:latin typeface="Century Schoolbook" pitchFamily="18" charset="0"/>
              </a:rPr>
              <a:t>Rare Earth Investing news (North Korea): </a:t>
            </a:r>
            <a:endParaRPr lang="en-GB" dirty="0" smtClean="0">
              <a:latin typeface="Century Schoolbook" pitchFamily="18" charset="0"/>
            </a:endParaRPr>
          </a:p>
          <a:p>
            <a:pPr marL="0" indent="0">
              <a:buNone/>
            </a:pPr>
            <a:r>
              <a:rPr lang="en-GB" dirty="0" smtClean="0">
                <a:latin typeface="Century Schoolbook" pitchFamily="18" charset="0"/>
                <a:hlinkClick r:id="rId4"/>
              </a:rPr>
              <a:t>http</a:t>
            </a:r>
            <a:r>
              <a:rPr lang="en-GB" dirty="0">
                <a:latin typeface="Century Schoolbook" pitchFamily="18" charset="0"/>
                <a:hlinkClick r:id="rId4"/>
              </a:rPr>
              <a:t>://</a:t>
            </a:r>
            <a:r>
              <a:rPr lang="en-GB" dirty="0" smtClean="0">
                <a:latin typeface="Century Schoolbook" pitchFamily="18" charset="0"/>
                <a:hlinkClick r:id="rId4"/>
              </a:rPr>
              <a:t>rareearthinvestingnews.com/7722-north-korea-rare-earth-powerhouse-china-reserves-supply-market.html</a:t>
            </a:r>
            <a:endParaRPr lang="en-GB" dirty="0" smtClean="0">
              <a:latin typeface="Century Schoolbook" pitchFamily="18" charset="0"/>
            </a:endParaRPr>
          </a:p>
          <a:p>
            <a:r>
              <a:rPr lang="en-GB" dirty="0" smtClean="0">
                <a:latin typeface="Century Schoolbook" pitchFamily="18" charset="0"/>
              </a:rPr>
              <a:t>Lt Col, Eugene V. Becker’s Masters’ Thesis  USAF</a:t>
            </a:r>
          </a:p>
          <a:p>
            <a:pPr marL="0" indent="0">
              <a:buNone/>
            </a:pPr>
            <a:r>
              <a:rPr lang="en-GB" dirty="0" smtClean="0">
                <a:hlinkClick r:id="rId5"/>
              </a:rPr>
              <a:t>http</a:t>
            </a:r>
            <a:r>
              <a:rPr lang="en-GB" dirty="0">
                <a:hlinkClick r:id="rId5"/>
              </a:rPr>
              <a:t>://www.dtic.mil/dtic/tr/fulltext/u2/a545604.pdf</a:t>
            </a:r>
            <a:endParaRPr lang="en-GB" dirty="0">
              <a:latin typeface="Century Schoolbook" pitchFamily="18" charset="0"/>
            </a:endParaRPr>
          </a:p>
          <a:p>
            <a:endParaRPr lang="en-GB" dirty="0"/>
          </a:p>
        </p:txBody>
      </p:sp>
    </p:spTree>
    <p:extLst>
      <p:ext uri="{BB962C8B-B14F-4D97-AF65-F5344CB8AC3E}">
        <p14:creationId xmlns:p14="http://schemas.microsoft.com/office/powerpoint/2010/main" val="4145728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entury Schoolbook" pitchFamily="18" charset="0"/>
              </a:rPr>
              <a:t>More sites </a:t>
            </a:r>
            <a:r>
              <a:rPr lang="en-GB" dirty="0">
                <a:latin typeface="Century Schoolbook" pitchFamily="18" charset="0"/>
              </a:rPr>
              <a:t>that you can visit to learn more</a:t>
            </a:r>
          </a:p>
        </p:txBody>
      </p:sp>
      <p:sp>
        <p:nvSpPr>
          <p:cNvPr id="3" name="Content Placeholder 2"/>
          <p:cNvSpPr>
            <a:spLocks noGrp="1"/>
          </p:cNvSpPr>
          <p:nvPr>
            <p:ph idx="1"/>
          </p:nvPr>
        </p:nvSpPr>
        <p:spPr>
          <a:xfrm>
            <a:off x="457200" y="1600200"/>
            <a:ext cx="8229600" cy="4925144"/>
          </a:xfrm>
        </p:spPr>
        <p:txBody>
          <a:bodyPr>
            <a:normAutofit fontScale="62500" lnSpcReduction="20000"/>
          </a:bodyPr>
          <a:lstStyle/>
          <a:p>
            <a:r>
              <a:rPr lang="en-GB" dirty="0">
                <a:latin typeface="Century Schoolbook" pitchFamily="18" charset="0"/>
              </a:rPr>
              <a:t>Rare Earth Elements 101  </a:t>
            </a:r>
            <a:endParaRPr lang="en-GB" dirty="0" smtClean="0">
              <a:latin typeface="Century Schoolbook" pitchFamily="18" charset="0"/>
            </a:endParaRPr>
          </a:p>
          <a:p>
            <a:pPr marL="0" indent="0">
              <a:buNone/>
            </a:pPr>
            <a:r>
              <a:rPr lang="en-GB" dirty="0" smtClean="0">
                <a:latin typeface="Century Schoolbook" pitchFamily="18" charset="0"/>
                <a:hlinkClick r:id="rId2"/>
              </a:rPr>
              <a:t>http</a:t>
            </a:r>
            <a:r>
              <a:rPr lang="en-GB" dirty="0">
                <a:latin typeface="Century Schoolbook" pitchFamily="18" charset="0"/>
                <a:hlinkClick r:id="rId2"/>
              </a:rPr>
              <a:t>://www.iamgold.com/files/REE101.pdf</a:t>
            </a:r>
            <a:endParaRPr lang="en-GB" dirty="0">
              <a:latin typeface="Century Schoolbook" pitchFamily="18" charset="0"/>
            </a:endParaRPr>
          </a:p>
          <a:p>
            <a:r>
              <a:rPr lang="en-GB" dirty="0">
                <a:latin typeface="Century Schoolbook" pitchFamily="18" charset="0"/>
              </a:rPr>
              <a:t>U.S. Geological Survey:  </a:t>
            </a:r>
            <a:endParaRPr lang="en-GB" dirty="0" smtClean="0">
              <a:latin typeface="Century Schoolbook" pitchFamily="18" charset="0"/>
            </a:endParaRPr>
          </a:p>
          <a:p>
            <a:pPr marL="0" indent="0">
              <a:buNone/>
            </a:pPr>
            <a:r>
              <a:rPr lang="en-GB" dirty="0" smtClean="0">
                <a:latin typeface="Century Schoolbook" pitchFamily="18" charset="0"/>
                <a:hlinkClick r:id="rId3"/>
              </a:rPr>
              <a:t>http</a:t>
            </a:r>
            <a:r>
              <a:rPr lang="en-GB" dirty="0">
                <a:latin typeface="Century Schoolbook" pitchFamily="18" charset="0"/>
                <a:hlinkClick r:id="rId3"/>
              </a:rPr>
              <a:t>://www.usgs.gov/newsroom/article.asp?ID=2642&amp;from=rss_home#.Upt_gHDIaQA</a:t>
            </a:r>
            <a:endParaRPr lang="en-GB" dirty="0">
              <a:latin typeface="Century Schoolbook" pitchFamily="18" charset="0"/>
            </a:endParaRPr>
          </a:p>
          <a:p>
            <a:r>
              <a:rPr lang="en-GB" dirty="0">
                <a:latin typeface="Century Schoolbook" pitchFamily="18" charset="0"/>
              </a:rPr>
              <a:t>U.S. Geological Service:  </a:t>
            </a:r>
            <a:endParaRPr lang="en-GB" dirty="0" smtClean="0">
              <a:latin typeface="Century Schoolbook" pitchFamily="18" charset="0"/>
            </a:endParaRPr>
          </a:p>
          <a:p>
            <a:pPr marL="0" indent="0">
              <a:buNone/>
            </a:pPr>
            <a:r>
              <a:rPr lang="en-GB" dirty="0" smtClean="0">
                <a:latin typeface="Century Schoolbook" pitchFamily="18" charset="0"/>
                <a:hlinkClick r:id="rId4"/>
              </a:rPr>
              <a:t>http</a:t>
            </a:r>
            <a:r>
              <a:rPr lang="en-GB" dirty="0">
                <a:latin typeface="Century Schoolbook" pitchFamily="18" charset="0"/>
                <a:hlinkClick r:id="rId4"/>
              </a:rPr>
              <a:t>://gallery.usgs.gov/audio/corecast/ep137/20101117_137_REE_Report.mp3</a:t>
            </a:r>
            <a:r>
              <a:rPr lang="en-GB" dirty="0">
                <a:latin typeface="Century Schoolbook" pitchFamily="18" charset="0"/>
              </a:rPr>
              <a:t> </a:t>
            </a:r>
          </a:p>
          <a:p>
            <a:r>
              <a:rPr lang="en-GB" dirty="0">
                <a:latin typeface="Century Schoolbook" pitchFamily="18" charset="0"/>
              </a:rPr>
              <a:t>Rare Earths Statistics &amp; Information:  </a:t>
            </a:r>
            <a:endParaRPr lang="en-GB" dirty="0" smtClean="0">
              <a:latin typeface="Century Schoolbook" pitchFamily="18" charset="0"/>
            </a:endParaRPr>
          </a:p>
          <a:p>
            <a:pPr marL="0" indent="0">
              <a:buNone/>
            </a:pPr>
            <a:r>
              <a:rPr lang="en-GB" dirty="0" smtClean="0">
                <a:latin typeface="Century Schoolbook" pitchFamily="18" charset="0"/>
                <a:hlinkClick r:id="rId5"/>
              </a:rPr>
              <a:t>http</a:t>
            </a:r>
            <a:r>
              <a:rPr lang="en-GB" dirty="0">
                <a:latin typeface="Century Schoolbook" pitchFamily="18" charset="0"/>
                <a:hlinkClick r:id="rId5"/>
              </a:rPr>
              <a:t>://minerals.usgs.gov/minerals/pubs/commodity/rare_earths/</a:t>
            </a:r>
            <a:endParaRPr lang="en-GB" dirty="0">
              <a:latin typeface="Century Schoolbook" pitchFamily="18" charset="0"/>
            </a:endParaRPr>
          </a:p>
          <a:p>
            <a:r>
              <a:rPr lang="en-GB" dirty="0">
                <a:latin typeface="Century Schoolbook" pitchFamily="18" charset="0"/>
              </a:rPr>
              <a:t>A Summary of Domestic Deposits and a Global Perspective: </a:t>
            </a:r>
            <a:endParaRPr lang="en-GB" dirty="0" smtClean="0">
              <a:latin typeface="Century Schoolbook" pitchFamily="18" charset="0"/>
            </a:endParaRPr>
          </a:p>
          <a:p>
            <a:pPr marL="0" indent="0">
              <a:buNone/>
            </a:pPr>
            <a:r>
              <a:rPr lang="en-GB" dirty="0" smtClean="0">
                <a:latin typeface="Century Schoolbook" pitchFamily="18" charset="0"/>
                <a:hlinkClick r:id="rId6"/>
              </a:rPr>
              <a:t>http</a:t>
            </a:r>
            <a:r>
              <a:rPr lang="en-GB" dirty="0">
                <a:latin typeface="Century Schoolbook" pitchFamily="18" charset="0"/>
                <a:hlinkClick r:id="rId6"/>
              </a:rPr>
              <a:t>://pubs.usgs.gov/sir/2010/5220/</a:t>
            </a:r>
            <a:endParaRPr lang="en-GB" dirty="0">
              <a:latin typeface="Century Schoolbook" pitchFamily="18" charset="0"/>
            </a:endParaRPr>
          </a:p>
          <a:p>
            <a:r>
              <a:rPr lang="en-GB" dirty="0">
                <a:latin typeface="Century Schoolbook" pitchFamily="18" charset="0"/>
              </a:rPr>
              <a:t>JOINT ADVANCED WARFIGHTING SCHOOL  Thesis: </a:t>
            </a:r>
            <a:endParaRPr lang="en-GB" dirty="0" smtClean="0">
              <a:latin typeface="Century Schoolbook" pitchFamily="18" charset="0"/>
            </a:endParaRPr>
          </a:p>
          <a:p>
            <a:pPr marL="0" indent="0">
              <a:buNone/>
            </a:pPr>
            <a:r>
              <a:rPr lang="en-GB" dirty="0" smtClean="0">
                <a:latin typeface="Century Schoolbook" pitchFamily="18" charset="0"/>
                <a:hlinkClick r:id="rId7"/>
              </a:rPr>
              <a:t>http</a:t>
            </a:r>
            <a:r>
              <a:rPr lang="en-GB" dirty="0">
                <a:latin typeface="Century Schoolbook" pitchFamily="18" charset="0"/>
                <a:hlinkClick r:id="rId7"/>
              </a:rPr>
              <a:t>://www.dtic.mil/dtic/tr/fulltext/u2/a545604.pdf</a:t>
            </a:r>
            <a:endParaRPr lang="en-GB" dirty="0">
              <a:latin typeface="Century Schoolbook" pitchFamily="18" charset="0"/>
            </a:endParaRPr>
          </a:p>
          <a:p>
            <a:endParaRPr lang="en-GB" dirty="0"/>
          </a:p>
        </p:txBody>
      </p:sp>
    </p:spTree>
    <p:extLst>
      <p:ext uri="{BB962C8B-B14F-4D97-AF65-F5344CB8AC3E}">
        <p14:creationId xmlns:p14="http://schemas.microsoft.com/office/powerpoint/2010/main" val="1186543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Schoolbook" pitchFamily="18" charset="0"/>
              </a:rPr>
              <a:t>"Partnering for Compliance™"</a:t>
            </a:r>
            <a:endParaRPr lang="en-GB" dirty="0">
              <a:latin typeface="Century Schoolbook" pitchFamily="18" charset="0"/>
            </a:endParaRPr>
          </a:p>
        </p:txBody>
      </p:sp>
      <p:sp>
        <p:nvSpPr>
          <p:cNvPr id="3" name="Content Placeholder 2"/>
          <p:cNvSpPr>
            <a:spLocks noGrp="1"/>
          </p:cNvSpPr>
          <p:nvPr>
            <p:ph idx="1"/>
          </p:nvPr>
        </p:nvSpPr>
        <p:spPr/>
        <p:txBody>
          <a:bodyPr/>
          <a:lstStyle/>
          <a:p>
            <a:r>
              <a:rPr lang="en-GB" dirty="0">
                <a:latin typeface="Century Schoolbook" pitchFamily="18" charset="0"/>
              </a:rPr>
              <a:t> </a:t>
            </a:r>
            <a:r>
              <a:rPr lang="en-GB" dirty="0" smtClean="0">
                <a:latin typeface="Century Schoolbook" pitchFamily="18" charset="0"/>
              </a:rPr>
              <a:t>Phone Number: </a:t>
            </a:r>
          </a:p>
          <a:p>
            <a:pPr marL="0" indent="0">
              <a:buNone/>
            </a:pPr>
            <a:r>
              <a:rPr lang="en-GB" dirty="0">
                <a:latin typeface="Century Schoolbook" pitchFamily="18" charset="0"/>
              </a:rPr>
              <a:t>	</a:t>
            </a:r>
            <a:r>
              <a:rPr lang="en-GB" sz="2400" dirty="0" smtClean="0">
                <a:latin typeface="Century Schoolbook" pitchFamily="18" charset="0"/>
              </a:rPr>
              <a:t>(321) 952-2978</a:t>
            </a:r>
          </a:p>
          <a:p>
            <a:r>
              <a:rPr lang="en-GB" dirty="0">
                <a:latin typeface="Century Schoolbook" pitchFamily="18" charset="0"/>
              </a:rPr>
              <a:t> </a:t>
            </a:r>
            <a:r>
              <a:rPr lang="en-GB" dirty="0" smtClean="0">
                <a:latin typeface="Century Schoolbook" pitchFamily="18" charset="0"/>
              </a:rPr>
              <a:t>Email:</a:t>
            </a:r>
          </a:p>
          <a:p>
            <a:pPr marL="0" indent="0">
              <a:buNone/>
            </a:pPr>
            <a:r>
              <a:rPr lang="en-GB" dirty="0">
                <a:latin typeface="Century Schoolbook" pitchFamily="18" charset="0"/>
              </a:rPr>
              <a:t>	</a:t>
            </a:r>
            <a:r>
              <a:rPr lang="en-GB" sz="2400" dirty="0" smtClean="0">
                <a:latin typeface="Century Schoolbook" pitchFamily="18" charset="0"/>
              </a:rPr>
              <a:t>Ailish@PartneringForCompliance.org</a:t>
            </a:r>
          </a:p>
          <a:p>
            <a:r>
              <a:rPr lang="en-GB" dirty="0" smtClean="0">
                <a:latin typeface="Century Schoolbook" pitchFamily="18" charset="0"/>
              </a:rPr>
              <a:t>Website:</a:t>
            </a:r>
          </a:p>
          <a:p>
            <a:pPr marL="0" indent="0">
              <a:buNone/>
            </a:pPr>
            <a:r>
              <a:rPr lang="en-GB" dirty="0">
                <a:latin typeface="Century Schoolbook" pitchFamily="18" charset="0"/>
              </a:rPr>
              <a:t>	 </a:t>
            </a:r>
            <a:r>
              <a:rPr lang="en-GB" sz="2400" dirty="0" smtClean="0">
                <a:latin typeface="Century Schoolbook" pitchFamily="18" charset="0"/>
                <a:hlinkClick r:id="rId2"/>
              </a:rPr>
              <a:t>http://www.PartneringForComplianc</a:t>
            </a:r>
            <a:r>
              <a:rPr lang="en-GB" sz="2400" dirty="0" smtClean="0">
                <a:solidFill>
                  <a:schemeClr val="bg1"/>
                </a:solidFill>
                <a:latin typeface="Century Schoolbook" pitchFamily="18" charset="0"/>
                <a:hlinkClick r:id="rId2"/>
              </a:rPr>
              <a:t>	</a:t>
            </a:r>
            <a:r>
              <a:rPr lang="en-GB" sz="2400" dirty="0" smtClean="0">
                <a:latin typeface="Century Schoolbook" pitchFamily="18" charset="0"/>
                <a:hlinkClick r:id="rId2"/>
              </a:rPr>
              <a:t>e.org</a:t>
            </a:r>
            <a:r>
              <a:rPr lang="en-GB" sz="2400" dirty="0" smtClean="0">
                <a:hlinkClick r:id="rId2"/>
              </a:rPr>
              <a:t>/</a:t>
            </a:r>
            <a:r>
              <a:rPr lang="en-GB" sz="2400" dirty="0" smtClean="0"/>
              <a:t>  </a:t>
            </a:r>
            <a:endParaRPr lang="en-GB" sz="2400" dirty="0"/>
          </a:p>
        </p:txBody>
      </p:sp>
    </p:spTree>
    <p:extLst>
      <p:ext uri="{BB962C8B-B14F-4D97-AF65-F5344CB8AC3E}">
        <p14:creationId xmlns:p14="http://schemas.microsoft.com/office/powerpoint/2010/main" val="1079974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22530" name="Picture 2" descr="C:\Users\alannah.nicphaidin\Downloads\Xmas Card Fr. Xmas &amp; ch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967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sp>
        <p:nvSpPr>
          <p:cNvPr id="3" name="Content Placeholder 2"/>
          <p:cNvSpPr>
            <a:spLocks noGrp="1"/>
          </p:cNvSpPr>
          <p:nvPr>
            <p:ph idx="1"/>
          </p:nvPr>
        </p:nvSpPr>
        <p:spPr/>
        <p:txBody>
          <a:bodyPr/>
          <a:lstStyle/>
          <a:p>
            <a:endParaRPr lang="en-GB"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500313"/>
            <a:ext cx="5760639" cy="337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474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latin typeface="Century Schoolbook" pitchFamily="18" charset="0"/>
              </a:rPr>
              <a:t>Rare </a:t>
            </a:r>
            <a:r>
              <a:rPr lang="en-GB" dirty="0">
                <a:latin typeface="Century Schoolbook" pitchFamily="18" charset="0"/>
              </a:rPr>
              <a:t>Earths Expected to be in Short Supply in the next 15 </a:t>
            </a:r>
            <a:r>
              <a:rPr lang="en-GB" dirty="0" smtClean="0">
                <a:latin typeface="Century Schoolbook" pitchFamily="18" charset="0"/>
              </a:rPr>
              <a:t>years</a:t>
            </a:r>
            <a:endParaRPr lang="en-GB" dirty="0">
              <a:latin typeface="Century Schoolbook" pitchFamily="18" charset="0"/>
            </a:endParaRPr>
          </a:p>
          <a:p>
            <a:pPr marL="0" indent="0">
              <a:buNone/>
            </a:pPr>
            <a:r>
              <a:rPr lang="en-GB" dirty="0">
                <a:latin typeface="Century Schoolbook" pitchFamily="18" charset="0"/>
              </a:rPr>
              <a:t>*Neodymium, Europium, Terbium, Dysprosium, Yttrium</a:t>
            </a:r>
          </a:p>
          <a:p>
            <a:endParaRPr lang="en-GB" dirty="0"/>
          </a:p>
        </p:txBody>
      </p:sp>
    </p:spTree>
    <p:extLst>
      <p:ext uri="{BB962C8B-B14F-4D97-AF65-F5344CB8AC3E}">
        <p14:creationId xmlns:p14="http://schemas.microsoft.com/office/powerpoint/2010/main" val="466754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Concentrations of Rare Earth Elements </a:t>
            </a:r>
            <a:endParaRPr lang="en-GB" dirty="0"/>
          </a:p>
        </p:txBody>
      </p:sp>
      <p:pic>
        <p:nvPicPr>
          <p:cNvPr id="4" name="Content Placeholder 3"/>
          <p:cNvPicPr>
            <a:picLocks noGrp="1"/>
          </p:cNvPicPr>
          <p:nvPr>
            <p:ph idx="1"/>
          </p:nvPr>
        </p:nvPicPr>
        <p:blipFill rotWithShape="1">
          <a:blip r:embed="rId2"/>
          <a:srcRect l="19391" t="41239" r="38462" b="25214"/>
          <a:stretch/>
        </p:blipFill>
        <p:spPr bwMode="auto">
          <a:xfrm>
            <a:off x="1475656" y="1556792"/>
            <a:ext cx="6624736" cy="424847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90888" y="6021288"/>
            <a:ext cx="4627549" cy="646331"/>
          </a:xfrm>
          <a:prstGeom prst="rect">
            <a:avLst/>
          </a:prstGeom>
        </p:spPr>
        <p:txBody>
          <a:bodyPr wrap="none">
            <a:spAutoFit/>
          </a:bodyPr>
          <a:lstStyle/>
          <a:p>
            <a:r>
              <a:rPr lang="en-GB" dirty="0" smtClean="0"/>
              <a:t>Source: Jared L. Romero and Samuel A. McCord</a:t>
            </a:r>
          </a:p>
          <a:p>
            <a:r>
              <a:rPr lang="en-GB" dirty="0" smtClean="0"/>
              <a:t>SANDIA REPORT, 2012</a:t>
            </a:r>
            <a:endParaRPr lang="en-GB" dirty="0"/>
          </a:p>
        </p:txBody>
      </p:sp>
    </p:spTree>
    <p:extLst>
      <p:ext uri="{BB962C8B-B14F-4D97-AF65-F5344CB8AC3E}">
        <p14:creationId xmlns:p14="http://schemas.microsoft.com/office/powerpoint/2010/main" val="580470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19256" cy="5721499"/>
          </a:xfrm>
        </p:spPr>
        <p:txBody>
          <a:bodyPr>
            <a:normAutofit fontScale="92500" lnSpcReduction="10000"/>
          </a:bodyPr>
          <a:lstStyle/>
          <a:p>
            <a:r>
              <a:rPr lang="en-GB" dirty="0">
                <a:latin typeface="Century Schoolbook" pitchFamily="18" charset="0"/>
              </a:rPr>
              <a:t>REEs share many similar properties, which is </a:t>
            </a:r>
            <a:r>
              <a:rPr lang="en-GB" dirty="0" smtClean="0">
                <a:latin typeface="Century Schoolbook" pitchFamily="18" charset="0"/>
              </a:rPr>
              <a:t>why </a:t>
            </a:r>
            <a:r>
              <a:rPr lang="en-GB" dirty="0">
                <a:latin typeface="Century Schoolbook" pitchFamily="18" charset="0"/>
              </a:rPr>
              <a:t>they occur together in geological deposits.</a:t>
            </a:r>
          </a:p>
          <a:p>
            <a:r>
              <a:rPr lang="en-GB" dirty="0">
                <a:latin typeface="Century Schoolbook" pitchFamily="18" charset="0"/>
              </a:rPr>
              <a:t>The 17 REEs are found in all REE deposits but their distribution and concentrations vary.</a:t>
            </a:r>
          </a:p>
          <a:p>
            <a:r>
              <a:rPr lang="en-GB" dirty="0">
                <a:latin typeface="Century Schoolbook" pitchFamily="18" charset="0"/>
              </a:rPr>
              <a:t>They are referred to as ‘rare’ because it is not common to find them in commercially </a:t>
            </a:r>
            <a:r>
              <a:rPr lang="en-GB" dirty="0" smtClean="0">
                <a:latin typeface="Century Schoolbook" pitchFamily="18" charset="0"/>
              </a:rPr>
              <a:t>viable concentrations</a:t>
            </a:r>
            <a:r>
              <a:rPr lang="en-GB" dirty="0">
                <a:latin typeface="Century Schoolbook" pitchFamily="18" charset="0"/>
              </a:rPr>
              <a:t>.</a:t>
            </a:r>
          </a:p>
          <a:p>
            <a:r>
              <a:rPr lang="en-GB" dirty="0">
                <a:latin typeface="Century Schoolbook" pitchFamily="18" charset="0"/>
              </a:rPr>
              <a:t>Vital for the Earth’s fastest growing areas:  Clean Energy &amp; High Technology (incl. Defense)</a:t>
            </a:r>
          </a:p>
          <a:p>
            <a:endParaRPr lang="en-GB" dirty="0"/>
          </a:p>
        </p:txBody>
      </p:sp>
    </p:spTree>
    <p:extLst>
      <p:ext uri="{BB962C8B-B14F-4D97-AF65-F5344CB8AC3E}">
        <p14:creationId xmlns:p14="http://schemas.microsoft.com/office/powerpoint/2010/main" val="2000173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entury Schoolbook" pitchFamily="18" charset="0"/>
              </a:rPr>
              <a:t>REEs Play a Key Role in the Green Energy Sector</a:t>
            </a:r>
            <a:endParaRPr lang="en-GB" dirty="0">
              <a:latin typeface="Century Schoolbook" pitchFamily="18" charset="0"/>
            </a:endParaRPr>
          </a:p>
        </p:txBody>
      </p:sp>
      <p:sp>
        <p:nvSpPr>
          <p:cNvPr id="3" name="Content Placeholder 2"/>
          <p:cNvSpPr>
            <a:spLocks noGrp="1"/>
          </p:cNvSpPr>
          <p:nvPr>
            <p:ph idx="1"/>
          </p:nvPr>
        </p:nvSpPr>
        <p:spPr/>
        <p:txBody>
          <a:bodyPr>
            <a:normAutofit fontScale="92500"/>
          </a:bodyPr>
          <a:lstStyle/>
          <a:p>
            <a:r>
              <a:rPr lang="en-GB" dirty="0" smtClean="0">
                <a:latin typeface="Century Schoolbook" pitchFamily="18" charset="0"/>
              </a:rPr>
              <a:t>Electric </a:t>
            </a:r>
            <a:r>
              <a:rPr lang="en-GB" dirty="0">
                <a:latin typeface="Century Schoolbook" pitchFamily="18" charset="0"/>
              </a:rPr>
              <a:t>and hybrid cars can contain 20 - 25 pounds of rare earths, which is double that found in </a:t>
            </a:r>
            <a:r>
              <a:rPr lang="en-GB" dirty="0" smtClean="0">
                <a:latin typeface="Century Schoolbook" pitchFamily="18" charset="0"/>
              </a:rPr>
              <a:t>a standard </a:t>
            </a:r>
            <a:r>
              <a:rPr lang="en-GB" dirty="0">
                <a:latin typeface="Century Schoolbook" pitchFamily="18" charset="0"/>
              </a:rPr>
              <a:t>gasoline vehicle.</a:t>
            </a:r>
          </a:p>
          <a:p>
            <a:r>
              <a:rPr lang="en-GB" dirty="0" smtClean="0">
                <a:latin typeface="Century Schoolbook" pitchFamily="18" charset="0"/>
              </a:rPr>
              <a:t>The </a:t>
            </a:r>
            <a:r>
              <a:rPr lang="en-GB" dirty="0">
                <a:latin typeface="Century Schoolbook" pitchFamily="18" charset="0"/>
              </a:rPr>
              <a:t>battery itself is made from several pounds of rare earth compounds. </a:t>
            </a:r>
            <a:r>
              <a:rPr lang="en-GB" dirty="0" smtClean="0">
                <a:latin typeface="Century Schoolbook" pitchFamily="18" charset="0"/>
              </a:rPr>
              <a:t>REEs are </a:t>
            </a:r>
            <a:r>
              <a:rPr lang="en-GB" dirty="0">
                <a:latin typeface="Century Schoolbook" pitchFamily="18" charset="0"/>
              </a:rPr>
              <a:t>also used in regenerative braking systems and electric traction motors. The motors consist </a:t>
            </a:r>
            <a:r>
              <a:rPr lang="en-GB" dirty="0" smtClean="0">
                <a:latin typeface="Century Schoolbook" pitchFamily="18" charset="0"/>
              </a:rPr>
              <a:t>of powerful </a:t>
            </a:r>
            <a:r>
              <a:rPr lang="en-GB" dirty="0">
                <a:latin typeface="Century Schoolbook" pitchFamily="18" charset="0"/>
              </a:rPr>
              <a:t>magnets made from neodymium and dysprosium.</a:t>
            </a:r>
          </a:p>
          <a:p>
            <a:endParaRPr lang="en-GB" dirty="0"/>
          </a:p>
        </p:txBody>
      </p:sp>
    </p:spTree>
    <p:extLst>
      <p:ext uri="{BB962C8B-B14F-4D97-AF65-F5344CB8AC3E}">
        <p14:creationId xmlns:p14="http://schemas.microsoft.com/office/powerpoint/2010/main" val="1680792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30439357"/>
              </p:ext>
            </p:extLst>
          </p:nvPr>
        </p:nvGraphicFramePr>
        <p:xfrm>
          <a:off x="251520" y="1665968"/>
          <a:ext cx="8424936" cy="5102711"/>
        </p:xfrm>
        <a:graphic>
          <a:graphicData uri="http://schemas.openxmlformats.org/drawingml/2006/table">
            <a:tbl>
              <a:tblPr firstRow="1" firstCol="1" lastRow="1" lastCol="1" bandRow="1" bandCol="1">
                <a:tableStyleId>{5C22544A-7EE6-4342-B048-85BDC9FD1C3A}</a:tableStyleId>
              </a:tblPr>
              <a:tblGrid>
                <a:gridCol w="432049"/>
                <a:gridCol w="360039"/>
                <a:gridCol w="936104"/>
                <a:gridCol w="1728193"/>
                <a:gridCol w="4968551"/>
              </a:tblGrid>
              <a:tr h="346964">
                <a:tc>
                  <a:txBody>
                    <a:bodyPr/>
                    <a:lstStyle/>
                    <a:p>
                      <a:pPr algn="l">
                        <a:lnSpc>
                          <a:spcPct val="120000"/>
                        </a:lnSpc>
                        <a:spcBef>
                          <a:spcPts val="300"/>
                        </a:spcBef>
                        <a:spcAft>
                          <a:spcPts val="1000"/>
                        </a:spcAft>
                      </a:pPr>
                      <a:r>
                        <a:rPr lang="en-GB" sz="1200" cap="all" spc="-40" dirty="0">
                          <a:effectLst/>
                        </a:rPr>
                        <a:t>Z</a:t>
                      </a:r>
                      <a:endParaRPr lang="en-GB" sz="1200" b="1" cap="all" spc="-40" dirty="0">
                        <a:effectLst/>
                        <a:latin typeface="Century Schoolbook"/>
                        <a:ea typeface="Times New Roman"/>
                        <a:cs typeface="Arial"/>
                      </a:endParaRPr>
                    </a:p>
                  </a:txBody>
                  <a:tcPr marL="0" marR="30095" marT="0" marB="0"/>
                </a:tc>
                <a:tc>
                  <a:txBody>
                    <a:bodyPr/>
                    <a:lstStyle/>
                    <a:p>
                      <a:pPr algn="r">
                        <a:lnSpc>
                          <a:spcPct val="120000"/>
                        </a:lnSpc>
                        <a:spcBef>
                          <a:spcPts val="300"/>
                        </a:spcBef>
                        <a:spcAft>
                          <a:spcPts val="1000"/>
                        </a:spcAft>
                      </a:pPr>
                      <a:r>
                        <a:rPr lang="en-GB" sz="1050" cap="all" spc="-40" dirty="0">
                          <a:effectLst/>
                        </a:rPr>
                        <a:t>Symbol</a:t>
                      </a:r>
                      <a:endParaRPr lang="en-GB" sz="1050" b="1" cap="all" spc="-40" dirty="0">
                        <a:effectLst/>
                        <a:latin typeface="Century Schoolbook"/>
                        <a:ea typeface="Times New Roman"/>
                        <a:cs typeface="Arial"/>
                      </a:endParaRPr>
                    </a:p>
                  </a:txBody>
                  <a:tcPr marL="0" marR="30095" marT="0" marB="0"/>
                </a:tc>
                <a:tc>
                  <a:txBody>
                    <a:bodyPr/>
                    <a:lstStyle/>
                    <a:p>
                      <a:pPr algn="l">
                        <a:lnSpc>
                          <a:spcPct val="120000"/>
                        </a:lnSpc>
                        <a:spcBef>
                          <a:spcPts val="300"/>
                        </a:spcBef>
                        <a:spcAft>
                          <a:spcPts val="1000"/>
                        </a:spcAft>
                      </a:pPr>
                      <a:r>
                        <a:rPr lang="en-GB" sz="1200" cap="all" spc="-40" dirty="0">
                          <a:effectLst/>
                        </a:rPr>
                        <a:t>Name</a:t>
                      </a:r>
                      <a:endParaRPr lang="en-GB" sz="1200" b="1" cap="all" spc="-40" dirty="0">
                        <a:effectLst/>
                        <a:latin typeface="Century Schoolbook"/>
                        <a:ea typeface="Times New Roman"/>
                        <a:cs typeface="Arial"/>
                      </a:endParaRPr>
                    </a:p>
                  </a:txBody>
                  <a:tcPr marL="0" marR="30095" marT="0" marB="0"/>
                </a:tc>
                <a:tc>
                  <a:txBody>
                    <a:bodyPr/>
                    <a:lstStyle/>
                    <a:p>
                      <a:pPr algn="l">
                        <a:lnSpc>
                          <a:spcPct val="120000"/>
                        </a:lnSpc>
                        <a:spcBef>
                          <a:spcPts val="300"/>
                        </a:spcBef>
                        <a:spcAft>
                          <a:spcPts val="1000"/>
                        </a:spcAft>
                      </a:pPr>
                      <a:r>
                        <a:rPr lang="en-GB" sz="1200" cap="all" spc="-40" dirty="0">
                          <a:effectLst/>
                        </a:rPr>
                        <a:t>Etymology</a:t>
                      </a:r>
                      <a:endParaRPr lang="en-GB" sz="1200" b="1" cap="all" spc="-40" dirty="0">
                        <a:effectLst/>
                        <a:latin typeface="Century Schoolbook"/>
                        <a:ea typeface="Times New Roman"/>
                        <a:cs typeface="Arial"/>
                      </a:endParaRPr>
                    </a:p>
                  </a:txBody>
                  <a:tcPr marL="0" marR="30095" marT="0" marB="0"/>
                </a:tc>
                <a:tc>
                  <a:txBody>
                    <a:bodyPr/>
                    <a:lstStyle/>
                    <a:p>
                      <a:pPr algn="l">
                        <a:lnSpc>
                          <a:spcPct val="120000"/>
                        </a:lnSpc>
                        <a:spcBef>
                          <a:spcPts val="300"/>
                        </a:spcBef>
                        <a:spcAft>
                          <a:spcPts val="1000"/>
                        </a:spcAft>
                      </a:pPr>
                      <a:r>
                        <a:rPr lang="en-GB" sz="1200" cap="all" spc="-40" dirty="0">
                          <a:effectLst/>
                        </a:rPr>
                        <a:t>Selected applications </a:t>
                      </a:r>
                      <a:endParaRPr lang="en-GB" sz="1200" b="1" cap="all" spc="-40" dirty="0">
                        <a:effectLst/>
                        <a:latin typeface="Century Schoolbook"/>
                        <a:ea typeface="Times New Roman"/>
                        <a:cs typeface="Arial"/>
                      </a:endParaRPr>
                    </a:p>
                  </a:txBody>
                  <a:tcPr marL="0" marR="30095" marT="0" marB="0"/>
                </a:tc>
              </a:tr>
              <a:tr h="650012">
                <a:tc>
                  <a:txBody>
                    <a:bodyPr/>
                    <a:lstStyle/>
                    <a:p>
                      <a:pPr algn="l">
                        <a:lnSpc>
                          <a:spcPct val="120000"/>
                        </a:lnSpc>
                        <a:spcBef>
                          <a:spcPts val="300"/>
                        </a:spcBef>
                        <a:spcAft>
                          <a:spcPts val="1000"/>
                        </a:spcAft>
                        <a:tabLst>
                          <a:tab pos="549275" algn="l"/>
                        </a:tabLst>
                      </a:pPr>
                      <a:r>
                        <a:rPr lang="en-GB" sz="1200" spc="-40" dirty="0">
                          <a:effectLst/>
                        </a:rPr>
                        <a:t>21</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spc="-40" dirty="0">
                          <a:effectLst/>
                        </a:rPr>
                        <a:t>SC</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u="sng" spc="0" dirty="0">
                          <a:effectLst/>
                        </a:rPr>
                        <a:t>Scandium</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spc="0" dirty="0">
                          <a:effectLst/>
                        </a:rPr>
                        <a:t>from </a:t>
                      </a:r>
                      <a:r>
                        <a:rPr lang="en-GB" sz="1200" u="sng" spc="0" dirty="0">
                          <a:effectLst/>
                        </a:rPr>
                        <a:t>Latin</a:t>
                      </a:r>
                      <a:r>
                        <a:rPr lang="en-GB" sz="1200" spc="0" dirty="0">
                          <a:effectLst/>
                        </a:rPr>
                        <a:t> Scandia (</a:t>
                      </a:r>
                      <a:r>
                        <a:rPr lang="en-GB" sz="1200" u="sng" spc="0" dirty="0">
                          <a:effectLst/>
                        </a:rPr>
                        <a:t>Scandinavia</a:t>
                      </a:r>
                      <a:r>
                        <a:rPr lang="en-GB" sz="1200" spc="0" dirty="0">
                          <a:effectLst/>
                        </a:rPr>
                        <a:t>).</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spc="0" dirty="0">
                          <a:effectLst/>
                        </a:rPr>
                        <a:t>Light </a:t>
                      </a:r>
                      <a:r>
                        <a:rPr lang="en-GB" sz="1200" u="sng" spc="0" dirty="0">
                          <a:effectLst/>
                        </a:rPr>
                        <a:t>aluminium-scandium alloys</a:t>
                      </a:r>
                      <a:r>
                        <a:rPr lang="en-GB" sz="1200" spc="0" dirty="0">
                          <a:effectLst/>
                        </a:rPr>
                        <a:t> for aerospace components, additive in </a:t>
                      </a:r>
                      <a:r>
                        <a:rPr lang="en-GB" sz="1200" u="sng" spc="0" dirty="0">
                          <a:effectLst/>
                        </a:rPr>
                        <a:t>metal-halide lamps</a:t>
                      </a:r>
                      <a:r>
                        <a:rPr lang="en-GB" sz="1200" spc="0" dirty="0">
                          <a:effectLst/>
                        </a:rPr>
                        <a:t> and </a:t>
                      </a:r>
                      <a:r>
                        <a:rPr lang="en-GB" sz="1200" u="sng" spc="0" dirty="0">
                          <a:effectLst/>
                        </a:rPr>
                        <a:t>mercury-vapor lamps</a:t>
                      </a:r>
                      <a:r>
                        <a:rPr lang="en-GB" sz="1200" spc="0" dirty="0" smtClean="0">
                          <a:effectLst/>
                        </a:rPr>
                        <a:t>,</a:t>
                      </a:r>
                      <a:r>
                        <a:rPr lang="en-GB" sz="1200" spc="0" dirty="0">
                          <a:effectLst/>
                        </a:rPr>
                        <a:t> radioactive tracing agent in oil refineries</a:t>
                      </a:r>
                      <a:endParaRPr lang="en-GB" sz="1200" spc="-40" dirty="0">
                        <a:effectLst/>
                        <a:latin typeface="Century Schoolbook"/>
                        <a:ea typeface="Times New Roman"/>
                        <a:cs typeface="Times New Roman"/>
                      </a:endParaRPr>
                    </a:p>
                  </a:txBody>
                  <a:tcPr marL="0" marR="30095" marT="0" marB="0"/>
                </a:tc>
              </a:tr>
              <a:tr h="1118528">
                <a:tc>
                  <a:txBody>
                    <a:bodyPr/>
                    <a:lstStyle/>
                    <a:p>
                      <a:pPr algn="l">
                        <a:lnSpc>
                          <a:spcPct val="120000"/>
                        </a:lnSpc>
                        <a:spcBef>
                          <a:spcPts val="300"/>
                        </a:spcBef>
                        <a:spcAft>
                          <a:spcPts val="1000"/>
                        </a:spcAft>
                        <a:tabLst>
                          <a:tab pos="549275" algn="l"/>
                        </a:tabLst>
                      </a:pPr>
                      <a:r>
                        <a:rPr lang="en-GB" sz="1200" spc="-40" dirty="0">
                          <a:effectLst/>
                        </a:rPr>
                        <a:t>39</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spc="-40" dirty="0">
                          <a:effectLst/>
                        </a:rPr>
                        <a:t>Y</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u="sng" spc="-40" dirty="0">
                          <a:effectLst/>
                        </a:rPr>
                        <a:t>Yttrium</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spc="-40" dirty="0">
                          <a:effectLst/>
                        </a:rPr>
                        <a:t>after the village of </a:t>
                      </a:r>
                      <a:r>
                        <a:rPr lang="en-GB" sz="1200" u="sng" spc="-40" dirty="0">
                          <a:effectLst/>
                        </a:rPr>
                        <a:t>Ytterby, Sweden</a:t>
                      </a:r>
                      <a:r>
                        <a:rPr lang="en-GB" sz="1200" spc="-40" dirty="0">
                          <a:effectLst/>
                        </a:rPr>
                        <a:t>, where the first rare earth ore was discovered.</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u="sng" spc="-40" dirty="0">
                          <a:effectLst/>
                        </a:rPr>
                        <a:t>Yttrium aluminium garnet</a:t>
                      </a:r>
                      <a:r>
                        <a:rPr lang="en-GB" sz="1200" spc="-40" dirty="0">
                          <a:effectLst/>
                        </a:rPr>
                        <a:t> (YAG) laser, yttrium vanadate (YVO</a:t>
                      </a:r>
                      <a:r>
                        <a:rPr lang="en-GB" sz="1200" spc="-40" baseline="-25000" dirty="0">
                          <a:effectLst/>
                        </a:rPr>
                        <a:t>4</a:t>
                      </a:r>
                      <a:r>
                        <a:rPr lang="en-GB" sz="1200" spc="-40" dirty="0">
                          <a:effectLst/>
                        </a:rPr>
                        <a:t>) as host for europium in TV red phosphor, </a:t>
                      </a:r>
                      <a:r>
                        <a:rPr lang="en-GB" sz="1200" u="sng" spc="-40" dirty="0">
                          <a:effectLst/>
                        </a:rPr>
                        <a:t>YBCO</a:t>
                      </a:r>
                      <a:r>
                        <a:rPr lang="en-GB" sz="1200" spc="-40" dirty="0">
                          <a:effectLst/>
                        </a:rPr>
                        <a:t> </a:t>
                      </a:r>
                      <a:r>
                        <a:rPr lang="en-GB" sz="1200" u="sng" spc="-40" dirty="0">
                          <a:effectLst/>
                        </a:rPr>
                        <a:t>high-temperature superconductors</a:t>
                      </a:r>
                      <a:r>
                        <a:rPr lang="en-GB" sz="1200" spc="-40" dirty="0">
                          <a:effectLst/>
                        </a:rPr>
                        <a:t>, </a:t>
                      </a:r>
                      <a:r>
                        <a:rPr lang="en-GB" sz="1200" u="sng" spc="-40" dirty="0">
                          <a:effectLst/>
                        </a:rPr>
                        <a:t>yttria-stabilized zirconia</a:t>
                      </a:r>
                      <a:r>
                        <a:rPr lang="en-GB" sz="1200" spc="-40" dirty="0">
                          <a:effectLst/>
                        </a:rPr>
                        <a:t> (YSZ), </a:t>
                      </a:r>
                      <a:r>
                        <a:rPr lang="en-GB" sz="1200" u="sng" spc="-40" dirty="0">
                          <a:effectLst/>
                        </a:rPr>
                        <a:t>yttrium iron garnet</a:t>
                      </a:r>
                      <a:r>
                        <a:rPr lang="en-GB" sz="1200" spc="-40" dirty="0">
                          <a:effectLst/>
                        </a:rPr>
                        <a:t>  (YIG)  </a:t>
                      </a:r>
                      <a:r>
                        <a:rPr lang="en-GB" sz="1200" u="sng" spc="-40" dirty="0">
                          <a:effectLst/>
                        </a:rPr>
                        <a:t>microwave</a:t>
                      </a:r>
                      <a:r>
                        <a:rPr lang="en-GB" sz="1200" spc="-40" dirty="0">
                          <a:effectLst/>
                        </a:rPr>
                        <a:t> </a:t>
                      </a:r>
                      <a:r>
                        <a:rPr lang="en-GB" sz="1200" spc="-40" dirty="0" smtClean="0">
                          <a:effectLst/>
                        </a:rPr>
                        <a:t>filters,energy-efficient </a:t>
                      </a:r>
                      <a:r>
                        <a:rPr lang="en-GB" sz="1200" spc="-40" dirty="0">
                          <a:effectLst/>
                        </a:rPr>
                        <a:t>light bulbs,</a:t>
                      </a:r>
                      <a:r>
                        <a:rPr lang="en-GB" sz="1200" u="sng" spc="-40" baseline="30000" dirty="0">
                          <a:effectLst/>
                        </a:rPr>
                        <a:t>[5]</a:t>
                      </a:r>
                      <a:r>
                        <a:rPr lang="en-GB" sz="1200" spc="-40" dirty="0">
                          <a:effectLst/>
                        </a:rPr>
                        <a:t> </a:t>
                      </a:r>
                      <a:r>
                        <a:rPr lang="en-GB" sz="1200" u="sng" spc="-40" dirty="0">
                          <a:effectLst/>
                        </a:rPr>
                        <a:t>spark plugs</a:t>
                      </a:r>
                      <a:r>
                        <a:rPr lang="en-GB" sz="1200" spc="-40" dirty="0">
                          <a:effectLst/>
                        </a:rPr>
                        <a:t>, gas mantles, additive to steel</a:t>
                      </a:r>
                      <a:endParaRPr lang="en-GB" sz="1200" spc="-40" dirty="0">
                        <a:effectLst/>
                        <a:latin typeface="Century Schoolbook"/>
                        <a:ea typeface="Times New Roman"/>
                        <a:cs typeface="Times New Roman"/>
                      </a:endParaRPr>
                    </a:p>
                  </a:txBody>
                  <a:tcPr marL="0" marR="30095" marT="0" marB="0"/>
                </a:tc>
              </a:tr>
              <a:tr h="650012">
                <a:tc>
                  <a:txBody>
                    <a:bodyPr/>
                    <a:lstStyle/>
                    <a:p>
                      <a:pPr algn="l">
                        <a:lnSpc>
                          <a:spcPct val="120000"/>
                        </a:lnSpc>
                        <a:spcBef>
                          <a:spcPts val="300"/>
                        </a:spcBef>
                        <a:spcAft>
                          <a:spcPts val="1000"/>
                        </a:spcAft>
                        <a:tabLst>
                          <a:tab pos="549275" algn="l"/>
                        </a:tabLst>
                      </a:pPr>
                      <a:r>
                        <a:rPr lang="en-GB" sz="1200" spc="-40" dirty="0">
                          <a:effectLst/>
                        </a:rPr>
                        <a:t>57</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spc="-40" dirty="0">
                          <a:effectLst/>
                        </a:rPr>
                        <a:t>LA</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u="sng" spc="-40" dirty="0">
                          <a:effectLst/>
                        </a:rPr>
                        <a:t>Lanthanum</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spc="-40" dirty="0">
                          <a:effectLst/>
                        </a:rPr>
                        <a:t>"lanthanein", meaningto be hidden.</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spc="-40" dirty="0">
                          <a:effectLst/>
                        </a:rPr>
                        <a:t>High </a:t>
                      </a:r>
                      <a:r>
                        <a:rPr lang="en-GB" sz="1200" u="sng" spc="-40" dirty="0">
                          <a:effectLst/>
                        </a:rPr>
                        <a:t>refractive index</a:t>
                      </a:r>
                      <a:r>
                        <a:rPr lang="en-GB" sz="1200" spc="-40" dirty="0">
                          <a:effectLst/>
                        </a:rPr>
                        <a:t> and alkali-resistant glass, flint, hydrogen storage, battery-electrodes, </a:t>
                      </a:r>
                      <a:r>
                        <a:rPr lang="en-GB" sz="1200" u="sng" spc="-40" dirty="0">
                          <a:effectLst/>
                        </a:rPr>
                        <a:t>camera</a:t>
                      </a:r>
                      <a:r>
                        <a:rPr lang="en-GB" sz="1200" spc="-40" dirty="0">
                          <a:effectLst/>
                        </a:rPr>
                        <a:t> lenses, </a:t>
                      </a:r>
                      <a:r>
                        <a:rPr lang="en-GB" sz="1200" u="sng" spc="-40" dirty="0">
                          <a:effectLst/>
                        </a:rPr>
                        <a:t>fluid catalytic cracking</a:t>
                      </a:r>
                      <a:r>
                        <a:rPr lang="en-GB" sz="1200" spc="-40" dirty="0">
                          <a:effectLst/>
                        </a:rPr>
                        <a:t> catalyst for oil refineries</a:t>
                      </a:r>
                      <a:endParaRPr lang="en-GB" sz="1200" spc="-40" dirty="0">
                        <a:effectLst/>
                        <a:latin typeface="Century Schoolbook"/>
                        <a:ea typeface="Times New Roman"/>
                        <a:cs typeface="Times New Roman"/>
                      </a:endParaRPr>
                    </a:p>
                  </a:txBody>
                  <a:tcPr marL="0" marR="30095" marT="0" marB="0"/>
                </a:tc>
              </a:tr>
              <a:tr h="650012">
                <a:tc>
                  <a:txBody>
                    <a:bodyPr/>
                    <a:lstStyle/>
                    <a:p>
                      <a:pPr algn="l">
                        <a:lnSpc>
                          <a:spcPct val="120000"/>
                        </a:lnSpc>
                        <a:spcBef>
                          <a:spcPts val="300"/>
                        </a:spcBef>
                        <a:spcAft>
                          <a:spcPts val="1000"/>
                        </a:spcAft>
                        <a:tabLst>
                          <a:tab pos="549275" algn="l"/>
                        </a:tabLst>
                      </a:pPr>
                      <a:r>
                        <a:rPr lang="en-GB" sz="1200" spc="-40" dirty="0">
                          <a:effectLst/>
                        </a:rPr>
                        <a:t>58</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spc="-40" dirty="0">
                          <a:effectLst/>
                        </a:rPr>
                        <a:t>CE</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49275" algn="l"/>
                        </a:tabLst>
                      </a:pPr>
                      <a:r>
                        <a:rPr lang="en-GB" sz="1200" u="sng" spc="-40" dirty="0">
                          <a:effectLst/>
                        </a:rPr>
                        <a:t>Cerium</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372100" algn="l"/>
                        </a:tabLst>
                      </a:pPr>
                      <a:r>
                        <a:rPr lang="en-GB" sz="1200" u="sng" spc="-40" dirty="0">
                          <a:effectLst/>
                        </a:rPr>
                        <a:t>Ceres</a:t>
                      </a:r>
                      <a:r>
                        <a:rPr lang="en-GB" sz="1200" spc="-40" dirty="0">
                          <a:effectLst/>
                        </a:rPr>
                        <a:t>, named after the Roman goddess of agriculture.</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372100" algn="l"/>
                        </a:tabLst>
                      </a:pPr>
                      <a:r>
                        <a:rPr lang="en-GB" sz="1200" spc="-40" dirty="0">
                          <a:effectLst/>
                        </a:rPr>
                        <a:t>Chemical </a:t>
                      </a:r>
                      <a:r>
                        <a:rPr lang="en-GB" sz="1200" u="sng" spc="-40" dirty="0">
                          <a:effectLst/>
                        </a:rPr>
                        <a:t>oxidizing agent</a:t>
                      </a:r>
                      <a:r>
                        <a:rPr lang="en-GB" sz="1200" spc="-40" dirty="0">
                          <a:effectLst/>
                        </a:rPr>
                        <a:t>, polishing powder, yellow colors in glass and ceramics, catalyst for </a:t>
                      </a:r>
                      <a:r>
                        <a:rPr lang="en-GB" sz="1200" u="sng" spc="-40" dirty="0">
                          <a:effectLst/>
                        </a:rPr>
                        <a:t>self-cleaning ovens</a:t>
                      </a:r>
                      <a:r>
                        <a:rPr lang="en-GB" sz="1200" spc="-40" dirty="0">
                          <a:effectLst/>
                        </a:rPr>
                        <a:t>, </a:t>
                      </a:r>
                      <a:r>
                        <a:rPr lang="en-GB" sz="1200" u="sng" spc="-40" dirty="0">
                          <a:effectLst/>
                        </a:rPr>
                        <a:t>fluid catalytic cracking</a:t>
                      </a:r>
                      <a:r>
                        <a:rPr lang="en-GB" sz="1200" spc="-40" dirty="0">
                          <a:effectLst/>
                        </a:rPr>
                        <a:t> catalyst for oil refineries,</a:t>
                      </a:r>
                      <a:r>
                        <a:rPr lang="en-GB" sz="1200" u="sng" spc="-40" dirty="0">
                          <a:effectLst/>
                          <a:hlinkClick r:id="rId2" tooltip="Ferrocerium"/>
                        </a:rPr>
                        <a:t>ferrocerium</a:t>
                      </a:r>
                      <a:r>
                        <a:rPr lang="en-GB" sz="1200" spc="-40" dirty="0">
                          <a:effectLst/>
                        </a:rPr>
                        <a:t> flints for lighters</a:t>
                      </a:r>
                      <a:endParaRPr lang="en-GB" sz="1200" spc="-40" dirty="0">
                        <a:effectLst/>
                        <a:latin typeface="Century Schoolbook"/>
                        <a:ea typeface="Times New Roman"/>
                        <a:cs typeface="Times New Roman"/>
                      </a:endParaRPr>
                    </a:p>
                  </a:txBody>
                  <a:tcPr marL="0" marR="30095" marT="0" marB="0"/>
                </a:tc>
              </a:tr>
              <a:tr h="650012">
                <a:tc>
                  <a:txBody>
                    <a:bodyPr/>
                    <a:lstStyle/>
                    <a:p>
                      <a:pPr algn="l">
                        <a:lnSpc>
                          <a:spcPct val="120000"/>
                        </a:lnSpc>
                        <a:spcBef>
                          <a:spcPts val="300"/>
                        </a:spcBef>
                        <a:spcAft>
                          <a:spcPts val="1000"/>
                        </a:spcAft>
                        <a:tabLst>
                          <a:tab pos="549275" algn="l"/>
                        </a:tabLst>
                      </a:pPr>
                      <a:r>
                        <a:rPr lang="en-GB" sz="1200" spc="-40" dirty="0">
                          <a:effectLst/>
                        </a:rPr>
                        <a:t>58</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372100" algn="l"/>
                        </a:tabLst>
                      </a:pPr>
                      <a:r>
                        <a:rPr lang="en-GB" sz="1200" spc="-40" dirty="0">
                          <a:effectLst/>
                        </a:rPr>
                        <a:t>PR</a:t>
                      </a:r>
                      <a:endParaRPr lang="en-GB" sz="1200" spc="-40" dirty="0">
                        <a:effectLst/>
                        <a:latin typeface="Century Schoolbook"/>
                        <a:ea typeface="Times New Roman"/>
                        <a:cs typeface="Times New Roman"/>
                      </a:endParaRPr>
                    </a:p>
                  </a:txBody>
                  <a:tcPr marL="0" marR="30095" marT="0" marB="0"/>
                </a:tc>
                <a:tc>
                  <a:txBody>
                    <a:bodyPr/>
                    <a:lstStyle/>
                    <a:p>
                      <a:pPr algn="r">
                        <a:lnSpc>
                          <a:spcPct val="120000"/>
                        </a:lnSpc>
                        <a:spcBef>
                          <a:spcPts val="300"/>
                        </a:spcBef>
                        <a:spcAft>
                          <a:spcPts val="1000"/>
                        </a:spcAft>
                        <a:tabLst>
                          <a:tab pos="5372100" algn="l"/>
                        </a:tabLst>
                      </a:pPr>
                      <a:r>
                        <a:rPr lang="en-GB" sz="1200" u="sng" spc="-40" dirty="0">
                          <a:effectLst/>
                        </a:rPr>
                        <a:t>Praseodymium</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372100" algn="l"/>
                        </a:tabLst>
                      </a:pPr>
                      <a:r>
                        <a:rPr lang="en-GB" sz="1200" spc="-40" dirty="0">
                          <a:effectLst/>
                        </a:rPr>
                        <a:t>"prasios", meaningleek-green, and "didymos", meaningtwin.</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372100" algn="l"/>
                        </a:tabLst>
                      </a:pPr>
                      <a:r>
                        <a:rPr lang="en-GB" sz="1200" u="sng" spc="-40" dirty="0">
                          <a:effectLst/>
                        </a:rPr>
                        <a:t>Rare-earth magnets</a:t>
                      </a:r>
                      <a:r>
                        <a:rPr lang="en-GB" sz="1200" spc="-40" dirty="0">
                          <a:effectLst/>
                        </a:rPr>
                        <a:t>, </a:t>
                      </a:r>
                      <a:r>
                        <a:rPr lang="en-GB" sz="1200" u="sng" spc="-40" dirty="0">
                          <a:effectLst/>
                        </a:rPr>
                        <a:t>lasers</a:t>
                      </a:r>
                      <a:r>
                        <a:rPr lang="en-GB" sz="1200" spc="-40" dirty="0">
                          <a:effectLst/>
                        </a:rPr>
                        <a:t>, core material for </a:t>
                      </a:r>
                      <a:r>
                        <a:rPr lang="en-GB" sz="1200" u="sng" spc="-40" dirty="0">
                          <a:effectLst/>
                        </a:rPr>
                        <a:t>carbon arc</a:t>
                      </a:r>
                      <a:r>
                        <a:rPr lang="en-GB" sz="1200" spc="-40" dirty="0">
                          <a:effectLst/>
                        </a:rPr>
                        <a:t> lighting, colorant in</a:t>
                      </a:r>
                      <a:r>
                        <a:rPr lang="en-GB" sz="1200" u="sng" spc="-40" dirty="0">
                          <a:effectLst/>
                          <a:hlinkClick r:id="rId3" tooltip="Glass"/>
                        </a:rPr>
                        <a:t>glasses</a:t>
                      </a:r>
                      <a:r>
                        <a:rPr lang="en-GB" sz="1200" spc="-40" dirty="0">
                          <a:effectLst/>
                        </a:rPr>
                        <a:t> and </a:t>
                      </a:r>
                      <a:r>
                        <a:rPr lang="en-GB" sz="1200" u="sng" spc="-40" dirty="0">
                          <a:effectLst/>
                        </a:rPr>
                        <a:t>enamels</a:t>
                      </a:r>
                      <a:r>
                        <a:rPr lang="en-GB" sz="1200" spc="-40" dirty="0">
                          <a:effectLst/>
                        </a:rPr>
                        <a:t>, additive in </a:t>
                      </a:r>
                      <a:r>
                        <a:rPr lang="en-GB" sz="1200" u="sng" spc="-40" dirty="0">
                          <a:effectLst/>
                        </a:rPr>
                        <a:t>didymium</a:t>
                      </a:r>
                      <a:r>
                        <a:rPr lang="en-GB" sz="1200" spc="-40" dirty="0">
                          <a:effectLst/>
                        </a:rPr>
                        <a:t> glass used in </a:t>
                      </a:r>
                      <a:r>
                        <a:rPr lang="en-GB" sz="1200" u="sng" spc="-40" dirty="0">
                          <a:effectLst/>
                        </a:rPr>
                        <a:t>welding </a:t>
                      </a:r>
                      <a:r>
                        <a:rPr lang="en-GB" sz="1200" u="sng" spc="-40" dirty="0" smtClean="0">
                          <a:effectLst/>
                        </a:rPr>
                        <a:t>goggles</a:t>
                      </a:r>
                      <a:r>
                        <a:rPr lang="en-GB" sz="1200" spc="-40" dirty="0" smtClean="0">
                          <a:effectLst/>
                        </a:rPr>
                        <a:t>,</a:t>
                      </a:r>
                      <a:r>
                        <a:rPr lang="en-GB" sz="1200" u="sng" spc="-40" baseline="30000" dirty="0" smtClean="0">
                          <a:effectLst/>
                        </a:rPr>
                        <a:t> </a:t>
                      </a:r>
                      <a:r>
                        <a:rPr lang="en-GB" sz="1200" u="sng" spc="-40" dirty="0" smtClean="0">
                          <a:effectLst/>
                        </a:rPr>
                        <a:t>ferrocerium </a:t>
                      </a:r>
                      <a:r>
                        <a:rPr lang="en-GB" sz="1200" u="sng" spc="-40" dirty="0">
                          <a:effectLst/>
                        </a:rPr>
                        <a:t>firesteel</a:t>
                      </a:r>
                      <a:r>
                        <a:rPr lang="en-GB" sz="1200" spc="-40" dirty="0">
                          <a:effectLst/>
                        </a:rPr>
                        <a:t> (flint) products</a:t>
                      </a:r>
                      <a:r>
                        <a:rPr lang="en-GB" sz="1050" spc="-40" dirty="0">
                          <a:effectLst/>
                        </a:rPr>
                        <a:t>.</a:t>
                      </a:r>
                      <a:endParaRPr lang="en-GB" sz="1050" spc="-40" dirty="0">
                        <a:effectLst/>
                        <a:latin typeface="Century Schoolbook"/>
                        <a:ea typeface="Times New Roman"/>
                        <a:cs typeface="Times New Roman"/>
                      </a:endParaRPr>
                    </a:p>
                  </a:txBody>
                  <a:tcPr marL="0" marR="30095" marT="0" marB="0"/>
                </a:tc>
              </a:tr>
              <a:tr h="975019">
                <a:tc>
                  <a:txBody>
                    <a:bodyPr/>
                    <a:lstStyle/>
                    <a:p>
                      <a:pPr algn="l">
                        <a:lnSpc>
                          <a:spcPct val="120000"/>
                        </a:lnSpc>
                        <a:spcBef>
                          <a:spcPts val="300"/>
                        </a:spcBef>
                        <a:spcAft>
                          <a:spcPts val="1000"/>
                        </a:spcAft>
                        <a:tabLst>
                          <a:tab pos="549275" algn="l"/>
                        </a:tabLst>
                      </a:pPr>
                      <a:r>
                        <a:rPr lang="en-GB" sz="1200" spc="-40" dirty="0">
                          <a:effectLst/>
                        </a:rPr>
                        <a:t>60</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372100" algn="l"/>
                        </a:tabLst>
                      </a:pPr>
                      <a:r>
                        <a:rPr lang="en-GB" sz="1200" spc="-40" dirty="0">
                          <a:effectLst/>
                        </a:rPr>
                        <a:t>ND</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372100" algn="l"/>
                        </a:tabLst>
                      </a:pPr>
                      <a:r>
                        <a:rPr lang="en-GB" sz="1200" u="sng" spc="-40" dirty="0">
                          <a:effectLst/>
                        </a:rPr>
                        <a:t>Neodymium</a:t>
                      </a:r>
                      <a:endParaRPr lang="en-GB" sz="120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372100" algn="l"/>
                        </a:tabLst>
                      </a:pPr>
                      <a:r>
                        <a:rPr lang="en-GB" sz="1200" spc="-40" dirty="0">
                          <a:effectLst/>
                        </a:rPr>
                        <a:t>from the Greek "neos", meaning new, and "didymos", meaning twin</a:t>
                      </a:r>
                      <a:r>
                        <a:rPr lang="en-GB" sz="1050" spc="-40" dirty="0">
                          <a:effectLst/>
                        </a:rPr>
                        <a:t>.</a:t>
                      </a:r>
                      <a:endParaRPr lang="en-GB" sz="1050" spc="-40" dirty="0">
                        <a:effectLst/>
                        <a:latin typeface="Century Schoolbook"/>
                        <a:ea typeface="Times New Roman"/>
                        <a:cs typeface="Times New Roman"/>
                      </a:endParaRPr>
                    </a:p>
                  </a:txBody>
                  <a:tcPr marL="0" marR="30095" marT="0" marB="0"/>
                </a:tc>
                <a:tc>
                  <a:txBody>
                    <a:bodyPr/>
                    <a:lstStyle/>
                    <a:p>
                      <a:pPr algn="l">
                        <a:lnSpc>
                          <a:spcPct val="120000"/>
                        </a:lnSpc>
                        <a:spcBef>
                          <a:spcPts val="300"/>
                        </a:spcBef>
                        <a:spcAft>
                          <a:spcPts val="1000"/>
                        </a:spcAft>
                        <a:tabLst>
                          <a:tab pos="5372100" algn="l"/>
                        </a:tabLst>
                      </a:pPr>
                      <a:r>
                        <a:rPr lang="en-GB" sz="1200" u="sng" spc="-40" dirty="0">
                          <a:effectLst/>
                        </a:rPr>
                        <a:t>Rare-earth magnets</a:t>
                      </a:r>
                      <a:r>
                        <a:rPr lang="en-GB" sz="1200" spc="-40" dirty="0">
                          <a:effectLst/>
                        </a:rPr>
                        <a:t>, </a:t>
                      </a:r>
                      <a:r>
                        <a:rPr lang="en-GB" sz="1200" u="sng" spc="-40" dirty="0">
                          <a:effectLst/>
                        </a:rPr>
                        <a:t>lasers</a:t>
                      </a:r>
                      <a:r>
                        <a:rPr lang="en-GB" sz="1200" spc="-40" dirty="0">
                          <a:effectLst/>
                        </a:rPr>
                        <a:t>, violet colors in glass and ceramics, </a:t>
                      </a:r>
                      <a:r>
                        <a:rPr lang="en-GB" sz="1200" u="sng" spc="-40" dirty="0">
                          <a:effectLst/>
                        </a:rPr>
                        <a:t>didymium</a:t>
                      </a:r>
                      <a:r>
                        <a:rPr lang="en-GB" sz="1200" spc="-40" dirty="0">
                          <a:effectLst/>
                        </a:rPr>
                        <a:t> glass,</a:t>
                      </a:r>
                      <a:r>
                        <a:rPr lang="en-GB" sz="1200" u="sng" spc="-40" dirty="0">
                          <a:effectLst/>
                        </a:rPr>
                        <a:t>ceramic capacitors</a:t>
                      </a:r>
                      <a:endParaRPr lang="en-GB" sz="1200" spc="-40" dirty="0">
                        <a:effectLst/>
                        <a:latin typeface="Century Schoolbook"/>
                        <a:ea typeface="Times New Roman"/>
                        <a:cs typeface="Times New Roman"/>
                      </a:endParaRPr>
                    </a:p>
                  </a:txBody>
                  <a:tcPr marL="0" marR="30095" marT="0" marB="0"/>
                </a:tc>
              </a:tr>
            </a:tbl>
          </a:graphicData>
        </a:graphic>
      </p:graphicFrame>
      <p:sp>
        <p:nvSpPr>
          <p:cNvPr id="8" name="Rectangle 7"/>
          <p:cNvSpPr/>
          <p:nvPr/>
        </p:nvSpPr>
        <p:spPr>
          <a:xfrm>
            <a:off x="107504" y="188640"/>
            <a:ext cx="8928992" cy="1477328"/>
          </a:xfrm>
          <a:prstGeom prst="rect">
            <a:avLst/>
          </a:prstGeom>
        </p:spPr>
        <p:txBody>
          <a:bodyPr wrap="square">
            <a:spAutoFit/>
          </a:bodyPr>
          <a:lstStyle/>
          <a:p>
            <a:r>
              <a:rPr lang="en-GB" dirty="0">
                <a:latin typeface="Century Schoolbook" pitchFamily="18" charset="0"/>
              </a:rPr>
              <a:t>A table listing the seventeen rare earth elements, their atomic number and symbol, the etymology of their names, and their main usages (see also Applications of lanthanides) is provided here. Some of the rare earth elements are named after the scientists who discovered or elucidated their elemental properties, and some after their geographical discovery.</a:t>
            </a:r>
          </a:p>
        </p:txBody>
      </p:sp>
    </p:spTree>
    <p:extLst>
      <p:ext uri="{BB962C8B-B14F-4D97-AF65-F5344CB8AC3E}">
        <p14:creationId xmlns:p14="http://schemas.microsoft.com/office/powerpoint/2010/main" val="1549118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1352</Words>
  <Application>Microsoft Office PowerPoint</Application>
  <PresentationFormat>On-screen Show (4:3)</PresentationFormat>
  <Paragraphs>232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GOVERNMENT DEPARTMENTS &amp; TRADE SPEAKERS PARTICIPATING: </vt:lpstr>
      <vt:lpstr>Important reasons why certain exports are controlled by the U.S. government, including</vt:lpstr>
      <vt:lpstr>The following abbreviations are often used: </vt:lpstr>
      <vt:lpstr>PowerPoint Presentation</vt:lpstr>
      <vt:lpstr>Concentrations of Rare Earth Elements </vt:lpstr>
      <vt:lpstr>PowerPoint Presentation</vt:lpstr>
      <vt:lpstr>REEs Play a Key Role in the Green Energy Sector</vt:lpstr>
      <vt:lpstr>PowerPoint Presentation</vt:lpstr>
      <vt:lpstr>PowerPoint Presentation</vt:lpstr>
      <vt:lpstr>PowerPoint Presentation</vt:lpstr>
      <vt:lpstr>Pitchblende, a uranium ore and the host for most of Earth's promethium</vt:lpstr>
      <vt:lpstr>Definition – Merriam-Webster dictionary</vt:lpstr>
      <vt:lpstr>Graphite</vt:lpstr>
      <vt:lpstr>PowerPoint Presentation</vt:lpstr>
      <vt:lpstr>PowerPoint Presentation</vt:lpstr>
      <vt:lpstr>PowerPoint Presentation</vt:lpstr>
      <vt:lpstr>PowerPoint Presentation</vt:lpstr>
      <vt:lpstr>Korea Resources  (South Korea’s largest commodities developer) </vt:lpstr>
      <vt:lpstr>PowerPoint Presentation</vt:lpstr>
      <vt:lpstr>PowerPoint Presentation</vt:lpstr>
      <vt:lpstr>US was the largest producer of REEs until the 2000’s</vt:lpstr>
      <vt:lpstr>PowerPoint Presentation</vt:lpstr>
      <vt:lpstr>External political tensions – global tensions converging on scarce resources </vt:lpstr>
      <vt:lpstr>Japan’s Minister of Economy was quoted recently saying</vt:lpstr>
      <vt:lpstr>PowerPoint Presentation</vt:lpstr>
      <vt:lpstr>Deposits in remote areas of Greenland – expected to be very large.  Will China muscle in on that market??</vt:lpstr>
      <vt:lpstr>Potential to hide environmental problems, e.g. water pollution</vt:lpstr>
      <vt:lpstr>Dependent Bargaining</vt:lpstr>
      <vt:lpstr>PowerPoint Presentation</vt:lpstr>
      <vt:lpstr>PowerPoint Presentation</vt:lpstr>
      <vt:lpstr>Vulnerabilities in the Supply Chain</vt:lpstr>
      <vt:lpstr>New and Emerging Technologies</vt:lpstr>
      <vt:lpstr>PowerPoint Presentation</vt:lpstr>
      <vt:lpstr>Why are we talking about Africa in the context of REEs?</vt:lpstr>
      <vt:lpstr>PowerPoint Presentation</vt:lpstr>
      <vt:lpstr>What other countries are doing?</vt:lpstr>
      <vt:lpstr>PowerPoint Presentation</vt:lpstr>
      <vt:lpstr>PowerPoint Presentation</vt:lpstr>
      <vt:lpstr>Sites that you can visit to learn more</vt:lpstr>
      <vt:lpstr>More sites that you can visit to learn more</vt:lpstr>
      <vt:lpstr>"Partnering for Compliance™"</vt:lpstr>
      <vt:lpstr>PowerPoint Presentation</vt:lpstr>
      <vt:lpstr>Questions? </vt:lpstr>
    </vt:vector>
  </TitlesOfParts>
  <Company>Perrett Laver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Alannah NicPhaidin</dc:creator>
  <cp:lastModifiedBy>Office of Research</cp:lastModifiedBy>
  <cp:revision>35</cp:revision>
  <dcterms:created xsi:type="dcterms:W3CDTF">2013-12-01T18:22:17Z</dcterms:created>
  <dcterms:modified xsi:type="dcterms:W3CDTF">2013-12-06T16:13:26Z</dcterms:modified>
</cp:coreProperties>
</file>