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28" r:id="rId3"/>
    <p:sldId id="325" r:id="rId4"/>
    <p:sldId id="349" r:id="rId5"/>
    <p:sldId id="332" r:id="rId6"/>
    <p:sldId id="334" r:id="rId7"/>
    <p:sldId id="336" r:id="rId8"/>
    <p:sldId id="339" r:id="rId9"/>
    <p:sldId id="337" r:id="rId10"/>
    <p:sldId id="338" r:id="rId11"/>
    <p:sldId id="340" r:id="rId12"/>
    <p:sldId id="341" r:id="rId13"/>
    <p:sldId id="342" r:id="rId14"/>
    <p:sldId id="323" r:id="rId15"/>
    <p:sldId id="345" r:id="rId16"/>
    <p:sldId id="346" r:id="rId17"/>
    <p:sldId id="347" r:id="rId18"/>
    <p:sldId id="343" r:id="rId19"/>
    <p:sldId id="348" r:id="rId20"/>
    <p:sldId id="326" r:id="rId21"/>
    <p:sldId id="331" r:id="rId22"/>
    <p:sldId id="358" r:id="rId23"/>
    <p:sldId id="359" r:id="rId24"/>
    <p:sldId id="297" r:id="rId25"/>
    <p:sldId id="330" r:id="rId26"/>
    <p:sldId id="344" r:id="rId27"/>
    <p:sldId id="351" r:id="rId28"/>
    <p:sldId id="352" r:id="rId29"/>
    <p:sldId id="353" r:id="rId30"/>
    <p:sldId id="350" r:id="rId31"/>
    <p:sldId id="354" r:id="rId32"/>
    <p:sldId id="356" r:id="rId33"/>
    <p:sldId id="329" r:id="rId34"/>
    <p:sldId id="324" r:id="rId35"/>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7EE"/>
    <a:srgbClr val="FDFAF3"/>
    <a:srgbClr val="6AB29C"/>
    <a:srgbClr val="F2F2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05" autoAdjust="0"/>
    <p:restoredTop sz="93936" autoAdjust="0"/>
  </p:normalViewPr>
  <p:slideViewPr>
    <p:cSldViewPr snapToGrid="0">
      <p:cViewPr>
        <p:scale>
          <a:sx n="60" d="100"/>
          <a:sy n="60" d="100"/>
        </p:scale>
        <p:origin x="1974" y="111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29E2880F-A1A0-460A-8F5E-95D756CC475B}" type="datetimeFigureOut">
              <a:rPr lang="en-US" smtClean="0"/>
              <a:t>7/19/2022</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6661F9CE-3F53-4982-BAD1-8215EA99FDC1}" type="slidenum">
              <a:rPr lang="en-US" smtClean="0"/>
              <a:t>‹#›</a:t>
            </a:fld>
            <a:endParaRPr lang="en-US"/>
          </a:p>
        </p:txBody>
      </p:sp>
    </p:spTree>
    <p:extLst>
      <p:ext uri="{BB962C8B-B14F-4D97-AF65-F5344CB8AC3E}">
        <p14:creationId xmlns:p14="http://schemas.microsoft.com/office/powerpoint/2010/main" val="2139475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61F9CE-3F53-4982-BAD1-8215EA99FDC1}" type="slidenum">
              <a:rPr lang="en-US" smtClean="0"/>
              <a:t>34</a:t>
            </a:fld>
            <a:endParaRPr lang="en-US"/>
          </a:p>
        </p:txBody>
      </p:sp>
    </p:spTree>
    <p:extLst>
      <p:ext uri="{BB962C8B-B14F-4D97-AF65-F5344CB8AC3E}">
        <p14:creationId xmlns:p14="http://schemas.microsoft.com/office/powerpoint/2010/main" val="3706467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2C2814-5396-4545-8AF2-71201F1D75BF}"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C3DF0-6152-4265-BE74-F7AD1727FF4F}" type="slidenum">
              <a:rPr lang="en-US" smtClean="0"/>
              <a:t>‹#›</a:t>
            </a:fld>
            <a:endParaRPr lang="en-US"/>
          </a:p>
        </p:txBody>
      </p:sp>
    </p:spTree>
    <p:extLst>
      <p:ext uri="{BB962C8B-B14F-4D97-AF65-F5344CB8AC3E}">
        <p14:creationId xmlns:p14="http://schemas.microsoft.com/office/powerpoint/2010/main" val="1894287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2C2814-5396-4545-8AF2-71201F1D75BF}"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C3DF0-6152-4265-BE74-F7AD1727FF4F}" type="slidenum">
              <a:rPr lang="en-US" smtClean="0"/>
              <a:t>‹#›</a:t>
            </a:fld>
            <a:endParaRPr lang="en-US"/>
          </a:p>
        </p:txBody>
      </p:sp>
    </p:spTree>
    <p:extLst>
      <p:ext uri="{BB962C8B-B14F-4D97-AF65-F5344CB8AC3E}">
        <p14:creationId xmlns:p14="http://schemas.microsoft.com/office/powerpoint/2010/main" val="1001284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2C2814-5396-4545-8AF2-71201F1D75BF}"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C3DF0-6152-4265-BE74-F7AD1727FF4F}" type="slidenum">
              <a:rPr lang="en-US" smtClean="0"/>
              <a:t>‹#›</a:t>
            </a:fld>
            <a:endParaRPr lang="en-US"/>
          </a:p>
        </p:txBody>
      </p:sp>
    </p:spTree>
    <p:extLst>
      <p:ext uri="{BB962C8B-B14F-4D97-AF65-F5344CB8AC3E}">
        <p14:creationId xmlns:p14="http://schemas.microsoft.com/office/powerpoint/2010/main" val="4255835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2C2814-5396-4545-8AF2-71201F1D75BF}"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C3DF0-6152-4265-BE74-F7AD1727FF4F}" type="slidenum">
              <a:rPr lang="en-US" smtClean="0"/>
              <a:t>‹#›</a:t>
            </a:fld>
            <a:endParaRPr lang="en-US"/>
          </a:p>
        </p:txBody>
      </p:sp>
    </p:spTree>
    <p:extLst>
      <p:ext uri="{BB962C8B-B14F-4D97-AF65-F5344CB8AC3E}">
        <p14:creationId xmlns:p14="http://schemas.microsoft.com/office/powerpoint/2010/main" val="1663362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2C2814-5396-4545-8AF2-71201F1D75BF}"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C3DF0-6152-4265-BE74-F7AD1727FF4F}" type="slidenum">
              <a:rPr lang="en-US" smtClean="0"/>
              <a:t>‹#›</a:t>
            </a:fld>
            <a:endParaRPr lang="en-US"/>
          </a:p>
        </p:txBody>
      </p:sp>
    </p:spTree>
    <p:extLst>
      <p:ext uri="{BB962C8B-B14F-4D97-AF65-F5344CB8AC3E}">
        <p14:creationId xmlns:p14="http://schemas.microsoft.com/office/powerpoint/2010/main" val="2349500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2C2814-5396-4545-8AF2-71201F1D75BF}" type="datetimeFigureOut">
              <a:rPr lang="en-US" smtClean="0"/>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C3DF0-6152-4265-BE74-F7AD1727FF4F}" type="slidenum">
              <a:rPr lang="en-US" smtClean="0"/>
              <a:t>‹#›</a:t>
            </a:fld>
            <a:endParaRPr lang="en-US"/>
          </a:p>
        </p:txBody>
      </p:sp>
    </p:spTree>
    <p:extLst>
      <p:ext uri="{BB962C8B-B14F-4D97-AF65-F5344CB8AC3E}">
        <p14:creationId xmlns:p14="http://schemas.microsoft.com/office/powerpoint/2010/main" val="1088825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2C2814-5396-4545-8AF2-71201F1D75BF}" type="datetimeFigureOut">
              <a:rPr lang="en-US" smtClean="0"/>
              <a:t>7/19/2022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0C3DF0-6152-4265-BE74-F7AD1727FF4F}" type="slidenum">
              <a:rPr lang="en-US" smtClean="0"/>
              <a:t>‹#›</a:t>
            </a:fld>
            <a:endParaRPr lang="en-US"/>
          </a:p>
        </p:txBody>
      </p:sp>
    </p:spTree>
    <p:extLst>
      <p:ext uri="{BB962C8B-B14F-4D97-AF65-F5344CB8AC3E}">
        <p14:creationId xmlns:p14="http://schemas.microsoft.com/office/powerpoint/2010/main" val="927075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2C2814-5396-4545-8AF2-71201F1D75BF}" type="datetimeFigureOut">
              <a:rPr lang="en-US" smtClean="0"/>
              <a:t>7/19/2022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0C3DF0-6152-4265-BE74-F7AD1727FF4F}" type="slidenum">
              <a:rPr lang="en-US" smtClean="0"/>
              <a:t>‹#›</a:t>
            </a:fld>
            <a:endParaRPr lang="en-US"/>
          </a:p>
        </p:txBody>
      </p:sp>
    </p:spTree>
    <p:extLst>
      <p:ext uri="{BB962C8B-B14F-4D97-AF65-F5344CB8AC3E}">
        <p14:creationId xmlns:p14="http://schemas.microsoft.com/office/powerpoint/2010/main" val="3231352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2C2814-5396-4545-8AF2-71201F1D75BF}" type="datetimeFigureOut">
              <a:rPr lang="en-US" smtClean="0"/>
              <a:t>7/19/2022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0C3DF0-6152-4265-BE74-F7AD1727FF4F}" type="slidenum">
              <a:rPr lang="en-US" smtClean="0"/>
              <a:t>‹#›</a:t>
            </a:fld>
            <a:endParaRPr lang="en-US"/>
          </a:p>
        </p:txBody>
      </p:sp>
    </p:spTree>
    <p:extLst>
      <p:ext uri="{BB962C8B-B14F-4D97-AF65-F5344CB8AC3E}">
        <p14:creationId xmlns:p14="http://schemas.microsoft.com/office/powerpoint/2010/main" val="3868571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2C2814-5396-4545-8AF2-71201F1D75BF}" type="datetimeFigureOut">
              <a:rPr lang="en-US" smtClean="0"/>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C3DF0-6152-4265-BE74-F7AD1727FF4F}" type="slidenum">
              <a:rPr lang="en-US" smtClean="0"/>
              <a:t>‹#›</a:t>
            </a:fld>
            <a:endParaRPr lang="en-US"/>
          </a:p>
        </p:txBody>
      </p:sp>
    </p:spTree>
    <p:extLst>
      <p:ext uri="{BB962C8B-B14F-4D97-AF65-F5344CB8AC3E}">
        <p14:creationId xmlns:p14="http://schemas.microsoft.com/office/powerpoint/2010/main" val="3129825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2C2814-5396-4545-8AF2-71201F1D75BF}" type="datetimeFigureOut">
              <a:rPr lang="en-US" smtClean="0"/>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C3DF0-6152-4265-BE74-F7AD1727FF4F}" type="slidenum">
              <a:rPr lang="en-US" smtClean="0"/>
              <a:t>‹#›</a:t>
            </a:fld>
            <a:endParaRPr lang="en-US"/>
          </a:p>
        </p:txBody>
      </p:sp>
    </p:spTree>
    <p:extLst>
      <p:ext uri="{BB962C8B-B14F-4D97-AF65-F5344CB8AC3E}">
        <p14:creationId xmlns:p14="http://schemas.microsoft.com/office/powerpoint/2010/main" val="3758559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2C2814-5396-4545-8AF2-71201F1D75BF}" type="datetimeFigureOut">
              <a:rPr lang="en-US" smtClean="0"/>
              <a:t>7/19/2022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C3DF0-6152-4265-BE74-F7AD1727FF4F}" type="slidenum">
              <a:rPr lang="en-US" smtClean="0"/>
              <a:t>‹#›</a:t>
            </a:fld>
            <a:endParaRPr lang="en-US"/>
          </a:p>
        </p:txBody>
      </p:sp>
    </p:spTree>
    <p:extLst>
      <p:ext uri="{BB962C8B-B14F-4D97-AF65-F5344CB8AC3E}">
        <p14:creationId xmlns:p14="http://schemas.microsoft.com/office/powerpoint/2010/main" val="3286186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gif"/><Relationship Id="rId1" Type="http://schemas.openxmlformats.org/officeDocument/2006/relationships/slideLayout" Target="../slideLayouts/slideLayout1.xml"/><Relationship Id="rId4" Type="http://schemas.openxmlformats.org/officeDocument/2006/relationships/image" Target="../media/image19.gif"/></Relationships>
</file>

<file path=ppt/slides/_rels/slide1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dni.gov/files/NCSC/documents/Regulations/SEAD-3-Reporting-U.pdf" TargetMode="External"/><Relationship Id="rId7" Type="http://schemas.openxmlformats.org/officeDocument/2006/relationships/hyperlink" Target="https://www.dcsa.mil/mc/isd/srrp/" TargetMode="External"/><Relationship Id="rId2" Type="http://schemas.openxmlformats.org/officeDocument/2006/relationships/hyperlink" Target="https://www.ecfr.gov/current/title-32/subtitle-A/chapter-I/subchapter-D/part-117" TargetMode="External"/><Relationship Id="rId1" Type="http://schemas.openxmlformats.org/officeDocument/2006/relationships/slideLayout" Target="../slideLayouts/slideLayout1.xml"/><Relationship Id="rId6" Type="http://schemas.openxmlformats.org/officeDocument/2006/relationships/hyperlink" Target="https://www.dcsa.mil/Portals/91/Documents/CTP/nispom/self_inspect_handbook_nisp.pdf" TargetMode="External"/><Relationship Id="rId5" Type="http://schemas.openxmlformats.org/officeDocument/2006/relationships/hyperlink" Target="https://www.cdse.edu/Portals/124/Documents/jobaids/industrial/security-incident-job-aid.pdf" TargetMode="External"/><Relationship Id="rId4" Type="http://schemas.openxmlformats.org/officeDocument/2006/relationships/hyperlink" Target="https://www.dcsa.mil/Portals/91/Documents/CTP/tools/ISL2021-02_SEAD-3.pdf"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gif"/></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 y="1970618"/>
            <a:ext cx="12191999" cy="2031325"/>
          </a:xfrm>
          <a:prstGeom prst="rect">
            <a:avLst/>
          </a:prstGeom>
          <a:noFill/>
          <a:ln>
            <a:noFill/>
          </a:ln>
        </p:spPr>
        <p:txBody>
          <a:bodyPr wrap="square" rtlCol="0">
            <a:spAutoFit/>
          </a:bodyPr>
          <a:lstStyle/>
          <a:p>
            <a:pPr algn="ctr"/>
            <a:r>
              <a:rPr lang="en-US" sz="5400" b="1" dirty="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Developing Standard</a:t>
            </a:r>
          </a:p>
          <a:p>
            <a:pPr algn="ctr"/>
            <a:r>
              <a:rPr lang="en-US" sz="5400" b="1" dirty="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Practice and Procedures</a:t>
            </a:r>
          </a:p>
          <a:p>
            <a:pPr algn="ctr"/>
            <a:endParaRPr lang="en-US" b="1" dirty="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FEC72804-4AE1-48F7-A42B-0562EDB280FC}"/>
              </a:ext>
            </a:extLst>
          </p:cNvPr>
          <p:cNvSpPr txBox="1"/>
          <p:nvPr/>
        </p:nvSpPr>
        <p:spPr>
          <a:xfrm>
            <a:off x="1" y="4589993"/>
            <a:ext cx="12191999" cy="1107996"/>
          </a:xfrm>
          <a:prstGeom prst="rect">
            <a:avLst/>
          </a:prstGeom>
          <a:noFill/>
          <a:ln>
            <a:noFill/>
          </a:ln>
        </p:spPr>
        <p:txBody>
          <a:bodyPr wrap="square" rtlCol="0">
            <a:spAutoFit/>
          </a:bodyPr>
          <a:lstStyle/>
          <a:p>
            <a:pPr algn="ctr"/>
            <a:r>
              <a:rPr lang="en-US" sz="2400" b="1" dirty="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Will McEllen, SAPPC, ISP</a:t>
            </a:r>
          </a:p>
          <a:p>
            <a:pPr algn="ctr"/>
            <a:r>
              <a:rPr lang="en-US" sz="2400" b="1" dirty="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Armiger, LLC.</a:t>
            </a:r>
          </a:p>
          <a:p>
            <a:pPr algn="ctr"/>
            <a:r>
              <a:rPr lang="en-US" b="1" dirty="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Industrial Security Consulting and Support</a:t>
            </a:r>
          </a:p>
        </p:txBody>
      </p:sp>
    </p:spTree>
    <p:extLst>
      <p:ext uri="{BB962C8B-B14F-4D97-AF65-F5344CB8AC3E}">
        <p14:creationId xmlns:p14="http://schemas.microsoft.com/office/powerpoint/2010/main" val="1369390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34C175-7CF6-41B0-9544-08F9D71F29AA}"/>
              </a:ext>
            </a:extLst>
          </p:cNvPr>
          <p:cNvSpPr txBox="1"/>
          <p:nvPr/>
        </p:nvSpPr>
        <p:spPr>
          <a:xfrm>
            <a:off x="542745" y="2486025"/>
            <a:ext cx="6828525" cy="2800767"/>
          </a:xfrm>
          <a:prstGeom prst="rect">
            <a:avLst/>
          </a:prstGeom>
          <a:noFill/>
        </p:spPr>
        <p:txBody>
          <a:bodyPr wrap="square" rtlCol="0">
            <a:spAutoFit/>
          </a:bodyPr>
          <a:lstStyle/>
          <a:p>
            <a:pPr algn="just"/>
            <a:r>
              <a:rPr lang="en-US" sz="1600" dirty="0"/>
              <a:t>4.3. </a:t>
            </a:r>
            <a:r>
              <a:rPr lang="en-US" sz="1600" b="1" dirty="0"/>
              <a:t>Annual Refresher Training</a:t>
            </a:r>
            <a:r>
              <a:rPr lang="en-US" sz="1600" dirty="0"/>
              <a:t>. All personnel that receive Initial Training will be provided with additional training, at least annually, which meets the requirements of 32 CFR Part 117.12(k) and reinforces the information provided during the initial security briefing, with specific focus on reporting requirements and procedures.</a:t>
            </a:r>
          </a:p>
          <a:p>
            <a:pPr algn="just"/>
            <a:endParaRPr lang="en-US" sz="1600" dirty="0"/>
          </a:p>
          <a:p>
            <a:pPr algn="just"/>
            <a:r>
              <a:rPr lang="en-US" sz="1600" dirty="0"/>
              <a:t>4.4. </a:t>
            </a:r>
            <a:r>
              <a:rPr lang="en-US" sz="1600" b="1" dirty="0"/>
              <a:t>Additional Training</a:t>
            </a:r>
            <a:r>
              <a:rPr lang="en-US" sz="1600" dirty="0"/>
              <a:t>. The FSO will identify when additional training is required outside the Annual Refresher Training cycle for the purpose of informing cleared personnel regarding changes in security regulations or policies and will address issues or concerns identified during internal security reviews.</a:t>
            </a:r>
          </a:p>
          <a:p>
            <a:pPr algn="just"/>
            <a:endParaRPr lang="en-US" sz="1600" dirty="0"/>
          </a:p>
        </p:txBody>
      </p:sp>
      <p:sp>
        <p:nvSpPr>
          <p:cNvPr id="13" name="TextBox 12">
            <a:extLst>
              <a:ext uri="{FF2B5EF4-FFF2-40B4-BE49-F238E27FC236}">
                <a16:creationId xmlns:a16="http://schemas.microsoft.com/office/drawing/2014/main" id="{07E1A0BA-FF52-4DC6-A7BD-21E28AEA0517}"/>
              </a:ext>
            </a:extLst>
          </p:cNvPr>
          <p:cNvSpPr txBox="1"/>
          <p:nvPr/>
        </p:nvSpPr>
        <p:spPr>
          <a:xfrm>
            <a:off x="0" y="404782"/>
            <a:ext cx="12192000"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Sample SPP</a:t>
            </a:r>
          </a:p>
        </p:txBody>
      </p:sp>
      <p:pic>
        <p:nvPicPr>
          <p:cNvPr id="3" name="Picture 2" descr="A picture containing text, box, domestic cat&#10;&#10;Description automatically generated">
            <a:extLst>
              <a:ext uri="{FF2B5EF4-FFF2-40B4-BE49-F238E27FC236}">
                <a16:creationId xmlns:a16="http://schemas.microsoft.com/office/drawing/2014/main" id="{53F1F2A4-2324-BED1-7F2A-F04E5BD99F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1399" y="1828800"/>
            <a:ext cx="4376827" cy="5029200"/>
          </a:xfrm>
          <a:prstGeom prst="rect">
            <a:avLst/>
          </a:prstGeom>
        </p:spPr>
      </p:pic>
    </p:spTree>
    <p:extLst>
      <p:ext uri="{BB962C8B-B14F-4D97-AF65-F5344CB8AC3E}">
        <p14:creationId xmlns:p14="http://schemas.microsoft.com/office/powerpoint/2010/main" val="116705748"/>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250" fill="hold"/>
                                        <p:tgtEl>
                                          <p:spTgt spid="3"/>
                                        </p:tgtEl>
                                        <p:attrNameLst>
                                          <p:attrName>ppt_x</p:attrName>
                                        </p:attrNameLst>
                                      </p:cBhvr>
                                      <p:tavLst>
                                        <p:tav tm="0">
                                          <p:val>
                                            <p:strVal val="#ppt_x"/>
                                          </p:val>
                                        </p:tav>
                                        <p:tav tm="100000">
                                          <p:val>
                                            <p:strVal val="#ppt_x"/>
                                          </p:val>
                                        </p:tav>
                                      </p:tavLst>
                                    </p:anim>
                                    <p:anim calcmode="lin" valueType="num">
                                      <p:cBhvr additive="base">
                                        <p:cTn id="8" dur="22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34C175-7CF6-41B0-9544-08F9D71F29AA}"/>
              </a:ext>
            </a:extLst>
          </p:cNvPr>
          <p:cNvSpPr txBox="1"/>
          <p:nvPr/>
        </p:nvSpPr>
        <p:spPr>
          <a:xfrm>
            <a:off x="1703293" y="1358949"/>
            <a:ext cx="8785413" cy="5016758"/>
          </a:xfrm>
          <a:prstGeom prst="rect">
            <a:avLst/>
          </a:prstGeom>
          <a:noFill/>
        </p:spPr>
        <p:txBody>
          <a:bodyPr wrap="square" rtlCol="0">
            <a:spAutoFit/>
          </a:bodyPr>
          <a:lstStyle/>
          <a:p>
            <a:pPr algn="just"/>
            <a:r>
              <a:rPr lang="en-US" sz="1600" dirty="0"/>
              <a:t>5. </a:t>
            </a:r>
            <a:r>
              <a:rPr lang="en-US" sz="1600" b="1" dirty="0"/>
              <a:t>ADVERSE INFORMATION REPORTING</a:t>
            </a:r>
            <a:r>
              <a:rPr lang="en-US" sz="1600" dirty="0"/>
              <a:t>. Reports of all Adverse Information, events, or actions will be submitted to the FSO, or their designee. Submission of reports may be made in-person, by phone, or via e-mail. Reports containing classified information or Controlled Unclassified Information may only be submitted through channels approved for such information. Personnel should contact the FSO if they require assistance with identifying an approved transmission method for such information.</a:t>
            </a:r>
          </a:p>
          <a:p>
            <a:pPr algn="just"/>
            <a:endParaRPr lang="en-US" sz="1600" dirty="0"/>
          </a:p>
          <a:p>
            <a:pPr algn="just"/>
            <a:r>
              <a:rPr lang="en-US" sz="1600" dirty="0"/>
              <a:t>The FSO, or their designee, will be responsible for investigating reports of adverse information to determine validity. Only verified adverse information will be approved for submission and no report will contain information based on rumor or innuendo. Any investigation of verified adverse information will include the collection of Required Data Elements for Reporting, as set forth in SEAD-3 Appendix A, or any additional data required for submission in the DoD-designated system of record. All reports will be maintained in a manner which precludes their access by unauthorized personnel.</a:t>
            </a:r>
          </a:p>
          <a:p>
            <a:pPr algn="just"/>
            <a:endParaRPr lang="en-US" sz="1600" dirty="0"/>
          </a:p>
          <a:p>
            <a:pPr algn="just"/>
            <a:r>
              <a:rPr lang="en-US" sz="1600" dirty="0"/>
              <a:t>Verified reports of adverse information, not previously submitted in an SF-86 or in the Defense Information System for Security (DISS), will be reported by the FSO, or designee, through the DoD-designated personnel security system of record. DISS is the current DoD system of record for personnel security management as set forth in 32 CFR Part 117.5(d).</a:t>
            </a:r>
          </a:p>
          <a:p>
            <a:pPr algn="just"/>
            <a:endParaRPr lang="en-US" sz="1600" dirty="0"/>
          </a:p>
          <a:p>
            <a:pPr algn="just"/>
            <a:r>
              <a:rPr lang="en-US" sz="1600" dirty="0"/>
              <a:t>The process for managing the information reporting is provided via flowchart in Attachment 1.</a:t>
            </a:r>
          </a:p>
          <a:p>
            <a:pPr algn="just"/>
            <a:endParaRPr lang="en-US" sz="1600" dirty="0"/>
          </a:p>
        </p:txBody>
      </p:sp>
      <p:sp>
        <p:nvSpPr>
          <p:cNvPr id="13" name="TextBox 12">
            <a:extLst>
              <a:ext uri="{FF2B5EF4-FFF2-40B4-BE49-F238E27FC236}">
                <a16:creationId xmlns:a16="http://schemas.microsoft.com/office/drawing/2014/main" id="{07E1A0BA-FF52-4DC6-A7BD-21E28AEA0517}"/>
              </a:ext>
            </a:extLst>
          </p:cNvPr>
          <p:cNvSpPr txBox="1"/>
          <p:nvPr/>
        </p:nvSpPr>
        <p:spPr>
          <a:xfrm>
            <a:off x="0" y="404782"/>
            <a:ext cx="12192000"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Sample SPP</a:t>
            </a:r>
          </a:p>
        </p:txBody>
      </p:sp>
    </p:spTree>
    <p:extLst>
      <p:ext uri="{BB962C8B-B14F-4D97-AF65-F5344CB8AC3E}">
        <p14:creationId xmlns:p14="http://schemas.microsoft.com/office/powerpoint/2010/main" val="284989149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34C175-7CF6-41B0-9544-08F9D71F29AA}"/>
              </a:ext>
            </a:extLst>
          </p:cNvPr>
          <p:cNvSpPr txBox="1"/>
          <p:nvPr/>
        </p:nvSpPr>
        <p:spPr>
          <a:xfrm>
            <a:off x="645459" y="1941655"/>
            <a:ext cx="6517342" cy="3785652"/>
          </a:xfrm>
          <a:prstGeom prst="rect">
            <a:avLst/>
          </a:prstGeom>
          <a:noFill/>
        </p:spPr>
        <p:txBody>
          <a:bodyPr wrap="square" rtlCol="0">
            <a:spAutoFit/>
          </a:bodyPr>
          <a:lstStyle/>
          <a:p>
            <a:pPr algn="just"/>
            <a:r>
              <a:rPr lang="en-US" sz="1600" dirty="0"/>
              <a:t>6. </a:t>
            </a:r>
            <a:r>
              <a:rPr lang="en-US" sz="1600" b="1" dirty="0"/>
              <a:t>UNOFFICIAL FOREIGN TRAVEL REPORTING</a:t>
            </a:r>
            <a:r>
              <a:rPr lang="en-US" sz="1600" dirty="0"/>
              <a:t>. All covered individuals will report Unofficial Foreign Travel to the FSO, or designee, at least 5 business days prior to travel (unless precluded from this requirement based on ISL 2021-02 Table 4 exceptions). The FSO, or designee, will provide Attachment 2 to the covered individual for the purpose of collecting reportable data elements and to advise the individual of travel resources set forth in ISL 2021-02 Table 4.</a:t>
            </a:r>
          </a:p>
          <a:p>
            <a:pPr algn="just"/>
            <a:endParaRPr lang="en-US" sz="1600" dirty="0"/>
          </a:p>
          <a:p>
            <a:pPr algn="just"/>
            <a:r>
              <a:rPr lang="en-US" sz="1600" dirty="0"/>
              <a:t>The FSO, or designee, will review reported information in Attachment 2 to determine if coordination with a Defense Counterintelligence Security Agency Counterintelligence Special Agent.</a:t>
            </a:r>
          </a:p>
          <a:p>
            <a:pPr algn="just"/>
            <a:endParaRPr lang="en-US" sz="1600" dirty="0"/>
          </a:p>
          <a:p>
            <a:pPr algn="just"/>
            <a:r>
              <a:rPr lang="en-US" sz="1600" dirty="0"/>
              <a:t>FSO, or designee, will contact the covered individual post-travel to identify if any reportable irregularities occurred during the trip.</a:t>
            </a:r>
          </a:p>
          <a:p>
            <a:pPr algn="just"/>
            <a:endParaRPr lang="en-US" sz="1600" dirty="0"/>
          </a:p>
        </p:txBody>
      </p:sp>
      <p:sp>
        <p:nvSpPr>
          <p:cNvPr id="13" name="TextBox 12">
            <a:extLst>
              <a:ext uri="{FF2B5EF4-FFF2-40B4-BE49-F238E27FC236}">
                <a16:creationId xmlns:a16="http://schemas.microsoft.com/office/drawing/2014/main" id="{07E1A0BA-FF52-4DC6-A7BD-21E28AEA0517}"/>
              </a:ext>
            </a:extLst>
          </p:cNvPr>
          <p:cNvSpPr txBox="1"/>
          <p:nvPr/>
        </p:nvSpPr>
        <p:spPr>
          <a:xfrm>
            <a:off x="0" y="404782"/>
            <a:ext cx="12192000"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Sample SPP</a:t>
            </a:r>
          </a:p>
        </p:txBody>
      </p:sp>
      <p:pic>
        <p:nvPicPr>
          <p:cNvPr id="3" name="Picture 2" descr="A cat sitting on a book&#10;&#10;Description automatically generated with medium confidence">
            <a:extLst>
              <a:ext uri="{FF2B5EF4-FFF2-40B4-BE49-F238E27FC236}">
                <a16:creationId xmlns:a16="http://schemas.microsoft.com/office/drawing/2014/main" id="{DC9D6EC0-8D86-93B7-50AF-3C8032BAE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2924" y="1103799"/>
            <a:ext cx="3771900" cy="5029200"/>
          </a:xfrm>
          <a:prstGeom prst="rect">
            <a:avLst/>
          </a:prstGeom>
          <a:ln w="19050">
            <a:solidFill>
              <a:schemeClr val="tx1"/>
            </a:solidFill>
          </a:ln>
        </p:spPr>
      </p:pic>
    </p:spTree>
    <p:extLst>
      <p:ext uri="{BB962C8B-B14F-4D97-AF65-F5344CB8AC3E}">
        <p14:creationId xmlns:p14="http://schemas.microsoft.com/office/powerpoint/2010/main" val="5438067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ppt_x</p:attrName>
                                        </p:attrNameLst>
                                      </p:cBhvr>
                                      <p:tavLst>
                                        <p:tav tm="0">
                                          <p:val>
                                            <p:strVal val="#ppt_x"/>
                                          </p:val>
                                        </p:tav>
                                        <p:tav tm="100000">
                                          <p:val>
                                            <p:strVal val="#ppt_x"/>
                                          </p:val>
                                        </p:tav>
                                      </p:tavLst>
                                    </p:anim>
                                    <p:anim calcmode="lin" valueType="num">
                                      <p:cBhvr>
                                        <p:cTn id="9" dur="1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34C175-7CF6-41B0-9544-08F9D71F29AA}"/>
              </a:ext>
            </a:extLst>
          </p:cNvPr>
          <p:cNvSpPr txBox="1"/>
          <p:nvPr/>
        </p:nvSpPr>
        <p:spPr>
          <a:xfrm>
            <a:off x="352640" y="2767280"/>
            <a:ext cx="4973053" cy="1323439"/>
          </a:xfrm>
          <a:prstGeom prst="rect">
            <a:avLst/>
          </a:prstGeom>
          <a:noFill/>
        </p:spPr>
        <p:txBody>
          <a:bodyPr wrap="square" rtlCol="0">
            <a:spAutoFit/>
          </a:bodyPr>
          <a:lstStyle/>
          <a:p>
            <a:pPr algn="just"/>
            <a:r>
              <a:rPr lang="en-US" sz="1600" dirty="0"/>
              <a:t>7. </a:t>
            </a:r>
            <a:r>
              <a:rPr lang="en-US" sz="1600" b="1" dirty="0"/>
              <a:t>ADDITIONAL INCIDENTS OR ACTIONS</a:t>
            </a:r>
            <a:r>
              <a:rPr lang="en-US" sz="1600" dirty="0"/>
              <a:t>. The FSO will be responsible for identifying any additional reporting requirements or activities which may not be outlined within the SPP, but which may potentially impact any classified activities or negatively affect cleared personnel.</a:t>
            </a:r>
          </a:p>
        </p:txBody>
      </p:sp>
      <p:sp>
        <p:nvSpPr>
          <p:cNvPr id="13" name="TextBox 12">
            <a:extLst>
              <a:ext uri="{FF2B5EF4-FFF2-40B4-BE49-F238E27FC236}">
                <a16:creationId xmlns:a16="http://schemas.microsoft.com/office/drawing/2014/main" id="{07E1A0BA-FF52-4DC6-A7BD-21E28AEA0517}"/>
              </a:ext>
            </a:extLst>
          </p:cNvPr>
          <p:cNvSpPr txBox="1"/>
          <p:nvPr/>
        </p:nvSpPr>
        <p:spPr>
          <a:xfrm>
            <a:off x="0" y="404782"/>
            <a:ext cx="12192000"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Sample SPP</a:t>
            </a:r>
          </a:p>
        </p:txBody>
      </p:sp>
      <p:pic>
        <p:nvPicPr>
          <p:cNvPr id="16" name="Picture 15" descr="A picture containing text, cat, mammal, domestic cat&#10;&#10;Description automatically generated">
            <a:extLst>
              <a:ext uri="{FF2B5EF4-FFF2-40B4-BE49-F238E27FC236}">
                <a16:creationId xmlns:a16="http://schemas.microsoft.com/office/drawing/2014/main" id="{2E5416B4-6F0B-1B46-A51F-6E4857613D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8119" y="1892968"/>
            <a:ext cx="4024564" cy="5486400"/>
          </a:xfrm>
          <a:prstGeom prst="rect">
            <a:avLst/>
          </a:prstGeom>
        </p:spPr>
      </p:pic>
      <p:pic>
        <p:nvPicPr>
          <p:cNvPr id="19" name="Picture 18" descr="A picture containing text, cat, mammal, domestic cat&#10;&#10;Description automatically generated">
            <a:extLst>
              <a:ext uri="{FF2B5EF4-FFF2-40B4-BE49-F238E27FC236}">
                <a16:creationId xmlns:a16="http://schemas.microsoft.com/office/drawing/2014/main" id="{C6ADD019-00A3-3621-EE5A-C6A4ACB0F9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5010" y="1892968"/>
            <a:ext cx="3696990" cy="5486400"/>
          </a:xfrm>
          <a:prstGeom prst="rect">
            <a:avLst/>
          </a:prstGeom>
        </p:spPr>
      </p:pic>
    </p:spTree>
    <p:extLst>
      <p:ext uri="{BB962C8B-B14F-4D97-AF65-F5344CB8AC3E}">
        <p14:creationId xmlns:p14="http://schemas.microsoft.com/office/powerpoint/2010/main" val="190496123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ppt_x"/>
                                          </p:val>
                                        </p:tav>
                                        <p:tav tm="100000">
                                          <p:val>
                                            <p:strVal val="#ppt_x"/>
                                          </p:val>
                                        </p:tav>
                                      </p:tavLst>
                                    </p:anim>
                                    <p:anim calcmode="lin" valueType="num">
                                      <p:cBhvr additive="base">
                                        <p:cTn id="8" dur="1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250" fill="hold"/>
                                        <p:tgtEl>
                                          <p:spTgt spid="19"/>
                                        </p:tgtEl>
                                        <p:attrNameLst>
                                          <p:attrName>ppt_x</p:attrName>
                                        </p:attrNameLst>
                                      </p:cBhvr>
                                      <p:tavLst>
                                        <p:tav tm="0">
                                          <p:val>
                                            <p:strVal val="#ppt_x"/>
                                          </p:val>
                                        </p:tav>
                                        <p:tav tm="100000">
                                          <p:val>
                                            <p:strVal val="#ppt_x"/>
                                          </p:val>
                                        </p:tav>
                                      </p:tavLst>
                                    </p:anim>
                                    <p:anim calcmode="lin" valueType="num">
                                      <p:cBhvr additive="base">
                                        <p:cTn id="12" dur="12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0449F8B-8847-4958-A53C-5C99AF0C00B4}"/>
              </a:ext>
            </a:extLst>
          </p:cNvPr>
          <p:cNvSpPr txBox="1"/>
          <p:nvPr/>
        </p:nvSpPr>
        <p:spPr>
          <a:xfrm>
            <a:off x="0" y="404782"/>
            <a:ext cx="12192000"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Sample SPP - Information Reporting Flowchart</a:t>
            </a:r>
          </a:p>
        </p:txBody>
      </p:sp>
      <p:sp>
        <p:nvSpPr>
          <p:cNvPr id="7" name="Flowchart: Multidocument 6">
            <a:extLst>
              <a:ext uri="{FF2B5EF4-FFF2-40B4-BE49-F238E27FC236}">
                <a16:creationId xmlns:a16="http://schemas.microsoft.com/office/drawing/2014/main" id="{DDBE477C-EEF6-4EE2-B0E2-E03101A686F9}"/>
              </a:ext>
            </a:extLst>
          </p:cNvPr>
          <p:cNvSpPr/>
          <p:nvPr/>
        </p:nvSpPr>
        <p:spPr>
          <a:xfrm>
            <a:off x="181894" y="2944912"/>
            <a:ext cx="3581401" cy="1344706"/>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anose="02020603050405020304" pitchFamily="18" charset="0"/>
                <a:cs typeface="Times New Roman" panose="02020603050405020304" pitchFamily="18" charset="0"/>
              </a:rPr>
              <a:t> </a:t>
            </a:r>
          </a:p>
        </p:txBody>
      </p:sp>
      <p:sp>
        <p:nvSpPr>
          <p:cNvPr id="21" name="Rectangle 20">
            <a:extLst>
              <a:ext uri="{FF2B5EF4-FFF2-40B4-BE49-F238E27FC236}">
                <a16:creationId xmlns:a16="http://schemas.microsoft.com/office/drawing/2014/main" id="{47983DCF-5A46-4F58-8CD1-1FC59FE21DD3}"/>
              </a:ext>
            </a:extLst>
          </p:cNvPr>
          <p:cNvSpPr/>
          <p:nvPr/>
        </p:nvSpPr>
        <p:spPr>
          <a:xfrm>
            <a:off x="10061203" y="2948470"/>
            <a:ext cx="1489575" cy="718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Coordinate with DCSA CISA for pre-travel briefing.</a:t>
            </a:r>
          </a:p>
        </p:txBody>
      </p:sp>
      <p:sp>
        <p:nvSpPr>
          <p:cNvPr id="27" name="Rectangle 26">
            <a:extLst>
              <a:ext uri="{FF2B5EF4-FFF2-40B4-BE49-F238E27FC236}">
                <a16:creationId xmlns:a16="http://schemas.microsoft.com/office/drawing/2014/main" id="{7D9DABBD-1A4B-494A-B377-5834867AE858}"/>
              </a:ext>
            </a:extLst>
          </p:cNvPr>
          <p:cNvSpPr/>
          <p:nvPr/>
        </p:nvSpPr>
        <p:spPr>
          <a:xfrm>
            <a:off x="7343154" y="4213910"/>
            <a:ext cx="2067083" cy="956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FSO or Designee receives notification of potential Adverse Information and acts to verify that information is true and accurate</a:t>
            </a:r>
          </a:p>
        </p:txBody>
      </p:sp>
      <p:sp>
        <p:nvSpPr>
          <p:cNvPr id="29" name="Rectangle 28">
            <a:extLst>
              <a:ext uri="{FF2B5EF4-FFF2-40B4-BE49-F238E27FC236}">
                <a16:creationId xmlns:a16="http://schemas.microsoft.com/office/drawing/2014/main" id="{F3DFD770-E77B-4A47-83A5-4EF5157B564B}"/>
              </a:ext>
            </a:extLst>
          </p:cNvPr>
          <p:cNvSpPr/>
          <p:nvPr/>
        </p:nvSpPr>
        <p:spPr>
          <a:xfrm>
            <a:off x="7341325" y="5381039"/>
            <a:ext cx="2067083" cy="953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Compare incident to Adverse Information reporting requirements and gather required data elements for report submission. Interview/Investigate as necessary</a:t>
            </a:r>
          </a:p>
        </p:txBody>
      </p:sp>
      <p:sp>
        <p:nvSpPr>
          <p:cNvPr id="30" name="Rectangle 29">
            <a:extLst>
              <a:ext uri="{FF2B5EF4-FFF2-40B4-BE49-F238E27FC236}">
                <a16:creationId xmlns:a16="http://schemas.microsoft.com/office/drawing/2014/main" id="{201AF3FD-F0C4-4AC7-90F0-D2274A83DE60}"/>
              </a:ext>
            </a:extLst>
          </p:cNvPr>
          <p:cNvSpPr/>
          <p:nvPr/>
        </p:nvSpPr>
        <p:spPr>
          <a:xfrm>
            <a:off x="3558986" y="1662607"/>
            <a:ext cx="1513636" cy="5378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Reportable action occurs</a:t>
            </a:r>
          </a:p>
        </p:txBody>
      </p:sp>
      <p:sp>
        <p:nvSpPr>
          <p:cNvPr id="31" name="Rectangle 30">
            <a:extLst>
              <a:ext uri="{FF2B5EF4-FFF2-40B4-BE49-F238E27FC236}">
                <a16:creationId xmlns:a16="http://schemas.microsoft.com/office/drawing/2014/main" id="{B9829C95-068D-436C-B9F9-29E64C90DA8A}"/>
              </a:ext>
            </a:extLst>
          </p:cNvPr>
          <p:cNvSpPr/>
          <p:nvPr/>
        </p:nvSpPr>
        <p:spPr>
          <a:xfrm>
            <a:off x="5431208" y="1537643"/>
            <a:ext cx="1727308" cy="779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Individual with knowledge of the action notifies FSO or Designee using identified Reporting Method </a:t>
            </a:r>
          </a:p>
        </p:txBody>
      </p:sp>
      <p:sp>
        <p:nvSpPr>
          <p:cNvPr id="9" name="Flowchart: Decision 8">
            <a:extLst>
              <a:ext uri="{FF2B5EF4-FFF2-40B4-BE49-F238E27FC236}">
                <a16:creationId xmlns:a16="http://schemas.microsoft.com/office/drawing/2014/main" id="{CEDA163F-9773-44F7-95F6-0E9559DA3D14}"/>
              </a:ext>
            </a:extLst>
          </p:cNvPr>
          <p:cNvSpPr/>
          <p:nvPr/>
        </p:nvSpPr>
        <p:spPr>
          <a:xfrm>
            <a:off x="7517101" y="1423584"/>
            <a:ext cx="1727307" cy="1005904"/>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Unofficial Foreign Travel Notice?</a:t>
            </a:r>
          </a:p>
        </p:txBody>
      </p:sp>
      <p:sp>
        <p:nvSpPr>
          <p:cNvPr id="32" name="Flowchart: Decision 31">
            <a:extLst>
              <a:ext uri="{FF2B5EF4-FFF2-40B4-BE49-F238E27FC236}">
                <a16:creationId xmlns:a16="http://schemas.microsoft.com/office/drawing/2014/main" id="{D9132897-424C-41E3-8BD4-85EB618359F0}"/>
              </a:ext>
            </a:extLst>
          </p:cNvPr>
          <p:cNvSpPr/>
          <p:nvPr/>
        </p:nvSpPr>
        <p:spPr>
          <a:xfrm>
            <a:off x="7517100" y="2818695"/>
            <a:ext cx="1727307" cy="1005904"/>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Report of Adverse Information?</a:t>
            </a:r>
          </a:p>
        </p:txBody>
      </p:sp>
      <p:sp>
        <p:nvSpPr>
          <p:cNvPr id="33" name="Rectangle 32">
            <a:extLst>
              <a:ext uri="{FF2B5EF4-FFF2-40B4-BE49-F238E27FC236}">
                <a16:creationId xmlns:a16="http://schemas.microsoft.com/office/drawing/2014/main" id="{437A800A-60BE-4B22-9839-9E696277260F}"/>
              </a:ext>
            </a:extLst>
          </p:cNvPr>
          <p:cNvSpPr/>
          <p:nvPr/>
        </p:nvSpPr>
        <p:spPr>
          <a:xfrm>
            <a:off x="10061203" y="4199964"/>
            <a:ext cx="1489575" cy="824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Report Unofficial Foreign Travel information in DISS</a:t>
            </a:r>
          </a:p>
        </p:txBody>
      </p:sp>
      <p:sp>
        <p:nvSpPr>
          <p:cNvPr id="34" name="Flowchart: Decision 33">
            <a:extLst>
              <a:ext uri="{FF2B5EF4-FFF2-40B4-BE49-F238E27FC236}">
                <a16:creationId xmlns:a16="http://schemas.microsoft.com/office/drawing/2014/main" id="{053EE579-282C-4A74-A754-EDDE5729C2F6}"/>
              </a:ext>
            </a:extLst>
          </p:cNvPr>
          <p:cNvSpPr/>
          <p:nvPr/>
        </p:nvSpPr>
        <p:spPr>
          <a:xfrm>
            <a:off x="9602993" y="1147509"/>
            <a:ext cx="2411326" cy="155805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Provide Attachment 2. Country identified in the DNI Worldwide Threat Assessment?</a:t>
            </a:r>
          </a:p>
        </p:txBody>
      </p:sp>
      <p:sp>
        <p:nvSpPr>
          <p:cNvPr id="37" name="Rectangle 36">
            <a:extLst>
              <a:ext uri="{FF2B5EF4-FFF2-40B4-BE49-F238E27FC236}">
                <a16:creationId xmlns:a16="http://schemas.microsoft.com/office/drawing/2014/main" id="{31391A35-89BE-43BD-9ED0-67E869B396D7}"/>
              </a:ext>
            </a:extLst>
          </p:cNvPr>
          <p:cNvSpPr/>
          <p:nvPr/>
        </p:nvSpPr>
        <p:spPr>
          <a:xfrm>
            <a:off x="10061204" y="5398241"/>
            <a:ext cx="1489575" cy="824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Conduct post-travel review and submit notifications of any changes to travel or incidents during travel</a:t>
            </a:r>
          </a:p>
        </p:txBody>
      </p:sp>
      <p:grpSp>
        <p:nvGrpSpPr>
          <p:cNvPr id="126" name="Group 125">
            <a:extLst>
              <a:ext uri="{FF2B5EF4-FFF2-40B4-BE49-F238E27FC236}">
                <a16:creationId xmlns:a16="http://schemas.microsoft.com/office/drawing/2014/main" id="{21B750D5-A060-4618-A9B9-3CF1FA8BC8E4}"/>
              </a:ext>
            </a:extLst>
          </p:cNvPr>
          <p:cNvGrpSpPr/>
          <p:nvPr/>
        </p:nvGrpSpPr>
        <p:grpSpPr>
          <a:xfrm>
            <a:off x="10456198" y="2634075"/>
            <a:ext cx="394660" cy="314395"/>
            <a:chOff x="10456198" y="2634075"/>
            <a:chExt cx="394660" cy="314395"/>
          </a:xfrm>
        </p:grpSpPr>
        <p:sp>
          <p:nvSpPr>
            <p:cNvPr id="113" name="TextBox 112">
              <a:extLst>
                <a:ext uri="{FF2B5EF4-FFF2-40B4-BE49-F238E27FC236}">
                  <a16:creationId xmlns:a16="http://schemas.microsoft.com/office/drawing/2014/main" id="{F128ACDE-0BB6-40B3-83B9-F1CAF0BAB9D3}"/>
                </a:ext>
              </a:extLst>
            </p:cNvPr>
            <p:cNvSpPr txBox="1"/>
            <p:nvPr/>
          </p:nvSpPr>
          <p:spPr>
            <a:xfrm>
              <a:off x="10456198" y="2634075"/>
              <a:ext cx="394660" cy="253916"/>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Yes</a:t>
              </a:r>
            </a:p>
          </p:txBody>
        </p:sp>
        <p:cxnSp>
          <p:nvCxnSpPr>
            <p:cNvPr id="14" name="Straight Arrow Connector 13">
              <a:extLst>
                <a:ext uri="{FF2B5EF4-FFF2-40B4-BE49-F238E27FC236}">
                  <a16:creationId xmlns:a16="http://schemas.microsoft.com/office/drawing/2014/main" id="{B4A0F41C-C631-49CC-BFAA-49A312C82C64}"/>
                </a:ext>
              </a:extLst>
            </p:cNvPr>
            <p:cNvCxnSpPr>
              <a:cxnSpLocks/>
              <a:stCxn id="34" idx="2"/>
              <a:endCxn id="21" idx="0"/>
            </p:cNvCxnSpPr>
            <p:nvPr/>
          </p:nvCxnSpPr>
          <p:spPr>
            <a:xfrm flipH="1">
              <a:off x="10805991" y="2705562"/>
              <a:ext cx="2665" cy="2429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38" name="Straight Arrow Connector 37">
            <a:extLst>
              <a:ext uri="{FF2B5EF4-FFF2-40B4-BE49-F238E27FC236}">
                <a16:creationId xmlns:a16="http://schemas.microsoft.com/office/drawing/2014/main" id="{B1498344-0552-4891-BE4C-6B52ECF429B4}"/>
              </a:ext>
            </a:extLst>
          </p:cNvPr>
          <p:cNvCxnSpPr>
            <a:cxnSpLocks/>
            <a:stCxn id="21" idx="2"/>
            <a:endCxn id="33" idx="0"/>
          </p:cNvCxnSpPr>
          <p:nvPr/>
        </p:nvCxnSpPr>
        <p:spPr>
          <a:xfrm>
            <a:off x="10805991" y="3667018"/>
            <a:ext cx="0" cy="5329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B95275D-0F10-4602-BFBE-F46580132645}"/>
              </a:ext>
            </a:extLst>
          </p:cNvPr>
          <p:cNvCxnSpPr>
            <a:cxnSpLocks/>
            <a:stCxn id="33" idx="2"/>
            <a:endCxn id="37" idx="0"/>
          </p:cNvCxnSpPr>
          <p:nvPr/>
        </p:nvCxnSpPr>
        <p:spPr>
          <a:xfrm>
            <a:off x="10805991" y="5024300"/>
            <a:ext cx="1" cy="3739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25" name="Group 124">
            <a:extLst>
              <a:ext uri="{FF2B5EF4-FFF2-40B4-BE49-F238E27FC236}">
                <a16:creationId xmlns:a16="http://schemas.microsoft.com/office/drawing/2014/main" id="{1C0D3314-EE8F-481D-8CC7-305F02FC6869}"/>
              </a:ext>
            </a:extLst>
          </p:cNvPr>
          <p:cNvGrpSpPr/>
          <p:nvPr/>
        </p:nvGrpSpPr>
        <p:grpSpPr>
          <a:xfrm>
            <a:off x="9189523" y="1737524"/>
            <a:ext cx="413470" cy="253916"/>
            <a:chOff x="9189523" y="1737524"/>
            <a:chExt cx="413470" cy="253916"/>
          </a:xfrm>
        </p:grpSpPr>
        <p:sp>
          <p:nvSpPr>
            <p:cNvPr id="111" name="TextBox 110">
              <a:extLst>
                <a:ext uri="{FF2B5EF4-FFF2-40B4-BE49-F238E27FC236}">
                  <a16:creationId xmlns:a16="http://schemas.microsoft.com/office/drawing/2014/main" id="{8AACA6C7-A5E5-4AF1-8603-865074E31021}"/>
                </a:ext>
              </a:extLst>
            </p:cNvPr>
            <p:cNvSpPr txBox="1"/>
            <p:nvPr/>
          </p:nvSpPr>
          <p:spPr>
            <a:xfrm>
              <a:off x="9189523" y="1737524"/>
              <a:ext cx="394660" cy="253916"/>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Yes</a:t>
              </a:r>
            </a:p>
          </p:txBody>
        </p:sp>
        <p:cxnSp>
          <p:nvCxnSpPr>
            <p:cNvPr id="40" name="Straight Arrow Connector 39">
              <a:extLst>
                <a:ext uri="{FF2B5EF4-FFF2-40B4-BE49-F238E27FC236}">
                  <a16:creationId xmlns:a16="http://schemas.microsoft.com/office/drawing/2014/main" id="{38F781C8-94C4-4CD8-B11E-1D91173503FD}"/>
                </a:ext>
              </a:extLst>
            </p:cNvPr>
            <p:cNvCxnSpPr>
              <a:cxnSpLocks/>
              <a:stCxn id="9" idx="3"/>
              <a:endCxn id="34" idx="1"/>
            </p:cNvCxnSpPr>
            <p:nvPr/>
          </p:nvCxnSpPr>
          <p:spPr>
            <a:xfrm>
              <a:off x="9244408" y="1926536"/>
              <a:ext cx="3585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43" name="Connector: Elbow 42">
            <a:extLst>
              <a:ext uri="{FF2B5EF4-FFF2-40B4-BE49-F238E27FC236}">
                <a16:creationId xmlns:a16="http://schemas.microsoft.com/office/drawing/2014/main" id="{DB10D9FA-2B13-4045-926E-3232B6144B5B}"/>
              </a:ext>
            </a:extLst>
          </p:cNvPr>
          <p:cNvCxnSpPr>
            <a:cxnSpLocks/>
            <a:stCxn id="75" idx="1"/>
            <a:endCxn id="30" idx="2"/>
          </p:cNvCxnSpPr>
          <p:nvPr/>
        </p:nvCxnSpPr>
        <p:spPr>
          <a:xfrm rot="10800000">
            <a:off x="4315805" y="2200417"/>
            <a:ext cx="775629" cy="112123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9487E178-FF4A-46DB-8B39-A7EF7DEB92CE}"/>
              </a:ext>
            </a:extLst>
          </p:cNvPr>
          <p:cNvCxnSpPr>
            <a:cxnSpLocks/>
            <a:stCxn id="2" idx="3"/>
            <a:endCxn id="30" idx="1"/>
          </p:cNvCxnSpPr>
          <p:nvPr/>
        </p:nvCxnSpPr>
        <p:spPr>
          <a:xfrm>
            <a:off x="3222292" y="1927554"/>
            <a:ext cx="336694" cy="39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973D8D7E-C3B3-4C46-A11F-300FB26251D5}"/>
              </a:ext>
            </a:extLst>
          </p:cNvPr>
          <p:cNvCxnSpPr>
            <a:cxnSpLocks/>
            <a:stCxn id="30" idx="3"/>
            <a:endCxn id="31" idx="1"/>
          </p:cNvCxnSpPr>
          <p:nvPr/>
        </p:nvCxnSpPr>
        <p:spPr>
          <a:xfrm flipV="1">
            <a:off x="5072622" y="1927554"/>
            <a:ext cx="358586" cy="39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40F8B1B-8527-4EA5-A5C8-6FD202BA350F}"/>
              </a:ext>
            </a:extLst>
          </p:cNvPr>
          <p:cNvCxnSpPr>
            <a:cxnSpLocks/>
            <a:stCxn id="31" idx="3"/>
            <a:endCxn id="9" idx="1"/>
          </p:cNvCxnSpPr>
          <p:nvPr/>
        </p:nvCxnSpPr>
        <p:spPr>
          <a:xfrm flipV="1">
            <a:off x="7158516" y="1926536"/>
            <a:ext cx="358585" cy="1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730C89FB-BDC1-41D1-B929-E0004E49F802}"/>
              </a:ext>
            </a:extLst>
          </p:cNvPr>
          <p:cNvCxnSpPr>
            <a:cxnSpLocks/>
            <a:stCxn id="27" idx="2"/>
            <a:endCxn id="29" idx="0"/>
          </p:cNvCxnSpPr>
          <p:nvPr/>
        </p:nvCxnSpPr>
        <p:spPr>
          <a:xfrm flipH="1">
            <a:off x="8374867" y="5170227"/>
            <a:ext cx="1829" cy="210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23" name="Group 122">
            <a:extLst>
              <a:ext uri="{FF2B5EF4-FFF2-40B4-BE49-F238E27FC236}">
                <a16:creationId xmlns:a16="http://schemas.microsoft.com/office/drawing/2014/main" id="{C9DC4A2F-FC0A-40F9-A044-D566FC0CB28B}"/>
              </a:ext>
            </a:extLst>
          </p:cNvPr>
          <p:cNvGrpSpPr/>
          <p:nvPr/>
        </p:nvGrpSpPr>
        <p:grpSpPr>
          <a:xfrm>
            <a:off x="7158516" y="3129895"/>
            <a:ext cx="387851" cy="246221"/>
            <a:chOff x="7158516" y="3129895"/>
            <a:chExt cx="387851" cy="246221"/>
          </a:xfrm>
        </p:grpSpPr>
        <p:sp>
          <p:nvSpPr>
            <p:cNvPr id="112" name="TextBox 111">
              <a:extLst>
                <a:ext uri="{FF2B5EF4-FFF2-40B4-BE49-F238E27FC236}">
                  <a16:creationId xmlns:a16="http://schemas.microsoft.com/office/drawing/2014/main" id="{D45E14EF-E478-459F-8B4C-AE34D448C763}"/>
                </a:ext>
              </a:extLst>
            </p:cNvPr>
            <p:cNvSpPr txBox="1"/>
            <p:nvPr/>
          </p:nvSpPr>
          <p:spPr>
            <a:xfrm>
              <a:off x="7204607" y="3129895"/>
              <a:ext cx="341760" cy="246221"/>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No</a:t>
              </a:r>
            </a:p>
          </p:txBody>
        </p:sp>
        <p:cxnSp>
          <p:nvCxnSpPr>
            <p:cNvPr id="68" name="Straight Arrow Connector 67">
              <a:extLst>
                <a:ext uri="{FF2B5EF4-FFF2-40B4-BE49-F238E27FC236}">
                  <a16:creationId xmlns:a16="http://schemas.microsoft.com/office/drawing/2014/main" id="{58C0B62D-94D3-4230-93B5-489DF2CD1002}"/>
                </a:ext>
              </a:extLst>
            </p:cNvPr>
            <p:cNvCxnSpPr>
              <a:cxnSpLocks/>
              <a:stCxn id="32" idx="1"/>
              <a:endCxn id="75" idx="3"/>
            </p:cNvCxnSpPr>
            <p:nvPr/>
          </p:nvCxnSpPr>
          <p:spPr>
            <a:xfrm flipH="1">
              <a:off x="7158516" y="3321647"/>
              <a:ext cx="3585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D0AAF92E-D511-4F38-9B72-B9402B76E76C}"/>
              </a:ext>
            </a:extLst>
          </p:cNvPr>
          <p:cNvGrpSpPr/>
          <p:nvPr/>
        </p:nvGrpSpPr>
        <p:grpSpPr>
          <a:xfrm>
            <a:off x="181894" y="1393721"/>
            <a:ext cx="3079377" cy="4269188"/>
            <a:chOff x="181894" y="1393721"/>
            <a:chExt cx="3079377" cy="4269188"/>
          </a:xfrm>
        </p:grpSpPr>
        <p:sp>
          <p:nvSpPr>
            <p:cNvPr id="2" name="Flowchart: Terminator 1">
              <a:extLst>
                <a:ext uri="{FF2B5EF4-FFF2-40B4-BE49-F238E27FC236}">
                  <a16:creationId xmlns:a16="http://schemas.microsoft.com/office/drawing/2014/main" id="{57DC28A4-5AB9-4B23-9B91-3CAD94C0882A}"/>
                </a:ext>
              </a:extLst>
            </p:cNvPr>
            <p:cNvSpPr/>
            <p:nvPr/>
          </p:nvSpPr>
          <p:spPr>
            <a:xfrm>
              <a:off x="231472" y="1393721"/>
              <a:ext cx="2990820" cy="1067666"/>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All new personnel requiring access, or those submitted for a clearance, will receive Security Training which incorporates SEAD-3 reporting requirements and identifies methods for reporting adverse information. Annual Training will contain equivalent information</a:t>
              </a:r>
            </a:p>
          </p:txBody>
        </p:sp>
        <p:sp>
          <p:nvSpPr>
            <p:cNvPr id="4" name="Rectangle 3">
              <a:extLst>
                <a:ext uri="{FF2B5EF4-FFF2-40B4-BE49-F238E27FC236}">
                  <a16:creationId xmlns:a16="http://schemas.microsoft.com/office/drawing/2014/main" id="{AD7AD0B5-1229-4D83-95FB-66174ADFE6E4}"/>
                </a:ext>
              </a:extLst>
            </p:cNvPr>
            <p:cNvSpPr/>
            <p:nvPr/>
          </p:nvSpPr>
          <p:spPr>
            <a:xfrm>
              <a:off x="181894" y="3177988"/>
              <a:ext cx="3079377" cy="24849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
              </a:pPr>
              <a:r>
                <a:rPr lang="en-US" sz="1050" b="1" dirty="0">
                  <a:latin typeface="Times New Roman" panose="02020603050405020304" pitchFamily="18" charset="0"/>
                  <a:cs typeface="Times New Roman" panose="02020603050405020304" pitchFamily="18" charset="0"/>
                </a:rPr>
                <a:t>Reporting Requirement Training</a:t>
              </a:r>
              <a:r>
                <a:rPr lang="en-US" sz="1050" dirty="0">
                  <a:latin typeface="Times New Roman" panose="02020603050405020304" pitchFamily="18" charset="0"/>
                  <a:cs typeface="Times New Roman" panose="02020603050405020304" pitchFamily="18" charset="0"/>
                </a:rPr>
                <a:t>: Minimum training provided to personnel with current eligibility or processing for a clearance.</a:t>
              </a:r>
              <a:endParaRPr lang="en-US" sz="1050" b="1"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
              </a:pPr>
              <a:r>
                <a:rPr lang="en-US" sz="1050" b="1" dirty="0">
                  <a:latin typeface="Times New Roman" panose="02020603050405020304" pitchFamily="18" charset="0"/>
                  <a:cs typeface="Times New Roman" panose="02020603050405020304" pitchFamily="18" charset="0"/>
                </a:rPr>
                <a:t>Initial and Annual Training Includes</a:t>
              </a:r>
              <a:r>
                <a:rPr lang="en-US" sz="1050" dirty="0">
                  <a:latin typeface="Times New Roman" panose="02020603050405020304" pitchFamily="18" charset="0"/>
                  <a:cs typeface="Times New Roman" panose="02020603050405020304" pitchFamily="18" charset="0"/>
                </a:rPr>
                <a:t>: Provided to personnel prior to receiving classified access. All SEAD-3 reporting requirements and sample scenarios of reporting examples</a:t>
              </a:r>
            </a:p>
            <a:p>
              <a:pPr marL="171450" indent="-171450">
                <a:buFont typeface="Wingdings" panose="05000000000000000000" pitchFamily="2" charset="2"/>
                <a:buChar char="§"/>
              </a:pPr>
              <a:r>
                <a:rPr lang="en-US" sz="1050" b="1" dirty="0">
                  <a:latin typeface="Times New Roman" panose="02020603050405020304" pitchFamily="18" charset="0"/>
                  <a:cs typeface="Times New Roman" panose="02020603050405020304" pitchFamily="18" charset="0"/>
                </a:rPr>
                <a:t>Reporting Methods</a:t>
              </a:r>
              <a:r>
                <a:rPr lang="en-US" sz="1050" dirty="0">
                  <a:latin typeface="Times New Roman" panose="02020603050405020304" pitchFamily="18" charset="0"/>
                  <a:cs typeface="Times New Roman" panose="02020603050405020304" pitchFamily="18" charset="0"/>
                </a:rPr>
                <a:t>: Phone, e-mail, or in-person (use authorized methods for classified or CUI reports, such as in-person)</a:t>
              </a:r>
            </a:p>
            <a:p>
              <a:pPr marL="171450" indent="-171450">
                <a:buFont typeface="Wingdings" panose="05000000000000000000" pitchFamily="2" charset="2"/>
                <a:buChar char="§"/>
              </a:pPr>
              <a:r>
                <a:rPr lang="en-US" sz="1050" b="1" dirty="0">
                  <a:latin typeface="Times New Roman" panose="02020603050405020304" pitchFamily="18" charset="0"/>
                  <a:cs typeface="Times New Roman" panose="02020603050405020304" pitchFamily="18" charset="0"/>
                </a:rPr>
                <a:t>Reports Required</a:t>
              </a:r>
              <a:r>
                <a:rPr lang="en-US" sz="1050" dirty="0">
                  <a:latin typeface="Times New Roman" panose="02020603050405020304" pitchFamily="18" charset="0"/>
                  <a:cs typeface="Times New Roman" panose="02020603050405020304" pitchFamily="18" charset="0"/>
                </a:rPr>
                <a:t>: Adverse information regarding the individual (self-report) or issues pertaining to other cleared or covered personnel</a:t>
              </a:r>
            </a:p>
            <a:p>
              <a:pPr marL="171450" indent="-171450">
                <a:buFont typeface="Wingdings" panose="05000000000000000000" pitchFamily="2" charset="2"/>
                <a:buChar char="§"/>
              </a:pPr>
              <a:r>
                <a:rPr lang="en-US" sz="1050" b="1" dirty="0">
                  <a:latin typeface="Times New Roman" panose="02020603050405020304" pitchFamily="18" charset="0"/>
                  <a:cs typeface="Times New Roman" panose="02020603050405020304" pitchFamily="18" charset="0"/>
                </a:rPr>
                <a:t>Report Information To</a:t>
              </a:r>
              <a:r>
                <a:rPr lang="en-US" sz="1050" dirty="0">
                  <a:latin typeface="Times New Roman" panose="02020603050405020304" pitchFamily="18" charset="0"/>
                  <a:cs typeface="Times New Roman" panose="02020603050405020304" pitchFamily="18" charset="0"/>
                </a:rPr>
                <a:t>: FSO or Designee</a:t>
              </a:r>
            </a:p>
          </p:txBody>
        </p:sp>
        <p:cxnSp>
          <p:nvCxnSpPr>
            <p:cNvPr id="69" name="Straight Arrow Connector 68">
              <a:extLst>
                <a:ext uri="{FF2B5EF4-FFF2-40B4-BE49-F238E27FC236}">
                  <a16:creationId xmlns:a16="http://schemas.microsoft.com/office/drawing/2014/main" id="{942F22BD-ABB4-41A5-B22D-4A67C0A03481}"/>
                </a:ext>
              </a:extLst>
            </p:cNvPr>
            <p:cNvCxnSpPr>
              <a:cxnSpLocks/>
              <a:stCxn id="4" idx="0"/>
              <a:endCxn id="2" idx="2"/>
            </p:cNvCxnSpPr>
            <p:nvPr/>
          </p:nvCxnSpPr>
          <p:spPr>
            <a:xfrm flipV="1">
              <a:off x="1721583" y="2461387"/>
              <a:ext cx="5299" cy="716601"/>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70" name="Straight Arrow Connector 69">
            <a:extLst>
              <a:ext uri="{FF2B5EF4-FFF2-40B4-BE49-F238E27FC236}">
                <a16:creationId xmlns:a16="http://schemas.microsoft.com/office/drawing/2014/main" id="{EF167656-0848-4E69-BA64-3331124AF6A2}"/>
              </a:ext>
            </a:extLst>
          </p:cNvPr>
          <p:cNvCxnSpPr>
            <a:cxnSpLocks/>
            <a:stCxn id="96" idx="0"/>
            <a:endCxn id="30" idx="2"/>
          </p:cNvCxnSpPr>
          <p:nvPr/>
        </p:nvCxnSpPr>
        <p:spPr>
          <a:xfrm flipV="1">
            <a:off x="4315804" y="2200416"/>
            <a:ext cx="0" cy="2013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152D0905-53E7-4242-98BF-ED68081A35C4}"/>
              </a:ext>
            </a:extLst>
          </p:cNvPr>
          <p:cNvCxnSpPr>
            <a:cxnSpLocks/>
            <a:stCxn id="95" idx="1"/>
            <a:endCxn id="96" idx="3"/>
          </p:cNvCxnSpPr>
          <p:nvPr/>
        </p:nvCxnSpPr>
        <p:spPr>
          <a:xfrm flipH="1">
            <a:off x="4931200" y="4676596"/>
            <a:ext cx="194041" cy="6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605D4B75-B113-4BFC-9381-EB488BA93F99}"/>
              </a:ext>
            </a:extLst>
          </p:cNvPr>
          <p:cNvSpPr/>
          <p:nvPr/>
        </p:nvSpPr>
        <p:spPr>
          <a:xfrm>
            <a:off x="5091433" y="2933869"/>
            <a:ext cx="2067083" cy="775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FSO or Designee consults with Reporting Individual and provides additional guidance as needed.</a:t>
            </a:r>
          </a:p>
        </p:txBody>
      </p:sp>
      <p:sp>
        <p:nvSpPr>
          <p:cNvPr id="94" name="Flowchart: Decision 93">
            <a:extLst>
              <a:ext uri="{FF2B5EF4-FFF2-40B4-BE49-F238E27FC236}">
                <a16:creationId xmlns:a16="http://schemas.microsoft.com/office/drawing/2014/main" id="{144E0EC8-2EB0-4FCA-8792-6EADFBCB4489}"/>
              </a:ext>
            </a:extLst>
          </p:cNvPr>
          <p:cNvSpPr/>
          <p:nvPr/>
        </p:nvSpPr>
        <p:spPr>
          <a:xfrm>
            <a:off x="5191888" y="5339638"/>
            <a:ext cx="1869579" cy="1029257"/>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Meets reporting requirements?</a:t>
            </a:r>
          </a:p>
        </p:txBody>
      </p:sp>
      <p:sp>
        <p:nvSpPr>
          <p:cNvPr id="95" name="Rectangle 94">
            <a:extLst>
              <a:ext uri="{FF2B5EF4-FFF2-40B4-BE49-F238E27FC236}">
                <a16:creationId xmlns:a16="http://schemas.microsoft.com/office/drawing/2014/main" id="{6AE6E203-2C07-4F3F-AE59-1E37124DCAD2}"/>
              </a:ext>
            </a:extLst>
          </p:cNvPr>
          <p:cNvSpPr/>
          <p:nvPr/>
        </p:nvSpPr>
        <p:spPr>
          <a:xfrm>
            <a:off x="5125241" y="4199964"/>
            <a:ext cx="1999466" cy="953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
            </a:pPr>
            <a:r>
              <a:rPr lang="en-US" sz="1050" dirty="0">
                <a:latin typeface="Times New Roman" panose="02020603050405020304" pitchFamily="18" charset="0"/>
                <a:cs typeface="Times New Roman" panose="02020603050405020304" pitchFamily="18" charset="0"/>
              </a:rPr>
              <a:t>Submit report in DISS with required data elements</a:t>
            </a:r>
          </a:p>
          <a:p>
            <a:pPr marL="171450" indent="-171450">
              <a:buFont typeface="Wingdings" panose="05000000000000000000" pitchFamily="2" charset="2"/>
              <a:buChar char="§"/>
            </a:pPr>
            <a:r>
              <a:rPr lang="en-US" sz="1050" dirty="0">
                <a:latin typeface="Times New Roman" panose="02020603050405020304" pitchFamily="18" charset="0"/>
                <a:cs typeface="Times New Roman" panose="02020603050405020304" pitchFamily="18" charset="0"/>
              </a:rPr>
              <a:t>Notify Insider Threat Program Team (if applicable)</a:t>
            </a:r>
          </a:p>
        </p:txBody>
      </p:sp>
      <p:sp>
        <p:nvSpPr>
          <p:cNvPr id="96" name="Rectangle 95">
            <a:extLst>
              <a:ext uri="{FF2B5EF4-FFF2-40B4-BE49-F238E27FC236}">
                <a16:creationId xmlns:a16="http://schemas.microsoft.com/office/drawing/2014/main" id="{6EE64EDD-3AE9-4AAE-8E4A-FD5D6C8F6755}"/>
              </a:ext>
            </a:extLst>
          </p:cNvPr>
          <p:cNvSpPr/>
          <p:nvPr/>
        </p:nvSpPr>
        <p:spPr>
          <a:xfrm>
            <a:off x="3700408" y="4213910"/>
            <a:ext cx="1230792" cy="939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Provide any appropriate feedback to reporting individual</a:t>
            </a:r>
          </a:p>
        </p:txBody>
      </p:sp>
      <p:cxnSp>
        <p:nvCxnSpPr>
          <p:cNvPr id="107" name="Straight Arrow Connector 106">
            <a:extLst>
              <a:ext uri="{FF2B5EF4-FFF2-40B4-BE49-F238E27FC236}">
                <a16:creationId xmlns:a16="http://schemas.microsoft.com/office/drawing/2014/main" id="{9E742FD6-5809-4B55-814C-26BC5628C0A8}"/>
              </a:ext>
            </a:extLst>
          </p:cNvPr>
          <p:cNvCxnSpPr>
            <a:cxnSpLocks/>
            <a:stCxn id="29" idx="1"/>
            <a:endCxn id="94" idx="3"/>
          </p:cNvCxnSpPr>
          <p:nvPr/>
        </p:nvCxnSpPr>
        <p:spPr>
          <a:xfrm flipH="1" flipV="1">
            <a:off x="7061467" y="5854267"/>
            <a:ext cx="279858" cy="3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27" name="Group 126">
            <a:extLst>
              <a:ext uri="{FF2B5EF4-FFF2-40B4-BE49-F238E27FC236}">
                <a16:creationId xmlns:a16="http://schemas.microsoft.com/office/drawing/2014/main" id="{130ADF23-7C87-405C-9217-5FFA0DF30124}"/>
              </a:ext>
            </a:extLst>
          </p:cNvPr>
          <p:cNvGrpSpPr/>
          <p:nvPr/>
        </p:nvGrpSpPr>
        <p:grpSpPr>
          <a:xfrm>
            <a:off x="11550764" y="1926536"/>
            <a:ext cx="477466" cy="2685596"/>
            <a:chOff x="11550778" y="1926536"/>
            <a:chExt cx="626286" cy="2685596"/>
          </a:xfrm>
        </p:grpSpPr>
        <p:cxnSp>
          <p:nvCxnSpPr>
            <p:cNvPr id="46" name="Connector: Elbow 45">
              <a:extLst>
                <a:ext uri="{FF2B5EF4-FFF2-40B4-BE49-F238E27FC236}">
                  <a16:creationId xmlns:a16="http://schemas.microsoft.com/office/drawing/2014/main" id="{7056472A-DE31-4276-93FC-3D8E86E6B5F9}"/>
                </a:ext>
              </a:extLst>
            </p:cNvPr>
            <p:cNvCxnSpPr>
              <a:cxnSpLocks/>
              <a:stCxn id="34" idx="3"/>
              <a:endCxn id="33" idx="3"/>
            </p:cNvCxnSpPr>
            <p:nvPr/>
          </p:nvCxnSpPr>
          <p:spPr>
            <a:xfrm flipH="1">
              <a:off x="11550778" y="1926536"/>
              <a:ext cx="463541" cy="2685596"/>
            </a:xfrm>
            <a:prstGeom prst="bentConnector3">
              <a:avLst>
                <a:gd name="adj1" fmla="val -49316"/>
              </a:avLst>
            </a:prstGeom>
            <a:ln>
              <a:tailEnd type="triangle"/>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E8A33CDE-EF32-41DC-AA61-E034FC9613F1}"/>
                </a:ext>
              </a:extLst>
            </p:cNvPr>
            <p:cNvSpPr txBox="1"/>
            <p:nvPr/>
          </p:nvSpPr>
          <p:spPr>
            <a:xfrm>
              <a:off x="11835304" y="3040217"/>
              <a:ext cx="341760" cy="246221"/>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No</a:t>
              </a:r>
            </a:p>
          </p:txBody>
        </p:sp>
      </p:grpSp>
      <p:grpSp>
        <p:nvGrpSpPr>
          <p:cNvPr id="122" name="Group 121">
            <a:extLst>
              <a:ext uri="{FF2B5EF4-FFF2-40B4-BE49-F238E27FC236}">
                <a16:creationId xmlns:a16="http://schemas.microsoft.com/office/drawing/2014/main" id="{7FC95D93-8327-43A4-BE4F-FC257196B8DB}"/>
              </a:ext>
            </a:extLst>
          </p:cNvPr>
          <p:cNvGrpSpPr/>
          <p:nvPr/>
        </p:nvGrpSpPr>
        <p:grpSpPr>
          <a:xfrm>
            <a:off x="8044474" y="3824599"/>
            <a:ext cx="394660" cy="389311"/>
            <a:chOff x="8044474" y="3824599"/>
            <a:chExt cx="394660" cy="389311"/>
          </a:xfrm>
        </p:grpSpPr>
        <p:cxnSp>
          <p:nvCxnSpPr>
            <p:cNvPr id="66" name="Straight Arrow Connector 65">
              <a:extLst>
                <a:ext uri="{FF2B5EF4-FFF2-40B4-BE49-F238E27FC236}">
                  <a16:creationId xmlns:a16="http://schemas.microsoft.com/office/drawing/2014/main" id="{E69E4798-0631-45FC-AE67-720DC202D289}"/>
                </a:ext>
              </a:extLst>
            </p:cNvPr>
            <p:cNvCxnSpPr>
              <a:cxnSpLocks/>
              <a:stCxn id="32" idx="2"/>
              <a:endCxn id="27" idx="0"/>
            </p:cNvCxnSpPr>
            <p:nvPr/>
          </p:nvCxnSpPr>
          <p:spPr>
            <a:xfrm flipH="1">
              <a:off x="8376696" y="3824599"/>
              <a:ext cx="4058" cy="3893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45A58CBC-B222-41D6-92AE-6398841AFCF9}"/>
                </a:ext>
              </a:extLst>
            </p:cNvPr>
            <p:cNvSpPr txBox="1"/>
            <p:nvPr/>
          </p:nvSpPr>
          <p:spPr>
            <a:xfrm>
              <a:off x="8044474" y="3827511"/>
              <a:ext cx="394660" cy="253916"/>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Yes</a:t>
              </a:r>
            </a:p>
          </p:txBody>
        </p:sp>
      </p:grpSp>
      <p:grpSp>
        <p:nvGrpSpPr>
          <p:cNvPr id="124" name="Group 123">
            <a:extLst>
              <a:ext uri="{FF2B5EF4-FFF2-40B4-BE49-F238E27FC236}">
                <a16:creationId xmlns:a16="http://schemas.microsoft.com/office/drawing/2014/main" id="{837681E4-035D-47BA-806D-15E4D3C8E800}"/>
              </a:ext>
            </a:extLst>
          </p:cNvPr>
          <p:cNvGrpSpPr/>
          <p:nvPr/>
        </p:nvGrpSpPr>
        <p:grpSpPr>
          <a:xfrm>
            <a:off x="8101011" y="2429488"/>
            <a:ext cx="341760" cy="389207"/>
            <a:chOff x="8101011" y="2429488"/>
            <a:chExt cx="341760" cy="389207"/>
          </a:xfrm>
        </p:grpSpPr>
        <p:cxnSp>
          <p:nvCxnSpPr>
            <p:cNvPr id="65" name="Straight Arrow Connector 64">
              <a:extLst>
                <a:ext uri="{FF2B5EF4-FFF2-40B4-BE49-F238E27FC236}">
                  <a16:creationId xmlns:a16="http://schemas.microsoft.com/office/drawing/2014/main" id="{6AE0BA03-F5CF-40A4-990F-0D8B031B333D}"/>
                </a:ext>
              </a:extLst>
            </p:cNvPr>
            <p:cNvCxnSpPr>
              <a:cxnSpLocks/>
              <a:stCxn id="9" idx="2"/>
              <a:endCxn id="32" idx="0"/>
            </p:cNvCxnSpPr>
            <p:nvPr/>
          </p:nvCxnSpPr>
          <p:spPr>
            <a:xfrm flipH="1">
              <a:off x="8380754" y="2429488"/>
              <a:ext cx="1" cy="3892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F74B3D80-603B-47E4-BBEB-06F9A9352F06}"/>
                </a:ext>
              </a:extLst>
            </p:cNvPr>
            <p:cNvSpPr txBox="1"/>
            <p:nvPr/>
          </p:nvSpPr>
          <p:spPr>
            <a:xfrm>
              <a:off x="8101011" y="2459341"/>
              <a:ext cx="341760" cy="246221"/>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No</a:t>
              </a:r>
            </a:p>
          </p:txBody>
        </p:sp>
      </p:grpSp>
      <p:grpSp>
        <p:nvGrpSpPr>
          <p:cNvPr id="120" name="Group 119">
            <a:extLst>
              <a:ext uri="{FF2B5EF4-FFF2-40B4-BE49-F238E27FC236}">
                <a16:creationId xmlns:a16="http://schemas.microsoft.com/office/drawing/2014/main" id="{23C36079-2EE5-4391-A679-3E00230810A5}"/>
              </a:ext>
            </a:extLst>
          </p:cNvPr>
          <p:cNvGrpSpPr/>
          <p:nvPr/>
        </p:nvGrpSpPr>
        <p:grpSpPr>
          <a:xfrm>
            <a:off x="4315804" y="5153227"/>
            <a:ext cx="876084" cy="755903"/>
            <a:chOff x="4315804" y="5153227"/>
            <a:chExt cx="876084" cy="755903"/>
          </a:xfrm>
        </p:grpSpPr>
        <p:cxnSp>
          <p:nvCxnSpPr>
            <p:cNvPr id="45" name="Connector: Elbow 44">
              <a:extLst>
                <a:ext uri="{FF2B5EF4-FFF2-40B4-BE49-F238E27FC236}">
                  <a16:creationId xmlns:a16="http://schemas.microsoft.com/office/drawing/2014/main" id="{C524F545-C7FA-4867-9A2E-83CB3767FC03}"/>
                </a:ext>
              </a:extLst>
            </p:cNvPr>
            <p:cNvCxnSpPr>
              <a:cxnSpLocks/>
              <a:stCxn id="94" idx="1"/>
              <a:endCxn id="96" idx="2"/>
            </p:cNvCxnSpPr>
            <p:nvPr/>
          </p:nvCxnSpPr>
          <p:spPr>
            <a:xfrm rot="10800000">
              <a:off x="4315804" y="5153227"/>
              <a:ext cx="876084" cy="70104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06A458B5-B9ED-4D66-938D-EA9EBDF7D106}"/>
                </a:ext>
              </a:extLst>
            </p:cNvPr>
            <p:cNvSpPr txBox="1"/>
            <p:nvPr/>
          </p:nvSpPr>
          <p:spPr>
            <a:xfrm>
              <a:off x="4589440" y="5662909"/>
              <a:ext cx="341760" cy="246221"/>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No</a:t>
              </a:r>
            </a:p>
          </p:txBody>
        </p:sp>
      </p:grpSp>
      <p:grpSp>
        <p:nvGrpSpPr>
          <p:cNvPr id="121" name="Group 120">
            <a:extLst>
              <a:ext uri="{FF2B5EF4-FFF2-40B4-BE49-F238E27FC236}">
                <a16:creationId xmlns:a16="http://schemas.microsoft.com/office/drawing/2014/main" id="{F56C3955-E246-4CBF-B4F3-DA29E204551D}"/>
              </a:ext>
            </a:extLst>
          </p:cNvPr>
          <p:cNvGrpSpPr/>
          <p:nvPr/>
        </p:nvGrpSpPr>
        <p:grpSpPr>
          <a:xfrm>
            <a:off x="5801499" y="5153227"/>
            <a:ext cx="386083" cy="248740"/>
            <a:chOff x="5801499" y="5153227"/>
            <a:chExt cx="386083" cy="248740"/>
          </a:xfrm>
        </p:grpSpPr>
        <p:sp>
          <p:nvSpPr>
            <p:cNvPr id="118" name="TextBox 117">
              <a:extLst>
                <a:ext uri="{FF2B5EF4-FFF2-40B4-BE49-F238E27FC236}">
                  <a16:creationId xmlns:a16="http://schemas.microsoft.com/office/drawing/2014/main" id="{F68E4012-D959-46E2-94CB-F8790DDF4CE7}"/>
                </a:ext>
              </a:extLst>
            </p:cNvPr>
            <p:cNvSpPr txBox="1"/>
            <p:nvPr/>
          </p:nvSpPr>
          <p:spPr>
            <a:xfrm>
              <a:off x="5801499" y="5155746"/>
              <a:ext cx="386083"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Yes</a:t>
              </a:r>
            </a:p>
          </p:txBody>
        </p:sp>
        <p:cxnSp>
          <p:nvCxnSpPr>
            <p:cNvPr id="72" name="Straight Arrow Connector 71">
              <a:extLst>
                <a:ext uri="{FF2B5EF4-FFF2-40B4-BE49-F238E27FC236}">
                  <a16:creationId xmlns:a16="http://schemas.microsoft.com/office/drawing/2014/main" id="{7C874186-9676-4DB6-8805-AF51E3F9A470}"/>
                </a:ext>
              </a:extLst>
            </p:cNvPr>
            <p:cNvCxnSpPr>
              <a:cxnSpLocks/>
              <a:stCxn id="94" idx="0"/>
              <a:endCxn id="95" idx="2"/>
            </p:cNvCxnSpPr>
            <p:nvPr/>
          </p:nvCxnSpPr>
          <p:spPr>
            <a:xfrm flipH="1" flipV="1">
              <a:off x="6124974" y="5153227"/>
              <a:ext cx="1704" cy="1864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129" name="Connector: Elbow 128">
            <a:extLst>
              <a:ext uri="{FF2B5EF4-FFF2-40B4-BE49-F238E27FC236}">
                <a16:creationId xmlns:a16="http://schemas.microsoft.com/office/drawing/2014/main" id="{E7EDA57B-1975-43F6-843D-AF98AFB77332}"/>
              </a:ext>
            </a:extLst>
          </p:cNvPr>
          <p:cNvCxnSpPr>
            <a:cxnSpLocks/>
            <a:stCxn id="37" idx="2"/>
            <a:endCxn id="96" idx="2"/>
          </p:cNvCxnSpPr>
          <p:nvPr/>
        </p:nvCxnSpPr>
        <p:spPr>
          <a:xfrm rot="5400000" flipH="1">
            <a:off x="7026223" y="2442808"/>
            <a:ext cx="1069350" cy="6490188"/>
          </a:xfrm>
          <a:prstGeom prst="bentConnector3">
            <a:avLst>
              <a:gd name="adj1" fmla="val -3359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41218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left)">
                                      <p:cBhvr>
                                        <p:cTn id="15" dur="500"/>
                                        <p:tgtEl>
                                          <p:spTgt spid="5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wipe(left)">
                                      <p:cBhvr>
                                        <p:cTn id="23" dur="500"/>
                                        <p:tgtEl>
                                          <p:spTgt spid="5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25"/>
                                        </p:tgtEl>
                                        <p:attrNameLst>
                                          <p:attrName>style.visibility</p:attrName>
                                        </p:attrNameLst>
                                      </p:cBhvr>
                                      <p:to>
                                        <p:strVal val="visible"/>
                                      </p:to>
                                    </p:set>
                                    <p:animEffect transition="in" filter="wipe(left)">
                                      <p:cBhvr>
                                        <p:cTn id="31" dur="500"/>
                                        <p:tgtEl>
                                          <p:spTgt spid="125"/>
                                        </p:tgtEl>
                                      </p:cBhvr>
                                    </p:animEffect>
                                  </p:childTnLst>
                                </p:cTn>
                              </p:par>
                              <p:par>
                                <p:cTn id="32" presetID="22" presetClass="entr" presetSubtype="1" fill="hold" nodeType="withEffect">
                                  <p:stCondLst>
                                    <p:cond delay="0"/>
                                  </p:stCondLst>
                                  <p:childTnLst>
                                    <p:set>
                                      <p:cBhvr>
                                        <p:cTn id="33" dur="1" fill="hold">
                                          <p:stCondLst>
                                            <p:cond delay="0"/>
                                          </p:stCondLst>
                                        </p:cTn>
                                        <p:tgtEl>
                                          <p:spTgt spid="124"/>
                                        </p:tgtEl>
                                        <p:attrNameLst>
                                          <p:attrName>style.visibility</p:attrName>
                                        </p:attrNameLst>
                                      </p:cBhvr>
                                      <p:to>
                                        <p:strVal val="visible"/>
                                      </p:to>
                                    </p:set>
                                    <p:animEffect transition="in" filter="wipe(up)">
                                      <p:cBhvr>
                                        <p:cTn id="34" dur="500"/>
                                        <p:tgtEl>
                                          <p:spTgt spid="124"/>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left)">
                                      <p:cBhvr>
                                        <p:cTn id="38" dur="500"/>
                                        <p:tgtEl>
                                          <p:spTgt spid="34"/>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up)">
                                      <p:cBhvr>
                                        <p:cTn id="41" dur="500"/>
                                        <p:tgtEl>
                                          <p:spTgt spid="32"/>
                                        </p:tgtEl>
                                      </p:cBhvr>
                                    </p:animEffect>
                                  </p:childTnLst>
                                </p:cTn>
                              </p:par>
                            </p:childTnLst>
                          </p:cTn>
                        </p:par>
                        <p:par>
                          <p:cTn id="42" fill="hold">
                            <p:stCondLst>
                              <p:cond delay="4000"/>
                            </p:stCondLst>
                            <p:childTnLst>
                              <p:par>
                                <p:cTn id="43" presetID="22" presetClass="entr" presetSubtype="1" fill="hold" nodeType="afterEffect">
                                  <p:stCondLst>
                                    <p:cond delay="0"/>
                                  </p:stCondLst>
                                  <p:childTnLst>
                                    <p:set>
                                      <p:cBhvr>
                                        <p:cTn id="44" dur="1" fill="hold">
                                          <p:stCondLst>
                                            <p:cond delay="0"/>
                                          </p:stCondLst>
                                        </p:cTn>
                                        <p:tgtEl>
                                          <p:spTgt spid="126"/>
                                        </p:tgtEl>
                                        <p:attrNameLst>
                                          <p:attrName>style.visibility</p:attrName>
                                        </p:attrNameLst>
                                      </p:cBhvr>
                                      <p:to>
                                        <p:strVal val="visible"/>
                                      </p:to>
                                    </p:set>
                                    <p:animEffect transition="in" filter="wipe(up)">
                                      <p:cBhvr>
                                        <p:cTn id="45" dur="500"/>
                                        <p:tgtEl>
                                          <p:spTgt spid="126"/>
                                        </p:tgtEl>
                                      </p:cBhvr>
                                    </p:animEffect>
                                  </p:childTnLst>
                                </p:cTn>
                              </p:par>
                              <p:par>
                                <p:cTn id="46" presetID="22" presetClass="entr" presetSubtype="2" fill="hold" nodeType="withEffect">
                                  <p:stCondLst>
                                    <p:cond delay="0"/>
                                  </p:stCondLst>
                                  <p:childTnLst>
                                    <p:set>
                                      <p:cBhvr>
                                        <p:cTn id="47" dur="1" fill="hold">
                                          <p:stCondLst>
                                            <p:cond delay="0"/>
                                          </p:stCondLst>
                                        </p:cTn>
                                        <p:tgtEl>
                                          <p:spTgt spid="123"/>
                                        </p:tgtEl>
                                        <p:attrNameLst>
                                          <p:attrName>style.visibility</p:attrName>
                                        </p:attrNameLst>
                                      </p:cBhvr>
                                      <p:to>
                                        <p:strVal val="visible"/>
                                      </p:to>
                                    </p:set>
                                    <p:animEffect transition="in" filter="wipe(right)">
                                      <p:cBhvr>
                                        <p:cTn id="48" dur="500"/>
                                        <p:tgtEl>
                                          <p:spTgt spid="123"/>
                                        </p:tgtEl>
                                      </p:cBhvr>
                                    </p:animEffect>
                                  </p:childTnLst>
                                </p:cTn>
                              </p:par>
                              <p:par>
                                <p:cTn id="49" presetID="22" presetClass="entr" presetSubtype="1" fill="hold" nodeType="withEffect">
                                  <p:stCondLst>
                                    <p:cond delay="0"/>
                                  </p:stCondLst>
                                  <p:childTnLst>
                                    <p:set>
                                      <p:cBhvr>
                                        <p:cTn id="50" dur="1" fill="hold">
                                          <p:stCondLst>
                                            <p:cond delay="0"/>
                                          </p:stCondLst>
                                        </p:cTn>
                                        <p:tgtEl>
                                          <p:spTgt spid="122"/>
                                        </p:tgtEl>
                                        <p:attrNameLst>
                                          <p:attrName>style.visibility</p:attrName>
                                        </p:attrNameLst>
                                      </p:cBhvr>
                                      <p:to>
                                        <p:strVal val="visible"/>
                                      </p:to>
                                    </p:set>
                                    <p:animEffect transition="in" filter="wipe(up)">
                                      <p:cBhvr>
                                        <p:cTn id="51" dur="500"/>
                                        <p:tgtEl>
                                          <p:spTgt spid="122"/>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up)">
                                      <p:cBhvr>
                                        <p:cTn id="55" dur="500"/>
                                        <p:tgtEl>
                                          <p:spTgt spid="21"/>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75"/>
                                        </p:tgtEl>
                                        <p:attrNameLst>
                                          <p:attrName>style.visibility</p:attrName>
                                        </p:attrNameLst>
                                      </p:cBhvr>
                                      <p:to>
                                        <p:strVal val="visible"/>
                                      </p:to>
                                    </p:set>
                                    <p:animEffect transition="in" filter="wipe(right)">
                                      <p:cBhvr>
                                        <p:cTn id="58" dur="500"/>
                                        <p:tgtEl>
                                          <p:spTgt spid="75"/>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up)">
                                      <p:cBhvr>
                                        <p:cTn id="61" dur="500"/>
                                        <p:tgtEl>
                                          <p:spTgt spid="27"/>
                                        </p:tgtEl>
                                      </p:cBhvr>
                                    </p:animEffect>
                                  </p:childTnLst>
                                </p:cTn>
                              </p:par>
                            </p:childTnLst>
                          </p:cTn>
                        </p:par>
                        <p:par>
                          <p:cTn id="62" fill="hold">
                            <p:stCondLst>
                              <p:cond delay="5000"/>
                            </p:stCondLst>
                            <p:childTnLst>
                              <p:par>
                                <p:cTn id="63" presetID="22" presetClass="entr" presetSubtype="1" fill="hold"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wipe(up)">
                                      <p:cBhvr>
                                        <p:cTn id="65" dur="500"/>
                                        <p:tgtEl>
                                          <p:spTgt spid="38"/>
                                        </p:tgtEl>
                                      </p:cBhvr>
                                    </p:animEffect>
                                  </p:childTnLst>
                                </p:cTn>
                              </p:par>
                              <p:par>
                                <p:cTn id="66" presetID="2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down)">
                                      <p:cBhvr>
                                        <p:cTn id="68" dur="500"/>
                                        <p:tgtEl>
                                          <p:spTgt spid="43"/>
                                        </p:tgtEl>
                                      </p:cBhvr>
                                    </p:animEffect>
                                  </p:childTnLst>
                                </p:cTn>
                              </p:par>
                              <p:par>
                                <p:cTn id="69" presetID="22" presetClass="entr" presetSubtype="1" fill="hold" nodeType="with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wipe(up)">
                                      <p:cBhvr>
                                        <p:cTn id="71" dur="500"/>
                                        <p:tgtEl>
                                          <p:spTgt spid="67"/>
                                        </p:tgtEl>
                                      </p:cBhvr>
                                    </p:animEffect>
                                  </p:childTnLst>
                                </p:cTn>
                              </p:par>
                            </p:childTnLst>
                          </p:cTn>
                        </p:par>
                        <p:par>
                          <p:cTn id="72" fill="hold">
                            <p:stCondLst>
                              <p:cond delay="5500"/>
                            </p:stCondLst>
                            <p:childTnLst>
                              <p:par>
                                <p:cTn id="73" presetID="22" presetClass="entr" presetSubtype="1"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up)">
                                      <p:cBhvr>
                                        <p:cTn id="75" dur="500"/>
                                        <p:tgtEl>
                                          <p:spTgt spid="33"/>
                                        </p:tgtEl>
                                      </p:cBhvr>
                                    </p:animEffect>
                                  </p:childTnLst>
                                </p:cTn>
                              </p:par>
                              <p:par>
                                <p:cTn id="76" presetID="22" presetClass="entr" presetSubtype="1" fill="hold" nodeType="withEffect">
                                  <p:stCondLst>
                                    <p:cond delay="0"/>
                                  </p:stCondLst>
                                  <p:childTnLst>
                                    <p:set>
                                      <p:cBhvr>
                                        <p:cTn id="77" dur="1" fill="hold">
                                          <p:stCondLst>
                                            <p:cond delay="0"/>
                                          </p:stCondLst>
                                        </p:cTn>
                                        <p:tgtEl>
                                          <p:spTgt spid="127"/>
                                        </p:tgtEl>
                                        <p:attrNameLst>
                                          <p:attrName>style.visibility</p:attrName>
                                        </p:attrNameLst>
                                      </p:cBhvr>
                                      <p:to>
                                        <p:strVal val="visible"/>
                                      </p:to>
                                    </p:set>
                                    <p:animEffect transition="in" filter="wipe(up)">
                                      <p:cBhvr>
                                        <p:cTn id="78" dur="500"/>
                                        <p:tgtEl>
                                          <p:spTgt spid="127"/>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wipe(up)">
                                      <p:cBhvr>
                                        <p:cTn id="81" dur="500"/>
                                        <p:tgtEl>
                                          <p:spTgt spid="29"/>
                                        </p:tgtEl>
                                      </p:cBhvr>
                                    </p:animEffect>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up)">
                                      <p:cBhvr>
                                        <p:cTn id="85" dur="500"/>
                                        <p:tgtEl>
                                          <p:spTgt spid="39"/>
                                        </p:tgtEl>
                                      </p:cBhvr>
                                    </p:animEffect>
                                  </p:childTnLst>
                                </p:cTn>
                              </p:par>
                              <p:par>
                                <p:cTn id="86" presetID="22" presetClass="entr" presetSubtype="2" fill="hold" nodeType="withEffect">
                                  <p:stCondLst>
                                    <p:cond delay="0"/>
                                  </p:stCondLst>
                                  <p:childTnLst>
                                    <p:set>
                                      <p:cBhvr>
                                        <p:cTn id="87" dur="1" fill="hold">
                                          <p:stCondLst>
                                            <p:cond delay="0"/>
                                          </p:stCondLst>
                                        </p:cTn>
                                        <p:tgtEl>
                                          <p:spTgt spid="107"/>
                                        </p:tgtEl>
                                        <p:attrNameLst>
                                          <p:attrName>style.visibility</p:attrName>
                                        </p:attrNameLst>
                                      </p:cBhvr>
                                      <p:to>
                                        <p:strVal val="visible"/>
                                      </p:to>
                                    </p:set>
                                    <p:animEffect transition="in" filter="wipe(right)">
                                      <p:cBhvr>
                                        <p:cTn id="88" dur="500"/>
                                        <p:tgtEl>
                                          <p:spTgt spid="107"/>
                                        </p:tgtEl>
                                      </p:cBhvr>
                                    </p:animEffect>
                                  </p:childTnLst>
                                </p:cTn>
                              </p:par>
                            </p:childTnLst>
                          </p:cTn>
                        </p:par>
                        <p:par>
                          <p:cTn id="89" fill="hold">
                            <p:stCondLst>
                              <p:cond delay="6500"/>
                            </p:stCondLst>
                            <p:childTnLst>
                              <p:par>
                                <p:cTn id="90" presetID="22" presetClass="entr" presetSubtype="1"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wipe(up)">
                                      <p:cBhvr>
                                        <p:cTn id="92" dur="500"/>
                                        <p:tgtEl>
                                          <p:spTgt spid="37"/>
                                        </p:tgtEl>
                                      </p:cBhvr>
                                    </p:animEffect>
                                  </p:childTnLst>
                                </p:cTn>
                              </p:par>
                              <p:par>
                                <p:cTn id="93" presetID="22" presetClass="entr" presetSubtype="2" fill="hold" grpId="0" nodeType="withEffect">
                                  <p:stCondLst>
                                    <p:cond delay="0"/>
                                  </p:stCondLst>
                                  <p:childTnLst>
                                    <p:set>
                                      <p:cBhvr>
                                        <p:cTn id="94" dur="1" fill="hold">
                                          <p:stCondLst>
                                            <p:cond delay="0"/>
                                          </p:stCondLst>
                                        </p:cTn>
                                        <p:tgtEl>
                                          <p:spTgt spid="94"/>
                                        </p:tgtEl>
                                        <p:attrNameLst>
                                          <p:attrName>style.visibility</p:attrName>
                                        </p:attrNameLst>
                                      </p:cBhvr>
                                      <p:to>
                                        <p:strVal val="visible"/>
                                      </p:to>
                                    </p:set>
                                    <p:animEffect transition="in" filter="wipe(right)">
                                      <p:cBhvr>
                                        <p:cTn id="95" dur="500"/>
                                        <p:tgtEl>
                                          <p:spTgt spid="94"/>
                                        </p:tgtEl>
                                      </p:cBhvr>
                                    </p:animEffect>
                                  </p:childTnLst>
                                </p:cTn>
                              </p:par>
                            </p:childTnLst>
                          </p:cTn>
                        </p:par>
                        <p:par>
                          <p:cTn id="96" fill="hold">
                            <p:stCondLst>
                              <p:cond delay="7000"/>
                            </p:stCondLst>
                            <p:childTnLst>
                              <p:par>
                                <p:cTn id="97" presetID="22" presetClass="entr" presetSubtype="2" fill="hold" nodeType="afterEffect">
                                  <p:stCondLst>
                                    <p:cond delay="0"/>
                                  </p:stCondLst>
                                  <p:childTnLst>
                                    <p:set>
                                      <p:cBhvr>
                                        <p:cTn id="98" dur="1" fill="hold">
                                          <p:stCondLst>
                                            <p:cond delay="0"/>
                                          </p:stCondLst>
                                        </p:cTn>
                                        <p:tgtEl>
                                          <p:spTgt spid="120"/>
                                        </p:tgtEl>
                                        <p:attrNameLst>
                                          <p:attrName>style.visibility</p:attrName>
                                        </p:attrNameLst>
                                      </p:cBhvr>
                                      <p:to>
                                        <p:strVal val="visible"/>
                                      </p:to>
                                    </p:set>
                                    <p:animEffect transition="in" filter="wipe(right)">
                                      <p:cBhvr>
                                        <p:cTn id="99" dur="500"/>
                                        <p:tgtEl>
                                          <p:spTgt spid="120"/>
                                        </p:tgtEl>
                                      </p:cBhvr>
                                    </p:animEffect>
                                  </p:childTnLst>
                                </p:cTn>
                              </p:par>
                              <p:par>
                                <p:cTn id="100" presetID="22" presetClass="entr" presetSubtype="4" fill="hold" nodeType="withEffect">
                                  <p:stCondLst>
                                    <p:cond delay="0"/>
                                  </p:stCondLst>
                                  <p:childTnLst>
                                    <p:set>
                                      <p:cBhvr>
                                        <p:cTn id="101" dur="1" fill="hold">
                                          <p:stCondLst>
                                            <p:cond delay="0"/>
                                          </p:stCondLst>
                                        </p:cTn>
                                        <p:tgtEl>
                                          <p:spTgt spid="121"/>
                                        </p:tgtEl>
                                        <p:attrNameLst>
                                          <p:attrName>style.visibility</p:attrName>
                                        </p:attrNameLst>
                                      </p:cBhvr>
                                      <p:to>
                                        <p:strVal val="visible"/>
                                      </p:to>
                                    </p:set>
                                    <p:animEffect transition="in" filter="wipe(down)">
                                      <p:cBhvr>
                                        <p:cTn id="102" dur="500"/>
                                        <p:tgtEl>
                                          <p:spTgt spid="121"/>
                                        </p:tgtEl>
                                      </p:cBhvr>
                                    </p:animEffect>
                                  </p:childTnLst>
                                </p:cTn>
                              </p:par>
                            </p:childTnLst>
                          </p:cTn>
                        </p:par>
                        <p:par>
                          <p:cTn id="103" fill="hold">
                            <p:stCondLst>
                              <p:cond delay="7500"/>
                            </p:stCondLst>
                            <p:childTnLst>
                              <p:par>
                                <p:cTn id="104" presetID="22" presetClass="entr" presetSubtype="4" fill="hold" grpId="0" nodeType="afterEffect">
                                  <p:stCondLst>
                                    <p:cond delay="0"/>
                                  </p:stCondLst>
                                  <p:childTnLst>
                                    <p:set>
                                      <p:cBhvr>
                                        <p:cTn id="105" dur="1" fill="hold">
                                          <p:stCondLst>
                                            <p:cond delay="0"/>
                                          </p:stCondLst>
                                        </p:cTn>
                                        <p:tgtEl>
                                          <p:spTgt spid="95"/>
                                        </p:tgtEl>
                                        <p:attrNameLst>
                                          <p:attrName>style.visibility</p:attrName>
                                        </p:attrNameLst>
                                      </p:cBhvr>
                                      <p:to>
                                        <p:strVal val="visible"/>
                                      </p:to>
                                    </p:set>
                                    <p:animEffect transition="in" filter="wipe(down)">
                                      <p:cBhvr>
                                        <p:cTn id="106" dur="500"/>
                                        <p:tgtEl>
                                          <p:spTgt spid="95"/>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96"/>
                                        </p:tgtEl>
                                        <p:attrNameLst>
                                          <p:attrName>style.visibility</p:attrName>
                                        </p:attrNameLst>
                                      </p:cBhvr>
                                      <p:to>
                                        <p:strVal val="visible"/>
                                      </p:to>
                                    </p:set>
                                    <p:animEffect transition="in" filter="wipe(down)">
                                      <p:cBhvr>
                                        <p:cTn id="109" dur="500"/>
                                        <p:tgtEl>
                                          <p:spTgt spid="96"/>
                                        </p:tgtEl>
                                      </p:cBhvr>
                                    </p:animEffect>
                                  </p:childTnLst>
                                </p:cTn>
                              </p:par>
                            </p:childTnLst>
                          </p:cTn>
                        </p:par>
                        <p:par>
                          <p:cTn id="110" fill="hold">
                            <p:stCondLst>
                              <p:cond delay="8000"/>
                            </p:stCondLst>
                            <p:childTnLst>
                              <p:par>
                                <p:cTn id="111" presetID="22" presetClass="entr" presetSubtype="2" fill="hold" nodeType="afterEffect">
                                  <p:stCondLst>
                                    <p:cond delay="0"/>
                                  </p:stCondLst>
                                  <p:childTnLst>
                                    <p:set>
                                      <p:cBhvr>
                                        <p:cTn id="112" dur="1" fill="hold">
                                          <p:stCondLst>
                                            <p:cond delay="0"/>
                                          </p:stCondLst>
                                        </p:cTn>
                                        <p:tgtEl>
                                          <p:spTgt spid="129"/>
                                        </p:tgtEl>
                                        <p:attrNameLst>
                                          <p:attrName>style.visibility</p:attrName>
                                        </p:attrNameLst>
                                      </p:cBhvr>
                                      <p:to>
                                        <p:strVal val="visible"/>
                                      </p:to>
                                    </p:set>
                                    <p:animEffect transition="in" filter="wipe(right)">
                                      <p:cBhvr>
                                        <p:cTn id="113" dur="500"/>
                                        <p:tgtEl>
                                          <p:spTgt spid="129"/>
                                        </p:tgtEl>
                                      </p:cBhvr>
                                    </p:animEffect>
                                  </p:childTnLst>
                                </p:cTn>
                              </p:par>
                            </p:childTnLst>
                          </p:cTn>
                        </p:par>
                        <p:par>
                          <p:cTn id="114" fill="hold">
                            <p:stCondLst>
                              <p:cond delay="8500"/>
                            </p:stCondLst>
                            <p:childTnLst>
                              <p:par>
                                <p:cTn id="115" presetID="22" presetClass="entr" presetSubtype="4" fill="hold" nodeType="afterEffect">
                                  <p:stCondLst>
                                    <p:cond delay="0"/>
                                  </p:stCondLst>
                                  <p:childTnLst>
                                    <p:set>
                                      <p:cBhvr>
                                        <p:cTn id="116" dur="1" fill="hold">
                                          <p:stCondLst>
                                            <p:cond delay="0"/>
                                          </p:stCondLst>
                                        </p:cTn>
                                        <p:tgtEl>
                                          <p:spTgt spid="71"/>
                                        </p:tgtEl>
                                        <p:attrNameLst>
                                          <p:attrName>style.visibility</p:attrName>
                                        </p:attrNameLst>
                                      </p:cBhvr>
                                      <p:to>
                                        <p:strVal val="visible"/>
                                      </p:to>
                                    </p:set>
                                    <p:animEffect transition="in" filter="wipe(down)">
                                      <p:cBhvr>
                                        <p:cTn id="117" dur="500"/>
                                        <p:tgtEl>
                                          <p:spTgt spid="71"/>
                                        </p:tgtEl>
                                      </p:cBhvr>
                                    </p:animEffect>
                                  </p:childTnLst>
                                </p:cTn>
                              </p:par>
                              <p:par>
                                <p:cTn id="118" presetID="22" presetClass="entr" presetSubtype="4" fill="hold" nodeType="withEffect">
                                  <p:stCondLst>
                                    <p:cond delay="0"/>
                                  </p:stCondLst>
                                  <p:childTnLst>
                                    <p:set>
                                      <p:cBhvr>
                                        <p:cTn id="119" dur="1" fill="hold">
                                          <p:stCondLst>
                                            <p:cond delay="0"/>
                                          </p:stCondLst>
                                        </p:cTn>
                                        <p:tgtEl>
                                          <p:spTgt spid="70"/>
                                        </p:tgtEl>
                                        <p:attrNameLst>
                                          <p:attrName>style.visibility</p:attrName>
                                        </p:attrNameLst>
                                      </p:cBhvr>
                                      <p:to>
                                        <p:strVal val="visible"/>
                                      </p:to>
                                    </p:set>
                                    <p:animEffect transition="in" filter="wipe(down)">
                                      <p:cBhvr>
                                        <p:cTn id="12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9" grpId="0" animBg="1"/>
      <p:bldP spid="30" grpId="0" animBg="1"/>
      <p:bldP spid="31" grpId="0" animBg="1"/>
      <p:bldP spid="9" grpId="0" animBg="1"/>
      <p:bldP spid="32" grpId="0" animBg="1"/>
      <p:bldP spid="33" grpId="0" animBg="1"/>
      <p:bldP spid="34" grpId="0" animBg="1"/>
      <p:bldP spid="37" grpId="0" animBg="1"/>
      <p:bldP spid="75" grpId="0" animBg="1"/>
      <p:bldP spid="94" grpId="0" animBg="1"/>
      <p:bldP spid="95" grpId="0" animBg="1"/>
      <p:bldP spid="9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0449F8B-8847-4958-A53C-5C99AF0C00B4}"/>
              </a:ext>
            </a:extLst>
          </p:cNvPr>
          <p:cNvSpPr txBox="1"/>
          <p:nvPr/>
        </p:nvSpPr>
        <p:spPr>
          <a:xfrm>
            <a:off x="0" y="404782"/>
            <a:ext cx="12192000"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Sample SPP - Information Reporting Flowchart</a:t>
            </a:r>
          </a:p>
        </p:txBody>
      </p:sp>
      <p:sp>
        <p:nvSpPr>
          <p:cNvPr id="7" name="Flowchart: Multidocument 6">
            <a:extLst>
              <a:ext uri="{FF2B5EF4-FFF2-40B4-BE49-F238E27FC236}">
                <a16:creationId xmlns:a16="http://schemas.microsoft.com/office/drawing/2014/main" id="{DDBE477C-EEF6-4EE2-B0E2-E03101A686F9}"/>
              </a:ext>
            </a:extLst>
          </p:cNvPr>
          <p:cNvSpPr/>
          <p:nvPr/>
        </p:nvSpPr>
        <p:spPr>
          <a:xfrm>
            <a:off x="181894" y="2944912"/>
            <a:ext cx="3581401" cy="1344706"/>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anose="02020603050405020304" pitchFamily="18" charset="0"/>
                <a:cs typeface="Times New Roman" panose="02020603050405020304" pitchFamily="18" charset="0"/>
              </a:rPr>
              <a:t> </a:t>
            </a:r>
          </a:p>
        </p:txBody>
      </p:sp>
      <p:sp>
        <p:nvSpPr>
          <p:cNvPr id="21" name="Rectangle 20">
            <a:extLst>
              <a:ext uri="{FF2B5EF4-FFF2-40B4-BE49-F238E27FC236}">
                <a16:creationId xmlns:a16="http://schemas.microsoft.com/office/drawing/2014/main" id="{47983DCF-5A46-4F58-8CD1-1FC59FE21DD3}"/>
              </a:ext>
            </a:extLst>
          </p:cNvPr>
          <p:cNvSpPr/>
          <p:nvPr/>
        </p:nvSpPr>
        <p:spPr>
          <a:xfrm>
            <a:off x="10061203" y="2948470"/>
            <a:ext cx="1489575" cy="7185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Coordinate with DCSA CISA for pre-travel briefing.</a:t>
            </a:r>
          </a:p>
        </p:txBody>
      </p:sp>
      <p:sp>
        <p:nvSpPr>
          <p:cNvPr id="27" name="Rectangle 26">
            <a:extLst>
              <a:ext uri="{FF2B5EF4-FFF2-40B4-BE49-F238E27FC236}">
                <a16:creationId xmlns:a16="http://schemas.microsoft.com/office/drawing/2014/main" id="{7D9DABBD-1A4B-494A-B377-5834867AE858}"/>
              </a:ext>
            </a:extLst>
          </p:cNvPr>
          <p:cNvSpPr/>
          <p:nvPr/>
        </p:nvSpPr>
        <p:spPr>
          <a:xfrm>
            <a:off x="7343154" y="4213910"/>
            <a:ext cx="2067083" cy="9563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FSO or Designee receives notification of potential Adverse Information and acts to verify that information is true and accurate</a:t>
            </a:r>
          </a:p>
        </p:txBody>
      </p:sp>
      <p:sp>
        <p:nvSpPr>
          <p:cNvPr id="29" name="Rectangle 28">
            <a:extLst>
              <a:ext uri="{FF2B5EF4-FFF2-40B4-BE49-F238E27FC236}">
                <a16:creationId xmlns:a16="http://schemas.microsoft.com/office/drawing/2014/main" id="{F3DFD770-E77B-4A47-83A5-4EF5157B564B}"/>
              </a:ext>
            </a:extLst>
          </p:cNvPr>
          <p:cNvSpPr/>
          <p:nvPr/>
        </p:nvSpPr>
        <p:spPr>
          <a:xfrm>
            <a:off x="7341325" y="5381039"/>
            <a:ext cx="2067083" cy="9532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Compare incident to Adverse Information reporting requirements and gather required data elements for report submission. Interview/Investigate as necessary</a:t>
            </a:r>
          </a:p>
        </p:txBody>
      </p:sp>
      <p:sp>
        <p:nvSpPr>
          <p:cNvPr id="30" name="Rectangle 29">
            <a:extLst>
              <a:ext uri="{FF2B5EF4-FFF2-40B4-BE49-F238E27FC236}">
                <a16:creationId xmlns:a16="http://schemas.microsoft.com/office/drawing/2014/main" id="{201AF3FD-F0C4-4AC7-90F0-D2274A83DE60}"/>
              </a:ext>
            </a:extLst>
          </p:cNvPr>
          <p:cNvSpPr/>
          <p:nvPr/>
        </p:nvSpPr>
        <p:spPr>
          <a:xfrm>
            <a:off x="3558986" y="1662607"/>
            <a:ext cx="1513636" cy="5378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Reportable action occurs</a:t>
            </a:r>
          </a:p>
        </p:txBody>
      </p:sp>
      <p:sp>
        <p:nvSpPr>
          <p:cNvPr id="31" name="Rectangle 30">
            <a:extLst>
              <a:ext uri="{FF2B5EF4-FFF2-40B4-BE49-F238E27FC236}">
                <a16:creationId xmlns:a16="http://schemas.microsoft.com/office/drawing/2014/main" id="{B9829C95-068D-436C-B9F9-29E64C90DA8A}"/>
              </a:ext>
            </a:extLst>
          </p:cNvPr>
          <p:cNvSpPr/>
          <p:nvPr/>
        </p:nvSpPr>
        <p:spPr>
          <a:xfrm>
            <a:off x="5431208" y="1537643"/>
            <a:ext cx="1727308" cy="7798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Individual with knowledge of the action notifies FSO or Designee using identified Reporting Method </a:t>
            </a:r>
          </a:p>
        </p:txBody>
      </p:sp>
      <p:sp>
        <p:nvSpPr>
          <p:cNvPr id="9" name="Flowchart: Decision 8">
            <a:extLst>
              <a:ext uri="{FF2B5EF4-FFF2-40B4-BE49-F238E27FC236}">
                <a16:creationId xmlns:a16="http://schemas.microsoft.com/office/drawing/2014/main" id="{CEDA163F-9773-44F7-95F6-0E9559DA3D14}"/>
              </a:ext>
            </a:extLst>
          </p:cNvPr>
          <p:cNvSpPr/>
          <p:nvPr/>
        </p:nvSpPr>
        <p:spPr>
          <a:xfrm>
            <a:off x="7517101" y="1423584"/>
            <a:ext cx="1727307" cy="1005904"/>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Unofficial Foreign Travel Notice?</a:t>
            </a:r>
          </a:p>
        </p:txBody>
      </p:sp>
      <p:sp>
        <p:nvSpPr>
          <p:cNvPr id="32" name="Flowchart: Decision 31">
            <a:extLst>
              <a:ext uri="{FF2B5EF4-FFF2-40B4-BE49-F238E27FC236}">
                <a16:creationId xmlns:a16="http://schemas.microsoft.com/office/drawing/2014/main" id="{D9132897-424C-41E3-8BD4-85EB618359F0}"/>
              </a:ext>
            </a:extLst>
          </p:cNvPr>
          <p:cNvSpPr/>
          <p:nvPr/>
        </p:nvSpPr>
        <p:spPr>
          <a:xfrm>
            <a:off x="7517100" y="2818695"/>
            <a:ext cx="1727307" cy="1005904"/>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Report of Adverse Information?</a:t>
            </a:r>
          </a:p>
        </p:txBody>
      </p:sp>
      <p:sp>
        <p:nvSpPr>
          <p:cNvPr id="33" name="Rectangle 32">
            <a:extLst>
              <a:ext uri="{FF2B5EF4-FFF2-40B4-BE49-F238E27FC236}">
                <a16:creationId xmlns:a16="http://schemas.microsoft.com/office/drawing/2014/main" id="{437A800A-60BE-4B22-9839-9E696277260F}"/>
              </a:ext>
            </a:extLst>
          </p:cNvPr>
          <p:cNvSpPr/>
          <p:nvPr/>
        </p:nvSpPr>
        <p:spPr>
          <a:xfrm>
            <a:off x="10061203" y="4199964"/>
            <a:ext cx="1489575" cy="8243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Report Unofficial Foreign Travel information in DISS</a:t>
            </a:r>
          </a:p>
        </p:txBody>
      </p:sp>
      <p:sp>
        <p:nvSpPr>
          <p:cNvPr id="34" name="Flowchart: Decision 33">
            <a:extLst>
              <a:ext uri="{FF2B5EF4-FFF2-40B4-BE49-F238E27FC236}">
                <a16:creationId xmlns:a16="http://schemas.microsoft.com/office/drawing/2014/main" id="{053EE579-282C-4A74-A754-EDDE5729C2F6}"/>
              </a:ext>
            </a:extLst>
          </p:cNvPr>
          <p:cNvSpPr/>
          <p:nvPr/>
        </p:nvSpPr>
        <p:spPr>
          <a:xfrm>
            <a:off x="9602993" y="1147509"/>
            <a:ext cx="2411326" cy="1558053"/>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Provide Attachment 2. Country identified in the DNI Worldwide Threat Assessment?</a:t>
            </a:r>
          </a:p>
        </p:txBody>
      </p:sp>
      <p:sp>
        <p:nvSpPr>
          <p:cNvPr id="37" name="Rectangle 36">
            <a:extLst>
              <a:ext uri="{FF2B5EF4-FFF2-40B4-BE49-F238E27FC236}">
                <a16:creationId xmlns:a16="http://schemas.microsoft.com/office/drawing/2014/main" id="{31391A35-89BE-43BD-9ED0-67E869B396D7}"/>
              </a:ext>
            </a:extLst>
          </p:cNvPr>
          <p:cNvSpPr/>
          <p:nvPr/>
        </p:nvSpPr>
        <p:spPr>
          <a:xfrm>
            <a:off x="10061204" y="5398241"/>
            <a:ext cx="1489575" cy="8243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Conduct post-travel review and submit notifications of any changes to travel or incidents during travel</a:t>
            </a:r>
          </a:p>
        </p:txBody>
      </p:sp>
      <p:grpSp>
        <p:nvGrpSpPr>
          <p:cNvPr id="126" name="Group 125">
            <a:extLst>
              <a:ext uri="{FF2B5EF4-FFF2-40B4-BE49-F238E27FC236}">
                <a16:creationId xmlns:a16="http://schemas.microsoft.com/office/drawing/2014/main" id="{21B750D5-A060-4618-A9B9-3CF1FA8BC8E4}"/>
              </a:ext>
            </a:extLst>
          </p:cNvPr>
          <p:cNvGrpSpPr/>
          <p:nvPr/>
        </p:nvGrpSpPr>
        <p:grpSpPr>
          <a:xfrm>
            <a:off x="10456198" y="2634075"/>
            <a:ext cx="394660" cy="314395"/>
            <a:chOff x="10456198" y="2634075"/>
            <a:chExt cx="394660" cy="314395"/>
          </a:xfrm>
        </p:grpSpPr>
        <p:sp>
          <p:nvSpPr>
            <p:cNvPr id="113" name="TextBox 112">
              <a:extLst>
                <a:ext uri="{FF2B5EF4-FFF2-40B4-BE49-F238E27FC236}">
                  <a16:creationId xmlns:a16="http://schemas.microsoft.com/office/drawing/2014/main" id="{F128ACDE-0BB6-40B3-83B9-F1CAF0BAB9D3}"/>
                </a:ext>
              </a:extLst>
            </p:cNvPr>
            <p:cNvSpPr txBox="1"/>
            <p:nvPr/>
          </p:nvSpPr>
          <p:spPr>
            <a:xfrm>
              <a:off x="10456198" y="2634075"/>
              <a:ext cx="394660" cy="253916"/>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Yes</a:t>
              </a:r>
            </a:p>
          </p:txBody>
        </p:sp>
        <p:cxnSp>
          <p:nvCxnSpPr>
            <p:cNvPr id="14" name="Straight Arrow Connector 13">
              <a:extLst>
                <a:ext uri="{FF2B5EF4-FFF2-40B4-BE49-F238E27FC236}">
                  <a16:creationId xmlns:a16="http://schemas.microsoft.com/office/drawing/2014/main" id="{B4A0F41C-C631-49CC-BFAA-49A312C82C64}"/>
                </a:ext>
              </a:extLst>
            </p:cNvPr>
            <p:cNvCxnSpPr>
              <a:cxnSpLocks/>
              <a:stCxn id="34" idx="2"/>
              <a:endCxn id="21" idx="0"/>
            </p:cNvCxnSpPr>
            <p:nvPr/>
          </p:nvCxnSpPr>
          <p:spPr>
            <a:xfrm flipH="1">
              <a:off x="10805991" y="2705562"/>
              <a:ext cx="2665" cy="2429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38" name="Straight Arrow Connector 37">
            <a:extLst>
              <a:ext uri="{FF2B5EF4-FFF2-40B4-BE49-F238E27FC236}">
                <a16:creationId xmlns:a16="http://schemas.microsoft.com/office/drawing/2014/main" id="{B1498344-0552-4891-BE4C-6B52ECF429B4}"/>
              </a:ext>
            </a:extLst>
          </p:cNvPr>
          <p:cNvCxnSpPr>
            <a:cxnSpLocks/>
            <a:stCxn id="21" idx="2"/>
            <a:endCxn id="33" idx="0"/>
          </p:cNvCxnSpPr>
          <p:nvPr/>
        </p:nvCxnSpPr>
        <p:spPr>
          <a:xfrm>
            <a:off x="10805991" y="3667018"/>
            <a:ext cx="0" cy="5329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B95275D-0F10-4602-BFBE-F46580132645}"/>
              </a:ext>
            </a:extLst>
          </p:cNvPr>
          <p:cNvCxnSpPr>
            <a:cxnSpLocks/>
            <a:stCxn id="33" idx="2"/>
            <a:endCxn id="37" idx="0"/>
          </p:cNvCxnSpPr>
          <p:nvPr/>
        </p:nvCxnSpPr>
        <p:spPr>
          <a:xfrm>
            <a:off x="10805991" y="5024300"/>
            <a:ext cx="1" cy="3739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25" name="Group 124">
            <a:extLst>
              <a:ext uri="{FF2B5EF4-FFF2-40B4-BE49-F238E27FC236}">
                <a16:creationId xmlns:a16="http://schemas.microsoft.com/office/drawing/2014/main" id="{1C0D3314-EE8F-481D-8CC7-305F02FC6869}"/>
              </a:ext>
            </a:extLst>
          </p:cNvPr>
          <p:cNvGrpSpPr/>
          <p:nvPr/>
        </p:nvGrpSpPr>
        <p:grpSpPr>
          <a:xfrm>
            <a:off x="9189523" y="1737524"/>
            <a:ext cx="413470" cy="253916"/>
            <a:chOff x="9189523" y="1737524"/>
            <a:chExt cx="413470" cy="253916"/>
          </a:xfrm>
        </p:grpSpPr>
        <p:sp>
          <p:nvSpPr>
            <p:cNvPr id="111" name="TextBox 110">
              <a:extLst>
                <a:ext uri="{FF2B5EF4-FFF2-40B4-BE49-F238E27FC236}">
                  <a16:creationId xmlns:a16="http://schemas.microsoft.com/office/drawing/2014/main" id="{8AACA6C7-A5E5-4AF1-8603-865074E31021}"/>
                </a:ext>
              </a:extLst>
            </p:cNvPr>
            <p:cNvSpPr txBox="1"/>
            <p:nvPr/>
          </p:nvSpPr>
          <p:spPr>
            <a:xfrm>
              <a:off x="9189523" y="1737524"/>
              <a:ext cx="394660" cy="253916"/>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Yes</a:t>
              </a:r>
            </a:p>
          </p:txBody>
        </p:sp>
        <p:cxnSp>
          <p:nvCxnSpPr>
            <p:cNvPr id="40" name="Straight Arrow Connector 39">
              <a:extLst>
                <a:ext uri="{FF2B5EF4-FFF2-40B4-BE49-F238E27FC236}">
                  <a16:creationId xmlns:a16="http://schemas.microsoft.com/office/drawing/2014/main" id="{38F781C8-94C4-4CD8-B11E-1D91173503FD}"/>
                </a:ext>
              </a:extLst>
            </p:cNvPr>
            <p:cNvCxnSpPr>
              <a:cxnSpLocks/>
              <a:stCxn id="9" idx="3"/>
              <a:endCxn id="34" idx="1"/>
            </p:cNvCxnSpPr>
            <p:nvPr/>
          </p:nvCxnSpPr>
          <p:spPr>
            <a:xfrm>
              <a:off x="9244408" y="1926536"/>
              <a:ext cx="3585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43" name="Connector: Elbow 42">
            <a:extLst>
              <a:ext uri="{FF2B5EF4-FFF2-40B4-BE49-F238E27FC236}">
                <a16:creationId xmlns:a16="http://schemas.microsoft.com/office/drawing/2014/main" id="{DB10D9FA-2B13-4045-926E-3232B6144B5B}"/>
              </a:ext>
            </a:extLst>
          </p:cNvPr>
          <p:cNvCxnSpPr>
            <a:cxnSpLocks/>
            <a:stCxn id="75" idx="1"/>
            <a:endCxn id="30" idx="2"/>
          </p:cNvCxnSpPr>
          <p:nvPr/>
        </p:nvCxnSpPr>
        <p:spPr>
          <a:xfrm rot="10800000">
            <a:off x="4315805" y="2200417"/>
            <a:ext cx="775629" cy="112123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9487E178-FF4A-46DB-8B39-A7EF7DEB92CE}"/>
              </a:ext>
            </a:extLst>
          </p:cNvPr>
          <p:cNvCxnSpPr>
            <a:cxnSpLocks/>
            <a:stCxn id="2" idx="3"/>
            <a:endCxn id="30" idx="1"/>
          </p:cNvCxnSpPr>
          <p:nvPr/>
        </p:nvCxnSpPr>
        <p:spPr>
          <a:xfrm>
            <a:off x="3222292" y="1927554"/>
            <a:ext cx="336694" cy="39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973D8D7E-C3B3-4C46-A11F-300FB26251D5}"/>
              </a:ext>
            </a:extLst>
          </p:cNvPr>
          <p:cNvCxnSpPr>
            <a:cxnSpLocks/>
            <a:stCxn id="30" idx="3"/>
            <a:endCxn id="31" idx="1"/>
          </p:cNvCxnSpPr>
          <p:nvPr/>
        </p:nvCxnSpPr>
        <p:spPr>
          <a:xfrm flipV="1">
            <a:off x="5072622" y="1927554"/>
            <a:ext cx="358586" cy="39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40F8B1B-8527-4EA5-A5C8-6FD202BA350F}"/>
              </a:ext>
            </a:extLst>
          </p:cNvPr>
          <p:cNvCxnSpPr>
            <a:cxnSpLocks/>
            <a:stCxn id="31" idx="3"/>
            <a:endCxn id="9" idx="1"/>
          </p:cNvCxnSpPr>
          <p:nvPr/>
        </p:nvCxnSpPr>
        <p:spPr>
          <a:xfrm flipV="1">
            <a:off x="7158516" y="1926536"/>
            <a:ext cx="358585" cy="1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730C89FB-BDC1-41D1-B929-E0004E49F802}"/>
              </a:ext>
            </a:extLst>
          </p:cNvPr>
          <p:cNvCxnSpPr>
            <a:cxnSpLocks/>
            <a:stCxn id="27" idx="2"/>
            <a:endCxn id="29" idx="0"/>
          </p:cNvCxnSpPr>
          <p:nvPr/>
        </p:nvCxnSpPr>
        <p:spPr>
          <a:xfrm flipH="1">
            <a:off x="8374867" y="5170227"/>
            <a:ext cx="1829" cy="210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23" name="Group 122">
            <a:extLst>
              <a:ext uri="{FF2B5EF4-FFF2-40B4-BE49-F238E27FC236}">
                <a16:creationId xmlns:a16="http://schemas.microsoft.com/office/drawing/2014/main" id="{C9DC4A2F-FC0A-40F9-A044-D566FC0CB28B}"/>
              </a:ext>
            </a:extLst>
          </p:cNvPr>
          <p:cNvGrpSpPr/>
          <p:nvPr/>
        </p:nvGrpSpPr>
        <p:grpSpPr>
          <a:xfrm>
            <a:off x="7158516" y="3129895"/>
            <a:ext cx="387851" cy="246221"/>
            <a:chOff x="7158516" y="3129895"/>
            <a:chExt cx="387851" cy="246221"/>
          </a:xfrm>
        </p:grpSpPr>
        <p:sp>
          <p:nvSpPr>
            <p:cNvPr id="112" name="TextBox 111">
              <a:extLst>
                <a:ext uri="{FF2B5EF4-FFF2-40B4-BE49-F238E27FC236}">
                  <a16:creationId xmlns:a16="http://schemas.microsoft.com/office/drawing/2014/main" id="{D45E14EF-E478-459F-8B4C-AE34D448C763}"/>
                </a:ext>
              </a:extLst>
            </p:cNvPr>
            <p:cNvSpPr txBox="1"/>
            <p:nvPr/>
          </p:nvSpPr>
          <p:spPr>
            <a:xfrm>
              <a:off x="7204607" y="3129895"/>
              <a:ext cx="341760" cy="246221"/>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No</a:t>
              </a:r>
            </a:p>
          </p:txBody>
        </p:sp>
        <p:cxnSp>
          <p:nvCxnSpPr>
            <p:cNvPr id="68" name="Straight Arrow Connector 67">
              <a:extLst>
                <a:ext uri="{FF2B5EF4-FFF2-40B4-BE49-F238E27FC236}">
                  <a16:creationId xmlns:a16="http://schemas.microsoft.com/office/drawing/2014/main" id="{58C0B62D-94D3-4230-93B5-489DF2CD1002}"/>
                </a:ext>
              </a:extLst>
            </p:cNvPr>
            <p:cNvCxnSpPr>
              <a:cxnSpLocks/>
              <a:stCxn id="32" idx="1"/>
              <a:endCxn id="75" idx="3"/>
            </p:cNvCxnSpPr>
            <p:nvPr/>
          </p:nvCxnSpPr>
          <p:spPr>
            <a:xfrm flipH="1">
              <a:off x="7158516" y="3321647"/>
              <a:ext cx="3585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D0AAF92E-D511-4F38-9B72-B9402B76E76C}"/>
              </a:ext>
            </a:extLst>
          </p:cNvPr>
          <p:cNvGrpSpPr/>
          <p:nvPr/>
        </p:nvGrpSpPr>
        <p:grpSpPr>
          <a:xfrm>
            <a:off x="181894" y="1393721"/>
            <a:ext cx="3079377" cy="4269188"/>
            <a:chOff x="181894" y="1393721"/>
            <a:chExt cx="3079377" cy="4269188"/>
          </a:xfrm>
        </p:grpSpPr>
        <p:sp>
          <p:nvSpPr>
            <p:cNvPr id="2" name="Flowchart: Terminator 1">
              <a:extLst>
                <a:ext uri="{FF2B5EF4-FFF2-40B4-BE49-F238E27FC236}">
                  <a16:creationId xmlns:a16="http://schemas.microsoft.com/office/drawing/2014/main" id="{57DC28A4-5AB9-4B23-9B91-3CAD94C0882A}"/>
                </a:ext>
              </a:extLst>
            </p:cNvPr>
            <p:cNvSpPr/>
            <p:nvPr/>
          </p:nvSpPr>
          <p:spPr>
            <a:xfrm>
              <a:off x="231472" y="1393721"/>
              <a:ext cx="2990820" cy="1067666"/>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All new personnel requiring access, or those submitted for a clearance, will receive Security Training which incorporates SEAD-3 reporting requirements and identifies methods for reporting adverse information. Annual Training will contain equivalent information</a:t>
              </a:r>
            </a:p>
          </p:txBody>
        </p:sp>
        <p:sp>
          <p:nvSpPr>
            <p:cNvPr id="4" name="Rectangle 3">
              <a:extLst>
                <a:ext uri="{FF2B5EF4-FFF2-40B4-BE49-F238E27FC236}">
                  <a16:creationId xmlns:a16="http://schemas.microsoft.com/office/drawing/2014/main" id="{AD7AD0B5-1229-4D83-95FB-66174ADFE6E4}"/>
                </a:ext>
              </a:extLst>
            </p:cNvPr>
            <p:cNvSpPr/>
            <p:nvPr/>
          </p:nvSpPr>
          <p:spPr>
            <a:xfrm>
              <a:off x="181894" y="3177988"/>
              <a:ext cx="3079377" cy="24849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
              </a:pPr>
              <a:r>
                <a:rPr lang="en-US" sz="1050" b="1" dirty="0">
                  <a:latin typeface="Times New Roman" panose="02020603050405020304" pitchFamily="18" charset="0"/>
                  <a:cs typeface="Times New Roman" panose="02020603050405020304" pitchFamily="18" charset="0"/>
                </a:rPr>
                <a:t>Reporting Requirement Training</a:t>
              </a:r>
              <a:r>
                <a:rPr lang="en-US" sz="1050" dirty="0">
                  <a:latin typeface="Times New Roman" panose="02020603050405020304" pitchFamily="18" charset="0"/>
                  <a:cs typeface="Times New Roman" panose="02020603050405020304" pitchFamily="18" charset="0"/>
                </a:rPr>
                <a:t>: Minimum training provided to personnel with current eligibility or processing for a clearance.</a:t>
              </a:r>
              <a:endParaRPr lang="en-US" sz="1050" b="1"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
              </a:pPr>
              <a:r>
                <a:rPr lang="en-US" sz="1050" b="1" dirty="0">
                  <a:latin typeface="Times New Roman" panose="02020603050405020304" pitchFamily="18" charset="0"/>
                  <a:cs typeface="Times New Roman" panose="02020603050405020304" pitchFamily="18" charset="0"/>
                </a:rPr>
                <a:t>Initial and Annual Training Includes</a:t>
              </a:r>
              <a:r>
                <a:rPr lang="en-US" sz="1050" dirty="0">
                  <a:latin typeface="Times New Roman" panose="02020603050405020304" pitchFamily="18" charset="0"/>
                  <a:cs typeface="Times New Roman" panose="02020603050405020304" pitchFamily="18" charset="0"/>
                </a:rPr>
                <a:t>: Provided to personnel prior to receiving classified access. All SEAD-3 reporting requirements and sample scenarios of reporting examples</a:t>
              </a:r>
            </a:p>
            <a:p>
              <a:pPr marL="171450" indent="-171450">
                <a:buFont typeface="Wingdings" panose="05000000000000000000" pitchFamily="2" charset="2"/>
                <a:buChar char="§"/>
              </a:pPr>
              <a:r>
                <a:rPr lang="en-US" sz="1050" b="1" dirty="0">
                  <a:latin typeface="Times New Roman" panose="02020603050405020304" pitchFamily="18" charset="0"/>
                  <a:cs typeface="Times New Roman" panose="02020603050405020304" pitchFamily="18" charset="0"/>
                </a:rPr>
                <a:t>Reporting Methods</a:t>
              </a:r>
              <a:r>
                <a:rPr lang="en-US" sz="1050" dirty="0">
                  <a:latin typeface="Times New Roman" panose="02020603050405020304" pitchFamily="18" charset="0"/>
                  <a:cs typeface="Times New Roman" panose="02020603050405020304" pitchFamily="18" charset="0"/>
                </a:rPr>
                <a:t>: Phone, e-mail, or in-person (use authorized methods for classified or CUI reports, such as in-person)</a:t>
              </a:r>
            </a:p>
            <a:p>
              <a:pPr marL="171450" indent="-171450">
                <a:buFont typeface="Wingdings" panose="05000000000000000000" pitchFamily="2" charset="2"/>
                <a:buChar char="§"/>
              </a:pPr>
              <a:r>
                <a:rPr lang="en-US" sz="1050" b="1" dirty="0">
                  <a:latin typeface="Times New Roman" panose="02020603050405020304" pitchFamily="18" charset="0"/>
                  <a:cs typeface="Times New Roman" panose="02020603050405020304" pitchFamily="18" charset="0"/>
                </a:rPr>
                <a:t>Reports Required</a:t>
              </a:r>
              <a:r>
                <a:rPr lang="en-US" sz="1050" dirty="0">
                  <a:latin typeface="Times New Roman" panose="02020603050405020304" pitchFamily="18" charset="0"/>
                  <a:cs typeface="Times New Roman" panose="02020603050405020304" pitchFamily="18" charset="0"/>
                </a:rPr>
                <a:t>: Adverse information regarding the individual (self-report) or issues pertaining to other cleared or covered personnel</a:t>
              </a:r>
            </a:p>
            <a:p>
              <a:pPr marL="171450" indent="-171450">
                <a:buFont typeface="Wingdings" panose="05000000000000000000" pitchFamily="2" charset="2"/>
                <a:buChar char="§"/>
              </a:pPr>
              <a:r>
                <a:rPr lang="en-US" sz="1050" b="1" dirty="0">
                  <a:latin typeface="Times New Roman" panose="02020603050405020304" pitchFamily="18" charset="0"/>
                  <a:cs typeface="Times New Roman" panose="02020603050405020304" pitchFamily="18" charset="0"/>
                </a:rPr>
                <a:t>Report Information To</a:t>
              </a:r>
              <a:r>
                <a:rPr lang="en-US" sz="1050" dirty="0">
                  <a:latin typeface="Times New Roman" panose="02020603050405020304" pitchFamily="18" charset="0"/>
                  <a:cs typeface="Times New Roman" panose="02020603050405020304" pitchFamily="18" charset="0"/>
                </a:rPr>
                <a:t>: FSO or Designee</a:t>
              </a:r>
            </a:p>
          </p:txBody>
        </p:sp>
        <p:cxnSp>
          <p:nvCxnSpPr>
            <p:cNvPr id="69" name="Straight Arrow Connector 68">
              <a:extLst>
                <a:ext uri="{FF2B5EF4-FFF2-40B4-BE49-F238E27FC236}">
                  <a16:creationId xmlns:a16="http://schemas.microsoft.com/office/drawing/2014/main" id="{942F22BD-ABB4-41A5-B22D-4A67C0A03481}"/>
                </a:ext>
              </a:extLst>
            </p:cNvPr>
            <p:cNvCxnSpPr>
              <a:cxnSpLocks/>
              <a:stCxn id="4" idx="0"/>
              <a:endCxn id="2" idx="2"/>
            </p:cNvCxnSpPr>
            <p:nvPr/>
          </p:nvCxnSpPr>
          <p:spPr>
            <a:xfrm flipV="1">
              <a:off x="1721583" y="2461387"/>
              <a:ext cx="5299" cy="716601"/>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70" name="Straight Arrow Connector 69">
            <a:extLst>
              <a:ext uri="{FF2B5EF4-FFF2-40B4-BE49-F238E27FC236}">
                <a16:creationId xmlns:a16="http://schemas.microsoft.com/office/drawing/2014/main" id="{EF167656-0848-4E69-BA64-3331124AF6A2}"/>
              </a:ext>
            </a:extLst>
          </p:cNvPr>
          <p:cNvCxnSpPr>
            <a:cxnSpLocks/>
            <a:stCxn id="96" idx="0"/>
            <a:endCxn id="30" idx="2"/>
          </p:cNvCxnSpPr>
          <p:nvPr/>
        </p:nvCxnSpPr>
        <p:spPr>
          <a:xfrm flipV="1">
            <a:off x="4315804" y="2200416"/>
            <a:ext cx="0" cy="2013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152D0905-53E7-4242-98BF-ED68081A35C4}"/>
              </a:ext>
            </a:extLst>
          </p:cNvPr>
          <p:cNvCxnSpPr>
            <a:cxnSpLocks/>
            <a:stCxn id="95" idx="1"/>
            <a:endCxn id="96" idx="3"/>
          </p:cNvCxnSpPr>
          <p:nvPr/>
        </p:nvCxnSpPr>
        <p:spPr>
          <a:xfrm flipH="1">
            <a:off x="4931200" y="4676596"/>
            <a:ext cx="194041" cy="6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605D4B75-B113-4BFC-9381-EB488BA93F99}"/>
              </a:ext>
            </a:extLst>
          </p:cNvPr>
          <p:cNvSpPr/>
          <p:nvPr/>
        </p:nvSpPr>
        <p:spPr>
          <a:xfrm>
            <a:off x="5091433" y="2933869"/>
            <a:ext cx="2067083" cy="7755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FSO or Designee consults with Reporting Individual and provides additional guidance as needed.</a:t>
            </a:r>
          </a:p>
        </p:txBody>
      </p:sp>
      <p:sp>
        <p:nvSpPr>
          <p:cNvPr id="94" name="Flowchart: Decision 93">
            <a:extLst>
              <a:ext uri="{FF2B5EF4-FFF2-40B4-BE49-F238E27FC236}">
                <a16:creationId xmlns:a16="http://schemas.microsoft.com/office/drawing/2014/main" id="{144E0EC8-2EB0-4FCA-8792-6EADFBCB4489}"/>
              </a:ext>
            </a:extLst>
          </p:cNvPr>
          <p:cNvSpPr/>
          <p:nvPr/>
        </p:nvSpPr>
        <p:spPr>
          <a:xfrm>
            <a:off x="5191888" y="5339638"/>
            <a:ext cx="1869579" cy="1029257"/>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Meets reporting requirements?</a:t>
            </a:r>
          </a:p>
        </p:txBody>
      </p:sp>
      <p:sp>
        <p:nvSpPr>
          <p:cNvPr id="95" name="Rectangle 94">
            <a:extLst>
              <a:ext uri="{FF2B5EF4-FFF2-40B4-BE49-F238E27FC236}">
                <a16:creationId xmlns:a16="http://schemas.microsoft.com/office/drawing/2014/main" id="{6AE6E203-2C07-4F3F-AE59-1E37124DCAD2}"/>
              </a:ext>
            </a:extLst>
          </p:cNvPr>
          <p:cNvSpPr/>
          <p:nvPr/>
        </p:nvSpPr>
        <p:spPr>
          <a:xfrm>
            <a:off x="5125241" y="4199964"/>
            <a:ext cx="1999466" cy="9532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
            </a:pPr>
            <a:r>
              <a:rPr lang="en-US" sz="1050" dirty="0">
                <a:latin typeface="Times New Roman" panose="02020603050405020304" pitchFamily="18" charset="0"/>
                <a:cs typeface="Times New Roman" panose="02020603050405020304" pitchFamily="18" charset="0"/>
              </a:rPr>
              <a:t>Submit report in DISS with required data elements</a:t>
            </a:r>
          </a:p>
          <a:p>
            <a:pPr marL="171450" indent="-171450">
              <a:buFont typeface="Wingdings" panose="05000000000000000000" pitchFamily="2" charset="2"/>
              <a:buChar char="§"/>
            </a:pPr>
            <a:r>
              <a:rPr lang="en-US" sz="1050" dirty="0">
                <a:latin typeface="Times New Roman" panose="02020603050405020304" pitchFamily="18" charset="0"/>
                <a:cs typeface="Times New Roman" panose="02020603050405020304" pitchFamily="18" charset="0"/>
              </a:rPr>
              <a:t>Notify Insider Threat Program Team (if applicable)</a:t>
            </a:r>
          </a:p>
        </p:txBody>
      </p:sp>
      <p:sp>
        <p:nvSpPr>
          <p:cNvPr id="96" name="Rectangle 95">
            <a:extLst>
              <a:ext uri="{FF2B5EF4-FFF2-40B4-BE49-F238E27FC236}">
                <a16:creationId xmlns:a16="http://schemas.microsoft.com/office/drawing/2014/main" id="{6EE64EDD-3AE9-4AAE-8E4A-FD5D6C8F6755}"/>
              </a:ext>
            </a:extLst>
          </p:cNvPr>
          <p:cNvSpPr/>
          <p:nvPr/>
        </p:nvSpPr>
        <p:spPr>
          <a:xfrm>
            <a:off x="3700408" y="4213910"/>
            <a:ext cx="1230792" cy="9393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Provide any appropriate feedback to reporting individual</a:t>
            </a:r>
          </a:p>
        </p:txBody>
      </p:sp>
      <p:cxnSp>
        <p:nvCxnSpPr>
          <p:cNvPr id="107" name="Straight Arrow Connector 106">
            <a:extLst>
              <a:ext uri="{FF2B5EF4-FFF2-40B4-BE49-F238E27FC236}">
                <a16:creationId xmlns:a16="http://schemas.microsoft.com/office/drawing/2014/main" id="{9E742FD6-5809-4B55-814C-26BC5628C0A8}"/>
              </a:ext>
            </a:extLst>
          </p:cNvPr>
          <p:cNvCxnSpPr>
            <a:cxnSpLocks/>
            <a:stCxn id="29" idx="1"/>
            <a:endCxn id="94" idx="3"/>
          </p:cNvCxnSpPr>
          <p:nvPr/>
        </p:nvCxnSpPr>
        <p:spPr>
          <a:xfrm flipH="1" flipV="1">
            <a:off x="7061467" y="5854267"/>
            <a:ext cx="279858" cy="3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27" name="Group 126">
            <a:extLst>
              <a:ext uri="{FF2B5EF4-FFF2-40B4-BE49-F238E27FC236}">
                <a16:creationId xmlns:a16="http://schemas.microsoft.com/office/drawing/2014/main" id="{130ADF23-7C87-405C-9217-5FFA0DF30124}"/>
              </a:ext>
            </a:extLst>
          </p:cNvPr>
          <p:cNvGrpSpPr/>
          <p:nvPr/>
        </p:nvGrpSpPr>
        <p:grpSpPr>
          <a:xfrm>
            <a:off x="11550764" y="1926536"/>
            <a:ext cx="477466" cy="2685596"/>
            <a:chOff x="11550778" y="1926536"/>
            <a:chExt cx="626286" cy="2685596"/>
          </a:xfrm>
        </p:grpSpPr>
        <p:cxnSp>
          <p:nvCxnSpPr>
            <p:cNvPr id="46" name="Connector: Elbow 45">
              <a:extLst>
                <a:ext uri="{FF2B5EF4-FFF2-40B4-BE49-F238E27FC236}">
                  <a16:creationId xmlns:a16="http://schemas.microsoft.com/office/drawing/2014/main" id="{7056472A-DE31-4276-93FC-3D8E86E6B5F9}"/>
                </a:ext>
              </a:extLst>
            </p:cNvPr>
            <p:cNvCxnSpPr>
              <a:cxnSpLocks/>
              <a:stCxn id="34" idx="3"/>
              <a:endCxn id="33" idx="3"/>
            </p:cNvCxnSpPr>
            <p:nvPr/>
          </p:nvCxnSpPr>
          <p:spPr>
            <a:xfrm flipH="1">
              <a:off x="11550778" y="1926536"/>
              <a:ext cx="463541" cy="2685596"/>
            </a:xfrm>
            <a:prstGeom prst="bentConnector3">
              <a:avLst>
                <a:gd name="adj1" fmla="val -49316"/>
              </a:avLst>
            </a:prstGeom>
            <a:ln>
              <a:tailEnd type="triangle"/>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E8A33CDE-EF32-41DC-AA61-E034FC9613F1}"/>
                </a:ext>
              </a:extLst>
            </p:cNvPr>
            <p:cNvSpPr txBox="1"/>
            <p:nvPr/>
          </p:nvSpPr>
          <p:spPr>
            <a:xfrm>
              <a:off x="11835304" y="3040217"/>
              <a:ext cx="341760" cy="246221"/>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No</a:t>
              </a:r>
            </a:p>
          </p:txBody>
        </p:sp>
      </p:grpSp>
      <p:grpSp>
        <p:nvGrpSpPr>
          <p:cNvPr id="122" name="Group 121">
            <a:extLst>
              <a:ext uri="{FF2B5EF4-FFF2-40B4-BE49-F238E27FC236}">
                <a16:creationId xmlns:a16="http://schemas.microsoft.com/office/drawing/2014/main" id="{7FC95D93-8327-43A4-BE4F-FC257196B8DB}"/>
              </a:ext>
            </a:extLst>
          </p:cNvPr>
          <p:cNvGrpSpPr/>
          <p:nvPr/>
        </p:nvGrpSpPr>
        <p:grpSpPr>
          <a:xfrm>
            <a:off x="8044474" y="3824599"/>
            <a:ext cx="394660" cy="389311"/>
            <a:chOff x="8044474" y="3824599"/>
            <a:chExt cx="394660" cy="389311"/>
          </a:xfrm>
        </p:grpSpPr>
        <p:cxnSp>
          <p:nvCxnSpPr>
            <p:cNvPr id="66" name="Straight Arrow Connector 65">
              <a:extLst>
                <a:ext uri="{FF2B5EF4-FFF2-40B4-BE49-F238E27FC236}">
                  <a16:creationId xmlns:a16="http://schemas.microsoft.com/office/drawing/2014/main" id="{E69E4798-0631-45FC-AE67-720DC202D289}"/>
                </a:ext>
              </a:extLst>
            </p:cNvPr>
            <p:cNvCxnSpPr>
              <a:cxnSpLocks/>
              <a:stCxn id="32" idx="2"/>
              <a:endCxn id="27" idx="0"/>
            </p:cNvCxnSpPr>
            <p:nvPr/>
          </p:nvCxnSpPr>
          <p:spPr>
            <a:xfrm flipH="1">
              <a:off x="8376696" y="3824599"/>
              <a:ext cx="4058" cy="3893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45A58CBC-B222-41D6-92AE-6398841AFCF9}"/>
                </a:ext>
              </a:extLst>
            </p:cNvPr>
            <p:cNvSpPr txBox="1"/>
            <p:nvPr/>
          </p:nvSpPr>
          <p:spPr>
            <a:xfrm>
              <a:off x="8044474" y="3827511"/>
              <a:ext cx="394660" cy="253916"/>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Yes</a:t>
              </a:r>
            </a:p>
          </p:txBody>
        </p:sp>
      </p:grpSp>
      <p:grpSp>
        <p:nvGrpSpPr>
          <p:cNvPr id="124" name="Group 123">
            <a:extLst>
              <a:ext uri="{FF2B5EF4-FFF2-40B4-BE49-F238E27FC236}">
                <a16:creationId xmlns:a16="http://schemas.microsoft.com/office/drawing/2014/main" id="{837681E4-035D-47BA-806D-15E4D3C8E800}"/>
              </a:ext>
            </a:extLst>
          </p:cNvPr>
          <p:cNvGrpSpPr/>
          <p:nvPr/>
        </p:nvGrpSpPr>
        <p:grpSpPr>
          <a:xfrm>
            <a:off x="8101011" y="2429488"/>
            <a:ext cx="341760" cy="389207"/>
            <a:chOff x="8101011" y="2429488"/>
            <a:chExt cx="341760" cy="389207"/>
          </a:xfrm>
        </p:grpSpPr>
        <p:cxnSp>
          <p:nvCxnSpPr>
            <p:cNvPr id="65" name="Straight Arrow Connector 64">
              <a:extLst>
                <a:ext uri="{FF2B5EF4-FFF2-40B4-BE49-F238E27FC236}">
                  <a16:creationId xmlns:a16="http://schemas.microsoft.com/office/drawing/2014/main" id="{6AE0BA03-F5CF-40A4-990F-0D8B031B333D}"/>
                </a:ext>
              </a:extLst>
            </p:cNvPr>
            <p:cNvCxnSpPr>
              <a:cxnSpLocks/>
              <a:stCxn id="9" idx="2"/>
              <a:endCxn id="32" idx="0"/>
            </p:cNvCxnSpPr>
            <p:nvPr/>
          </p:nvCxnSpPr>
          <p:spPr>
            <a:xfrm flipH="1">
              <a:off x="8380754" y="2429488"/>
              <a:ext cx="1" cy="3892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F74B3D80-603B-47E4-BBEB-06F9A9352F06}"/>
                </a:ext>
              </a:extLst>
            </p:cNvPr>
            <p:cNvSpPr txBox="1"/>
            <p:nvPr/>
          </p:nvSpPr>
          <p:spPr>
            <a:xfrm>
              <a:off x="8101011" y="2459341"/>
              <a:ext cx="341760" cy="246221"/>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No</a:t>
              </a:r>
            </a:p>
          </p:txBody>
        </p:sp>
      </p:grpSp>
      <p:grpSp>
        <p:nvGrpSpPr>
          <p:cNvPr id="120" name="Group 119">
            <a:extLst>
              <a:ext uri="{FF2B5EF4-FFF2-40B4-BE49-F238E27FC236}">
                <a16:creationId xmlns:a16="http://schemas.microsoft.com/office/drawing/2014/main" id="{23C36079-2EE5-4391-A679-3E00230810A5}"/>
              </a:ext>
            </a:extLst>
          </p:cNvPr>
          <p:cNvGrpSpPr/>
          <p:nvPr/>
        </p:nvGrpSpPr>
        <p:grpSpPr>
          <a:xfrm>
            <a:off x="4315804" y="5153227"/>
            <a:ext cx="876084" cy="755903"/>
            <a:chOff x="4315804" y="5153227"/>
            <a:chExt cx="876084" cy="755903"/>
          </a:xfrm>
        </p:grpSpPr>
        <p:cxnSp>
          <p:nvCxnSpPr>
            <p:cNvPr id="45" name="Connector: Elbow 44">
              <a:extLst>
                <a:ext uri="{FF2B5EF4-FFF2-40B4-BE49-F238E27FC236}">
                  <a16:creationId xmlns:a16="http://schemas.microsoft.com/office/drawing/2014/main" id="{C524F545-C7FA-4867-9A2E-83CB3767FC03}"/>
                </a:ext>
              </a:extLst>
            </p:cNvPr>
            <p:cNvCxnSpPr>
              <a:cxnSpLocks/>
              <a:stCxn id="94" idx="1"/>
              <a:endCxn id="96" idx="2"/>
            </p:cNvCxnSpPr>
            <p:nvPr/>
          </p:nvCxnSpPr>
          <p:spPr>
            <a:xfrm rot="10800000">
              <a:off x="4315804" y="5153227"/>
              <a:ext cx="876084" cy="70104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06A458B5-B9ED-4D66-938D-EA9EBDF7D106}"/>
                </a:ext>
              </a:extLst>
            </p:cNvPr>
            <p:cNvSpPr txBox="1"/>
            <p:nvPr/>
          </p:nvSpPr>
          <p:spPr>
            <a:xfrm>
              <a:off x="4589440" y="5662909"/>
              <a:ext cx="341760" cy="246221"/>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No</a:t>
              </a:r>
            </a:p>
          </p:txBody>
        </p:sp>
      </p:grpSp>
      <p:grpSp>
        <p:nvGrpSpPr>
          <p:cNvPr id="121" name="Group 120">
            <a:extLst>
              <a:ext uri="{FF2B5EF4-FFF2-40B4-BE49-F238E27FC236}">
                <a16:creationId xmlns:a16="http://schemas.microsoft.com/office/drawing/2014/main" id="{F56C3955-E246-4CBF-B4F3-DA29E204551D}"/>
              </a:ext>
            </a:extLst>
          </p:cNvPr>
          <p:cNvGrpSpPr/>
          <p:nvPr/>
        </p:nvGrpSpPr>
        <p:grpSpPr>
          <a:xfrm>
            <a:off x="5801499" y="5153227"/>
            <a:ext cx="386083" cy="248740"/>
            <a:chOff x="5801499" y="5153227"/>
            <a:chExt cx="386083" cy="248740"/>
          </a:xfrm>
        </p:grpSpPr>
        <p:sp>
          <p:nvSpPr>
            <p:cNvPr id="118" name="TextBox 117">
              <a:extLst>
                <a:ext uri="{FF2B5EF4-FFF2-40B4-BE49-F238E27FC236}">
                  <a16:creationId xmlns:a16="http://schemas.microsoft.com/office/drawing/2014/main" id="{F68E4012-D959-46E2-94CB-F8790DDF4CE7}"/>
                </a:ext>
              </a:extLst>
            </p:cNvPr>
            <p:cNvSpPr txBox="1"/>
            <p:nvPr/>
          </p:nvSpPr>
          <p:spPr>
            <a:xfrm>
              <a:off x="5801499" y="5155746"/>
              <a:ext cx="386083"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Yes</a:t>
              </a:r>
            </a:p>
          </p:txBody>
        </p:sp>
        <p:cxnSp>
          <p:nvCxnSpPr>
            <p:cNvPr id="72" name="Straight Arrow Connector 71">
              <a:extLst>
                <a:ext uri="{FF2B5EF4-FFF2-40B4-BE49-F238E27FC236}">
                  <a16:creationId xmlns:a16="http://schemas.microsoft.com/office/drawing/2014/main" id="{7C874186-9676-4DB6-8805-AF51E3F9A470}"/>
                </a:ext>
              </a:extLst>
            </p:cNvPr>
            <p:cNvCxnSpPr>
              <a:cxnSpLocks/>
              <a:stCxn id="94" idx="0"/>
              <a:endCxn id="95" idx="2"/>
            </p:cNvCxnSpPr>
            <p:nvPr/>
          </p:nvCxnSpPr>
          <p:spPr>
            <a:xfrm flipH="1" flipV="1">
              <a:off x="6124974" y="5153227"/>
              <a:ext cx="1704" cy="1864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129" name="Connector: Elbow 128">
            <a:extLst>
              <a:ext uri="{FF2B5EF4-FFF2-40B4-BE49-F238E27FC236}">
                <a16:creationId xmlns:a16="http://schemas.microsoft.com/office/drawing/2014/main" id="{E7EDA57B-1975-43F6-843D-AF98AFB77332}"/>
              </a:ext>
            </a:extLst>
          </p:cNvPr>
          <p:cNvCxnSpPr>
            <a:cxnSpLocks/>
            <a:stCxn id="37" idx="2"/>
            <a:endCxn id="96" idx="2"/>
          </p:cNvCxnSpPr>
          <p:nvPr/>
        </p:nvCxnSpPr>
        <p:spPr>
          <a:xfrm rot="5400000" flipH="1">
            <a:off x="7026223" y="2442808"/>
            <a:ext cx="1069350" cy="6490188"/>
          </a:xfrm>
          <a:prstGeom prst="bentConnector3">
            <a:avLst>
              <a:gd name="adj1" fmla="val -3359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159303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0449F8B-8847-4958-A53C-5C99AF0C00B4}"/>
              </a:ext>
            </a:extLst>
          </p:cNvPr>
          <p:cNvSpPr txBox="1"/>
          <p:nvPr/>
        </p:nvSpPr>
        <p:spPr>
          <a:xfrm>
            <a:off x="0" y="404782"/>
            <a:ext cx="12192000"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Sample SPP - Information Reporting Flowchart</a:t>
            </a:r>
          </a:p>
        </p:txBody>
      </p:sp>
      <p:sp>
        <p:nvSpPr>
          <p:cNvPr id="7" name="Flowchart: Multidocument 6">
            <a:extLst>
              <a:ext uri="{FF2B5EF4-FFF2-40B4-BE49-F238E27FC236}">
                <a16:creationId xmlns:a16="http://schemas.microsoft.com/office/drawing/2014/main" id="{DDBE477C-EEF6-4EE2-B0E2-E03101A686F9}"/>
              </a:ext>
            </a:extLst>
          </p:cNvPr>
          <p:cNvSpPr/>
          <p:nvPr/>
        </p:nvSpPr>
        <p:spPr>
          <a:xfrm>
            <a:off x="181894" y="2944912"/>
            <a:ext cx="3581401" cy="1344706"/>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anose="02020603050405020304" pitchFamily="18" charset="0"/>
                <a:cs typeface="Times New Roman" panose="02020603050405020304" pitchFamily="18" charset="0"/>
              </a:rPr>
              <a:t> </a:t>
            </a:r>
          </a:p>
        </p:txBody>
      </p:sp>
      <p:sp>
        <p:nvSpPr>
          <p:cNvPr id="21" name="Rectangle 20">
            <a:extLst>
              <a:ext uri="{FF2B5EF4-FFF2-40B4-BE49-F238E27FC236}">
                <a16:creationId xmlns:a16="http://schemas.microsoft.com/office/drawing/2014/main" id="{47983DCF-5A46-4F58-8CD1-1FC59FE21DD3}"/>
              </a:ext>
            </a:extLst>
          </p:cNvPr>
          <p:cNvSpPr/>
          <p:nvPr/>
        </p:nvSpPr>
        <p:spPr>
          <a:xfrm>
            <a:off x="10061203" y="2948470"/>
            <a:ext cx="1489575" cy="7185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Coordinate with DCSA CISA for pre-travel briefing.</a:t>
            </a:r>
          </a:p>
        </p:txBody>
      </p:sp>
      <p:sp>
        <p:nvSpPr>
          <p:cNvPr id="27" name="Rectangle 26">
            <a:extLst>
              <a:ext uri="{FF2B5EF4-FFF2-40B4-BE49-F238E27FC236}">
                <a16:creationId xmlns:a16="http://schemas.microsoft.com/office/drawing/2014/main" id="{7D9DABBD-1A4B-494A-B377-5834867AE858}"/>
              </a:ext>
            </a:extLst>
          </p:cNvPr>
          <p:cNvSpPr/>
          <p:nvPr/>
        </p:nvSpPr>
        <p:spPr>
          <a:xfrm>
            <a:off x="7343154" y="4213910"/>
            <a:ext cx="2067083" cy="956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FSO or Designee receives notification of potential Adverse Information and acts to verify that information is true and accurate</a:t>
            </a:r>
          </a:p>
        </p:txBody>
      </p:sp>
      <p:sp>
        <p:nvSpPr>
          <p:cNvPr id="29" name="Rectangle 28">
            <a:extLst>
              <a:ext uri="{FF2B5EF4-FFF2-40B4-BE49-F238E27FC236}">
                <a16:creationId xmlns:a16="http://schemas.microsoft.com/office/drawing/2014/main" id="{F3DFD770-E77B-4A47-83A5-4EF5157B564B}"/>
              </a:ext>
            </a:extLst>
          </p:cNvPr>
          <p:cNvSpPr/>
          <p:nvPr/>
        </p:nvSpPr>
        <p:spPr>
          <a:xfrm>
            <a:off x="7341325" y="5381039"/>
            <a:ext cx="2067083" cy="953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Compare incident to Adverse Information reporting requirements and gather required data elements for report submission. Interview/Investigate as necessary</a:t>
            </a:r>
          </a:p>
        </p:txBody>
      </p:sp>
      <p:sp>
        <p:nvSpPr>
          <p:cNvPr id="30" name="Rectangle 29">
            <a:extLst>
              <a:ext uri="{FF2B5EF4-FFF2-40B4-BE49-F238E27FC236}">
                <a16:creationId xmlns:a16="http://schemas.microsoft.com/office/drawing/2014/main" id="{201AF3FD-F0C4-4AC7-90F0-D2274A83DE60}"/>
              </a:ext>
            </a:extLst>
          </p:cNvPr>
          <p:cNvSpPr/>
          <p:nvPr/>
        </p:nvSpPr>
        <p:spPr>
          <a:xfrm>
            <a:off x="3558986" y="1662607"/>
            <a:ext cx="1513636" cy="5378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Reportable action occurs</a:t>
            </a:r>
          </a:p>
        </p:txBody>
      </p:sp>
      <p:sp>
        <p:nvSpPr>
          <p:cNvPr id="31" name="Rectangle 30">
            <a:extLst>
              <a:ext uri="{FF2B5EF4-FFF2-40B4-BE49-F238E27FC236}">
                <a16:creationId xmlns:a16="http://schemas.microsoft.com/office/drawing/2014/main" id="{B9829C95-068D-436C-B9F9-29E64C90DA8A}"/>
              </a:ext>
            </a:extLst>
          </p:cNvPr>
          <p:cNvSpPr/>
          <p:nvPr/>
        </p:nvSpPr>
        <p:spPr>
          <a:xfrm>
            <a:off x="5431208" y="1537643"/>
            <a:ext cx="1727308" cy="779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Individual with knowledge of the action notifies FSO or Designee using identified Reporting Method </a:t>
            </a:r>
          </a:p>
        </p:txBody>
      </p:sp>
      <p:sp>
        <p:nvSpPr>
          <p:cNvPr id="9" name="Flowchart: Decision 8">
            <a:extLst>
              <a:ext uri="{FF2B5EF4-FFF2-40B4-BE49-F238E27FC236}">
                <a16:creationId xmlns:a16="http://schemas.microsoft.com/office/drawing/2014/main" id="{CEDA163F-9773-44F7-95F6-0E9559DA3D14}"/>
              </a:ext>
            </a:extLst>
          </p:cNvPr>
          <p:cNvSpPr/>
          <p:nvPr/>
        </p:nvSpPr>
        <p:spPr>
          <a:xfrm>
            <a:off x="7517101" y="1423584"/>
            <a:ext cx="1727307" cy="1005904"/>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Unofficial Foreign Travel Notice?</a:t>
            </a:r>
          </a:p>
        </p:txBody>
      </p:sp>
      <p:sp>
        <p:nvSpPr>
          <p:cNvPr id="32" name="Flowchart: Decision 31">
            <a:extLst>
              <a:ext uri="{FF2B5EF4-FFF2-40B4-BE49-F238E27FC236}">
                <a16:creationId xmlns:a16="http://schemas.microsoft.com/office/drawing/2014/main" id="{D9132897-424C-41E3-8BD4-85EB618359F0}"/>
              </a:ext>
            </a:extLst>
          </p:cNvPr>
          <p:cNvSpPr/>
          <p:nvPr/>
        </p:nvSpPr>
        <p:spPr>
          <a:xfrm>
            <a:off x="7517100" y="2818695"/>
            <a:ext cx="1727307" cy="1005904"/>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Report of Adverse Information?</a:t>
            </a:r>
          </a:p>
        </p:txBody>
      </p:sp>
      <p:sp>
        <p:nvSpPr>
          <p:cNvPr id="33" name="Rectangle 32">
            <a:extLst>
              <a:ext uri="{FF2B5EF4-FFF2-40B4-BE49-F238E27FC236}">
                <a16:creationId xmlns:a16="http://schemas.microsoft.com/office/drawing/2014/main" id="{437A800A-60BE-4B22-9839-9E696277260F}"/>
              </a:ext>
            </a:extLst>
          </p:cNvPr>
          <p:cNvSpPr/>
          <p:nvPr/>
        </p:nvSpPr>
        <p:spPr>
          <a:xfrm>
            <a:off x="10061203" y="4199964"/>
            <a:ext cx="1489575" cy="8243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Report Unofficial Foreign Travel information in DISS</a:t>
            </a:r>
          </a:p>
        </p:txBody>
      </p:sp>
      <p:sp>
        <p:nvSpPr>
          <p:cNvPr id="34" name="Flowchart: Decision 33">
            <a:extLst>
              <a:ext uri="{FF2B5EF4-FFF2-40B4-BE49-F238E27FC236}">
                <a16:creationId xmlns:a16="http://schemas.microsoft.com/office/drawing/2014/main" id="{053EE579-282C-4A74-A754-EDDE5729C2F6}"/>
              </a:ext>
            </a:extLst>
          </p:cNvPr>
          <p:cNvSpPr/>
          <p:nvPr/>
        </p:nvSpPr>
        <p:spPr>
          <a:xfrm>
            <a:off x="9602993" y="1147509"/>
            <a:ext cx="2411326" cy="1558053"/>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Provide Attachment 2. Country identified in the DNI Worldwide Threat Assessment?</a:t>
            </a:r>
          </a:p>
        </p:txBody>
      </p:sp>
      <p:sp>
        <p:nvSpPr>
          <p:cNvPr id="37" name="Rectangle 36">
            <a:extLst>
              <a:ext uri="{FF2B5EF4-FFF2-40B4-BE49-F238E27FC236}">
                <a16:creationId xmlns:a16="http://schemas.microsoft.com/office/drawing/2014/main" id="{31391A35-89BE-43BD-9ED0-67E869B396D7}"/>
              </a:ext>
            </a:extLst>
          </p:cNvPr>
          <p:cNvSpPr/>
          <p:nvPr/>
        </p:nvSpPr>
        <p:spPr>
          <a:xfrm>
            <a:off x="10061204" y="5398241"/>
            <a:ext cx="1489575" cy="8243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Conduct post-travel review and submit notifications of any changes to travel or incidents during travel</a:t>
            </a:r>
          </a:p>
        </p:txBody>
      </p:sp>
      <p:grpSp>
        <p:nvGrpSpPr>
          <p:cNvPr id="126" name="Group 125">
            <a:extLst>
              <a:ext uri="{FF2B5EF4-FFF2-40B4-BE49-F238E27FC236}">
                <a16:creationId xmlns:a16="http://schemas.microsoft.com/office/drawing/2014/main" id="{21B750D5-A060-4618-A9B9-3CF1FA8BC8E4}"/>
              </a:ext>
            </a:extLst>
          </p:cNvPr>
          <p:cNvGrpSpPr/>
          <p:nvPr/>
        </p:nvGrpSpPr>
        <p:grpSpPr>
          <a:xfrm>
            <a:off x="10456198" y="2634075"/>
            <a:ext cx="394660" cy="314395"/>
            <a:chOff x="10456198" y="2634075"/>
            <a:chExt cx="394660" cy="314395"/>
          </a:xfrm>
        </p:grpSpPr>
        <p:sp>
          <p:nvSpPr>
            <p:cNvPr id="113" name="TextBox 112">
              <a:extLst>
                <a:ext uri="{FF2B5EF4-FFF2-40B4-BE49-F238E27FC236}">
                  <a16:creationId xmlns:a16="http://schemas.microsoft.com/office/drawing/2014/main" id="{F128ACDE-0BB6-40B3-83B9-F1CAF0BAB9D3}"/>
                </a:ext>
              </a:extLst>
            </p:cNvPr>
            <p:cNvSpPr txBox="1"/>
            <p:nvPr/>
          </p:nvSpPr>
          <p:spPr>
            <a:xfrm>
              <a:off x="10456198" y="2634075"/>
              <a:ext cx="394660" cy="253916"/>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Yes</a:t>
              </a:r>
            </a:p>
          </p:txBody>
        </p:sp>
        <p:cxnSp>
          <p:nvCxnSpPr>
            <p:cNvPr id="14" name="Straight Arrow Connector 13">
              <a:extLst>
                <a:ext uri="{FF2B5EF4-FFF2-40B4-BE49-F238E27FC236}">
                  <a16:creationId xmlns:a16="http://schemas.microsoft.com/office/drawing/2014/main" id="{B4A0F41C-C631-49CC-BFAA-49A312C82C64}"/>
                </a:ext>
              </a:extLst>
            </p:cNvPr>
            <p:cNvCxnSpPr>
              <a:cxnSpLocks/>
              <a:stCxn id="34" idx="2"/>
              <a:endCxn id="21" idx="0"/>
            </p:cNvCxnSpPr>
            <p:nvPr/>
          </p:nvCxnSpPr>
          <p:spPr>
            <a:xfrm flipH="1">
              <a:off x="10805991" y="2705562"/>
              <a:ext cx="2665" cy="2429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38" name="Straight Arrow Connector 37">
            <a:extLst>
              <a:ext uri="{FF2B5EF4-FFF2-40B4-BE49-F238E27FC236}">
                <a16:creationId xmlns:a16="http://schemas.microsoft.com/office/drawing/2014/main" id="{B1498344-0552-4891-BE4C-6B52ECF429B4}"/>
              </a:ext>
            </a:extLst>
          </p:cNvPr>
          <p:cNvCxnSpPr>
            <a:cxnSpLocks/>
            <a:stCxn id="21" idx="2"/>
            <a:endCxn id="33" idx="0"/>
          </p:cNvCxnSpPr>
          <p:nvPr/>
        </p:nvCxnSpPr>
        <p:spPr>
          <a:xfrm>
            <a:off x="10805991" y="3667018"/>
            <a:ext cx="0" cy="5329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B95275D-0F10-4602-BFBE-F46580132645}"/>
              </a:ext>
            </a:extLst>
          </p:cNvPr>
          <p:cNvCxnSpPr>
            <a:cxnSpLocks/>
            <a:stCxn id="33" idx="2"/>
            <a:endCxn id="37" idx="0"/>
          </p:cNvCxnSpPr>
          <p:nvPr/>
        </p:nvCxnSpPr>
        <p:spPr>
          <a:xfrm>
            <a:off x="10805991" y="5024300"/>
            <a:ext cx="1" cy="3739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25" name="Group 124">
            <a:extLst>
              <a:ext uri="{FF2B5EF4-FFF2-40B4-BE49-F238E27FC236}">
                <a16:creationId xmlns:a16="http://schemas.microsoft.com/office/drawing/2014/main" id="{1C0D3314-EE8F-481D-8CC7-305F02FC6869}"/>
              </a:ext>
            </a:extLst>
          </p:cNvPr>
          <p:cNvGrpSpPr/>
          <p:nvPr/>
        </p:nvGrpSpPr>
        <p:grpSpPr>
          <a:xfrm>
            <a:off x="9189523" y="1737524"/>
            <a:ext cx="413470" cy="253916"/>
            <a:chOff x="9189523" y="1737524"/>
            <a:chExt cx="413470" cy="253916"/>
          </a:xfrm>
        </p:grpSpPr>
        <p:sp>
          <p:nvSpPr>
            <p:cNvPr id="111" name="TextBox 110">
              <a:extLst>
                <a:ext uri="{FF2B5EF4-FFF2-40B4-BE49-F238E27FC236}">
                  <a16:creationId xmlns:a16="http://schemas.microsoft.com/office/drawing/2014/main" id="{8AACA6C7-A5E5-4AF1-8603-865074E31021}"/>
                </a:ext>
              </a:extLst>
            </p:cNvPr>
            <p:cNvSpPr txBox="1"/>
            <p:nvPr/>
          </p:nvSpPr>
          <p:spPr>
            <a:xfrm>
              <a:off x="9189523" y="1737524"/>
              <a:ext cx="394660" cy="253916"/>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Yes</a:t>
              </a:r>
            </a:p>
          </p:txBody>
        </p:sp>
        <p:cxnSp>
          <p:nvCxnSpPr>
            <p:cNvPr id="40" name="Straight Arrow Connector 39">
              <a:extLst>
                <a:ext uri="{FF2B5EF4-FFF2-40B4-BE49-F238E27FC236}">
                  <a16:creationId xmlns:a16="http://schemas.microsoft.com/office/drawing/2014/main" id="{38F781C8-94C4-4CD8-B11E-1D91173503FD}"/>
                </a:ext>
              </a:extLst>
            </p:cNvPr>
            <p:cNvCxnSpPr>
              <a:cxnSpLocks/>
              <a:stCxn id="9" idx="3"/>
              <a:endCxn id="34" idx="1"/>
            </p:cNvCxnSpPr>
            <p:nvPr/>
          </p:nvCxnSpPr>
          <p:spPr>
            <a:xfrm>
              <a:off x="9244408" y="1926536"/>
              <a:ext cx="3585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43" name="Connector: Elbow 42">
            <a:extLst>
              <a:ext uri="{FF2B5EF4-FFF2-40B4-BE49-F238E27FC236}">
                <a16:creationId xmlns:a16="http://schemas.microsoft.com/office/drawing/2014/main" id="{DB10D9FA-2B13-4045-926E-3232B6144B5B}"/>
              </a:ext>
            </a:extLst>
          </p:cNvPr>
          <p:cNvCxnSpPr>
            <a:cxnSpLocks/>
            <a:stCxn id="75" idx="1"/>
            <a:endCxn id="30" idx="2"/>
          </p:cNvCxnSpPr>
          <p:nvPr/>
        </p:nvCxnSpPr>
        <p:spPr>
          <a:xfrm rot="10800000">
            <a:off x="4315805" y="2200417"/>
            <a:ext cx="775629" cy="112123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9487E178-FF4A-46DB-8B39-A7EF7DEB92CE}"/>
              </a:ext>
            </a:extLst>
          </p:cNvPr>
          <p:cNvCxnSpPr>
            <a:cxnSpLocks/>
            <a:stCxn id="2" idx="3"/>
            <a:endCxn id="30" idx="1"/>
          </p:cNvCxnSpPr>
          <p:nvPr/>
        </p:nvCxnSpPr>
        <p:spPr>
          <a:xfrm>
            <a:off x="3222292" y="1927554"/>
            <a:ext cx="336694" cy="39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973D8D7E-C3B3-4C46-A11F-300FB26251D5}"/>
              </a:ext>
            </a:extLst>
          </p:cNvPr>
          <p:cNvCxnSpPr>
            <a:cxnSpLocks/>
            <a:stCxn id="30" idx="3"/>
            <a:endCxn id="31" idx="1"/>
          </p:cNvCxnSpPr>
          <p:nvPr/>
        </p:nvCxnSpPr>
        <p:spPr>
          <a:xfrm flipV="1">
            <a:off x="5072622" y="1927554"/>
            <a:ext cx="358586" cy="39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40F8B1B-8527-4EA5-A5C8-6FD202BA350F}"/>
              </a:ext>
            </a:extLst>
          </p:cNvPr>
          <p:cNvCxnSpPr>
            <a:cxnSpLocks/>
            <a:stCxn id="31" idx="3"/>
            <a:endCxn id="9" idx="1"/>
          </p:cNvCxnSpPr>
          <p:nvPr/>
        </p:nvCxnSpPr>
        <p:spPr>
          <a:xfrm flipV="1">
            <a:off x="7158516" y="1926536"/>
            <a:ext cx="358585" cy="1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730C89FB-BDC1-41D1-B929-E0004E49F802}"/>
              </a:ext>
            </a:extLst>
          </p:cNvPr>
          <p:cNvCxnSpPr>
            <a:cxnSpLocks/>
            <a:stCxn id="27" idx="2"/>
            <a:endCxn id="29" idx="0"/>
          </p:cNvCxnSpPr>
          <p:nvPr/>
        </p:nvCxnSpPr>
        <p:spPr>
          <a:xfrm flipH="1">
            <a:off x="8374867" y="5170227"/>
            <a:ext cx="1829" cy="210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23" name="Group 122">
            <a:extLst>
              <a:ext uri="{FF2B5EF4-FFF2-40B4-BE49-F238E27FC236}">
                <a16:creationId xmlns:a16="http://schemas.microsoft.com/office/drawing/2014/main" id="{C9DC4A2F-FC0A-40F9-A044-D566FC0CB28B}"/>
              </a:ext>
            </a:extLst>
          </p:cNvPr>
          <p:cNvGrpSpPr/>
          <p:nvPr/>
        </p:nvGrpSpPr>
        <p:grpSpPr>
          <a:xfrm>
            <a:off x="7158516" y="3129895"/>
            <a:ext cx="387851" cy="246221"/>
            <a:chOff x="7158516" y="3129895"/>
            <a:chExt cx="387851" cy="246221"/>
          </a:xfrm>
        </p:grpSpPr>
        <p:sp>
          <p:nvSpPr>
            <p:cNvPr id="112" name="TextBox 111">
              <a:extLst>
                <a:ext uri="{FF2B5EF4-FFF2-40B4-BE49-F238E27FC236}">
                  <a16:creationId xmlns:a16="http://schemas.microsoft.com/office/drawing/2014/main" id="{D45E14EF-E478-459F-8B4C-AE34D448C763}"/>
                </a:ext>
              </a:extLst>
            </p:cNvPr>
            <p:cNvSpPr txBox="1"/>
            <p:nvPr/>
          </p:nvSpPr>
          <p:spPr>
            <a:xfrm>
              <a:off x="7204607" y="3129895"/>
              <a:ext cx="341760" cy="246221"/>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No</a:t>
              </a:r>
            </a:p>
          </p:txBody>
        </p:sp>
        <p:cxnSp>
          <p:nvCxnSpPr>
            <p:cNvPr id="68" name="Straight Arrow Connector 67">
              <a:extLst>
                <a:ext uri="{FF2B5EF4-FFF2-40B4-BE49-F238E27FC236}">
                  <a16:creationId xmlns:a16="http://schemas.microsoft.com/office/drawing/2014/main" id="{58C0B62D-94D3-4230-93B5-489DF2CD1002}"/>
                </a:ext>
              </a:extLst>
            </p:cNvPr>
            <p:cNvCxnSpPr>
              <a:cxnSpLocks/>
              <a:stCxn id="32" idx="1"/>
              <a:endCxn id="75" idx="3"/>
            </p:cNvCxnSpPr>
            <p:nvPr/>
          </p:nvCxnSpPr>
          <p:spPr>
            <a:xfrm flipH="1">
              <a:off x="7158516" y="3321647"/>
              <a:ext cx="3585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D0AAF92E-D511-4F38-9B72-B9402B76E76C}"/>
              </a:ext>
            </a:extLst>
          </p:cNvPr>
          <p:cNvGrpSpPr/>
          <p:nvPr/>
        </p:nvGrpSpPr>
        <p:grpSpPr>
          <a:xfrm>
            <a:off x="181894" y="1393721"/>
            <a:ext cx="3079377" cy="4269188"/>
            <a:chOff x="181894" y="1393721"/>
            <a:chExt cx="3079377" cy="4269188"/>
          </a:xfrm>
          <a:solidFill>
            <a:schemeClr val="bg1"/>
          </a:solidFill>
        </p:grpSpPr>
        <p:sp>
          <p:nvSpPr>
            <p:cNvPr id="2" name="Flowchart: Terminator 1">
              <a:extLst>
                <a:ext uri="{FF2B5EF4-FFF2-40B4-BE49-F238E27FC236}">
                  <a16:creationId xmlns:a16="http://schemas.microsoft.com/office/drawing/2014/main" id="{57DC28A4-5AB9-4B23-9B91-3CAD94C0882A}"/>
                </a:ext>
              </a:extLst>
            </p:cNvPr>
            <p:cNvSpPr/>
            <p:nvPr/>
          </p:nvSpPr>
          <p:spPr>
            <a:xfrm>
              <a:off x="231472" y="1393721"/>
              <a:ext cx="2990820" cy="1067666"/>
            </a:xfrm>
            <a:prstGeom prst="flowChartTermina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All new personnel requiring access, or those submitted for a clearance, will receive Security Training which incorporates SEAD-3 reporting requirements and identifies methods for reporting adverse information. Annual Training will contain equivalent information</a:t>
              </a:r>
            </a:p>
          </p:txBody>
        </p:sp>
        <p:sp>
          <p:nvSpPr>
            <p:cNvPr id="4" name="Rectangle 3">
              <a:extLst>
                <a:ext uri="{FF2B5EF4-FFF2-40B4-BE49-F238E27FC236}">
                  <a16:creationId xmlns:a16="http://schemas.microsoft.com/office/drawing/2014/main" id="{AD7AD0B5-1229-4D83-95FB-66174ADFE6E4}"/>
                </a:ext>
              </a:extLst>
            </p:cNvPr>
            <p:cNvSpPr/>
            <p:nvPr/>
          </p:nvSpPr>
          <p:spPr>
            <a:xfrm>
              <a:off x="181894" y="3177988"/>
              <a:ext cx="3079377" cy="248492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
              </a:pPr>
              <a:r>
                <a:rPr lang="en-US" sz="1050" b="1" dirty="0">
                  <a:latin typeface="Times New Roman" panose="02020603050405020304" pitchFamily="18" charset="0"/>
                  <a:cs typeface="Times New Roman" panose="02020603050405020304" pitchFamily="18" charset="0"/>
                </a:rPr>
                <a:t>Reporting Requirement Training</a:t>
              </a:r>
              <a:r>
                <a:rPr lang="en-US" sz="1050" dirty="0">
                  <a:latin typeface="Times New Roman" panose="02020603050405020304" pitchFamily="18" charset="0"/>
                  <a:cs typeface="Times New Roman" panose="02020603050405020304" pitchFamily="18" charset="0"/>
                </a:rPr>
                <a:t>: Minimum training provided to personnel with current eligibility or processing for a clearance.</a:t>
              </a:r>
              <a:endParaRPr lang="en-US" sz="1050" b="1"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
              </a:pPr>
              <a:r>
                <a:rPr lang="en-US" sz="1050" b="1" dirty="0">
                  <a:latin typeface="Times New Roman" panose="02020603050405020304" pitchFamily="18" charset="0"/>
                  <a:cs typeface="Times New Roman" panose="02020603050405020304" pitchFamily="18" charset="0"/>
                </a:rPr>
                <a:t>Initial and Annual Training Includes</a:t>
              </a:r>
              <a:r>
                <a:rPr lang="en-US" sz="1050" dirty="0">
                  <a:latin typeface="Times New Roman" panose="02020603050405020304" pitchFamily="18" charset="0"/>
                  <a:cs typeface="Times New Roman" panose="02020603050405020304" pitchFamily="18" charset="0"/>
                </a:rPr>
                <a:t>: Provided to personnel prior to receiving classified access. All SEAD-3 reporting requirements and sample scenarios of reporting examples</a:t>
              </a:r>
            </a:p>
            <a:p>
              <a:pPr marL="171450" indent="-171450">
                <a:buFont typeface="Wingdings" panose="05000000000000000000" pitchFamily="2" charset="2"/>
                <a:buChar char="§"/>
              </a:pPr>
              <a:r>
                <a:rPr lang="en-US" sz="1050" b="1" dirty="0">
                  <a:latin typeface="Times New Roman" panose="02020603050405020304" pitchFamily="18" charset="0"/>
                  <a:cs typeface="Times New Roman" panose="02020603050405020304" pitchFamily="18" charset="0"/>
                </a:rPr>
                <a:t>Reporting Methods</a:t>
              </a:r>
              <a:r>
                <a:rPr lang="en-US" sz="1050" dirty="0">
                  <a:latin typeface="Times New Roman" panose="02020603050405020304" pitchFamily="18" charset="0"/>
                  <a:cs typeface="Times New Roman" panose="02020603050405020304" pitchFamily="18" charset="0"/>
                </a:rPr>
                <a:t>: Phone, e-mail, or in-person (use authorized methods for classified or CUI reports, such as in-person)</a:t>
              </a:r>
            </a:p>
            <a:p>
              <a:pPr marL="171450" indent="-171450">
                <a:buFont typeface="Wingdings" panose="05000000000000000000" pitchFamily="2" charset="2"/>
                <a:buChar char="§"/>
              </a:pPr>
              <a:r>
                <a:rPr lang="en-US" sz="1050" b="1" dirty="0">
                  <a:latin typeface="Times New Roman" panose="02020603050405020304" pitchFamily="18" charset="0"/>
                  <a:cs typeface="Times New Roman" panose="02020603050405020304" pitchFamily="18" charset="0"/>
                </a:rPr>
                <a:t>Reports Required</a:t>
              </a:r>
              <a:r>
                <a:rPr lang="en-US" sz="1050" dirty="0">
                  <a:latin typeface="Times New Roman" panose="02020603050405020304" pitchFamily="18" charset="0"/>
                  <a:cs typeface="Times New Roman" panose="02020603050405020304" pitchFamily="18" charset="0"/>
                </a:rPr>
                <a:t>: Adverse information regarding the individual (self-report) or issues pertaining to other cleared or covered personnel</a:t>
              </a:r>
            </a:p>
            <a:p>
              <a:pPr marL="171450" indent="-171450">
                <a:buFont typeface="Wingdings" panose="05000000000000000000" pitchFamily="2" charset="2"/>
                <a:buChar char="§"/>
              </a:pPr>
              <a:r>
                <a:rPr lang="en-US" sz="1050" b="1" dirty="0">
                  <a:latin typeface="Times New Roman" panose="02020603050405020304" pitchFamily="18" charset="0"/>
                  <a:cs typeface="Times New Roman" panose="02020603050405020304" pitchFamily="18" charset="0"/>
                </a:rPr>
                <a:t>Report Information To</a:t>
              </a:r>
              <a:r>
                <a:rPr lang="en-US" sz="1050" dirty="0">
                  <a:latin typeface="Times New Roman" panose="02020603050405020304" pitchFamily="18" charset="0"/>
                  <a:cs typeface="Times New Roman" panose="02020603050405020304" pitchFamily="18" charset="0"/>
                </a:rPr>
                <a:t>: FSO or Designee</a:t>
              </a:r>
            </a:p>
          </p:txBody>
        </p:sp>
        <p:cxnSp>
          <p:nvCxnSpPr>
            <p:cNvPr id="69" name="Straight Arrow Connector 68">
              <a:extLst>
                <a:ext uri="{FF2B5EF4-FFF2-40B4-BE49-F238E27FC236}">
                  <a16:creationId xmlns:a16="http://schemas.microsoft.com/office/drawing/2014/main" id="{942F22BD-ABB4-41A5-B22D-4A67C0A03481}"/>
                </a:ext>
              </a:extLst>
            </p:cNvPr>
            <p:cNvCxnSpPr>
              <a:cxnSpLocks/>
              <a:stCxn id="4" idx="0"/>
              <a:endCxn id="2" idx="2"/>
            </p:cNvCxnSpPr>
            <p:nvPr/>
          </p:nvCxnSpPr>
          <p:spPr>
            <a:xfrm flipV="1">
              <a:off x="1721583" y="2461387"/>
              <a:ext cx="5299" cy="716601"/>
            </a:xfrm>
            <a:prstGeom prst="straightConnector1">
              <a:avLst/>
            </a:prstGeom>
            <a:grpFill/>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70" name="Straight Arrow Connector 69">
            <a:extLst>
              <a:ext uri="{FF2B5EF4-FFF2-40B4-BE49-F238E27FC236}">
                <a16:creationId xmlns:a16="http://schemas.microsoft.com/office/drawing/2014/main" id="{EF167656-0848-4E69-BA64-3331124AF6A2}"/>
              </a:ext>
            </a:extLst>
          </p:cNvPr>
          <p:cNvCxnSpPr>
            <a:cxnSpLocks/>
            <a:stCxn id="96" idx="0"/>
            <a:endCxn id="30" idx="2"/>
          </p:cNvCxnSpPr>
          <p:nvPr/>
        </p:nvCxnSpPr>
        <p:spPr>
          <a:xfrm flipV="1">
            <a:off x="4315804" y="2200416"/>
            <a:ext cx="0" cy="2013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152D0905-53E7-4242-98BF-ED68081A35C4}"/>
              </a:ext>
            </a:extLst>
          </p:cNvPr>
          <p:cNvCxnSpPr>
            <a:cxnSpLocks/>
            <a:stCxn id="95" idx="1"/>
            <a:endCxn id="96" idx="3"/>
          </p:cNvCxnSpPr>
          <p:nvPr/>
        </p:nvCxnSpPr>
        <p:spPr>
          <a:xfrm flipH="1">
            <a:off x="4931200" y="4676596"/>
            <a:ext cx="194041" cy="6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605D4B75-B113-4BFC-9381-EB488BA93F99}"/>
              </a:ext>
            </a:extLst>
          </p:cNvPr>
          <p:cNvSpPr/>
          <p:nvPr/>
        </p:nvSpPr>
        <p:spPr>
          <a:xfrm>
            <a:off x="5091433" y="2933869"/>
            <a:ext cx="2067083" cy="775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FSO or Designee consults with Reporting Individual and provides additional guidance as needed.</a:t>
            </a:r>
          </a:p>
        </p:txBody>
      </p:sp>
      <p:sp>
        <p:nvSpPr>
          <p:cNvPr id="94" name="Flowchart: Decision 93">
            <a:extLst>
              <a:ext uri="{FF2B5EF4-FFF2-40B4-BE49-F238E27FC236}">
                <a16:creationId xmlns:a16="http://schemas.microsoft.com/office/drawing/2014/main" id="{144E0EC8-2EB0-4FCA-8792-6EADFBCB4489}"/>
              </a:ext>
            </a:extLst>
          </p:cNvPr>
          <p:cNvSpPr/>
          <p:nvPr/>
        </p:nvSpPr>
        <p:spPr>
          <a:xfrm>
            <a:off x="5191888" y="5339638"/>
            <a:ext cx="1869579" cy="1029257"/>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Meets reporting requirements?</a:t>
            </a:r>
          </a:p>
        </p:txBody>
      </p:sp>
      <p:sp>
        <p:nvSpPr>
          <p:cNvPr id="95" name="Rectangle 94">
            <a:extLst>
              <a:ext uri="{FF2B5EF4-FFF2-40B4-BE49-F238E27FC236}">
                <a16:creationId xmlns:a16="http://schemas.microsoft.com/office/drawing/2014/main" id="{6AE6E203-2C07-4F3F-AE59-1E37124DCAD2}"/>
              </a:ext>
            </a:extLst>
          </p:cNvPr>
          <p:cNvSpPr/>
          <p:nvPr/>
        </p:nvSpPr>
        <p:spPr>
          <a:xfrm>
            <a:off x="5125241" y="4199964"/>
            <a:ext cx="1999466" cy="953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
            </a:pPr>
            <a:r>
              <a:rPr lang="en-US" sz="1050" dirty="0">
                <a:latin typeface="Times New Roman" panose="02020603050405020304" pitchFamily="18" charset="0"/>
                <a:cs typeface="Times New Roman" panose="02020603050405020304" pitchFamily="18" charset="0"/>
              </a:rPr>
              <a:t>Submit report in DISS with required data elements</a:t>
            </a:r>
          </a:p>
          <a:p>
            <a:pPr marL="171450" indent="-171450">
              <a:buFont typeface="Wingdings" panose="05000000000000000000" pitchFamily="2" charset="2"/>
              <a:buChar char="§"/>
            </a:pPr>
            <a:r>
              <a:rPr lang="en-US" sz="1050" dirty="0">
                <a:latin typeface="Times New Roman" panose="02020603050405020304" pitchFamily="18" charset="0"/>
                <a:cs typeface="Times New Roman" panose="02020603050405020304" pitchFamily="18" charset="0"/>
              </a:rPr>
              <a:t>Notify Insider Threat Program Team (if applicable)</a:t>
            </a:r>
          </a:p>
        </p:txBody>
      </p:sp>
      <p:sp>
        <p:nvSpPr>
          <p:cNvPr id="96" name="Rectangle 95">
            <a:extLst>
              <a:ext uri="{FF2B5EF4-FFF2-40B4-BE49-F238E27FC236}">
                <a16:creationId xmlns:a16="http://schemas.microsoft.com/office/drawing/2014/main" id="{6EE64EDD-3AE9-4AAE-8E4A-FD5D6C8F6755}"/>
              </a:ext>
            </a:extLst>
          </p:cNvPr>
          <p:cNvSpPr/>
          <p:nvPr/>
        </p:nvSpPr>
        <p:spPr>
          <a:xfrm>
            <a:off x="3700408" y="4213910"/>
            <a:ext cx="1230792" cy="939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Provide any appropriate feedback to reporting individual</a:t>
            </a:r>
          </a:p>
        </p:txBody>
      </p:sp>
      <p:cxnSp>
        <p:nvCxnSpPr>
          <p:cNvPr id="107" name="Straight Arrow Connector 106">
            <a:extLst>
              <a:ext uri="{FF2B5EF4-FFF2-40B4-BE49-F238E27FC236}">
                <a16:creationId xmlns:a16="http://schemas.microsoft.com/office/drawing/2014/main" id="{9E742FD6-5809-4B55-814C-26BC5628C0A8}"/>
              </a:ext>
            </a:extLst>
          </p:cNvPr>
          <p:cNvCxnSpPr>
            <a:cxnSpLocks/>
            <a:stCxn id="29" idx="1"/>
            <a:endCxn id="94" idx="3"/>
          </p:cNvCxnSpPr>
          <p:nvPr/>
        </p:nvCxnSpPr>
        <p:spPr>
          <a:xfrm flipH="1" flipV="1">
            <a:off x="7061467" y="5854267"/>
            <a:ext cx="279858" cy="3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27" name="Group 126">
            <a:extLst>
              <a:ext uri="{FF2B5EF4-FFF2-40B4-BE49-F238E27FC236}">
                <a16:creationId xmlns:a16="http://schemas.microsoft.com/office/drawing/2014/main" id="{130ADF23-7C87-405C-9217-5FFA0DF30124}"/>
              </a:ext>
            </a:extLst>
          </p:cNvPr>
          <p:cNvGrpSpPr/>
          <p:nvPr/>
        </p:nvGrpSpPr>
        <p:grpSpPr>
          <a:xfrm>
            <a:off x="11550764" y="1926536"/>
            <a:ext cx="477466" cy="2685596"/>
            <a:chOff x="11550778" y="1926536"/>
            <a:chExt cx="626286" cy="2685596"/>
          </a:xfrm>
        </p:grpSpPr>
        <p:cxnSp>
          <p:nvCxnSpPr>
            <p:cNvPr id="46" name="Connector: Elbow 45">
              <a:extLst>
                <a:ext uri="{FF2B5EF4-FFF2-40B4-BE49-F238E27FC236}">
                  <a16:creationId xmlns:a16="http://schemas.microsoft.com/office/drawing/2014/main" id="{7056472A-DE31-4276-93FC-3D8E86E6B5F9}"/>
                </a:ext>
              </a:extLst>
            </p:cNvPr>
            <p:cNvCxnSpPr>
              <a:cxnSpLocks/>
              <a:stCxn id="34" idx="3"/>
              <a:endCxn id="33" idx="3"/>
            </p:cNvCxnSpPr>
            <p:nvPr/>
          </p:nvCxnSpPr>
          <p:spPr>
            <a:xfrm flipH="1">
              <a:off x="11550778" y="1926536"/>
              <a:ext cx="463541" cy="2685596"/>
            </a:xfrm>
            <a:prstGeom prst="bentConnector3">
              <a:avLst>
                <a:gd name="adj1" fmla="val -49316"/>
              </a:avLst>
            </a:prstGeom>
            <a:ln>
              <a:tailEnd type="triangle"/>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E8A33CDE-EF32-41DC-AA61-E034FC9613F1}"/>
                </a:ext>
              </a:extLst>
            </p:cNvPr>
            <p:cNvSpPr txBox="1"/>
            <p:nvPr/>
          </p:nvSpPr>
          <p:spPr>
            <a:xfrm>
              <a:off x="11835304" y="3040217"/>
              <a:ext cx="341760" cy="246221"/>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No</a:t>
              </a:r>
            </a:p>
          </p:txBody>
        </p:sp>
      </p:grpSp>
      <p:grpSp>
        <p:nvGrpSpPr>
          <p:cNvPr id="122" name="Group 121">
            <a:extLst>
              <a:ext uri="{FF2B5EF4-FFF2-40B4-BE49-F238E27FC236}">
                <a16:creationId xmlns:a16="http://schemas.microsoft.com/office/drawing/2014/main" id="{7FC95D93-8327-43A4-BE4F-FC257196B8DB}"/>
              </a:ext>
            </a:extLst>
          </p:cNvPr>
          <p:cNvGrpSpPr/>
          <p:nvPr/>
        </p:nvGrpSpPr>
        <p:grpSpPr>
          <a:xfrm>
            <a:off x="8044474" y="3824599"/>
            <a:ext cx="394660" cy="389311"/>
            <a:chOff x="8044474" y="3824599"/>
            <a:chExt cx="394660" cy="389311"/>
          </a:xfrm>
        </p:grpSpPr>
        <p:cxnSp>
          <p:nvCxnSpPr>
            <p:cNvPr id="66" name="Straight Arrow Connector 65">
              <a:extLst>
                <a:ext uri="{FF2B5EF4-FFF2-40B4-BE49-F238E27FC236}">
                  <a16:creationId xmlns:a16="http://schemas.microsoft.com/office/drawing/2014/main" id="{E69E4798-0631-45FC-AE67-720DC202D289}"/>
                </a:ext>
              </a:extLst>
            </p:cNvPr>
            <p:cNvCxnSpPr>
              <a:cxnSpLocks/>
              <a:stCxn id="32" idx="2"/>
              <a:endCxn id="27" idx="0"/>
            </p:cNvCxnSpPr>
            <p:nvPr/>
          </p:nvCxnSpPr>
          <p:spPr>
            <a:xfrm flipH="1">
              <a:off x="8376696" y="3824599"/>
              <a:ext cx="4058" cy="3893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45A58CBC-B222-41D6-92AE-6398841AFCF9}"/>
                </a:ext>
              </a:extLst>
            </p:cNvPr>
            <p:cNvSpPr txBox="1"/>
            <p:nvPr/>
          </p:nvSpPr>
          <p:spPr>
            <a:xfrm>
              <a:off x="8044474" y="3827511"/>
              <a:ext cx="394660" cy="253916"/>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Yes</a:t>
              </a:r>
            </a:p>
          </p:txBody>
        </p:sp>
      </p:grpSp>
      <p:grpSp>
        <p:nvGrpSpPr>
          <p:cNvPr id="124" name="Group 123">
            <a:extLst>
              <a:ext uri="{FF2B5EF4-FFF2-40B4-BE49-F238E27FC236}">
                <a16:creationId xmlns:a16="http://schemas.microsoft.com/office/drawing/2014/main" id="{837681E4-035D-47BA-806D-15E4D3C8E800}"/>
              </a:ext>
            </a:extLst>
          </p:cNvPr>
          <p:cNvGrpSpPr/>
          <p:nvPr/>
        </p:nvGrpSpPr>
        <p:grpSpPr>
          <a:xfrm>
            <a:off x="8101011" y="2429488"/>
            <a:ext cx="341760" cy="389207"/>
            <a:chOff x="8101011" y="2429488"/>
            <a:chExt cx="341760" cy="389207"/>
          </a:xfrm>
        </p:grpSpPr>
        <p:cxnSp>
          <p:nvCxnSpPr>
            <p:cNvPr id="65" name="Straight Arrow Connector 64">
              <a:extLst>
                <a:ext uri="{FF2B5EF4-FFF2-40B4-BE49-F238E27FC236}">
                  <a16:creationId xmlns:a16="http://schemas.microsoft.com/office/drawing/2014/main" id="{6AE0BA03-F5CF-40A4-990F-0D8B031B333D}"/>
                </a:ext>
              </a:extLst>
            </p:cNvPr>
            <p:cNvCxnSpPr>
              <a:cxnSpLocks/>
              <a:stCxn id="9" idx="2"/>
              <a:endCxn id="32" idx="0"/>
            </p:cNvCxnSpPr>
            <p:nvPr/>
          </p:nvCxnSpPr>
          <p:spPr>
            <a:xfrm flipH="1">
              <a:off x="8380754" y="2429488"/>
              <a:ext cx="1" cy="3892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F74B3D80-603B-47E4-BBEB-06F9A9352F06}"/>
                </a:ext>
              </a:extLst>
            </p:cNvPr>
            <p:cNvSpPr txBox="1"/>
            <p:nvPr/>
          </p:nvSpPr>
          <p:spPr>
            <a:xfrm>
              <a:off x="8101011" y="2459341"/>
              <a:ext cx="341760" cy="246221"/>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No</a:t>
              </a:r>
            </a:p>
          </p:txBody>
        </p:sp>
      </p:grpSp>
      <p:grpSp>
        <p:nvGrpSpPr>
          <p:cNvPr id="120" name="Group 119">
            <a:extLst>
              <a:ext uri="{FF2B5EF4-FFF2-40B4-BE49-F238E27FC236}">
                <a16:creationId xmlns:a16="http://schemas.microsoft.com/office/drawing/2014/main" id="{23C36079-2EE5-4391-A679-3E00230810A5}"/>
              </a:ext>
            </a:extLst>
          </p:cNvPr>
          <p:cNvGrpSpPr/>
          <p:nvPr/>
        </p:nvGrpSpPr>
        <p:grpSpPr>
          <a:xfrm>
            <a:off x="4315804" y="5153227"/>
            <a:ext cx="876084" cy="755903"/>
            <a:chOff x="4315804" y="5153227"/>
            <a:chExt cx="876084" cy="755903"/>
          </a:xfrm>
        </p:grpSpPr>
        <p:cxnSp>
          <p:nvCxnSpPr>
            <p:cNvPr id="45" name="Connector: Elbow 44">
              <a:extLst>
                <a:ext uri="{FF2B5EF4-FFF2-40B4-BE49-F238E27FC236}">
                  <a16:creationId xmlns:a16="http://schemas.microsoft.com/office/drawing/2014/main" id="{C524F545-C7FA-4867-9A2E-83CB3767FC03}"/>
                </a:ext>
              </a:extLst>
            </p:cNvPr>
            <p:cNvCxnSpPr>
              <a:cxnSpLocks/>
              <a:stCxn id="94" idx="1"/>
              <a:endCxn id="96" idx="2"/>
            </p:cNvCxnSpPr>
            <p:nvPr/>
          </p:nvCxnSpPr>
          <p:spPr>
            <a:xfrm rot="10800000">
              <a:off x="4315804" y="5153227"/>
              <a:ext cx="876084" cy="70104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06A458B5-B9ED-4D66-938D-EA9EBDF7D106}"/>
                </a:ext>
              </a:extLst>
            </p:cNvPr>
            <p:cNvSpPr txBox="1"/>
            <p:nvPr/>
          </p:nvSpPr>
          <p:spPr>
            <a:xfrm>
              <a:off x="4589440" y="5662909"/>
              <a:ext cx="341760" cy="246221"/>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No</a:t>
              </a:r>
            </a:p>
          </p:txBody>
        </p:sp>
      </p:grpSp>
      <p:grpSp>
        <p:nvGrpSpPr>
          <p:cNvPr id="121" name="Group 120">
            <a:extLst>
              <a:ext uri="{FF2B5EF4-FFF2-40B4-BE49-F238E27FC236}">
                <a16:creationId xmlns:a16="http://schemas.microsoft.com/office/drawing/2014/main" id="{F56C3955-E246-4CBF-B4F3-DA29E204551D}"/>
              </a:ext>
            </a:extLst>
          </p:cNvPr>
          <p:cNvGrpSpPr/>
          <p:nvPr/>
        </p:nvGrpSpPr>
        <p:grpSpPr>
          <a:xfrm>
            <a:off x="5801499" y="5153227"/>
            <a:ext cx="386083" cy="248740"/>
            <a:chOff x="5801499" y="5153227"/>
            <a:chExt cx="386083" cy="248740"/>
          </a:xfrm>
        </p:grpSpPr>
        <p:sp>
          <p:nvSpPr>
            <p:cNvPr id="118" name="TextBox 117">
              <a:extLst>
                <a:ext uri="{FF2B5EF4-FFF2-40B4-BE49-F238E27FC236}">
                  <a16:creationId xmlns:a16="http://schemas.microsoft.com/office/drawing/2014/main" id="{F68E4012-D959-46E2-94CB-F8790DDF4CE7}"/>
                </a:ext>
              </a:extLst>
            </p:cNvPr>
            <p:cNvSpPr txBox="1"/>
            <p:nvPr/>
          </p:nvSpPr>
          <p:spPr>
            <a:xfrm>
              <a:off x="5801499" y="5155746"/>
              <a:ext cx="386083"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Yes</a:t>
              </a:r>
            </a:p>
          </p:txBody>
        </p:sp>
        <p:cxnSp>
          <p:nvCxnSpPr>
            <p:cNvPr id="72" name="Straight Arrow Connector 71">
              <a:extLst>
                <a:ext uri="{FF2B5EF4-FFF2-40B4-BE49-F238E27FC236}">
                  <a16:creationId xmlns:a16="http://schemas.microsoft.com/office/drawing/2014/main" id="{7C874186-9676-4DB6-8805-AF51E3F9A470}"/>
                </a:ext>
              </a:extLst>
            </p:cNvPr>
            <p:cNvCxnSpPr>
              <a:cxnSpLocks/>
              <a:stCxn id="94" idx="0"/>
              <a:endCxn id="95" idx="2"/>
            </p:cNvCxnSpPr>
            <p:nvPr/>
          </p:nvCxnSpPr>
          <p:spPr>
            <a:xfrm flipH="1" flipV="1">
              <a:off x="6124974" y="5153227"/>
              <a:ext cx="1704" cy="1864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129" name="Connector: Elbow 128">
            <a:extLst>
              <a:ext uri="{FF2B5EF4-FFF2-40B4-BE49-F238E27FC236}">
                <a16:creationId xmlns:a16="http://schemas.microsoft.com/office/drawing/2014/main" id="{E7EDA57B-1975-43F6-843D-AF98AFB77332}"/>
              </a:ext>
            </a:extLst>
          </p:cNvPr>
          <p:cNvCxnSpPr>
            <a:cxnSpLocks/>
            <a:stCxn id="37" idx="2"/>
            <a:endCxn id="96" idx="2"/>
          </p:cNvCxnSpPr>
          <p:nvPr/>
        </p:nvCxnSpPr>
        <p:spPr>
          <a:xfrm rot="5400000" flipH="1">
            <a:off x="7026223" y="2442808"/>
            <a:ext cx="1069350" cy="6490188"/>
          </a:xfrm>
          <a:prstGeom prst="bentConnector3">
            <a:avLst>
              <a:gd name="adj1" fmla="val -3359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74683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0449F8B-8847-4958-A53C-5C99AF0C00B4}"/>
              </a:ext>
            </a:extLst>
          </p:cNvPr>
          <p:cNvSpPr txBox="1"/>
          <p:nvPr/>
        </p:nvSpPr>
        <p:spPr>
          <a:xfrm>
            <a:off x="0" y="404782"/>
            <a:ext cx="12192000"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Sample SPP - Information Reporting Flowchart</a:t>
            </a:r>
          </a:p>
        </p:txBody>
      </p:sp>
      <p:sp>
        <p:nvSpPr>
          <p:cNvPr id="7" name="Flowchart: Multidocument 6">
            <a:extLst>
              <a:ext uri="{FF2B5EF4-FFF2-40B4-BE49-F238E27FC236}">
                <a16:creationId xmlns:a16="http://schemas.microsoft.com/office/drawing/2014/main" id="{DDBE477C-EEF6-4EE2-B0E2-E03101A686F9}"/>
              </a:ext>
            </a:extLst>
          </p:cNvPr>
          <p:cNvSpPr/>
          <p:nvPr/>
        </p:nvSpPr>
        <p:spPr>
          <a:xfrm>
            <a:off x="181894" y="2944912"/>
            <a:ext cx="3581401" cy="1344706"/>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Times New Roman" panose="02020603050405020304" pitchFamily="18" charset="0"/>
                <a:cs typeface="Times New Roman" panose="02020603050405020304" pitchFamily="18" charset="0"/>
              </a:rPr>
              <a:t> </a:t>
            </a:r>
          </a:p>
        </p:txBody>
      </p:sp>
      <p:sp>
        <p:nvSpPr>
          <p:cNvPr id="21" name="Rectangle 20">
            <a:extLst>
              <a:ext uri="{FF2B5EF4-FFF2-40B4-BE49-F238E27FC236}">
                <a16:creationId xmlns:a16="http://schemas.microsoft.com/office/drawing/2014/main" id="{47983DCF-5A46-4F58-8CD1-1FC59FE21DD3}"/>
              </a:ext>
            </a:extLst>
          </p:cNvPr>
          <p:cNvSpPr/>
          <p:nvPr/>
        </p:nvSpPr>
        <p:spPr>
          <a:xfrm>
            <a:off x="10061203" y="2948470"/>
            <a:ext cx="1489575" cy="718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Coordinate with DCSA CISA for pre-travel briefing.</a:t>
            </a:r>
          </a:p>
        </p:txBody>
      </p:sp>
      <p:sp>
        <p:nvSpPr>
          <p:cNvPr id="27" name="Rectangle 26">
            <a:extLst>
              <a:ext uri="{FF2B5EF4-FFF2-40B4-BE49-F238E27FC236}">
                <a16:creationId xmlns:a16="http://schemas.microsoft.com/office/drawing/2014/main" id="{7D9DABBD-1A4B-494A-B377-5834867AE858}"/>
              </a:ext>
            </a:extLst>
          </p:cNvPr>
          <p:cNvSpPr/>
          <p:nvPr/>
        </p:nvSpPr>
        <p:spPr>
          <a:xfrm>
            <a:off x="7343154" y="4213910"/>
            <a:ext cx="2067083" cy="9563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FSO or Designee receives notification of potential Adverse Information and acts to verify that information is true and accurate</a:t>
            </a:r>
          </a:p>
        </p:txBody>
      </p:sp>
      <p:sp>
        <p:nvSpPr>
          <p:cNvPr id="29" name="Rectangle 28">
            <a:extLst>
              <a:ext uri="{FF2B5EF4-FFF2-40B4-BE49-F238E27FC236}">
                <a16:creationId xmlns:a16="http://schemas.microsoft.com/office/drawing/2014/main" id="{F3DFD770-E77B-4A47-83A5-4EF5157B564B}"/>
              </a:ext>
            </a:extLst>
          </p:cNvPr>
          <p:cNvSpPr/>
          <p:nvPr/>
        </p:nvSpPr>
        <p:spPr>
          <a:xfrm>
            <a:off x="7341325" y="5381039"/>
            <a:ext cx="2067083" cy="9532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Compare incident to Adverse Information reporting requirements and gather required data elements for report submission. Interview/Investigate as necessary</a:t>
            </a:r>
          </a:p>
        </p:txBody>
      </p:sp>
      <p:sp>
        <p:nvSpPr>
          <p:cNvPr id="30" name="Rectangle 29">
            <a:extLst>
              <a:ext uri="{FF2B5EF4-FFF2-40B4-BE49-F238E27FC236}">
                <a16:creationId xmlns:a16="http://schemas.microsoft.com/office/drawing/2014/main" id="{201AF3FD-F0C4-4AC7-90F0-D2274A83DE60}"/>
              </a:ext>
            </a:extLst>
          </p:cNvPr>
          <p:cNvSpPr/>
          <p:nvPr/>
        </p:nvSpPr>
        <p:spPr>
          <a:xfrm>
            <a:off x="3558986" y="1662607"/>
            <a:ext cx="1513636" cy="5378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Reportable action occurs</a:t>
            </a:r>
          </a:p>
        </p:txBody>
      </p:sp>
      <p:sp>
        <p:nvSpPr>
          <p:cNvPr id="31" name="Rectangle 30">
            <a:extLst>
              <a:ext uri="{FF2B5EF4-FFF2-40B4-BE49-F238E27FC236}">
                <a16:creationId xmlns:a16="http://schemas.microsoft.com/office/drawing/2014/main" id="{B9829C95-068D-436C-B9F9-29E64C90DA8A}"/>
              </a:ext>
            </a:extLst>
          </p:cNvPr>
          <p:cNvSpPr/>
          <p:nvPr/>
        </p:nvSpPr>
        <p:spPr>
          <a:xfrm>
            <a:off x="5431208" y="1537643"/>
            <a:ext cx="1727308" cy="7798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Individual with knowledge of the action notifies FSO or Designee using identified Reporting Method </a:t>
            </a:r>
          </a:p>
        </p:txBody>
      </p:sp>
      <p:sp>
        <p:nvSpPr>
          <p:cNvPr id="9" name="Flowchart: Decision 8">
            <a:extLst>
              <a:ext uri="{FF2B5EF4-FFF2-40B4-BE49-F238E27FC236}">
                <a16:creationId xmlns:a16="http://schemas.microsoft.com/office/drawing/2014/main" id="{CEDA163F-9773-44F7-95F6-0E9559DA3D14}"/>
              </a:ext>
            </a:extLst>
          </p:cNvPr>
          <p:cNvSpPr/>
          <p:nvPr/>
        </p:nvSpPr>
        <p:spPr>
          <a:xfrm>
            <a:off x="7517101" y="1423584"/>
            <a:ext cx="1727307" cy="1005904"/>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Unofficial Foreign Travel Notice?</a:t>
            </a:r>
          </a:p>
        </p:txBody>
      </p:sp>
      <p:sp>
        <p:nvSpPr>
          <p:cNvPr id="32" name="Flowchart: Decision 31">
            <a:extLst>
              <a:ext uri="{FF2B5EF4-FFF2-40B4-BE49-F238E27FC236}">
                <a16:creationId xmlns:a16="http://schemas.microsoft.com/office/drawing/2014/main" id="{D9132897-424C-41E3-8BD4-85EB618359F0}"/>
              </a:ext>
            </a:extLst>
          </p:cNvPr>
          <p:cNvSpPr/>
          <p:nvPr/>
        </p:nvSpPr>
        <p:spPr>
          <a:xfrm>
            <a:off x="7517100" y="2818695"/>
            <a:ext cx="1727307" cy="1005904"/>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Report of Adverse Information?</a:t>
            </a:r>
          </a:p>
        </p:txBody>
      </p:sp>
      <p:sp>
        <p:nvSpPr>
          <p:cNvPr id="33" name="Rectangle 32">
            <a:extLst>
              <a:ext uri="{FF2B5EF4-FFF2-40B4-BE49-F238E27FC236}">
                <a16:creationId xmlns:a16="http://schemas.microsoft.com/office/drawing/2014/main" id="{437A800A-60BE-4B22-9839-9E696277260F}"/>
              </a:ext>
            </a:extLst>
          </p:cNvPr>
          <p:cNvSpPr/>
          <p:nvPr/>
        </p:nvSpPr>
        <p:spPr>
          <a:xfrm>
            <a:off x="10061203" y="4199964"/>
            <a:ext cx="1489575" cy="824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Report Unofficial Foreign Travel information in DISS</a:t>
            </a:r>
          </a:p>
        </p:txBody>
      </p:sp>
      <p:sp>
        <p:nvSpPr>
          <p:cNvPr id="34" name="Flowchart: Decision 33">
            <a:extLst>
              <a:ext uri="{FF2B5EF4-FFF2-40B4-BE49-F238E27FC236}">
                <a16:creationId xmlns:a16="http://schemas.microsoft.com/office/drawing/2014/main" id="{053EE579-282C-4A74-A754-EDDE5729C2F6}"/>
              </a:ext>
            </a:extLst>
          </p:cNvPr>
          <p:cNvSpPr/>
          <p:nvPr/>
        </p:nvSpPr>
        <p:spPr>
          <a:xfrm>
            <a:off x="9602993" y="1147509"/>
            <a:ext cx="2411326" cy="155805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Provide Attachment 2. Country identified in the DNI Worldwide Threat Assessment?</a:t>
            </a:r>
          </a:p>
        </p:txBody>
      </p:sp>
      <p:sp>
        <p:nvSpPr>
          <p:cNvPr id="37" name="Rectangle 36">
            <a:extLst>
              <a:ext uri="{FF2B5EF4-FFF2-40B4-BE49-F238E27FC236}">
                <a16:creationId xmlns:a16="http://schemas.microsoft.com/office/drawing/2014/main" id="{31391A35-89BE-43BD-9ED0-67E869B396D7}"/>
              </a:ext>
            </a:extLst>
          </p:cNvPr>
          <p:cNvSpPr/>
          <p:nvPr/>
        </p:nvSpPr>
        <p:spPr>
          <a:xfrm>
            <a:off x="10061204" y="5398241"/>
            <a:ext cx="1489575" cy="824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Conduct post-travel review and submit notifications of any changes to travel or incidents during travel</a:t>
            </a:r>
          </a:p>
        </p:txBody>
      </p:sp>
      <p:grpSp>
        <p:nvGrpSpPr>
          <p:cNvPr id="126" name="Group 125">
            <a:extLst>
              <a:ext uri="{FF2B5EF4-FFF2-40B4-BE49-F238E27FC236}">
                <a16:creationId xmlns:a16="http://schemas.microsoft.com/office/drawing/2014/main" id="{21B750D5-A060-4618-A9B9-3CF1FA8BC8E4}"/>
              </a:ext>
            </a:extLst>
          </p:cNvPr>
          <p:cNvGrpSpPr/>
          <p:nvPr/>
        </p:nvGrpSpPr>
        <p:grpSpPr>
          <a:xfrm>
            <a:off x="10456198" y="2634075"/>
            <a:ext cx="394660" cy="314395"/>
            <a:chOff x="10456198" y="2634075"/>
            <a:chExt cx="394660" cy="314395"/>
          </a:xfrm>
        </p:grpSpPr>
        <p:sp>
          <p:nvSpPr>
            <p:cNvPr id="113" name="TextBox 112">
              <a:extLst>
                <a:ext uri="{FF2B5EF4-FFF2-40B4-BE49-F238E27FC236}">
                  <a16:creationId xmlns:a16="http://schemas.microsoft.com/office/drawing/2014/main" id="{F128ACDE-0BB6-40B3-83B9-F1CAF0BAB9D3}"/>
                </a:ext>
              </a:extLst>
            </p:cNvPr>
            <p:cNvSpPr txBox="1"/>
            <p:nvPr/>
          </p:nvSpPr>
          <p:spPr>
            <a:xfrm>
              <a:off x="10456198" y="2634075"/>
              <a:ext cx="394660" cy="253916"/>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Yes</a:t>
              </a:r>
            </a:p>
          </p:txBody>
        </p:sp>
        <p:cxnSp>
          <p:nvCxnSpPr>
            <p:cNvPr id="14" name="Straight Arrow Connector 13">
              <a:extLst>
                <a:ext uri="{FF2B5EF4-FFF2-40B4-BE49-F238E27FC236}">
                  <a16:creationId xmlns:a16="http://schemas.microsoft.com/office/drawing/2014/main" id="{B4A0F41C-C631-49CC-BFAA-49A312C82C64}"/>
                </a:ext>
              </a:extLst>
            </p:cNvPr>
            <p:cNvCxnSpPr>
              <a:cxnSpLocks/>
              <a:stCxn id="34" idx="2"/>
              <a:endCxn id="21" idx="0"/>
            </p:cNvCxnSpPr>
            <p:nvPr/>
          </p:nvCxnSpPr>
          <p:spPr>
            <a:xfrm flipH="1">
              <a:off x="10805991" y="2705562"/>
              <a:ext cx="2665" cy="2429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38" name="Straight Arrow Connector 37">
            <a:extLst>
              <a:ext uri="{FF2B5EF4-FFF2-40B4-BE49-F238E27FC236}">
                <a16:creationId xmlns:a16="http://schemas.microsoft.com/office/drawing/2014/main" id="{B1498344-0552-4891-BE4C-6B52ECF429B4}"/>
              </a:ext>
            </a:extLst>
          </p:cNvPr>
          <p:cNvCxnSpPr>
            <a:cxnSpLocks/>
            <a:stCxn id="21" idx="2"/>
            <a:endCxn id="33" idx="0"/>
          </p:cNvCxnSpPr>
          <p:nvPr/>
        </p:nvCxnSpPr>
        <p:spPr>
          <a:xfrm>
            <a:off x="10805991" y="3667018"/>
            <a:ext cx="0" cy="5329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B95275D-0F10-4602-BFBE-F46580132645}"/>
              </a:ext>
            </a:extLst>
          </p:cNvPr>
          <p:cNvCxnSpPr>
            <a:cxnSpLocks/>
            <a:stCxn id="33" idx="2"/>
            <a:endCxn id="37" idx="0"/>
          </p:cNvCxnSpPr>
          <p:nvPr/>
        </p:nvCxnSpPr>
        <p:spPr>
          <a:xfrm>
            <a:off x="10805991" y="5024300"/>
            <a:ext cx="1" cy="3739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25" name="Group 124">
            <a:extLst>
              <a:ext uri="{FF2B5EF4-FFF2-40B4-BE49-F238E27FC236}">
                <a16:creationId xmlns:a16="http://schemas.microsoft.com/office/drawing/2014/main" id="{1C0D3314-EE8F-481D-8CC7-305F02FC6869}"/>
              </a:ext>
            </a:extLst>
          </p:cNvPr>
          <p:cNvGrpSpPr/>
          <p:nvPr/>
        </p:nvGrpSpPr>
        <p:grpSpPr>
          <a:xfrm>
            <a:off x="9189523" y="1737524"/>
            <a:ext cx="413470" cy="253916"/>
            <a:chOff x="9189523" y="1737524"/>
            <a:chExt cx="413470" cy="253916"/>
          </a:xfrm>
        </p:grpSpPr>
        <p:sp>
          <p:nvSpPr>
            <p:cNvPr id="111" name="TextBox 110">
              <a:extLst>
                <a:ext uri="{FF2B5EF4-FFF2-40B4-BE49-F238E27FC236}">
                  <a16:creationId xmlns:a16="http://schemas.microsoft.com/office/drawing/2014/main" id="{8AACA6C7-A5E5-4AF1-8603-865074E31021}"/>
                </a:ext>
              </a:extLst>
            </p:cNvPr>
            <p:cNvSpPr txBox="1"/>
            <p:nvPr/>
          </p:nvSpPr>
          <p:spPr>
            <a:xfrm>
              <a:off x="9189523" y="1737524"/>
              <a:ext cx="394660" cy="253916"/>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Yes</a:t>
              </a:r>
            </a:p>
          </p:txBody>
        </p:sp>
        <p:cxnSp>
          <p:nvCxnSpPr>
            <p:cNvPr id="40" name="Straight Arrow Connector 39">
              <a:extLst>
                <a:ext uri="{FF2B5EF4-FFF2-40B4-BE49-F238E27FC236}">
                  <a16:creationId xmlns:a16="http://schemas.microsoft.com/office/drawing/2014/main" id="{38F781C8-94C4-4CD8-B11E-1D91173503FD}"/>
                </a:ext>
              </a:extLst>
            </p:cNvPr>
            <p:cNvCxnSpPr>
              <a:cxnSpLocks/>
              <a:stCxn id="9" idx="3"/>
              <a:endCxn id="34" idx="1"/>
            </p:cNvCxnSpPr>
            <p:nvPr/>
          </p:nvCxnSpPr>
          <p:spPr>
            <a:xfrm>
              <a:off x="9244408" y="1926536"/>
              <a:ext cx="3585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43" name="Connector: Elbow 42">
            <a:extLst>
              <a:ext uri="{FF2B5EF4-FFF2-40B4-BE49-F238E27FC236}">
                <a16:creationId xmlns:a16="http://schemas.microsoft.com/office/drawing/2014/main" id="{DB10D9FA-2B13-4045-926E-3232B6144B5B}"/>
              </a:ext>
            </a:extLst>
          </p:cNvPr>
          <p:cNvCxnSpPr>
            <a:cxnSpLocks/>
            <a:stCxn id="75" idx="1"/>
            <a:endCxn id="30" idx="2"/>
          </p:cNvCxnSpPr>
          <p:nvPr/>
        </p:nvCxnSpPr>
        <p:spPr>
          <a:xfrm rot="10800000">
            <a:off x="4315805" y="2200417"/>
            <a:ext cx="775629" cy="112123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9487E178-FF4A-46DB-8B39-A7EF7DEB92CE}"/>
              </a:ext>
            </a:extLst>
          </p:cNvPr>
          <p:cNvCxnSpPr>
            <a:cxnSpLocks/>
            <a:stCxn id="2" idx="3"/>
            <a:endCxn id="30" idx="1"/>
          </p:cNvCxnSpPr>
          <p:nvPr/>
        </p:nvCxnSpPr>
        <p:spPr>
          <a:xfrm>
            <a:off x="3222292" y="1927554"/>
            <a:ext cx="336694" cy="39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973D8D7E-C3B3-4C46-A11F-300FB26251D5}"/>
              </a:ext>
            </a:extLst>
          </p:cNvPr>
          <p:cNvCxnSpPr>
            <a:cxnSpLocks/>
            <a:stCxn id="30" idx="3"/>
            <a:endCxn id="31" idx="1"/>
          </p:cNvCxnSpPr>
          <p:nvPr/>
        </p:nvCxnSpPr>
        <p:spPr>
          <a:xfrm flipV="1">
            <a:off x="5072622" y="1927554"/>
            <a:ext cx="358586" cy="39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40F8B1B-8527-4EA5-A5C8-6FD202BA350F}"/>
              </a:ext>
            </a:extLst>
          </p:cNvPr>
          <p:cNvCxnSpPr>
            <a:cxnSpLocks/>
            <a:stCxn id="31" idx="3"/>
            <a:endCxn id="9" idx="1"/>
          </p:cNvCxnSpPr>
          <p:nvPr/>
        </p:nvCxnSpPr>
        <p:spPr>
          <a:xfrm flipV="1">
            <a:off x="7158516" y="1926536"/>
            <a:ext cx="358585" cy="1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730C89FB-BDC1-41D1-B929-E0004E49F802}"/>
              </a:ext>
            </a:extLst>
          </p:cNvPr>
          <p:cNvCxnSpPr>
            <a:cxnSpLocks/>
            <a:stCxn id="27" idx="2"/>
            <a:endCxn id="29" idx="0"/>
          </p:cNvCxnSpPr>
          <p:nvPr/>
        </p:nvCxnSpPr>
        <p:spPr>
          <a:xfrm flipH="1">
            <a:off x="8374867" y="5170227"/>
            <a:ext cx="1829" cy="210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23" name="Group 122">
            <a:extLst>
              <a:ext uri="{FF2B5EF4-FFF2-40B4-BE49-F238E27FC236}">
                <a16:creationId xmlns:a16="http://schemas.microsoft.com/office/drawing/2014/main" id="{C9DC4A2F-FC0A-40F9-A044-D566FC0CB28B}"/>
              </a:ext>
            </a:extLst>
          </p:cNvPr>
          <p:cNvGrpSpPr/>
          <p:nvPr/>
        </p:nvGrpSpPr>
        <p:grpSpPr>
          <a:xfrm>
            <a:off x="7158516" y="3129895"/>
            <a:ext cx="387851" cy="246221"/>
            <a:chOff x="7158516" y="3129895"/>
            <a:chExt cx="387851" cy="246221"/>
          </a:xfrm>
        </p:grpSpPr>
        <p:sp>
          <p:nvSpPr>
            <p:cNvPr id="112" name="TextBox 111">
              <a:extLst>
                <a:ext uri="{FF2B5EF4-FFF2-40B4-BE49-F238E27FC236}">
                  <a16:creationId xmlns:a16="http://schemas.microsoft.com/office/drawing/2014/main" id="{D45E14EF-E478-459F-8B4C-AE34D448C763}"/>
                </a:ext>
              </a:extLst>
            </p:cNvPr>
            <p:cNvSpPr txBox="1"/>
            <p:nvPr/>
          </p:nvSpPr>
          <p:spPr>
            <a:xfrm>
              <a:off x="7204607" y="3129895"/>
              <a:ext cx="341760" cy="246221"/>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No</a:t>
              </a:r>
            </a:p>
          </p:txBody>
        </p:sp>
        <p:cxnSp>
          <p:nvCxnSpPr>
            <p:cNvPr id="68" name="Straight Arrow Connector 67">
              <a:extLst>
                <a:ext uri="{FF2B5EF4-FFF2-40B4-BE49-F238E27FC236}">
                  <a16:creationId xmlns:a16="http://schemas.microsoft.com/office/drawing/2014/main" id="{58C0B62D-94D3-4230-93B5-489DF2CD1002}"/>
                </a:ext>
              </a:extLst>
            </p:cNvPr>
            <p:cNvCxnSpPr>
              <a:cxnSpLocks/>
              <a:stCxn id="32" idx="1"/>
              <a:endCxn id="75" idx="3"/>
            </p:cNvCxnSpPr>
            <p:nvPr/>
          </p:nvCxnSpPr>
          <p:spPr>
            <a:xfrm flipH="1">
              <a:off x="7158516" y="3321647"/>
              <a:ext cx="3585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D0AAF92E-D511-4F38-9B72-B9402B76E76C}"/>
              </a:ext>
            </a:extLst>
          </p:cNvPr>
          <p:cNvGrpSpPr/>
          <p:nvPr/>
        </p:nvGrpSpPr>
        <p:grpSpPr>
          <a:xfrm>
            <a:off x="181894" y="1393721"/>
            <a:ext cx="3079377" cy="4269188"/>
            <a:chOff x="181894" y="1393721"/>
            <a:chExt cx="3079377" cy="4269188"/>
          </a:xfrm>
          <a:solidFill>
            <a:schemeClr val="bg1"/>
          </a:solidFill>
        </p:grpSpPr>
        <p:sp>
          <p:nvSpPr>
            <p:cNvPr id="2" name="Flowchart: Terminator 1">
              <a:extLst>
                <a:ext uri="{FF2B5EF4-FFF2-40B4-BE49-F238E27FC236}">
                  <a16:creationId xmlns:a16="http://schemas.microsoft.com/office/drawing/2014/main" id="{57DC28A4-5AB9-4B23-9B91-3CAD94C0882A}"/>
                </a:ext>
              </a:extLst>
            </p:cNvPr>
            <p:cNvSpPr/>
            <p:nvPr/>
          </p:nvSpPr>
          <p:spPr>
            <a:xfrm>
              <a:off x="231472" y="1393721"/>
              <a:ext cx="2990820" cy="1067666"/>
            </a:xfrm>
            <a:prstGeom prst="flowChartTermina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All new personnel requiring access, or those submitted for a clearance, will receive Security Training which incorporates SEAD-3 reporting requirements and identifies methods for reporting adverse information. Annual Training will contain equivalent information</a:t>
              </a:r>
            </a:p>
          </p:txBody>
        </p:sp>
        <p:sp>
          <p:nvSpPr>
            <p:cNvPr id="4" name="Rectangle 3">
              <a:extLst>
                <a:ext uri="{FF2B5EF4-FFF2-40B4-BE49-F238E27FC236}">
                  <a16:creationId xmlns:a16="http://schemas.microsoft.com/office/drawing/2014/main" id="{AD7AD0B5-1229-4D83-95FB-66174ADFE6E4}"/>
                </a:ext>
              </a:extLst>
            </p:cNvPr>
            <p:cNvSpPr/>
            <p:nvPr/>
          </p:nvSpPr>
          <p:spPr>
            <a:xfrm>
              <a:off x="181894" y="3177988"/>
              <a:ext cx="3079377" cy="248492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
              </a:pPr>
              <a:r>
                <a:rPr lang="en-US" sz="1050" b="1" dirty="0">
                  <a:latin typeface="Times New Roman" panose="02020603050405020304" pitchFamily="18" charset="0"/>
                  <a:cs typeface="Times New Roman" panose="02020603050405020304" pitchFamily="18" charset="0"/>
                </a:rPr>
                <a:t>Reporting Requirement Training</a:t>
              </a:r>
              <a:r>
                <a:rPr lang="en-US" sz="1050" dirty="0">
                  <a:latin typeface="Times New Roman" panose="02020603050405020304" pitchFamily="18" charset="0"/>
                  <a:cs typeface="Times New Roman" panose="02020603050405020304" pitchFamily="18" charset="0"/>
                </a:rPr>
                <a:t>: Minimum training provided to personnel with current eligibility or processing for a clearance.</a:t>
              </a:r>
              <a:endParaRPr lang="en-US" sz="1050" b="1"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
              </a:pPr>
              <a:r>
                <a:rPr lang="en-US" sz="1050" b="1" dirty="0">
                  <a:latin typeface="Times New Roman" panose="02020603050405020304" pitchFamily="18" charset="0"/>
                  <a:cs typeface="Times New Roman" panose="02020603050405020304" pitchFamily="18" charset="0"/>
                </a:rPr>
                <a:t>Initial and Annual Training Includes</a:t>
              </a:r>
              <a:r>
                <a:rPr lang="en-US" sz="1050" dirty="0">
                  <a:latin typeface="Times New Roman" panose="02020603050405020304" pitchFamily="18" charset="0"/>
                  <a:cs typeface="Times New Roman" panose="02020603050405020304" pitchFamily="18" charset="0"/>
                </a:rPr>
                <a:t>: Provided to personnel prior to receiving classified access. All SEAD-3 reporting requirements and sample scenarios of reporting examples</a:t>
              </a:r>
            </a:p>
            <a:p>
              <a:pPr marL="171450" indent="-171450">
                <a:buFont typeface="Wingdings" panose="05000000000000000000" pitchFamily="2" charset="2"/>
                <a:buChar char="§"/>
              </a:pPr>
              <a:r>
                <a:rPr lang="en-US" sz="1050" b="1" dirty="0">
                  <a:latin typeface="Times New Roman" panose="02020603050405020304" pitchFamily="18" charset="0"/>
                  <a:cs typeface="Times New Roman" panose="02020603050405020304" pitchFamily="18" charset="0"/>
                </a:rPr>
                <a:t>Reporting Methods</a:t>
              </a:r>
              <a:r>
                <a:rPr lang="en-US" sz="1050" dirty="0">
                  <a:latin typeface="Times New Roman" panose="02020603050405020304" pitchFamily="18" charset="0"/>
                  <a:cs typeface="Times New Roman" panose="02020603050405020304" pitchFamily="18" charset="0"/>
                </a:rPr>
                <a:t>: Phone, e-mail, or in-person (use authorized methods for classified or CUI reports, such as in-person)</a:t>
              </a:r>
            </a:p>
            <a:p>
              <a:pPr marL="171450" indent="-171450">
                <a:buFont typeface="Wingdings" panose="05000000000000000000" pitchFamily="2" charset="2"/>
                <a:buChar char="§"/>
              </a:pPr>
              <a:r>
                <a:rPr lang="en-US" sz="1050" b="1" dirty="0">
                  <a:latin typeface="Times New Roman" panose="02020603050405020304" pitchFamily="18" charset="0"/>
                  <a:cs typeface="Times New Roman" panose="02020603050405020304" pitchFamily="18" charset="0"/>
                </a:rPr>
                <a:t>Reports Required</a:t>
              </a:r>
              <a:r>
                <a:rPr lang="en-US" sz="1050" dirty="0">
                  <a:latin typeface="Times New Roman" panose="02020603050405020304" pitchFamily="18" charset="0"/>
                  <a:cs typeface="Times New Roman" panose="02020603050405020304" pitchFamily="18" charset="0"/>
                </a:rPr>
                <a:t>: Adverse information regarding the individual (self-report) or issues pertaining to other cleared or covered personnel</a:t>
              </a:r>
            </a:p>
            <a:p>
              <a:pPr marL="171450" indent="-171450">
                <a:buFont typeface="Wingdings" panose="05000000000000000000" pitchFamily="2" charset="2"/>
                <a:buChar char="§"/>
              </a:pPr>
              <a:r>
                <a:rPr lang="en-US" sz="1050" b="1" dirty="0">
                  <a:latin typeface="Times New Roman" panose="02020603050405020304" pitchFamily="18" charset="0"/>
                  <a:cs typeface="Times New Roman" panose="02020603050405020304" pitchFamily="18" charset="0"/>
                </a:rPr>
                <a:t>Report Information To</a:t>
              </a:r>
              <a:r>
                <a:rPr lang="en-US" sz="1050" dirty="0">
                  <a:latin typeface="Times New Roman" panose="02020603050405020304" pitchFamily="18" charset="0"/>
                  <a:cs typeface="Times New Roman" panose="02020603050405020304" pitchFamily="18" charset="0"/>
                </a:rPr>
                <a:t>: FSO or Designee</a:t>
              </a:r>
            </a:p>
          </p:txBody>
        </p:sp>
        <p:cxnSp>
          <p:nvCxnSpPr>
            <p:cNvPr id="69" name="Straight Arrow Connector 68">
              <a:extLst>
                <a:ext uri="{FF2B5EF4-FFF2-40B4-BE49-F238E27FC236}">
                  <a16:creationId xmlns:a16="http://schemas.microsoft.com/office/drawing/2014/main" id="{942F22BD-ABB4-41A5-B22D-4A67C0A03481}"/>
                </a:ext>
              </a:extLst>
            </p:cNvPr>
            <p:cNvCxnSpPr>
              <a:cxnSpLocks/>
              <a:stCxn id="4" idx="0"/>
              <a:endCxn id="2" idx="2"/>
            </p:cNvCxnSpPr>
            <p:nvPr/>
          </p:nvCxnSpPr>
          <p:spPr>
            <a:xfrm flipV="1">
              <a:off x="1721583" y="2461387"/>
              <a:ext cx="5299" cy="716601"/>
            </a:xfrm>
            <a:prstGeom prst="straightConnector1">
              <a:avLst/>
            </a:prstGeom>
            <a:grpFill/>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70" name="Straight Arrow Connector 69">
            <a:extLst>
              <a:ext uri="{FF2B5EF4-FFF2-40B4-BE49-F238E27FC236}">
                <a16:creationId xmlns:a16="http://schemas.microsoft.com/office/drawing/2014/main" id="{EF167656-0848-4E69-BA64-3331124AF6A2}"/>
              </a:ext>
            </a:extLst>
          </p:cNvPr>
          <p:cNvCxnSpPr>
            <a:cxnSpLocks/>
            <a:stCxn id="96" idx="0"/>
            <a:endCxn id="30" idx="2"/>
          </p:cNvCxnSpPr>
          <p:nvPr/>
        </p:nvCxnSpPr>
        <p:spPr>
          <a:xfrm flipV="1">
            <a:off x="4315804" y="2200416"/>
            <a:ext cx="0" cy="2013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152D0905-53E7-4242-98BF-ED68081A35C4}"/>
              </a:ext>
            </a:extLst>
          </p:cNvPr>
          <p:cNvCxnSpPr>
            <a:cxnSpLocks/>
            <a:stCxn id="95" idx="1"/>
            <a:endCxn id="96" idx="3"/>
          </p:cNvCxnSpPr>
          <p:nvPr/>
        </p:nvCxnSpPr>
        <p:spPr>
          <a:xfrm flipH="1">
            <a:off x="4931200" y="4676596"/>
            <a:ext cx="194041" cy="6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605D4B75-B113-4BFC-9381-EB488BA93F99}"/>
              </a:ext>
            </a:extLst>
          </p:cNvPr>
          <p:cNvSpPr/>
          <p:nvPr/>
        </p:nvSpPr>
        <p:spPr>
          <a:xfrm>
            <a:off x="5091433" y="2933869"/>
            <a:ext cx="2067083" cy="7755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FSO or Designee consults with Reporting Individual and provides additional guidance as needed.</a:t>
            </a:r>
          </a:p>
        </p:txBody>
      </p:sp>
      <p:sp>
        <p:nvSpPr>
          <p:cNvPr id="94" name="Flowchart: Decision 93">
            <a:extLst>
              <a:ext uri="{FF2B5EF4-FFF2-40B4-BE49-F238E27FC236}">
                <a16:creationId xmlns:a16="http://schemas.microsoft.com/office/drawing/2014/main" id="{144E0EC8-2EB0-4FCA-8792-6EADFBCB4489}"/>
              </a:ext>
            </a:extLst>
          </p:cNvPr>
          <p:cNvSpPr/>
          <p:nvPr/>
        </p:nvSpPr>
        <p:spPr>
          <a:xfrm>
            <a:off x="5191888" y="5339638"/>
            <a:ext cx="1869579" cy="1029257"/>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Meets reporting requirements?</a:t>
            </a:r>
          </a:p>
        </p:txBody>
      </p:sp>
      <p:sp>
        <p:nvSpPr>
          <p:cNvPr id="95" name="Rectangle 94">
            <a:extLst>
              <a:ext uri="{FF2B5EF4-FFF2-40B4-BE49-F238E27FC236}">
                <a16:creationId xmlns:a16="http://schemas.microsoft.com/office/drawing/2014/main" id="{6AE6E203-2C07-4F3F-AE59-1E37124DCAD2}"/>
              </a:ext>
            </a:extLst>
          </p:cNvPr>
          <p:cNvSpPr/>
          <p:nvPr/>
        </p:nvSpPr>
        <p:spPr>
          <a:xfrm>
            <a:off x="5125241" y="4199964"/>
            <a:ext cx="1999466" cy="9532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
            </a:pPr>
            <a:r>
              <a:rPr lang="en-US" sz="1050" dirty="0">
                <a:latin typeface="Times New Roman" panose="02020603050405020304" pitchFamily="18" charset="0"/>
                <a:cs typeface="Times New Roman" panose="02020603050405020304" pitchFamily="18" charset="0"/>
              </a:rPr>
              <a:t>Submit report in DISS with required data elements</a:t>
            </a:r>
          </a:p>
          <a:p>
            <a:pPr marL="171450" indent="-171450">
              <a:buFont typeface="Wingdings" panose="05000000000000000000" pitchFamily="2" charset="2"/>
              <a:buChar char="§"/>
            </a:pPr>
            <a:r>
              <a:rPr lang="en-US" sz="1050" dirty="0">
                <a:latin typeface="Times New Roman" panose="02020603050405020304" pitchFamily="18" charset="0"/>
                <a:cs typeface="Times New Roman" panose="02020603050405020304" pitchFamily="18" charset="0"/>
              </a:rPr>
              <a:t>Notify Insider Threat Program Team (if applicable)</a:t>
            </a:r>
          </a:p>
        </p:txBody>
      </p:sp>
      <p:sp>
        <p:nvSpPr>
          <p:cNvPr id="96" name="Rectangle 95">
            <a:extLst>
              <a:ext uri="{FF2B5EF4-FFF2-40B4-BE49-F238E27FC236}">
                <a16:creationId xmlns:a16="http://schemas.microsoft.com/office/drawing/2014/main" id="{6EE64EDD-3AE9-4AAE-8E4A-FD5D6C8F6755}"/>
              </a:ext>
            </a:extLst>
          </p:cNvPr>
          <p:cNvSpPr/>
          <p:nvPr/>
        </p:nvSpPr>
        <p:spPr>
          <a:xfrm>
            <a:off x="3700408" y="4213910"/>
            <a:ext cx="1230792" cy="939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Times New Roman" panose="02020603050405020304" pitchFamily="18" charset="0"/>
                <a:cs typeface="Times New Roman" panose="02020603050405020304" pitchFamily="18" charset="0"/>
              </a:rPr>
              <a:t>Provide any appropriate feedback to reporting individual</a:t>
            </a:r>
          </a:p>
        </p:txBody>
      </p:sp>
      <p:cxnSp>
        <p:nvCxnSpPr>
          <p:cNvPr id="107" name="Straight Arrow Connector 106">
            <a:extLst>
              <a:ext uri="{FF2B5EF4-FFF2-40B4-BE49-F238E27FC236}">
                <a16:creationId xmlns:a16="http://schemas.microsoft.com/office/drawing/2014/main" id="{9E742FD6-5809-4B55-814C-26BC5628C0A8}"/>
              </a:ext>
            </a:extLst>
          </p:cNvPr>
          <p:cNvCxnSpPr>
            <a:cxnSpLocks/>
            <a:stCxn id="29" idx="1"/>
            <a:endCxn id="94" idx="3"/>
          </p:cNvCxnSpPr>
          <p:nvPr/>
        </p:nvCxnSpPr>
        <p:spPr>
          <a:xfrm flipH="1" flipV="1">
            <a:off x="7061467" y="5854267"/>
            <a:ext cx="279858" cy="3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27" name="Group 126">
            <a:extLst>
              <a:ext uri="{FF2B5EF4-FFF2-40B4-BE49-F238E27FC236}">
                <a16:creationId xmlns:a16="http://schemas.microsoft.com/office/drawing/2014/main" id="{130ADF23-7C87-405C-9217-5FFA0DF30124}"/>
              </a:ext>
            </a:extLst>
          </p:cNvPr>
          <p:cNvGrpSpPr/>
          <p:nvPr/>
        </p:nvGrpSpPr>
        <p:grpSpPr>
          <a:xfrm>
            <a:off x="11550764" y="1926536"/>
            <a:ext cx="477466" cy="2685596"/>
            <a:chOff x="11550778" y="1926536"/>
            <a:chExt cx="626286" cy="2685596"/>
          </a:xfrm>
        </p:grpSpPr>
        <p:cxnSp>
          <p:nvCxnSpPr>
            <p:cNvPr id="46" name="Connector: Elbow 45">
              <a:extLst>
                <a:ext uri="{FF2B5EF4-FFF2-40B4-BE49-F238E27FC236}">
                  <a16:creationId xmlns:a16="http://schemas.microsoft.com/office/drawing/2014/main" id="{7056472A-DE31-4276-93FC-3D8E86E6B5F9}"/>
                </a:ext>
              </a:extLst>
            </p:cNvPr>
            <p:cNvCxnSpPr>
              <a:cxnSpLocks/>
              <a:stCxn id="34" idx="3"/>
              <a:endCxn id="33" idx="3"/>
            </p:cNvCxnSpPr>
            <p:nvPr/>
          </p:nvCxnSpPr>
          <p:spPr>
            <a:xfrm flipH="1">
              <a:off x="11550778" y="1926536"/>
              <a:ext cx="463541" cy="2685596"/>
            </a:xfrm>
            <a:prstGeom prst="bentConnector3">
              <a:avLst>
                <a:gd name="adj1" fmla="val -49316"/>
              </a:avLst>
            </a:prstGeom>
            <a:ln>
              <a:tailEnd type="triangle"/>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E8A33CDE-EF32-41DC-AA61-E034FC9613F1}"/>
                </a:ext>
              </a:extLst>
            </p:cNvPr>
            <p:cNvSpPr txBox="1"/>
            <p:nvPr/>
          </p:nvSpPr>
          <p:spPr>
            <a:xfrm>
              <a:off x="11835304" y="3040217"/>
              <a:ext cx="341760" cy="246221"/>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No</a:t>
              </a:r>
            </a:p>
          </p:txBody>
        </p:sp>
      </p:grpSp>
      <p:grpSp>
        <p:nvGrpSpPr>
          <p:cNvPr id="122" name="Group 121">
            <a:extLst>
              <a:ext uri="{FF2B5EF4-FFF2-40B4-BE49-F238E27FC236}">
                <a16:creationId xmlns:a16="http://schemas.microsoft.com/office/drawing/2014/main" id="{7FC95D93-8327-43A4-BE4F-FC257196B8DB}"/>
              </a:ext>
            </a:extLst>
          </p:cNvPr>
          <p:cNvGrpSpPr/>
          <p:nvPr/>
        </p:nvGrpSpPr>
        <p:grpSpPr>
          <a:xfrm>
            <a:off x="8044474" y="3824599"/>
            <a:ext cx="394660" cy="389311"/>
            <a:chOff x="8044474" y="3824599"/>
            <a:chExt cx="394660" cy="389311"/>
          </a:xfrm>
        </p:grpSpPr>
        <p:cxnSp>
          <p:nvCxnSpPr>
            <p:cNvPr id="66" name="Straight Arrow Connector 65">
              <a:extLst>
                <a:ext uri="{FF2B5EF4-FFF2-40B4-BE49-F238E27FC236}">
                  <a16:creationId xmlns:a16="http://schemas.microsoft.com/office/drawing/2014/main" id="{E69E4798-0631-45FC-AE67-720DC202D289}"/>
                </a:ext>
              </a:extLst>
            </p:cNvPr>
            <p:cNvCxnSpPr>
              <a:cxnSpLocks/>
              <a:stCxn id="32" idx="2"/>
              <a:endCxn id="27" idx="0"/>
            </p:cNvCxnSpPr>
            <p:nvPr/>
          </p:nvCxnSpPr>
          <p:spPr>
            <a:xfrm flipH="1">
              <a:off x="8376696" y="3824599"/>
              <a:ext cx="4058" cy="3893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45A58CBC-B222-41D6-92AE-6398841AFCF9}"/>
                </a:ext>
              </a:extLst>
            </p:cNvPr>
            <p:cNvSpPr txBox="1"/>
            <p:nvPr/>
          </p:nvSpPr>
          <p:spPr>
            <a:xfrm>
              <a:off x="8044474" y="3827511"/>
              <a:ext cx="394660" cy="253916"/>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Yes</a:t>
              </a:r>
            </a:p>
          </p:txBody>
        </p:sp>
      </p:grpSp>
      <p:grpSp>
        <p:nvGrpSpPr>
          <p:cNvPr id="124" name="Group 123">
            <a:extLst>
              <a:ext uri="{FF2B5EF4-FFF2-40B4-BE49-F238E27FC236}">
                <a16:creationId xmlns:a16="http://schemas.microsoft.com/office/drawing/2014/main" id="{837681E4-035D-47BA-806D-15E4D3C8E800}"/>
              </a:ext>
            </a:extLst>
          </p:cNvPr>
          <p:cNvGrpSpPr/>
          <p:nvPr/>
        </p:nvGrpSpPr>
        <p:grpSpPr>
          <a:xfrm>
            <a:off x="8101011" y="2429488"/>
            <a:ext cx="341760" cy="389207"/>
            <a:chOff x="8101011" y="2429488"/>
            <a:chExt cx="341760" cy="389207"/>
          </a:xfrm>
        </p:grpSpPr>
        <p:cxnSp>
          <p:nvCxnSpPr>
            <p:cNvPr id="65" name="Straight Arrow Connector 64">
              <a:extLst>
                <a:ext uri="{FF2B5EF4-FFF2-40B4-BE49-F238E27FC236}">
                  <a16:creationId xmlns:a16="http://schemas.microsoft.com/office/drawing/2014/main" id="{6AE0BA03-F5CF-40A4-990F-0D8B031B333D}"/>
                </a:ext>
              </a:extLst>
            </p:cNvPr>
            <p:cNvCxnSpPr>
              <a:cxnSpLocks/>
              <a:stCxn id="9" idx="2"/>
              <a:endCxn id="32" idx="0"/>
            </p:cNvCxnSpPr>
            <p:nvPr/>
          </p:nvCxnSpPr>
          <p:spPr>
            <a:xfrm flipH="1">
              <a:off x="8380754" y="2429488"/>
              <a:ext cx="1" cy="3892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F74B3D80-603B-47E4-BBEB-06F9A9352F06}"/>
                </a:ext>
              </a:extLst>
            </p:cNvPr>
            <p:cNvSpPr txBox="1"/>
            <p:nvPr/>
          </p:nvSpPr>
          <p:spPr>
            <a:xfrm>
              <a:off x="8101011" y="2459341"/>
              <a:ext cx="341760" cy="246221"/>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No</a:t>
              </a:r>
            </a:p>
          </p:txBody>
        </p:sp>
      </p:grpSp>
      <p:grpSp>
        <p:nvGrpSpPr>
          <p:cNvPr id="120" name="Group 119">
            <a:extLst>
              <a:ext uri="{FF2B5EF4-FFF2-40B4-BE49-F238E27FC236}">
                <a16:creationId xmlns:a16="http://schemas.microsoft.com/office/drawing/2014/main" id="{23C36079-2EE5-4391-A679-3E00230810A5}"/>
              </a:ext>
            </a:extLst>
          </p:cNvPr>
          <p:cNvGrpSpPr/>
          <p:nvPr/>
        </p:nvGrpSpPr>
        <p:grpSpPr>
          <a:xfrm>
            <a:off x="4315804" y="5153227"/>
            <a:ext cx="876084" cy="755903"/>
            <a:chOff x="4315804" y="5153227"/>
            <a:chExt cx="876084" cy="755903"/>
          </a:xfrm>
        </p:grpSpPr>
        <p:cxnSp>
          <p:nvCxnSpPr>
            <p:cNvPr id="45" name="Connector: Elbow 44">
              <a:extLst>
                <a:ext uri="{FF2B5EF4-FFF2-40B4-BE49-F238E27FC236}">
                  <a16:creationId xmlns:a16="http://schemas.microsoft.com/office/drawing/2014/main" id="{C524F545-C7FA-4867-9A2E-83CB3767FC03}"/>
                </a:ext>
              </a:extLst>
            </p:cNvPr>
            <p:cNvCxnSpPr>
              <a:cxnSpLocks/>
              <a:stCxn id="94" idx="1"/>
              <a:endCxn id="96" idx="2"/>
            </p:cNvCxnSpPr>
            <p:nvPr/>
          </p:nvCxnSpPr>
          <p:spPr>
            <a:xfrm rot="10800000">
              <a:off x="4315804" y="5153227"/>
              <a:ext cx="876084" cy="70104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06A458B5-B9ED-4D66-938D-EA9EBDF7D106}"/>
                </a:ext>
              </a:extLst>
            </p:cNvPr>
            <p:cNvSpPr txBox="1"/>
            <p:nvPr/>
          </p:nvSpPr>
          <p:spPr>
            <a:xfrm>
              <a:off x="4589440" y="5662909"/>
              <a:ext cx="341760" cy="246221"/>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No</a:t>
              </a:r>
            </a:p>
          </p:txBody>
        </p:sp>
      </p:grpSp>
      <p:grpSp>
        <p:nvGrpSpPr>
          <p:cNvPr id="121" name="Group 120">
            <a:extLst>
              <a:ext uri="{FF2B5EF4-FFF2-40B4-BE49-F238E27FC236}">
                <a16:creationId xmlns:a16="http://schemas.microsoft.com/office/drawing/2014/main" id="{F56C3955-E246-4CBF-B4F3-DA29E204551D}"/>
              </a:ext>
            </a:extLst>
          </p:cNvPr>
          <p:cNvGrpSpPr/>
          <p:nvPr/>
        </p:nvGrpSpPr>
        <p:grpSpPr>
          <a:xfrm>
            <a:off x="5801499" y="5153227"/>
            <a:ext cx="386083" cy="248740"/>
            <a:chOff x="5801499" y="5153227"/>
            <a:chExt cx="386083" cy="248740"/>
          </a:xfrm>
        </p:grpSpPr>
        <p:sp>
          <p:nvSpPr>
            <p:cNvPr id="118" name="TextBox 117">
              <a:extLst>
                <a:ext uri="{FF2B5EF4-FFF2-40B4-BE49-F238E27FC236}">
                  <a16:creationId xmlns:a16="http://schemas.microsoft.com/office/drawing/2014/main" id="{F68E4012-D959-46E2-94CB-F8790DDF4CE7}"/>
                </a:ext>
              </a:extLst>
            </p:cNvPr>
            <p:cNvSpPr txBox="1"/>
            <p:nvPr/>
          </p:nvSpPr>
          <p:spPr>
            <a:xfrm>
              <a:off x="5801499" y="5155746"/>
              <a:ext cx="386083"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Yes</a:t>
              </a:r>
            </a:p>
          </p:txBody>
        </p:sp>
        <p:cxnSp>
          <p:nvCxnSpPr>
            <p:cNvPr id="72" name="Straight Arrow Connector 71">
              <a:extLst>
                <a:ext uri="{FF2B5EF4-FFF2-40B4-BE49-F238E27FC236}">
                  <a16:creationId xmlns:a16="http://schemas.microsoft.com/office/drawing/2014/main" id="{7C874186-9676-4DB6-8805-AF51E3F9A470}"/>
                </a:ext>
              </a:extLst>
            </p:cNvPr>
            <p:cNvCxnSpPr>
              <a:cxnSpLocks/>
              <a:stCxn id="94" idx="0"/>
              <a:endCxn id="95" idx="2"/>
            </p:cNvCxnSpPr>
            <p:nvPr/>
          </p:nvCxnSpPr>
          <p:spPr>
            <a:xfrm flipH="1" flipV="1">
              <a:off x="6124974" y="5153227"/>
              <a:ext cx="1704" cy="1864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129" name="Connector: Elbow 128">
            <a:extLst>
              <a:ext uri="{FF2B5EF4-FFF2-40B4-BE49-F238E27FC236}">
                <a16:creationId xmlns:a16="http://schemas.microsoft.com/office/drawing/2014/main" id="{E7EDA57B-1975-43F6-843D-AF98AFB77332}"/>
              </a:ext>
            </a:extLst>
          </p:cNvPr>
          <p:cNvCxnSpPr>
            <a:cxnSpLocks/>
            <a:stCxn id="37" idx="2"/>
            <a:endCxn id="96" idx="2"/>
          </p:cNvCxnSpPr>
          <p:nvPr/>
        </p:nvCxnSpPr>
        <p:spPr>
          <a:xfrm rot="5400000" flipH="1">
            <a:off x="7026223" y="2442808"/>
            <a:ext cx="1069350" cy="6490188"/>
          </a:xfrm>
          <a:prstGeom prst="bentConnector3">
            <a:avLst>
              <a:gd name="adj1" fmla="val -3359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05449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7E1A0BA-FF52-4DC6-A7BD-21E28AEA0517}"/>
              </a:ext>
            </a:extLst>
          </p:cNvPr>
          <p:cNvSpPr txBox="1"/>
          <p:nvPr/>
        </p:nvSpPr>
        <p:spPr>
          <a:xfrm>
            <a:off x="0" y="404782"/>
            <a:ext cx="12192000"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Sample SPP – Foreign Travel Reporting and Advisement</a:t>
            </a:r>
          </a:p>
        </p:txBody>
      </p:sp>
      <p:grpSp>
        <p:nvGrpSpPr>
          <p:cNvPr id="14" name="Group 13">
            <a:extLst>
              <a:ext uri="{FF2B5EF4-FFF2-40B4-BE49-F238E27FC236}">
                <a16:creationId xmlns:a16="http://schemas.microsoft.com/office/drawing/2014/main" id="{E288BA25-52F9-7BE0-09C3-309F43306C01}"/>
              </a:ext>
            </a:extLst>
          </p:cNvPr>
          <p:cNvGrpSpPr/>
          <p:nvPr/>
        </p:nvGrpSpPr>
        <p:grpSpPr>
          <a:xfrm>
            <a:off x="3446318" y="974284"/>
            <a:ext cx="9941113" cy="5883716"/>
            <a:chOff x="3446318" y="974284"/>
            <a:chExt cx="9941113" cy="5883716"/>
          </a:xfrm>
        </p:grpSpPr>
        <p:grpSp>
          <p:nvGrpSpPr>
            <p:cNvPr id="11" name="Group 10">
              <a:extLst>
                <a:ext uri="{FF2B5EF4-FFF2-40B4-BE49-F238E27FC236}">
                  <a16:creationId xmlns:a16="http://schemas.microsoft.com/office/drawing/2014/main" id="{899CA4A1-6577-82FC-AA0C-BAE2C1E1B5DA}"/>
                </a:ext>
              </a:extLst>
            </p:cNvPr>
            <p:cNvGrpSpPr/>
            <p:nvPr/>
          </p:nvGrpSpPr>
          <p:grpSpPr>
            <a:xfrm>
              <a:off x="8471468" y="3218329"/>
              <a:ext cx="4915963" cy="3639671"/>
              <a:chOff x="8480612" y="3218329"/>
              <a:chExt cx="4915963" cy="3639671"/>
            </a:xfrm>
          </p:grpSpPr>
          <p:sp>
            <p:nvSpPr>
              <p:cNvPr id="10" name="Freeform: Shape 9">
                <a:extLst>
                  <a:ext uri="{FF2B5EF4-FFF2-40B4-BE49-F238E27FC236}">
                    <a16:creationId xmlns:a16="http://schemas.microsoft.com/office/drawing/2014/main" id="{2868B6B1-FEF0-3D3D-0AC7-2A16D47E2DC8}"/>
                  </a:ext>
                </a:extLst>
              </p:cNvPr>
              <p:cNvSpPr/>
              <p:nvPr/>
            </p:nvSpPr>
            <p:spPr>
              <a:xfrm>
                <a:off x="8480612" y="3218329"/>
                <a:ext cx="3290048" cy="1488483"/>
              </a:xfrm>
              <a:custGeom>
                <a:avLst/>
                <a:gdLst>
                  <a:gd name="connsiteX0" fmla="*/ 0 w 3953435"/>
                  <a:gd name="connsiteY0" fmla="*/ 0 h 1004389"/>
                  <a:gd name="connsiteX1" fmla="*/ 1873623 w 3953435"/>
                  <a:gd name="connsiteY1" fmla="*/ 851647 h 1004389"/>
                  <a:gd name="connsiteX2" fmla="*/ 3953435 w 3953435"/>
                  <a:gd name="connsiteY2" fmla="*/ 1004047 h 1004389"/>
                  <a:gd name="connsiteX3" fmla="*/ 3953435 w 3953435"/>
                  <a:gd name="connsiteY3" fmla="*/ 1004047 h 1004389"/>
                </a:gdLst>
                <a:ahLst/>
                <a:cxnLst>
                  <a:cxn ang="0">
                    <a:pos x="connsiteX0" y="connsiteY0"/>
                  </a:cxn>
                  <a:cxn ang="0">
                    <a:pos x="connsiteX1" y="connsiteY1"/>
                  </a:cxn>
                  <a:cxn ang="0">
                    <a:pos x="connsiteX2" y="connsiteY2"/>
                  </a:cxn>
                  <a:cxn ang="0">
                    <a:pos x="connsiteX3" y="connsiteY3"/>
                  </a:cxn>
                </a:cxnLst>
                <a:rect l="l" t="t" r="r" b="b"/>
                <a:pathLst>
                  <a:path w="3953435" h="1004389">
                    <a:moveTo>
                      <a:pt x="0" y="0"/>
                    </a:moveTo>
                    <a:cubicBezTo>
                      <a:pt x="607358" y="342153"/>
                      <a:pt x="1214717" y="684306"/>
                      <a:pt x="1873623" y="851647"/>
                    </a:cubicBezTo>
                    <a:cubicBezTo>
                      <a:pt x="2532529" y="1018988"/>
                      <a:pt x="3953435" y="1004047"/>
                      <a:pt x="3953435" y="1004047"/>
                    </a:cubicBezTo>
                    <a:lnTo>
                      <a:pt x="3953435" y="1004047"/>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at riding a scooter&#10;&#10;Description automatically generated with medium confidence">
                <a:extLst>
                  <a:ext uri="{FF2B5EF4-FFF2-40B4-BE49-F238E27FC236}">
                    <a16:creationId xmlns:a16="http://schemas.microsoft.com/office/drawing/2014/main" id="{C6E1E46C-A98F-8CB3-43CE-D832532E8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5682" y="3291840"/>
                <a:ext cx="4650893" cy="3566160"/>
              </a:xfrm>
              <a:prstGeom prst="rect">
                <a:avLst/>
              </a:prstGeom>
            </p:spPr>
          </p:pic>
        </p:grpSp>
        <p:pic>
          <p:nvPicPr>
            <p:cNvPr id="3" name="Picture 2" descr="Table&#10;&#10;Description automatically generated">
              <a:extLst>
                <a:ext uri="{FF2B5EF4-FFF2-40B4-BE49-F238E27FC236}">
                  <a16:creationId xmlns:a16="http://schemas.microsoft.com/office/drawing/2014/main" id="{1D14105C-0E60-BCDF-498F-8F4E5F670E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058" b="9281"/>
            <a:stretch/>
          </p:blipFill>
          <p:spPr>
            <a:xfrm>
              <a:off x="3446318" y="974284"/>
              <a:ext cx="5299364" cy="5737412"/>
            </a:xfrm>
            <a:prstGeom prst="rect">
              <a:avLst/>
            </a:prstGeom>
            <a:ln w="19050">
              <a:solidFill>
                <a:schemeClr val="tx1"/>
              </a:solidFill>
            </a:ln>
          </p:spPr>
        </p:pic>
      </p:grpSp>
      <p:pic>
        <p:nvPicPr>
          <p:cNvPr id="16" name="Picture 15" descr="A cat holding a sign&#10;&#10;Description automatically generated with medium confidence">
            <a:extLst>
              <a:ext uri="{FF2B5EF4-FFF2-40B4-BE49-F238E27FC236}">
                <a16:creationId xmlns:a16="http://schemas.microsoft.com/office/drawing/2014/main" id="{5E7CC8D1-FB83-92C9-201C-BF1C12F9D5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3007" y="1879848"/>
            <a:ext cx="4874749" cy="7315200"/>
          </a:xfrm>
          <a:prstGeom prst="rect">
            <a:avLst/>
          </a:prstGeom>
        </p:spPr>
      </p:pic>
    </p:spTree>
    <p:extLst>
      <p:ext uri="{BB962C8B-B14F-4D97-AF65-F5344CB8AC3E}">
        <p14:creationId xmlns:p14="http://schemas.microsoft.com/office/powerpoint/2010/main" val="3277378789"/>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3000" fill="hold"/>
                                        <p:tgtEl>
                                          <p:spTgt spid="14"/>
                                        </p:tgtEl>
                                        <p:attrNameLst>
                                          <p:attrName>ppt_x</p:attrName>
                                        </p:attrNameLst>
                                      </p:cBhvr>
                                      <p:tavLst>
                                        <p:tav tm="0">
                                          <p:val>
                                            <p:strVal val="0-#ppt_w/2"/>
                                          </p:val>
                                        </p:tav>
                                        <p:tav tm="100000">
                                          <p:val>
                                            <p:strVal val="#ppt_x"/>
                                          </p:val>
                                        </p:tav>
                                      </p:tavLst>
                                    </p:anim>
                                    <p:anim calcmode="lin" valueType="num">
                                      <p:cBhvr additive="base">
                                        <p:cTn id="8" dur="3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1250"/>
                                        <p:tgtEl>
                                          <p:spTgt spid="14"/>
                                        </p:tgtEl>
                                        <p:attrNameLst>
                                          <p:attrName>ppt_x</p:attrName>
                                        </p:attrNameLst>
                                      </p:cBhvr>
                                      <p:tavLst>
                                        <p:tav tm="0">
                                          <p:val>
                                            <p:strVal val="ppt_x"/>
                                          </p:val>
                                        </p:tav>
                                        <p:tav tm="100000">
                                          <p:val>
                                            <p:strVal val="1+ppt_w/2"/>
                                          </p:val>
                                        </p:tav>
                                      </p:tavLst>
                                    </p:anim>
                                    <p:anim calcmode="lin" valueType="num">
                                      <p:cBhvr additive="base">
                                        <p:cTn id="13" dur="1250"/>
                                        <p:tgtEl>
                                          <p:spTgt spid="14"/>
                                        </p:tgtEl>
                                        <p:attrNameLst>
                                          <p:attrName>ppt_y</p:attrName>
                                        </p:attrNameLst>
                                      </p:cBhvr>
                                      <p:tavLst>
                                        <p:tav tm="0">
                                          <p:val>
                                            <p:strVal val="ppt_y"/>
                                          </p:val>
                                        </p:tav>
                                        <p:tav tm="100000">
                                          <p:val>
                                            <p:strVal val="ppt_y"/>
                                          </p:val>
                                        </p:tav>
                                      </p:tavLst>
                                    </p:anim>
                                    <p:set>
                                      <p:cBhvr>
                                        <p:cTn id="14" dur="1" fill="hold">
                                          <p:stCondLst>
                                            <p:cond delay="1249"/>
                                          </p:stCondLst>
                                        </p:cTn>
                                        <p:tgtEl>
                                          <p:spTgt spid="14"/>
                                        </p:tgtEl>
                                        <p:attrNameLst>
                                          <p:attrName>style.visibility</p:attrName>
                                        </p:attrNameLst>
                                      </p:cBhvr>
                                      <p:to>
                                        <p:strVal val="hidden"/>
                                      </p:to>
                                    </p:set>
                                  </p:childTnLst>
                                </p:cTn>
                              </p:par>
                            </p:childTnLst>
                          </p:cTn>
                        </p:par>
                        <p:par>
                          <p:cTn id="15" fill="hold">
                            <p:stCondLst>
                              <p:cond delay="1250"/>
                            </p:stCondLst>
                            <p:childTnLst>
                              <p:par>
                                <p:cTn id="16" presetID="2" presetClass="entr" presetSubtype="4"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1500" fill="hold"/>
                                        <p:tgtEl>
                                          <p:spTgt spid="16"/>
                                        </p:tgtEl>
                                        <p:attrNameLst>
                                          <p:attrName>ppt_x</p:attrName>
                                        </p:attrNameLst>
                                      </p:cBhvr>
                                      <p:tavLst>
                                        <p:tav tm="0">
                                          <p:val>
                                            <p:strVal val="#ppt_x"/>
                                          </p:val>
                                        </p:tav>
                                        <p:tav tm="100000">
                                          <p:val>
                                            <p:strVal val="#ppt_x"/>
                                          </p:val>
                                        </p:tav>
                                      </p:tavLst>
                                    </p:anim>
                                    <p:anim calcmode="lin" valueType="num">
                                      <p:cBhvr additive="base">
                                        <p:cTn id="19" dur="1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34C175-7CF6-41B0-9544-08F9D71F29AA}"/>
              </a:ext>
            </a:extLst>
          </p:cNvPr>
          <p:cNvSpPr txBox="1"/>
          <p:nvPr/>
        </p:nvSpPr>
        <p:spPr>
          <a:xfrm>
            <a:off x="714373" y="1161725"/>
            <a:ext cx="10763249" cy="5355312"/>
          </a:xfrm>
          <a:prstGeom prst="rect">
            <a:avLst/>
          </a:prstGeom>
          <a:noFill/>
        </p:spPr>
        <p:txBody>
          <a:bodyPr wrap="square" rtlCol="0">
            <a:spAutoFit/>
          </a:bodyPr>
          <a:lstStyle/>
          <a:p>
            <a:pPr algn="just"/>
            <a:r>
              <a:rPr lang="en-US" b="1">
                <a:latin typeface="Times New Roman" panose="02020603050405020304" pitchFamily="18" charset="0"/>
                <a:cs typeface="Times New Roman" panose="02020603050405020304" pitchFamily="18" charset="0"/>
              </a:rPr>
              <a:t>Start by identifying any restrictions.</a:t>
            </a:r>
          </a:p>
          <a:p>
            <a:pPr algn="just"/>
            <a:endParaRPr lang="en-US">
              <a:latin typeface="Times New Roman" panose="02020603050405020304" pitchFamily="18" charset="0"/>
              <a:cs typeface="Times New Roman" panose="02020603050405020304" pitchFamily="18" charset="0"/>
            </a:endParaRPr>
          </a:p>
          <a:p>
            <a:pPr algn="just"/>
            <a:r>
              <a:rPr lang="en-US">
                <a:latin typeface="Times New Roman" panose="02020603050405020304" pitchFamily="18" charset="0"/>
                <a:cs typeface="Times New Roman" panose="02020603050405020304" pitchFamily="18" charset="0"/>
              </a:rPr>
              <a:t>Do you have internal company guidelines requiring specific formats?</a:t>
            </a:r>
          </a:p>
          <a:p>
            <a:pPr algn="just"/>
            <a:r>
              <a:rPr lang="en-US">
                <a:latin typeface="Times New Roman" panose="02020603050405020304" pitchFamily="18" charset="0"/>
                <a:cs typeface="Times New Roman" panose="02020603050405020304" pitchFamily="18" charset="0"/>
              </a:rPr>
              <a:t>Do you need to meet certain requirements, such as ISO 9001?</a:t>
            </a:r>
          </a:p>
          <a:p>
            <a:pPr algn="just"/>
            <a:r>
              <a:rPr lang="en-US">
                <a:latin typeface="Times New Roman" panose="02020603050405020304" pitchFamily="18" charset="0"/>
                <a:cs typeface="Times New Roman" panose="02020603050405020304" pitchFamily="18" charset="0"/>
              </a:rPr>
              <a:t>Do you need to include other security aspects, such as cybersecurity?</a:t>
            </a:r>
          </a:p>
          <a:p>
            <a:pPr algn="just"/>
            <a:r>
              <a:rPr lang="en-US">
                <a:latin typeface="Times New Roman" panose="02020603050405020304" pitchFamily="18" charset="0"/>
                <a:cs typeface="Times New Roman" panose="02020603050405020304" pitchFamily="18" charset="0"/>
              </a:rPr>
              <a:t>Are there other agency requirements?… DoE may require a more robust SPP even if DCSA does not.</a:t>
            </a:r>
          </a:p>
          <a:p>
            <a:pPr algn="just"/>
            <a:r>
              <a:rPr lang="en-US">
                <a:latin typeface="Times New Roman" panose="02020603050405020304" pitchFamily="18" charset="0"/>
                <a:cs typeface="Times New Roman" panose="02020603050405020304" pitchFamily="18" charset="0"/>
              </a:rPr>
              <a:t>How often do things change?</a:t>
            </a:r>
          </a:p>
          <a:p>
            <a:pPr algn="just"/>
            <a:r>
              <a:rPr lang="en-US">
                <a:latin typeface="Times New Roman" panose="02020603050405020304" pitchFamily="18" charset="0"/>
                <a:cs typeface="Times New Roman" panose="02020603050405020304" pitchFamily="18" charset="0"/>
              </a:rPr>
              <a:t>Will other individuals have control over specific sections of the Procedures that need to be separated or referenced?</a:t>
            </a:r>
          </a:p>
          <a:p>
            <a:pPr algn="just"/>
            <a:r>
              <a:rPr lang="en-US">
                <a:latin typeface="Times New Roman" panose="02020603050405020304" pitchFamily="18" charset="0"/>
                <a:cs typeface="Times New Roman" panose="02020603050405020304" pitchFamily="18" charset="0"/>
              </a:rPr>
              <a:t>Do the procedures cover a location with a shared services agreement?</a:t>
            </a:r>
          </a:p>
          <a:p>
            <a:pPr algn="just"/>
            <a:endParaRPr lang="en-US">
              <a:latin typeface="Times New Roman" panose="02020603050405020304" pitchFamily="18" charset="0"/>
              <a:cs typeface="Times New Roman" panose="02020603050405020304" pitchFamily="18" charset="0"/>
            </a:endParaRPr>
          </a:p>
          <a:p>
            <a:pPr algn="just"/>
            <a:endParaRPr lang="en-US">
              <a:latin typeface="Times New Roman" panose="02020603050405020304" pitchFamily="18" charset="0"/>
              <a:cs typeface="Times New Roman" panose="02020603050405020304" pitchFamily="18" charset="0"/>
            </a:endParaRPr>
          </a:p>
          <a:p>
            <a:pPr algn="just"/>
            <a:r>
              <a:rPr lang="en-US" b="1">
                <a:latin typeface="Times New Roman" panose="02020603050405020304" pitchFamily="18" charset="0"/>
                <a:cs typeface="Times New Roman" panose="02020603050405020304" pitchFamily="18" charset="0"/>
              </a:rPr>
              <a:t>Determine Scope:</a:t>
            </a:r>
          </a:p>
          <a:p>
            <a:pPr algn="just"/>
            <a:endParaRPr lang="en-US">
              <a:latin typeface="Times New Roman" panose="02020603050405020304" pitchFamily="18" charset="0"/>
              <a:cs typeface="Times New Roman" panose="02020603050405020304" pitchFamily="18" charset="0"/>
            </a:endParaRPr>
          </a:p>
          <a:p>
            <a:pPr algn="just"/>
            <a:r>
              <a:rPr lang="en-US">
                <a:latin typeface="Times New Roman" panose="02020603050405020304" pitchFamily="18" charset="0"/>
                <a:cs typeface="Times New Roman" panose="02020603050405020304" pitchFamily="18" charset="0"/>
              </a:rPr>
              <a:t>FCL Level?</a:t>
            </a:r>
          </a:p>
          <a:p>
            <a:pPr algn="just"/>
            <a:r>
              <a:rPr lang="en-US">
                <a:latin typeface="Times New Roman" panose="02020603050405020304" pitchFamily="18" charset="0"/>
                <a:cs typeface="Times New Roman" panose="02020603050405020304" pitchFamily="18" charset="0"/>
              </a:rPr>
              <a:t>Possessing Facility?</a:t>
            </a:r>
          </a:p>
          <a:p>
            <a:pPr algn="just"/>
            <a:r>
              <a:rPr lang="en-US">
                <a:latin typeface="Times New Roman" panose="02020603050405020304" pitchFamily="18" charset="0"/>
                <a:cs typeface="Times New Roman" panose="02020603050405020304" pitchFamily="18" charset="0"/>
              </a:rPr>
              <a:t>Closed Areas?</a:t>
            </a:r>
          </a:p>
          <a:p>
            <a:pPr algn="just"/>
            <a:r>
              <a:rPr lang="en-US">
                <a:latin typeface="Times New Roman" panose="02020603050405020304" pitchFamily="18" charset="0"/>
                <a:cs typeface="Times New Roman" panose="02020603050405020304" pitchFamily="18" charset="0"/>
              </a:rPr>
              <a:t>Do you need to have sections covering CUI, OPSEC, or any other policies? </a:t>
            </a:r>
          </a:p>
          <a:p>
            <a:pPr algn="just"/>
            <a:r>
              <a:rPr lang="en-US">
                <a:latin typeface="Times New Roman" panose="02020603050405020304" pitchFamily="18" charset="0"/>
                <a:cs typeface="Times New Roman" panose="02020603050405020304" pitchFamily="18" charset="0"/>
              </a:rPr>
              <a:t>Any requirements from your DCSA Industrial Security Rep?</a:t>
            </a:r>
          </a:p>
          <a:p>
            <a:pPr algn="just"/>
            <a:endParaRPr lang="en-US"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07E1A0BA-FF52-4DC6-A7BD-21E28AEA0517}"/>
              </a:ext>
            </a:extLst>
          </p:cNvPr>
          <p:cNvSpPr txBox="1"/>
          <p:nvPr/>
        </p:nvSpPr>
        <p:spPr>
          <a:xfrm>
            <a:off x="0" y="404782"/>
            <a:ext cx="12192000" cy="400110"/>
          </a:xfrm>
          <a:prstGeom prst="rect">
            <a:avLst/>
          </a:prstGeom>
          <a:noFill/>
        </p:spPr>
        <p:txBody>
          <a:bodyPr wrap="square" rtlCol="0">
            <a:spAutoFit/>
          </a:bodyPr>
          <a:lstStyle/>
          <a:p>
            <a:pPr algn="ctr"/>
            <a:r>
              <a:rPr lang="en-US" sz="2000" b="1">
                <a:latin typeface="Times New Roman" panose="02020603050405020304" pitchFamily="18" charset="0"/>
                <a:cs typeface="Times New Roman" panose="02020603050405020304" pitchFamily="18" charset="0"/>
              </a:rPr>
              <a:t>Creating Your Own SPP - Considerations</a:t>
            </a:r>
            <a:endParaRPr lang="en-US" sz="2000" b="1" dirty="0">
              <a:latin typeface="Times New Roman" panose="02020603050405020304" pitchFamily="18" charset="0"/>
              <a:cs typeface="Times New Roman" panose="02020603050405020304" pitchFamily="18" charset="0"/>
            </a:endParaRPr>
          </a:p>
        </p:txBody>
      </p:sp>
      <p:pic>
        <p:nvPicPr>
          <p:cNvPr id="9" name="Picture 8" descr="A cat wearing a hat&#10;&#10;Description automatically generated">
            <a:extLst>
              <a:ext uri="{FF2B5EF4-FFF2-40B4-BE49-F238E27FC236}">
                <a16:creationId xmlns:a16="http://schemas.microsoft.com/office/drawing/2014/main" id="{84B731B2-4E6A-9E47-DDE6-2477E306B3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0561" y="3429000"/>
            <a:ext cx="2731049" cy="5303520"/>
          </a:xfrm>
          <a:prstGeom prst="rect">
            <a:avLst/>
          </a:prstGeom>
        </p:spPr>
      </p:pic>
    </p:spTree>
    <p:extLst>
      <p:ext uri="{BB962C8B-B14F-4D97-AF65-F5344CB8AC3E}">
        <p14:creationId xmlns:p14="http://schemas.microsoft.com/office/powerpoint/2010/main" val="301118047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250" fill="hold"/>
                                        <p:tgtEl>
                                          <p:spTgt spid="9"/>
                                        </p:tgtEl>
                                        <p:attrNameLst>
                                          <p:attrName>ppt_x</p:attrName>
                                        </p:attrNameLst>
                                      </p:cBhvr>
                                      <p:tavLst>
                                        <p:tav tm="0">
                                          <p:val>
                                            <p:strVal val="#ppt_x"/>
                                          </p:val>
                                        </p:tav>
                                        <p:tav tm="100000">
                                          <p:val>
                                            <p:strVal val="#ppt_x"/>
                                          </p:val>
                                        </p:tav>
                                      </p:tavLst>
                                    </p:anim>
                                    <p:anim calcmode="lin" valueType="num">
                                      <p:cBhvr additive="base">
                                        <p:cTn id="8" dur="22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34C175-7CF6-41B0-9544-08F9D71F29AA}"/>
              </a:ext>
            </a:extLst>
          </p:cNvPr>
          <p:cNvSpPr txBox="1"/>
          <p:nvPr/>
        </p:nvSpPr>
        <p:spPr>
          <a:xfrm>
            <a:off x="1733269" y="2459504"/>
            <a:ext cx="8725462" cy="1938992"/>
          </a:xfrm>
          <a:prstGeom prst="rect">
            <a:avLst/>
          </a:prstGeom>
          <a:noFill/>
        </p:spPr>
        <p:txBody>
          <a:bodyPr wrap="square" rtlCol="0">
            <a:spAutoFit/>
          </a:bodyPr>
          <a:lstStyle/>
          <a:p>
            <a:pPr algn="ctr"/>
            <a:r>
              <a:rPr lang="en-US" sz="2000" dirty="0"/>
              <a:t>Current requirements for Standard Practice Procedures at all Cleared Facilities</a:t>
            </a:r>
          </a:p>
          <a:p>
            <a:pPr algn="ctr"/>
            <a:endParaRPr lang="en-US" sz="2000" dirty="0"/>
          </a:p>
          <a:p>
            <a:pPr algn="ctr"/>
            <a:r>
              <a:rPr lang="en-US" sz="2000" dirty="0"/>
              <a:t>Sample SPP for meeting minimum requirements set forth in ISL 2021-02</a:t>
            </a:r>
          </a:p>
          <a:p>
            <a:pPr algn="ctr"/>
            <a:endParaRPr lang="en-US" sz="2000" dirty="0"/>
          </a:p>
          <a:p>
            <a:pPr algn="ctr"/>
            <a:r>
              <a:rPr lang="en-US" sz="2000" dirty="0"/>
              <a:t>Creating Your Own SPP – From Templates to Starting Fresh</a:t>
            </a:r>
          </a:p>
          <a:p>
            <a:pPr algn="ctr"/>
            <a:endParaRPr lang="en-US" sz="2000" dirty="0"/>
          </a:p>
        </p:txBody>
      </p:sp>
      <p:sp>
        <p:nvSpPr>
          <p:cNvPr id="13" name="TextBox 12">
            <a:extLst>
              <a:ext uri="{FF2B5EF4-FFF2-40B4-BE49-F238E27FC236}">
                <a16:creationId xmlns:a16="http://schemas.microsoft.com/office/drawing/2014/main" id="{07E1A0BA-FF52-4DC6-A7BD-21E28AEA0517}"/>
              </a:ext>
            </a:extLst>
          </p:cNvPr>
          <p:cNvSpPr txBox="1"/>
          <p:nvPr/>
        </p:nvSpPr>
        <p:spPr>
          <a:xfrm>
            <a:off x="0" y="404782"/>
            <a:ext cx="12192000"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Today’s Topics</a:t>
            </a:r>
          </a:p>
        </p:txBody>
      </p:sp>
    </p:spTree>
    <p:extLst>
      <p:ext uri="{BB962C8B-B14F-4D97-AF65-F5344CB8AC3E}">
        <p14:creationId xmlns:p14="http://schemas.microsoft.com/office/powerpoint/2010/main" val="921771793"/>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34C175-7CF6-41B0-9544-08F9D71F29AA}"/>
              </a:ext>
            </a:extLst>
          </p:cNvPr>
          <p:cNvSpPr txBox="1"/>
          <p:nvPr/>
        </p:nvSpPr>
        <p:spPr>
          <a:xfrm>
            <a:off x="0" y="1161725"/>
            <a:ext cx="12191999" cy="5170646"/>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32 CFR Part 117</a:t>
            </a:r>
          </a:p>
          <a:p>
            <a:pPr algn="ctr"/>
            <a:r>
              <a:rPr lang="en-US" sz="1600" dirty="0">
                <a:latin typeface="Times New Roman" panose="02020603050405020304" pitchFamily="18" charset="0"/>
                <a:cs typeface="Times New Roman" panose="02020603050405020304" pitchFamily="18" charset="0"/>
                <a:hlinkClick r:id="rId2"/>
              </a:rPr>
              <a:t>https://www.ecfr.gov/current/title-32/subtitle-A/chapter-I/subchapter-D/part-117</a:t>
            </a:r>
            <a:endParaRPr lang="en-US" sz="1600" dirty="0">
              <a:latin typeface="Times New Roman" panose="02020603050405020304" pitchFamily="18" charset="0"/>
              <a:cs typeface="Times New Roman" panose="02020603050405020304" pitchFamily="18" charset="0"/>
            </a:endParaRPr>
          </a:p>
          <a:p>
            <a:pPr algn="ctr"/>
            <a:endParaRPr lang="en-US" sz="1600" dirty="0">
              <a:latin typeface="Times New Roman" panose="02020603050405020304" pitchFamily="18" charset="0"/>
              <a:cs typeface="Times New Roman" panose="02020603050405020304" pitchFamily="18" charset="0"/>
            </a:endParaRPr>
          </a:p>
          <a:p>
            <a:pPr algn="ctr"/>
            <a:r>
              <a:rPr lang="en-US" sz="1600" dirty="0">
                <a:latin typeface="Times New Roman" panose="02020603050405020304" pitchFamily="18" charset="0"/>
                <a:cs typeface="Times New Roman" panose="02020603050405020304" pitchFamily="18" charset="0"/>
              </a:rPr>
              <a:t>Security Executive Agent Directive 3 (SEAD-3)</a:t>
            </a:r>
          </a:p>
          <a:p>
            <a:pPr algn="ctr"/>
            <a:r>
              <a:rPr lang="en-US" sz="1600" dirty="0">
                <a:latin typeface="Times New Roman" panose="02020603050405020304" pitchFamily="18" charset="0"/>
                <a:cs typeface="Times New Roman" panose="02020603050405020304" pitchFamily="18" charset="0"/>
                <a:hlinkClick r:id="rId3"/>
              </a:rPr>
              <a:t>https://www.dni.gov/files/NCSC/documents/Regulations/SEAD-3-Reporting-U.pdf</a:t>
            </a:r>
            <a:endParaRPr lang="en-US" sz="1600" dirty="0">
              <a:latin typeface="Times New Roman" panose="02020603050405020304" pitchFamily="18" charset="0"/>
              <a:cs typeface="Times New Roman" panose="02020603050405020304" pitchFamily="18" charset="0"/>
            </a:endParaRPr>
          </a:p>
          <a:p>
            <a:pPr algn="ctr"/>
            <a:endParaRPr lang="en-US" sz="1600" dirty="0">
              <a:latin typeface="Times New Roman" panose="02020603050405020304" pitchFamily="18" charset="0"/>
              <a:cs typeface="Times New Roman" panose="02020603050405020304" pitchFamily="18" charset="0"/>
            </a:endParaRPr>
          </a:p>
          <a:p>
            <a:pPr algn="ctr"/>
            <a:r>
              <a:rPr lang="en-US" sz="1600" dirty="0">
                <a:latin typeface="Times New Roman" panose="02020603050405020304" pitchFamily="18" charset="0"/>
                <a:cs typeface="Times New Roman" panose="02020603050405020304" pitchFamily="18" charset="0"/>
              </a:rPr>
              <a:t>Industrial Security Letter (ISL) 2021-02</a:t>
            </a:r>
          </a:p>
          <a:p>
            <a:pPr algn="ctr"/>
            <a:r>
              <a:rPr lang="en-US" sz="1600" dirty="0">
                <a:latin typeface="Times New Roman" panose="02020603050405020304" pitchFamily="18" charset="0"/>
                <a:cs typeface="Times New Roman" panose="02020603050405020304" pitchFamily="18" charset="0"/>
                <a:hlinkClick r:id="rId4"/>
              </a:rPr>
              <a:t>https://www.dcsa.mil/Portals/91/Documents/CTP/tools/ISL2021-02_SEAD-3.pdf</a:t>
            </a:r>
            <a:endParaRPr lang="en-US" sz="1600" dirty="0">
              <a:latin typeface="Times New Roman" panose="02020603050405020304" pitchFamily="18" charset="0"/>
              <a:cs typeface="Times New Roman" panose="02020603050405020304" pitchFamily="18" charset="0"/>
            </a:endParaRPr>
          </a:p>
          <a:p>
            <a:pPr algn="ctr"/>
            <a:endParaRPr lang="en-US" sz="1600" dirty="0">
              <a:latin typeface="Times New Roman" panose="02020603050405020304" pitchFamily="18" charset="0"/>
              <a:cs typeface="Times New Roman" panose="02020603050405020304" pitchFamily="18" charset="0"/>
            </a:endParaRPr>
          </a:p>
          <a:p>
            <a:pPr algn="ctr"/>
            <a:r>
              <a:rPr lang="en-US" sz="1600" dirty="0">
                <a:latin typeface="Times New Roman" panose="02020603050405020304" pitchFamily="18" charset="0"/>
                <a:cs typeface="Times New Roman" panose="02020603050405020304" pitchFamily="18" charset="0"/>
              </a:rPr>
              <a:t>DCSA Security Incident Job Aid</a:t>
            </a:r>
          </a:p>
          <a:p>
            <a:pPr algn="ctr"/>
            <a:r>
              <a:rPr lang="en-US" sz="1600" dirty="0">
                <a:latin typeface="Times New Roman" panose="02020603050405020304" pitchFamily="18" charset="0"/>
                <a:cs typeface="Times New Roman" panose="02020603050405020304" pitchFamily="18" charset="0"/>
                <a:hlinkClick r:id="rId5"/>
              </a:rPr>
              <a:t>https://www.cdse.edu/Portals/124/Documents/jobaids/industrial/security-incident-job-aid.pdf</a:t>
            </a:r>
            <a:endParaRPr lang="en-US" sz="1600" dirty="0">
              <a:latin typeface="Times New Roman" panose="02020603050405020304" pitchFamily="18" charset="0"/>
              <a:cs typeface="Times New Roman" panose="02020603050405020304" pitchFamily="18" charset="0"/>
            </a:endParaRPr>
          </a:p>
          <a:p>
            <a:pPr algn="ctr"/>
            <a:endParaRPr lang="en-US" sz="1600" dirty="0">
              <a:latin typeface="Times New Roman" panose="02020603050405020304" pitchFamily="18" charset="0"/>
              <a:cs typeface="Times New Roman" panose="02020603050405020304" pitchFamily="18" charset="0"/>
            </a:endParaRPr>
          </a:p>
          <a:p>
            <a:pPr algn="ctr"/>
            <a:r>
              <a:rPr lang="en-US" sz="1600" dirty="0">
                <a:latin typeface="Times New Roman" panose="02020603050405020304" pitchFamily="18" charset="0"/>
                <a:cs typeface="Times New Roman" panose="02020603050405020304" pitchFamily="18" charset="0"/>
              </a:rPr>
              <a:t>DCSA Self-Inspection Handbook</a:t>
            </a:r>
          </a:p>
          <a:p>
            <a:pPr algn="ctr"/>
            <a:r>
              <a:rPr lang="en-US" sz="1600" dirty="0">
                <a:latin typeface="Times New Roman" panose="02020603050405020304" pitchFamily="18" charset="0"/>
                <a:cs typeface="Times New Roman" panose="02020603050405020304" pitchFamily="18" charset="0"/>
                <a:hlinkClick r:id="rId6"/>
              </a:rPr>
              <a:t>https://www.dcsa.mil/Portals/91/Documents/CTP/nispom/self_inspect_handbook_nisp.pdf</a:t>
            </a:r>
            <a:endParaRPr lang="en-US" sz="1600" dirty="0">
              <a:latin typeface="Times New Roman" panose="02020603050405020304" pitchFamily="18" charset="0"/>
              <a:cs typeface="Times New Roman" panose="02020603050405020304" pitchFamily="18" charset="0"/>
            </a:endParaRPr>
          </a:p>
          <a:p>
            <a:pPr algn="ctr"/>
            <a:endParaRPr lang="en-US" sz="1600" dirty="0">
              <a:latin typeface="Times New Roman" panose="02020603050405020304" pitchFamily="18" charset="0"/>
              <a:cs typeface="Times New Roman" panose="02020603050405020304" pitchFamily="18" charset="0"/>
            </a:endParaRPr>
          </a:p>
          <a:p>
            <a:pPr algn="ctr"/>
            <a:r>
              <a:rPr lang="en-US" sz="1600" dirty="0">
                <a:latin typeface="Times New Roman" panose="02020603050405020304" pitchFamily="18" charset="0"/>
                <a:cs typeface="Times New Roman" panose="02020603050405020304" pitchFamily="18" charset="0"/>
              </a:rPr>
              <a:t>All active DD-254s – will identify potential add-ons such as NATO, COMSEC, or other specific requirements</a:t>
            </a:r>
          </a:p>
          <a:p>
            <a:pPr algn="ctr"/>
            <a:endParaRPr lang="en-US" sz="1600" dirty="0">
              <a:latin typeface="Times New Roman" panose="02020603050405020304" pitchFamily="18" charset="0"/>
              <a:cs typeface="Times New Roman" panose="02020603050405020304" pitchFamily="18" charset="0"/>
            </a:endParaRPr>
          </a:p>
          <a:p>
            <a:pPr algn="ctr"/>
            <a:r>
              <a:rPr lang="en-US" sz="1600" dirty="0">
                <a:latin typeface="Times New Roman" panose="02020603050405020304" pitchFamily="18" charset="0"/>
                <a:cs typeface="Times New Roman" panose="02020603050405020304" pitchFamily="18" charset="0"/>
              </a:rPr>
              <a:t>DCSA Security Review and Rating Resources (Criteria, Roadmap, and References)</a:t>
            </a:r>
          </a:p>
          <a:p>
            <a:pPr algn="ctr"/>
            <a:r>
              <a:rPr lang="en-US" sz="1600" dirty="0">
                <a:latin typeface="Times New Roman" panose="02020603050405020304" pitchFamily="18" charset="0"/>
                <a:cs typeface="Times New Roman" panose="02020603050405020304" pitchFamily="18" charset="0"/>
                <a:hlinkClick r:id="rId7"/>
              </a:rPr>
              <a:t>https://www.dcsa.mil/mc/isd/srrp/</a:t>
            </a:r>
            <a:endParaRPr lang="en-US" sz="1600" dirty="0">
              <a:latin typeface="Times New Roman" panose="02020603050405020304" pitchFamily="18" charset="0"/>
              <a:cs typeface="Times New Roman" panose="02020603050405020304" pitchFamily="18" charset="0"/>
            </a:endParaRPr>
          </a:p>
          <a:p>
            <a:pPr algn="ctr"/>
            <a:endParaRPr lang="en-US" sz="16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07E1A0BA-FF52-4DC6-A7BD-21E28AEA0517}"/>
              </a:ext>
            </a:extLst>
          </p:cNvPr>
          <p:cNvSpPr txBox="1"/>
          <p:nvPr/>
        </p:nvSpPr>
        <p:spPr>
          <a:xfrm>
            <a:off x="0" y="404782"/>
            <a:ext cx="12192000"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Creating Your Own SPP - Resources</a:t>
            </a:r>
          </a:p>
        </p:txBody>
      </p:sp>
    </p:spTree>
    <p:extLst>
      <p:ext uri="{BB962C8B-B14F-4D97-AF65-F5344CB8AC3E}">
        <p14:creationId xmlns:p14="http://schemas.microsoft.com/office/powerpoint/2010/main" val="798161663"/>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34C175-7CF6-41B0-9544-08F9D71F29AA}"/>
              </a:ext>
            </a:extLst>
          </p:cNvPr>
          <p:cNvSpPr txBox="1"/>
          <p:nvPr/>
        </p:nvSpPr>
        <p:spPr>
          <a:xfrm>
            <a:off x="349624" y="1282445"/>
            <a:ext cx="6526305" cy="5078313"/>
          </a:xfrm>
          <a:prstGeom prst="rect">
            <a:avLst/>
          </a:prstGeom>
          <a:noFill/>
        </p:spPr>
        <p:txBody>
          <a:bodyPr wrap="square" rtlCol="0">
            <a:spAutoFit/>
          </a:bodyPr>
          <a:lstStyle/>
          <a:p>
            <a:endParaRPr lang="en-US" dirty="0">
              <a:cs typeface="Times New Roman" panose="02020603050405020304" pitchFamily="18" charset="0"/>
            </a:endParaRPr>
          </a:p>
          <a:p>
            <a:pPr marL="285750" indent="-285750">
              <a:buFont typeface="Wingdings" panose="05000000000000000000" pitchFamily="2" charset="2"/>
              <a:buChar char="v"/>
            </a:pPr>
            <a:r>
              <a:rPr lang="en-US" dirty="0">
                <a:cs typeface="Times New Roman" panose="02020603050405020304" pitchFamily="18" charset="0"/>
              </a:rPr>
              <a:t>Be Compliant with 32 CFR Part 117, NISPOM Rule</a:t>
            </a:r>
          </a:p>
          <a:p>
            <a:endParaRPr lang="en-US" dirty="0">
              <a:cs typeface="Times New Roman" panose="02020603050405020304" pitchFamily="18" charset="0"/>
            </a:endParaRPr>
          </a:p>
          <a:p>
            <a:pPr marL="285750" indent="-285750">
              <a:buFont typeface="Wingdings" panose="05000000000000000000" pitchFamily="2" charset="2"/>
              <a:buChar char="v"/>
            </a:pPr>
            <a:r>
              <a:rPr lang="en-US" dirty="0">
                <a:cs typeface="Times New Roman" panose="02020603050405020304" pitchFamily="18" charset="0"/>
              </a:rPr>
              <a:t>Mitigate and disclose identified vulnerabilities during the security review cycle</a:t>
            </a:r>
          </a:p>
          <a:p>
            <a:endParaRPr lang="en-US" dirty="0">
              <a:cs typeface="Times New Roman" panose="02020603050405020304" pitchFamily="18" charset="0"/>
            </a:endParaRPr>
          </a:p>
          <a:p>
            <a:pPr marL="285750" indent="-285750">
              <a:buFont typeface="Wingdings" panose="05000000000000000000" pitchFamily="2" charset="2"/>
              <a:buChar char="v"/>
            </a:pPr>
            <a:r>
              <a:rPr lang="en-US" dirty="0">
                <a:cs typeface="Times New Roman" panose="02020603050405020304" pitchFamily="18" charset="0"/>
              </a:rPr>
              <a:t>Perform security duties and responsibilities as required</a:t>
            </a:r>
          </a:p>
          <a:p>
            <a:endParaRPr lang="en-US" dirty="0">
              <a:cs typeface="Times New Roman" panose="02020603050405020304" pitchFamily="18" charset="0"/>
            </a:endParaRPr>
          </a:p>
          <a:p>
            <a:pPr marL="285750" indent="-285750">
              <a:buFont typeface="Wingdings" panose="05000000000000000000" pitchFamily="2" charset="2"/>
              <a:buChar char="v"/>
            </a:pPr>
            <a:r>
              <a:rPr lang="en-US" dirty="0">
                <a:cs typeface="Times New Roman" panose="02020603050405020304" pitchFamily="18" charset="0"/>
              </a:rPr>
              <a:t>Document and implement internal processes and security procedures</a:t>
            </a:r>
          </a:p>
          <a:p>
            <a:endParaRPr lang="en-US" dirty="0">
              <a:cs typeface="Times New Roman" panose="02020603050405020304" pitchFamily="18" charset="0"/>
            </a:endParaRPr>
          </a:p>
          <a:p>
            <a:pPr marL="285750" indent="-285750">
              <a:buFont typeface="Wingdings" panose="05000000000000000000" pitchFamily="2" charset="2"/>
              <a:buChar char="v"/>
            </a:pPr>
            <a:r>
              <a:rPr lang="en-US" dirty="0">
                <a:cs typeface="Times New Roman" panose="02020603050405020304" pitchFamily="18" charset="0"/>
              </a:rPr>
              <a:t>Conduct customized self-inspections</a:t>
            </a:r>
          </a:p>
          <a:p>
            <a:endParaRPr lang="en-US" dirty="0">
              <a:cs typeface="Times New Roman" panose="02020603050405020304" pitchFamily="18" charset="0"/>
            </a:endParaRPr>
          </a:p>
          <a:p>
            <a:pPr marL="285750" indent="-285750">
              <a:buFont typeface="Wingdings" panose="05000000000000000000" pitchFamily="2" charset="2"/>
              <a:buChar char="v"/>
            </a:pPr>
            <a:r>
              <a:rPr lang="en-US" dirty="0">
                <a:cs typeface="Times New Roman" panose="02020603050405020304" pitchFamily="18" charset="0"/>
              </a:rPr>
              <a:t>Implement classified information systems management program</a:t>
            </a:r>
          </a:p>
          <a:p>
            <a:endParaRPr lang="en-US" dirty="0">
              <a:cs typeface="Times New Roman" panose="02020603050405020304" pitchFamily="18" charset="0"/>
            </a:endParaRPr>
          </a:p>
          <a:p>
            <a:pPr marL="285750" indent="-285750">
              <a:buFont typeface="Wingdings" panose="05000000000000000000" pitchFamily="2" charset="2"/>
              <a:buChar char="v"/>
            </a:pPr>
            <a:r>
              <a:rPr lang="en-US" dirty="0">
                <a:cs typeface="Times New Roman" panose="02020603050405020304" pitchFamily="18" charset="0"/>
              </a:rPr>
              <a:t>Embed a culture of security throughout the organization</a:t>
            </a:r>
          </a:p>
          <a:p>
            <a:endParaRPr lang="en-US" dirty="0">
              <a:cs typeface="Times New Roman" panose="02020603050405020304" pitchFamily="18" charset="0"/>
            </a:endParaRPr>
          </a:p>
          <a:p>
            <a:pPr marL="285750" indent="-285750">
              <a:buFont typeface="Wingdings" panose="05000000000000000000" pitchFamily="2" charset="2"/>
              <a:buChar char="v"/>
            </a:pPr>
            <a:r>
              <a:rPr lang="en-US" dirty="0">
                <a:cs typeface="Times New Roman" panose="02020603050405020304" pitchFamily="18" charset="0"/>
              </a:rPr>
              <a:t>Build a spirit of cooperation within the security community</a:t>
            </a:r>
          </a:p>
        </p:txBody>
      </p:sp>
      <p:sp>
        <p:nvSpPr>
          <p:cNvPr id="13" name="TextBox 12">
            <a:extLst>
              <a:ext uri="{FF2B5EF4-FFF2-40B4-BE49-F238E27FC236}">
                <a16:creationId xmlns:a16="http://schemas.microsoft.com/office/drawing/2014/main" id="{07E1A0BA-FF52-4DC6-A7BD-21E28AEA0517}"/>
              </a:ext>
            </a:extLst>
          </p:cNvPr>
          <p:cNvSpPr txBox="1"/>
          <p:nvPr/>
        </p:nvSpPr>
        <p:spPr>
          <a:xfrm>
            <a:off x="0" y="404782"/>
            <a:ext cx="12192000"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Creating Your Own SPP</a:t>
            </a:r>
          </a:p>
        </p:txBody>
      </p:sp>
      <p:pic>
        <p:nvPicPr>
          <p:cNvPr id="3" name="Picture 2" descr="Text&#10;&#10;Description automatically generated">
            <a:extLst>
              <a:ext uri="{FF2B5EF4-FFF2-40B4-BE49-F238E27FC236}">
                <a16:creationId xmlns:a16="http://schemas.microsoft.com/office/drawing/2014/main" id="{F7437EF1-E3AB-23C7-A0FF-412D71375E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5955" y="973465"/>
            <a:ext cx="4401667" cy="5696275"/>
          </a:xfrm>
          <a:prstGeom prst="rect">
            <a:avLst/>
          </a:prstGeom>
          <a:ln w="19050">
            <a:solidFill>
              <a:schemeClr val="tx1"/>
            </a:solidFill>
          </a:ln>
        </p:spPr>
      </p:pic>
    </p:spTree>
    <p:extLst>
      <p:ext uri="{BB962C8B-B14F-4D97-AF65-F5344CB8AC3E}">
        <p14:creationId xmlns:p14="http://schemas.microsoft.com/office/powerpoint/2010/main" val="278610730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7E1A0BA-FF52-4DC6-A7BD-21E28AEA0517}"/>
              </a:ext>
            </a:extLst>
          </p:cNvPr>
          <p:cNvSpPr txBox="1"/>
          <p:nvPr/>
        </p:nvSpPr>
        <p:spPr>
          <a:xfrm>
            <a:off x="0" y="404782"/>
            <a:ext cx="12192000"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Creating Your Own SPP</a:t>
            </a:r>
          </a:p>
        </p:txBody>
      </p:sp>
      <p:pic>
        <p:nvPicPr>
          <p:cNvPr id="4" name="Picture 3" descr="Graphical user interface, text, application&#10;&#10;Description automatically generated">
            <a:extLst>
              <a:ext uri="{FF2B5EF4-FFF2-40B4-BE49-F238E27FC236}">
                <a16:creationId xmlns:a16="http://schemas.microsoft.com/office/drawing/2014/main" id="{BAF0AFB3-A4E2-3463-108A-4F20F4DB802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4030"/>
          <a:stretch/>
        </p:blipFill>
        <p:spPr>
          <a:xfrm>
            <a:off x="846258" y="966818"/>
            <a:ext cx="4932291" cy="5486400"/>
          </a:xfrm>
          <a:prstGeom prst="rect">
            <a:avLst/>
          </a:prstGeom>
          <a:ln w="19050">
            <a:solidFill>
              <a:schemeClr val="tx1"/>
            </a:solidFill>
          </a:ln>
        </p:spPr>
      </p:pic>
      <p:pic>
        <p:nvPicPr>
          <p:cNvPr id="6" name="Picture 5" descr="Graphical user interface, text, application&#10;&#10;Description automatically generated">
            <a:extLst>
              <a:ext uri="{FF2B5EF4-FFF2-40B4-BE49-F238E27FC236}">
                <a16:creationId xmlns:a16="http://schemas.microsoft.com/office/drawing/2014/main" id="{C56CEBA1-D7DE-3073-C404-853E919C60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4030"/>
          <a:stretch/>
        </p:blipFill>
        <p:spPr>
          <a:xfrm>
            <a:off x="6413452" y="966818"/>
            <a:ext cx="4931353" cy="5486400"/>
          </a:xfrm>
          <a:prstGeom prst="rect">
            <a:avLst/>
          </a:prstGeom>
          <a:ln w="19050">
            <a:solidFill>
              <a:schemeClr val="tx1"/>
            </a:solidFill>
          </a:ln>
        </p:spPr>
      </p:pic>
      <p:cxnSp>
        <p:nvCxnSpPr>
          <p:cNvPr id="9" name="Straight Arrow Connector 8">
            <a:extLst>
              <a:ext uri="{FF2B5EF4-FFF2-40B4-BE49-F238E27FC236}">
                <a16:creationId xmlns:a16="http://schemas.microsoft.com/office/drawing/2014/main" id="{152FF1AE-EFA2-112C-67B2-279F2C69A683}"/>
              </a:ext>
            </a:extLst>
          </p:cNvPr>
          <p:cNvCxnSpPr>
            <a:cxnSpLocks/>
            <a:stCxn id="7" idx="1"/>
          </p:cNvCxnSpPr>
          <p:nvPr/>
        </p:nvCxnSpPr>
        <p:spPr>
          <a:xfrm flipH="1">
            <a:off x="1905000" y="3143578"/>
            <a:ext cx="2228850" cy="2176760"/>
          </a:xfrm>
          <a:prstGeom prst="straightConnector1">
            <a:avLst/>
          </a:prstGeom>
          <a:ln w="57150">
            <a:solidFill>
              <a:schemeClr val="accent1">
                <a:lumMod val="60000"/>
                <a:lumOff val="40000"/>
              </a:schemeClr>
            </a:solidFill>
            <a:tailEnd type="triangle"/>
          </a:ln>
          <a:scene3d>
            <a:camera prst="orthographicFront"/>
            <a:lightRig rig="threePt" dir="t"/>
          </a:scene3d>
          <a:sp3d>
            <a:bevelT/>
          </a:sp3d>
        </p:spPr>
        <p:style>
          <a:lnRef idx="1">
            <a:schemeClr val="accent5"/>
          </a:lnRef>
          <a:fillRef idx="0">
            <a:schemeClr val="accent5"/>
          </a:fillRef>
          <a:effectRef idx="0">
            <a:schemeClr val="accent5"/>
          </a:effectRef>
          <a:fontRef idx="minor">
            <a:schemeClr val="tx1"/>
          </a:fontRef>
        </p:style>
      </p:cxnSp>
      <p:sp>
        <p:nvSpPr>
          <p:cNvPr id="7" name="TextBox 6">
            <a:extLst>
              <a:ext uri="{FF2B5EF4-FFF2-40B4-BE49-F238E27FC236}">
                <a16:creationId xmlns:a16="http://schemas.microsoft.com/office/drawing/2014/main" id="{F393E972-DCBE-BA38-BC6C-9241D4FD3CEE}"/>
              </a:ext>
            </a:extLst>
          </p:cNvPr>
          <p:cNvSpPr txBox="1"/>
          <p:nvPr/>
        </p:nvSpPr>
        <p:spPr>
          <a:xfrm>
            <a:off x="4133850" y="2681913"/>
            <a:ext cx="6854874" cy="923330"/>
          </a:xfrm>
          <a:prstGeom prst="rect">
            <a:avLst/>
          </a:prstGeom>
          <a:solidFill>
            <a:schemeClr val="accent1">
              <a:lumMod val="40000"/>
              <a:lumOff val="60000"/>
            </a:schemeClr>
          </a:solidFill>
          <a:ln w="19050">
            <a:solidFill>
              <a:schemeClr val="tx1"/>
            </a:solidFill>
          </a:ln>
        </p:spPr>
        <p:txBody>
          <a:bodyPr wrap="square" rtlCol="0">
            <a:spAutoFit/>
          </a:bodyPr>
          <a:lstStyle/>
          <a:p>
            <a:pPr marL="285750" indent="-285750">
              <a:buFont typeface="Arial" panose="020B0604020202020204" pitchFamily="34" charset="0"/>
              <a:buChar char="•"/>
            </a:pPr>
            <a:r>
              <a:rPr lang="en-US" dirty="0"/>
              <a:t>Management is consistently and routinely informed of approach vectors applicable to the facility and supports implementation of measures to counter potential threats. </a:t>
            </a:r>
          </a:p>
        </p:txBody>
      </p:sp>
      <p:sp>
        <p:nvSpPr>
          <p:cNvPr id="10" name="TextBox 9">
            <a:extLst>
              <a:ext uri="{FF2B5EF4-FFF2-40B4-BE49-F238E27FC236}">
                <a16:creationId xmlns:a16="http://schemas.microsoft.com/office/drawing/2014/main" id="{ABAEEB78-E7A7-B8BC-5442-6AECB545BDED}"/>
              </a:ext>
            </a:extLst>
          </p:cNvPr>
          <p:cNvSpPr txBox="1"/>
          <p:nvPr/>
        </p:nvSpPr>
        <p:spPr>
          <a:xfrm>
            <a:off x="4133850" y="3863013"/>
            <a:ext cx="6854874" cy="1200329"/>
          </a:xfrm>
          <a:prstGeom prst="rect">
            <a:avLst/>
          </a:prstGeom>
          <a:solidFill>
            <a:schemeClr val="accent1">
              <a:lumMod val="40000"/>
              <a:lumOff val="60000"/>
            </a:schemeClr>
          </a:solidFill>
          <a:ln w="19050">
            <a:solidFill>
              <a:schemeClr val="tx1"/>
            </a:solidFill>
          </a:ln>
        </p:spPr>
        <p:txBody>
          <a:bodyPr wrap="square" rtlCol="0">
            <a:spAutoFit/>
          </a:bodyPr>
          <a:lstStyle/>
          <a:p>
            <a:r>
              <a:rPr lang="en-US" dirty="0"/>
              <a:t>Use these roadmap items to develop sections that specifically speak to these capabilities. For this instance, work to get management’s agreement to include a periodic Threat Reporting meeting and include document it in the SPP.</a:t>
            </a:r>
          </a:p>
        </p:txBody>
      </p:sp>
    </p:spTree>
    <p:extLst>
      <p:ext uri="{BB962C8B-B14F-4D97-AF65-F5344CB8AC3E}">
        <p14:creationId xmlns:p14="http://schemas.microsoft.com/office/powerpoint/2010/main" val="259276550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par>
                                <p:cTn id="8" presetID="9" presetClass="emph" presetSubtype="0" nodeType="withEffect">
                                  <p:stCondLst>
                                    <p:cond delay="0"/>
                                  </p:stCondLst>
                                  <p:childTnLst>
                                    <p:set>
                                      <p:cBhvr>
                                        <p:cTn id="9" dur="indefinite"/>
                                        <p:tgtEl>
                                          <p:spTgt spid="6"/>
                                        </p:tgtEl>
                                        <p:attrNameLst>
                                          <p:attrName>style.opacity</p:attrName>
                                        </p:attrNameLst>
                                      </p:cBhvr>
                                      <p:to>
                                        <p:strVal val="0.5"/>
                                      </p:to>
                                    </p:set>
                                    <p:animEffect filter="image" prLst="opacity: 0.5">
                                      <p:cBhvr rctx="IE">
                                        <p:cTn id="10" dur="indefinite"/>
                                        <p:tgtEl>
                                          <p:spTgt spid="6"/>
                                        </p:tgtEl>
                                      </p:cBhvr>
                                    </p:animEffec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34C175-7CF6-41B0-9544-08F9D71F29AA}"/>
              </a:ext>
            </a:extLst>
          </p:cNvPr>
          <p:cNvSpPr txBox="1"/>
          <p:nvPr/>
        </p:nvSpPr>
        <p:spPr>
          <a:xfrm>
            <a:off x="745410" y="2483448"/>
            <a:ext cx="4727343" cy="2308324"/>
          </a:xfrm>
          <a:prstGeom prst="rect">
            <a:avLst/>
          </a:prstGeom>
          <a:noFill/>
        </p:spPr>
        <p:txBody>
          <a:bodyPr wrap="square" rtlCol="0">
            <a:spAutoFit/>
          </a:bodyPr>
          <a:lstStyle/>
          <a:p>
            <a:pPr algn="just"/>
            <a:r>
              <a:rPr lang="en-US" dirty="0">
                <a:cs typeface="Times New Roman" panose="02020603050405020304" pitchFamily="18" charset="0"/>
              </a:rPr>
              <a:t>The Self-Inspection Handbook is also extremely useful and can be used to help build out the scope of required sections for your SPP.</a:t>
            </a:r>
          </a:p>
          <a:p>
            <a:pPr algn="just"/>
            <a:endParaRPr lang="en-US" dirty="0">
              <a:cs typeface="Times New Roman" panose="02020603050405020304" pitchFamily="18" charset="0"/>
            </a:endParaRPr>
          </a:p>
          <a:p>
            <a:pPr algn="just"/>
            <a:r>
              <a:rPr lang="en-US" dirty="0">
                <a:cs typeface="Times New Roman" panose="02020603050405020304" pitchFamily="18" charset="0"/>
              </a:rPr>
              <a:t>Matching corresponding sections to your SPP can enhance future Self-Inspections and ensures your program is hitting key points in ensuring security compliance.</a:t>
            </a:r>
          </a:p>
        </p:txBody>
      </p:sp>
      <p:sp>
        <p:nvSpPr>
          <p:cNvPr id="13" name="TextBox 12">
            <a:extLst>
              <a:ext uri="{FF2B5EF4-FFF2-40B4-BE49-F238E27FC236}">
                <a16:creationId xmlns:a16="http://schemas.microsoft.com/office/drawing/2014/main" id="{07E1A0BA-FF52-4DC6-A7BD-21E28AEA0517}"/>
              </a:ext>
            </a:extLst>
          </p:cNvPr>
          <p:cNvSpPr txBox="1"/>
          <p:nvPr/>
        </p:nvSpPr>
        <p:spPr>
          <a:xfrm>
            <a:off x="0" y="404782"/>
            <a:ext cx="12192000"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Creating Your Own SPP</a:t>
            </a:r>
          </a:p>
        </p:txBody>
      </p:sp>
      <p:pic>
        <p:nvPicPr>
          <p:cNvPr id="4" name="Picture 3" descr="Graphical user interface, website&#10;&#10;Description automatically generated">
            <a:extLst>
              <a:ext uri="{FF2B5EF4-FFF2-40B4-BE49-F238E27FC236}">
                <a16:creationId xmlns:a16="http://schemas.microsoft.com/office/drawing/2014/main" id="{6A872813-590E-E17C-50A8-0DF5197630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2522" y="604837"/>
            <a:ext cx="3885029" cy="5029200"/>
          </a:xfrm>
          <a:prstGeom prst="rect">
            <a:avLst/>
          </a:prstGeom>
          <a:ln w="19050">
            <a:solidFill>
              <a:schemeClr val="tx1"/>
            </a:solidFill>
          </a:ln>
        </p:spPr>
      </p:pic>
      <p:pic>
        <p:nvPicPr>
          <p:cNvPr id="6" name="Picture 5" descr="Graphical user interface, application&#10;&#10;Description automatically generated">
            <a:extLst>
              <a:ext uri="{FF2B5EF4-FFF2-40B4-BE49-F238E27FC236}">
                <a16:creationId xmlns:a16="http://schemas.microsoft.com/office/drawing/2014/main" id="{249E790E-A5B0-95EF-912E-4E184C9A9C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3291" y="1424018"/>
            <a:ext cx="3886204" cy="5029200"/>
          </a:xfrm>
          <a:prstGeom prst="rect">
            <a:avLst/>
          </a:prstGeom>
          <a:ln w="19050">
            <a:solidFill>
              <a:schemeClr val="tx1"/>
            </a:solidFill>
          </a:ln>
        </p:spPr>
      </p:pic>
      <p:pic>
        <p:nvPicPr>
          <p:cNvPr id="8" name="Picture 7" descr="A cat holding a sword&#10;&#10;Description automatically generated with low confidence">
            <a:extLst>
              <a:ext uri="{FF2B5EF4-FFF2-40B4-BE49-F238E27FC236}">
                <a16:creationId xmlns:a16="http://schemas.microsoft.com/office/drawing/2014/main" id="{6397A445-F86C-2223-CE70-D83D945538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7437" y="3429000"/>
            <a:ext cx="3830636" cy="4848225"/>
          </a:xfrm>
          <a:prstGeom prst="rect">
            <a:avLst/>
          </a:prstGeom>
        </p:spPr>
      </p:pic>
    </p:spTree>
    <p:extLst>
      <p:ext uri="{BB962C8B-B14F-4D97-AF65-F5344CB8AC3E}">
        <p14:creationId xmlns:p14="http://schemas.microsoft.com/office/powerpoint/2010/main" val="231002540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5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500" decel="50000" fill="hold">
                                          <p:stCondLst>
                                            <p:cond delay="0"/>
                                          </p:stCondLst>
                                        </p:cTn>
                                        <p:tgtEl>
                                          <p:spTgt spid="4"/>
                                        </p:tgtEl>
                                        <p:attrNameLst>
                                          <p:attrName>ppt_x</p:attrName>
                                          <p:attrName>ppt_y</p:attrName>
                                        </p:attrNameLst>
                                      </p:cBhvr>
                                    </p:animMotion>
                                    <p:animEffect transition="in" filter="fade">
                                      <p:cBhvr>
                                        <p:cTn id="9" dur="1500"/>
                                        <p:tgtEl>
                                          <p:spTgt spid="4"/>
                                        </p:tgtEl>
                                      </p:cBhvr>
                                    </p:animEffect>
                                  </p:childTnLst>
                                </p:cTn>
                              </p:par>
                              <p:par>
                                <p:cTn id="10" presetID="52" presetClass="entr" presetSubtype="0" fill="hold" nodeType="withEffect">
                                  <p:stCondLst>
                                    <p:cond delay="750"/>
                                  </p:stCondLst>
                                  <p:childTnLst>
                                    <p:set>
                                      <p:cBhvr>
                                        <p:cTn id="11" dur="1" fill="hold">
                                          <p:stCondLst>
                                            <p:cond delay="0"/>
                                          </p:stCondLst>
                                        </p:cTn>
                                        <p:tgtEl>
                                          <p:spTgt spid="6"/>
                                        </p:tgtEl>
                                        <p:attrNameLst>
                                          <p:attrName>style.visibility</p:attrName>
                                        </p:attrNameLst>
                                      </p:cBhvr>
                                      <p:to>
                                        <p:strVal val="visible"/>
                                      </p:to>
                                    </p:set>
                                    <p:animScale>
                                      <p:cBhvr>
                                        <p:cTn id="12" dur="1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500" decel="50000" fill="hold">
                                          <p:stCondLst>
                                            <p:cond delay="0"/>
                                          </p:stCondLst>
                                        </p:cTn>
                                        <p:tgtEl>
                                          <p:spTgt spid="6"/>
                                        </p:tgtEl>
                                        <p:attrNameLst>
                                          <p:attrName>ppt_x</p:attrName>
                                          <p:attrName>ppt_y</p:attrName>
                                        </p:attrNameLst>
                                      </p:cBhvr>
                                    </p:animMotion>
                                    <p:animEffect transition="in" filter="fade">
                                      <p:cBhvr>
                                        <p:cTn id="14" dur="1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900" decel="100000" fill="hold"/>
                                        <p:tgtEl>
                                          <p:spTgt spid="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7E1A0BA-FF52-4DC6-A7BD-21E28AEA0517}"/>
              </a:ext>
            </a:extLst>
          </p:cNvPr>
          <p:cNvSpPr txBox="1"/>
          <p:nvPr/>
        </p:nvSpPr>
        <p:spPr>
          <a:xfrm>
            <a:off x="0" y="404782"/>
            <a:ext cx="12192000"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Creating Your Own SPP - Templates</a:t>
            </a:r>
          </a:p>
        </p:txBody>
      </p:sp>
      <p:pic>
        <p:nvPicPr>
          <p:cNvPr id="3" name="Picture 2" descr="Text&#10;&#10;Description automatically generated">
            <a:extLst>
              <a:ext uri="{FF2B5EF4-FFF2-40B4-BE49-F238E27FC236}">
                <a16:creationId xmlns:a16="http://schemas.microsoft.com/office/drawing/2014/main" id="{D42A695F-4BF2-95A2-6386-A0899D2A80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515" y="1398896"/>
            <a:ext cx="3532914" cy="4572000"/>
          </a:xfrm>
          <a:prstGeom prst="rect">
            <a:avLst/>
          </a:prstGeom>
          <a:ln w="19050">
            <a:solidFill>
              <a:schemeClr val="tx1"/>
            </a:solidFill>
          </a:ln>
        </p:spPr>
      </p:pic>
      <p:pic>
        <p:nvPicPr>
          <p:cNvPr id="5" name="Picture 4" descr="Table&#10;&#10;Description automatically generated">
            <a:extLst>
              <a:ext uri="{FF2B5EF4-FFF2-40B4-BE49-F238E27FC236}">
                <a16:creationId xmlns:a16="http://schemas.microsoft.com/office/drawing/2014/main" id="{5BF3ABAC-CEB5-8FD3-AC10-0DA7BA63A4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9543" y="1398896"/>
            <a:ext cx="3532914" cy="4572000"/>
          </a:xfrm>
          <a:prstGeom prst="rect">
            <a:avLst/>
          </a:prstGeom>
          <a:ln w="19050">
            <a:solidFill>
              <a:schemeClr val="tx1"/>
            </a:solidFill>
          </a:ln>
        </p:spPr>
      </p:pic>
      <p:pic>
        <p:nvPicPr>
          <p:cNvPr id="7" name="Picture 6" descr="Graphical user interface, text, application, email&#10;&#10;Description automatically generated">
            <a:extLst>
              <a:ext uri="{FF2B5EF4-FFF2-40B4-BE49-F238E27FC236}">
                <a16:creationId xmlns:a16="http://schemas.microsoft.com/office/drawing/2014/main" id="{92DFBC88-5FAB-C550-B600-D69698DCF3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2571" y="1398896"/>
            <a:ext cx="3532914" cy="4572000"/>
          </a:xfrm>
          <a:prstGeom prst="rect">
            <a:avLst/>
          </a:prstGeom>
          <a:ln w="19050">
            <a:solidFill>
              <a:schemeClr val="tx1"/>
            </a:solidFill>
          </a:ln>
        </p:spPr>
      </p:pic>
    </p:spTree>
    <p:extLst>
      <p:ext uri="{BB962C8B-B14F-4D97-AF65-F5344CB8AC3E}">
        <p14:creationId xmlns:p14="http://schemas.microsoft.com/office/powerpoint/2010/main" val="3737592662"/>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D56C599-6C01-3DE6-7E9C-BA9B3BAC4ED7}"/>
              </a:ext>
            </a:extLst>
          </p:cNvPr>
          <p:cNvGrpSpPr/>
          <p:nvPr/>
        </p:nvGrpSpPr>
        <p:grpSpPr>
          <a:xfrm>
            <a:off x="0" y="1011185"/>
            <a:ext cx="12192000" cy="5846815"/>
            <a:chOff x="0" y="1011185"/>
            <a:chExt cx="12192000" cy="5846815"/>
          </a:xfrm>
        </p:grpSpPr>
        <p:pic>
          <p:nvPicPr>
            <p:cNvPr id="6" name="Picture 5" descr="A cat sitting in front of a blackboard&#10;&#10;Description automatically generated with medium confidence">
              <a:extLst>
                <a:ext uri="{FF2B5EF4-FFF2-40B4-BE49-F238E27FC236}">
                  <a16:creationId xmlns:a16="http://schemas.microsoft.com/office/drawing/2014/main" id="{4C87D80E-C0A8-ADC1-08DA-C2D7A0D08371}"/>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8107" b="14744"/>
            <a:stretch/>
          </p:blipFill>
          <p:spPr>
            <a:xfrm flipH="1">
              <a:off x="4625213" y="1011185"/>
              <a:ext cx="7566787" cy="5846815"/>
            </a:xfrm>
            <a:prstGeom prst="rect">
              <a:avLst/>
            </a:prstGeom>
          </p:spPr>
        </p:pic>
        <p:pic>
          <p:nvPicPr>
            <p:cNvPr id="7" name="Picture 6" descr="A cat sitting in front of a blackboard&#10;&#10;Description automatically generated with medium confidence">
              <a:extLst>
                <a:ext uri="{FF2B5EF4-FFF2-40B4-BE49-F238E27FC236}">
                  <a16:creationId xmlns:a16="http://schemas.microsoft.com/office/drawing/2014/main" id="{C765F996-D5EE-1475-DC2F-C05DC268F8B7}"/>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8107" b="14744"/>
            <a:stretch/>
          </p:blipFill>
          <p:spPr>
            <a:xfrm>
              <a:off x="0" y="1011185"/>
              <a:ext cx="7566787" cy="5846815"/>
            </a:xfrm>
            <a:prstGeom prst="rect">
              <a:avLst/>
            </a:prstGeom>
          </p:spPr>
        </p:pic>
        <p:pic>
          <p:nvPicPr>
            <p:cNvPr id="8" name="Picture 7" descr="A cat sitting in front of a blackboard&#10;&#10;Description automatically generated with medium confidence">
              <a:extLst>
                <a:ext uri="{FF2B5EF4-FFF2-40B4-BE49-F238E27FC236}">
                  <a16:creationId xmlns:a16="http://schemas.microsoft.com/office/drawing/2014/main" id="{1A8EB34F-831E-2755-A601-F7A747A562A1}"/>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6712" t="12515" b="25262"/>
            <a:stretch/>
          </p:blipFill>
          <p:spPr>
            <a:xfrm>
              <a:off x="1527620" y="1892969"/>
              <a:ext cx="9124338" cy="4267200"/>
            </a:xfrm>
            <a:prstGeom prst="rect">
              <a:avLst/>
            </a:prstGeom>
          </p:spPr>
        </p:pic>
      </p:grpSp>
      <p:sp>
        <p:nvSpPr>
          <p:cNvPr id="17" name="TextBox 16">
            <a:extLst>
              <a:ext uri="{FF2B5EF4-FFF2-40B4-BE49-F238E27FC236}">
                <a16:creationId xmlns:a16="http://schemas.microsoft.com/office/drawing/2014/main" id="{DC34C175-7CF6-41B0-9544-08F9D71F29AA}"/>
              </a:ext>
            </a:extLst>
          </p:cNvPr>
          <p:cNvSpPr txBox="1"/>
          <p:nvPr/>
        </p:nvSpPr>
        <p:spPr>
          <a:xfrm>
            <a:off x="2752708" y="2133743"/>
            <a:ext cx="7360284" cy="3785652"/>
          </a:xfrm>
          <a:prstGeom prst="rect">
            <a:avLst/>
          </a:prstGeom>
          <a:noFill/>
        </p:spPr>
        <p:txBody>
          <a:bodyPr wrap="square" rtlCol="0">
            <a:spAutoFit/>
          </a:bodyPr>
          <a:lstStyle/>
          <a:p>
            <a:r>
              <a:rPr lang="en-US" sz="2400" dirty="0">
                <a:solidFill>
                  <a:schemeClr val="bg1"/>
                </a:solidFill>
                <a:cs typeface="Times New Roman" panose="02020603050405020304" pitchFamily="18" charset="0"/>
              </a:rPr>
              <a:t>Standard Practice Procedures: Industrial Security</a:t>
            </a:r>
          </a:p>
          <a:p>
            <a:pPr marL="342900" indent="-342900">
              <a:buFont typeface="Wingdings" panose="05000000000000000000" pitchFamily="2" charset="2"/>
              <a:buChar char="v"/>
            </a:pPr>
            <a:r>
              <a:rPr lang="en-US" sz="2400" dirty="0">
                <a:solidFill>
                  <a:schemeClr val="bg1"/>
                </a:solidFill>
                <a:cs typeface="Times New Roman" panose="02020603050405020304" pitchFamily="18" charset="0"/>
              </a:rPr>
              <a:t>Section I. Classified &amp; Controlled Information</a:t>
            </a:r>
          </a:p>
          <a:p>
            <a:r>
              <a:rPr lang="en-US" sz="2400" dirty="0">
                <a:solidFill>
                  <a:schemeClr val="bg1"/>
                </a:solidFill>
                <a:cs typeface="Times New Roman" panose="02020603050405020304" pitchFamily="18" charset="0"/>
              </a:rPr>
              <a:t>   -Module: Threat Monitoring and Risk Assessment</a:t>
            </a:r>
          </a:p>
          <a:p>
            <a:r>
              <a:rPr lang="en-US" sz="2400" dirty="0">
                <a:solidFill>
                  <a:schemeClr val="bg1"/>
                </a:solidFill>
                <a:cs typeface="Times New Roman" panose="02020603050405020304" pitchFamily="18" charset="0"/>
              </a:rPr>
              <a:t>   -Module: Safeguarding</a:t>
            </a:r>
          </a:p>
          <a:p>
            <a:r>
              <a:rPr lang="en-US" sz="2400" dirty="0">
                <a:solidFill>
                  <a:schemeClr val="bg1"/>
                </a:solidFill>
                <a:cs typeface="Times New Roman" panose="02020603050405020304" pitchFamily="18" charset="0"/>
              </a:rPr>
              <a:t>   -Module: Classified Information Systems</a:t>
            </a:r>
          </a:p>
          <a:p>
            <a:r>
              <a:rPr lang="en-US" sz="2400" dirty="0">
                <a:solidFill>
                  <a:schemeClr val="bg1"/>
                </a:solidFill>
                <a:cs typeface="Times New Roman" panose="02020603050405020304" pitchFamily="18" charset="0"/>
              </a:rPr>
              <a:t>   -Module: Self-Inspection/Quality Assurance</a:t>
            </a:r>
          </a:p>
          <a:p>
            <a:r>
              <a:rPr lang="en-US" sz="2400" dirty="0">
                <a:solidFill>
                  <a:schemeClr val="bg1"/>
                </a:solidFill>
                <a:cs typeface="Times New Roman" panose="02020603050405020304" pitchFamily="18" charset="0"/>
              </a:rPr>
              <a:t>   -Module: Senior Management Integration</a:t>
            </a:r>
          </a:p>
          <a:p>
            <a:r>
              <a:rPr lang="en-US" sz="2400" dirty="0">
                <a:solidFill>
                  <a:schemeClr val="bg1"/>
                </a:solidFill>
                <a:cs typeface="Times New Roman" panose="02020603050405020304" pitchFamily="18" charset="0"/>
              </a:rPr>
              <a:t>   -Module: Position-Specific Threat Training Requirements</a:t>
            </a:r>
          </a:p>
          <a:p>
            <a:pPr marL="342900" indent="-342900">
              <a:buFont typeface="Wingdings" panose="05000000000000000000" pitchFamily="2" charset="2"/>
              <a:buChar char="v"/>
            </a:pPr>
            <a:r>
              <a:rPr lang="en-US" sz="2400" dirty="0">
                <a:solidFill>
                  <a:schemeClr val="bg1"/>
                </a:solidFill>
                <a:cs typeface="Times New Roman" panose="02020603050405020304" pitchFamily="18" charset="0"/>
              </a:rPr>
              <a:t>Section II. Insider Threat</a:t>
            </a:r>
          </a:p>
          <a:p>
            <a:pPr marL="342900" indent="-342900">
              <a:buFont typeface="Wingdings" panose="05000000000000000000" pitchFamily="2" charset="2"/>
              <a:buChar char="v"/>
            </a:pPr>
            <a:r>
              <a:rPr lang="en-US" sz="2400" dirty="0">
                <a:solidFill>
                  <a:schemeClr val="bg1"/>
                </a:solidFill>
                <a:cs typeface="Times New Roman" panose="02020603050405020304" pitchFamily="18" charset="0"/>
              </a:rPr>
              <a:t>Section III. OPSEC</a:t>
            </a:r>
          </a:p>
        </p:txBody>
      </p:sp>
      <p:sp>
        <p:nvSpPr>
          <p:cNvPr id="13" name="TextBox 12">
            <a:extLst>
              <a:ext uri="{FF2B5EF4-FFF2-40B4-BE49-F238E27FC236}">
                <a16:creationId xmlns:a16="http://schemas.microsoft.com/office/drawing/2014/main" id="{07E1A0BA-FF52-4DC6-A7BD-21E28AEA0517}"/>
              </a:ext>
            </a:extLst>
          </p:cNvPr>
          <p:cNvSpPr txBox="1"/>
          <p:nvPr/>
        </p:nvSpPr>
        <p:spPr>
          <a:xfrm>
            <a:off x="0" y="404782"/>
            <a:ext cx="12192000"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My SPP (In Development)</a:t>
            </a:r>
          </a:p>
        </p:txBody>
      </p:sp>
    </p:spTree>
    <p:extLst>
      <p:ext uri="{BB962C8B-B14F-4D97-AF65-F5344CB8AC3E}">
        <p14:creationId xmlns:p14="http://schemas.microsoft.com/office/powerpoint/2010/main" val="154359887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Effect transition="in" filter="wipe(left)">
                                      <p:cBhvr>
                                        <p:cTn id="11" dur="500"/>
                                        <p:tgtEl>
                                          <p:spTgt spid="17">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wipe(left)">
                                      <p:cBhvr>
                                        <p:cTn id="15" dur="500"/>
                                        <p:tgtEl>
                                          <p:spTgt spid="17">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Effect transition="in" filter="wipe(left)">
                                      <p:cBhvr>
                                        <p:cTn id="19" dur="500"/>
                                        <p:tgtEl>
                                          <p:spTgt spid="17">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animEffect transition="in" filter="wipe(left)">
                                      <p:cBhvr>
                                        <p:cTn id="23" dur="500"/>
                                        <p:tgtEl>
                                          <p:spTgt spid="17">
                                            <p:txEl>
                                              <p:pRg st="4" end="4"/>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7">
                                            <p:txEl>
                                              <p:pRg st="5" end="5"/>
                                            </p:txEl>
                                          </p:spTgt>
                                        </p:tgtEl>
                                        <p:attrNameLst>
                                          <p:attrName>style.visibility</p:attrName>
                                        </p:attrNameLst>
                                      </p:cBhvr>
                                      <p:to>
                                        <p:strVal val="visible"/>
                                      </p:to>
                                    </p:set>
                                    <p:animEffect transition="in" filter="wipe(left)">
                                      <p:cBhvr>
                                        <p:cTn id="27" dur="500"/>
                                        <p:tgtEl>
                                          <p:spTgt spid="17">
                                            <p:txEl>
                                              <p:pRg st="5" end="5"/>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7">
                                            <p:txEl>
                                              <p:pRg st="6" end="6"/>
                                            </p:txEl>
                                          </p:spTgt>
                                        </p:tgtEl>
                                        <p:attrNameLst>
                                          <p:attrName>style.visibility</p:attrName>
                                        </p:attrNameLst>
                                      </p:cBhvr>
                                      <p:to>
                                        <p:strVal val="visible"/>
                                      </p:to>
                                    </p:set>
                                    <p:animEffect transition="in" filter="wipe(left)">
                                      <p:cBhvr>
                                        <p:cTn id="31" dur="500"/>
                                        <p:tgtEl>
                                          <p:spTgt spid="17">
                                            <p:txEl>
                                              <p:pRg st="6" end="6"/>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7">
                                            <p:txEl>
                                              <p:pRg st="7" end="7"/>
                                            </p:txEl>
                                          </p:spTgt>
                                        </p:tgtEl>
                                        <p:attrNameLst>
                                          <p:attrName>style.visibility</p:attrName>
                                        </p:attrNameLst>
                                      </p:cBhvr>
                                      <p:to>
                                        <p:strVal val="visible"/>
                                      </p:to>
                                    </p:set>
                                    <p:animEffect transition="in" filter="wipe(left)">
                                      <p:cBhvr>
                                        <p:cTn id="35" dur="500"/>
                                        <p:tgtEl>
                                          <p:spTgt spid="17">
                                            <p:txEl>
                                              <p:pRg st="7" end="7"/>
                                            </p:txEl>
                                          </p:spTgt>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7">
                                            <p:txEl>
                                              <p:pRg st="8" end="8"/>
                                            </p:txEl>
                                          </p:spTgt>
                                        </p:tgtEl>
                                        <p:attrNameLst>
                                          <p:attrName>style.visibility</p:attrName>
                                        </p:attrNameLst>
                                      </p:cBhvr>
                                      <p:to>
                                        <p:strVal val="visible"/>
                                      </p:to>
                                    </p:set>
                                    <p:animEffect transition="in" filter="wipe(left)">
                                      <p:cBhvr>
                                        <p:cTn id="39" dur="500"/>
                                        <p:tgtEl>
                                          <p:spTgt spid="17">
                                            <p:txEl>
                                              <p:pRg st="8" end="8"/>
                                            </p:txEl>
                                          </p:spTgt>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7">
                                            <p:txEl>
                                              <p:pRg st="9" end="9"/>
                                            </p:txEl>
                                          </p:spTgt>
                                        </p:tgtEl>
                                        <p:attrNameLst>
                                          <p:attrName>style.visibility</p:attrName>
                                        </p:attrNameLst>
                                      </p:cBhvr>
                                      <p:to>
                                        <p:strVal val="visible"/>
                                      </p:to>
                                    </p:set>
                                    <p:animEffect transition="in" filter="wipe(left)">
                                      <p:cBhvr>
                                        <p:cTn id="43" dur="500"/>
                                        <p:tgtEl>
                                          <p:spTgt spid="1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schematic&#10;&#10;Description automatically generated">
            <a:extLst>
              <a:ext uri="{FF2B5EF4-FFF2-40B4-BE49-F238E27FC236}">
                <a16:creationId xmlns:a16="http://schemas.microsoft.com/office/drawing/2014/main" id="{EBD9011D-0383-89B9-2D07-82B08A3E306B}"/>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65105" y="735665"/>
            <a:ext cx="9461789" cy="6122335"/>
          </a:xfrm>
          <a:prstGeom prst="rect">
            <a:avLst/>
          </a:prstGeom>
          <a:ln w="19050">
            <a:noFill/>
          </a:ln>
        </p:spPr>
      </p:pic>
      <p:sp>
        <p:nvSpPr>
          <p:cNvPr id="10" name="TextBox 9">
            <a:extLst>
              <a:ext uri="{FF2B5EF4-FFF2-40B4-BE49-F238E27FC236}">
                <a16:creationId xmlns:a16="http://schemas.microsoft.com/office/drawing/2014/main" id="{15D81AFB-9175-B445-4714-C7C70C616291}"/>
              </a:ext>
            </a:extLst>
          </p:cNvPr>
          <p:cNvSpPr txBox="1"/>
          <p:nvPr/>
        </p:nvSpPr>
        <p:spPr>
          <a:xfrm>
            <a:off x="0" y="204727"/>
            <a:ext cx="12192000"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Personnel Clearance Processing Flowchart</a:t>
            </a:r>
          </a:p>
        </p:txBody>
      </p:sp>
    </p:spTree>
    <p:extLst>
      <p:ext uri="{BB962C8B-B14F-4D97-AF65-F5344CB8AC3E}">
        <p14:creationId xmlns:p14="http://schemas.microsoft.com/office/powerpoint/2010/main" val="598490702"/>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schematic&#10;&#10;Description automatically generated">
            <a:extLst>
              <a:ext uri="{FF2B5EF4-FFF2-40B4-BE49-F238E27FC236}">
                <a16:creationId xmlns:a16="http://schemas.microsoft.com/office/drawing/2014/main" id="{EBD9011D-0383-89B9-2D07-82B08A3E306B}"/>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37649" b="45714"/>
          <a:stretch/>
        </p:blipFill>
        <p:spPr>
          <a:xfrm>
            <a:off x="18593" y="0"/>
            <a:ext cx="12173407" cy="6858000"/>
          </a:xfrm>
          <a:prstGeom prst="rect">
            <a:avLst/>
          </a:prstGeom>
          <a:ln w="19050">
            <a:noFill/>
          </a:ln>
        </p:spPr>
      </p:pic>
    </p:spTree>
    <p:extLst>
      <p:ext uri="{BB962C8B-B14F-4D97-AF65-F5344CB8AC3E}">
        <p14:creationId xmlns:p14="http://schemas.microsoft.com/office/powerpoint/2010/main" val="2454961205"/>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schematic&#10;&#10;Description automatically generated">
            <a:extLst>
              <a:ext uri="{FF2B5EF4-FFF2-40B4-BE49-F238E27FC236}">
                <a16:creationId xmlns:a16="http://schemas.microsoft.com/office/drawing/2014/main" id="{EBD9011D-0383-89B9-2D07-82B08A3E306B}"/>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046" t="41860" r="28075"/>
          <a:stretch/>
        </p:blipFill>
        <p:spPr>
          <a:xfrm>
            <a:off x="0" y="0"/>
            <a:ext cx="12192000" cy="6858000"/>
          </a:xfrm>
          <a:prstGeom prst="rect">
            <a:avLst/>
          </a:prstGeom>
          <a:ln w="19050">
            <a:noFill/>
          </a:ln>
        </p:spPr>
      </p:pic>
    </p:spTree>
    <p:extLst>
      <p:ext uri="{BB962C8B-B14F-4D97-AF65-F5344CB8AC3E}">
        <p14:creationId xmlns:p14="http://schemas.microsoft.com/office/powerpoint/2010/main" val="2288663902"/>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schematic&#10;&#10;Description automatically generated">
            <a:extLst>
              <a:ext uri="{FF2B5EF4-FFF2-40B4-BE49-F238E27FC236}">
                <a16:creationId xmlns:a16="http://schemas.microsoft.com/office/drawing/2014/main" id="{EBD9011D-0383-89B9-2D07-82B08A3E306B}"/>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41213" t="1" r="-3912" b="45493"/>
          <a:stretch/>
        </p:blipFill>
        <p:spPr>
          <a:xfrm>
            <a:off x="0" y="0"/>
            <a:ext cx="12192000" cy="6858000"/>
          </a:xfrm>
          <a:prstGeom prst="rect">
            <a:avLst/>
          </a:prstGeom>
          <a:ln w="19050">
            <a:noFill/>
          </a:ln>
        </p:spPr>
      </p:pic>
    </p:spTree>
    <p:extLst>
      <p:ext uri="{BB962C8B-B14F-4D97-AF65-F5344CB8AC3E}">
        <p14:creationId xmlns:p14="http://schemas.microsoft.com/office/powerpoint/2010/main" val="1616604673"/>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7E1A0BA-FF52-4DC6-A7BD-21E28AEA0517}"/>
              </a:ext>
            </a:extLst>
          </p:cNvPr>
          <p:cNvSpPr txBox="1"/>
          <p:nvPr/>
        </p:nvSpPr>
        <p:spPr>
          <a:xfrm>
            <a:off x="0" y="404782"/>
            <a:ext cx="12192000"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Current Requirements</a:t>
            </a:r>
          </a:p>
        </p:txBody>
      </p:sp>
      <p:grpSp>
        <p:nvGrpSpPr>
          <p:cNvPr id="10" name="Group 9">
            <a:extLst>
              <a:ext uri="{FF2B5EF4-FFF2-40B4-BE49-F238E27FC236}">
                <a16:creationId xmlns:a16="http://schemas.microsoft.com/office/drawing/2014/main" id="{B06CE340-8412-8478-E394-CF2D79551803}"/>
              </a:ext>
            </a:extLst>
          </p:cNvPr>
          <p:cNvGrpSpPr/>
          <p:nvPr/>
        </p:nvGrpSpPr>
        <p:grpSpPr>
          <a:xfrm>
            <a:off x="-152400" y="1850941"/>
            <a:ext cx="10522451" cy="5394960"/>
            <a:chOff x="0" y="1812841"/>
            <a:chExt cx="10522451" cy="5394960"/>
          </a:xfrm>
        </p:grpSpPr>
        <p:pic>
          <p:nvPicPr>
            <p:cNvPr id="7" name="Picture 6" descr="A picture containing cat, mammal, domestic cat, staring&#10;&#10;Description automatically generated">
              <a:extLst>
                <a:ext uri="{FF2B5EF4-FFF2-40B4-BE49-F238E27FC236}">
                  <a16:creationId xmlns:a16="http://schemas.microsoft.com/office/drawing/2014/main" id="{7565109F-CC56-FDC2-E3B9-BB1193A3EF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12841"/>
              <a:ext cx="3238637" cy="5394960"/>
            </a:xfrm>
            <a:prstGeom prst="rect">
              <a:avLst/>
            </a:prstGeom>
          </p:spPr>
        </p:pic>
        <p:sp>
          <p:nvSpPr>
            <p:cNvPr id="17" name="TextBox 16">
              <a:extLst>
                <a:ext uri="{FF2B5EF4-FFF2-40B4-BE49-F238E27FC236}">
                  <a16:creationId xmlns:a16="http://schemas.microsoft.com/office/drawing/2014/main" id="{DC34C175-7CF6-41B0-9544-08F9D71F29AA}"/>
                </a:ext>
              </a:extLst>
            </p:cNvPr>
            <p:cNvSpPr txBox="1"/>
            <p:nvPr/>
          </p:nvSpPr>
          <p:spPr>
            <a:xfrm>
              <a:off x="2154028" y="2105628"/>
              <a:ext cx="8368423" cy="2554545"/>
            </a:xfrm>
            <a:prstGeom prst="rect">
              <a:avLst/>
            </a:prstGeom>
            <a:solidFill>
              <a:schemeClr val="accent1">
                <a:lumMod val="40000"/>
                <a:lumOff val="60000"/>
              </a:schemeClr>
            </a:solidFill>
            <a:ln w="19050">
              <a:solidFill>
                <a:schemeClr val="tx1"/>
              </a:solidFill>
            </a:ln>
          </p:spPr>
          <p:txBody>
            <a:bodyPr wrap="square" lIns="914400" rtlCol="0">
              <a:spAutoFit/>
            </a:bodyPr>
            <a:lstStyle/>
            <a:p>
              <a:pPr algn="just"/>
              <a:r>
                <a:rPr lang="en-US" sz="1600" dirty="0"/>
                <a:t>32 CFR 117.7(e) requires that contractors prepare written procedures when the CSA determines them to be necessary to reasonably exclude the possibility of loss or compromise of classified information, and in accordance with additional Cognizant Security Agency-provided guidance, as applicable.</a:t>
              </a:r>
            </a:p>
            <a:p>
              <a:endParaRPr lang="en-US" sz="1600" dirty="0"/>
            </a:p>
            <a:p>
              <a:r>
                <a:rPr lang="en-US" sz="1600" dirty="0"/>
                <a:t>ISL 2021-02 has identified that the Cognizant Security Agency (DCSA) requires contractors to have a written plan/standard practice procedures (SPP) in place for implementation of SEAD-3 reporting requirements. This written plan/SPP must be available for review during scheduled assessments. DCSA started incorporating the assessment of compliance with SEAD-3 reporting requirements on March 1, 2022.</a:t>
              </a:r>
            </a:p>
          </p:txBody>
        </p:sp>
        <p:pic>
          <p:nvPicPr>
            <p:cNvPr id="9" name="Picture 8">
              <a:extLst>
                <a:ext uri="{FF2B5EF4-FFF2-40B4-BE49-F238E27FC236}">
                  <a16:creationId xmlns:a16="http://schemas.microsoft.com/office/drawing/2014/main" id="{E14AAAE4-428A-CD79-EC5F-5AB34A13B203}"/>
                </a:ext>
              </a:extLst>
            </p:cNvPr>
            <p:cNvPicPr>
              <a:picLocks noChangeAspect="1"/>
            </p:cNvPicPr>
            <p:nvPr/>
          </p:nvPicPr>
          <p:blipFill rotWithShape="1">
            <a:blip r:embed="rId3">
              <a:extLst>
                <a:ext uri="{28A0092B-C50C-407E-A947-70E740481C1C}">
                  <a14:useLocalDpi xmlns:a14="http://schemas.microsoft.com/office/drawing/2010/main" val="0"/>
                </a:ext>
              </a:extLst>
            </a:blip>
            <a:srcRect l="53332" t="23049" r="11445" b="64291"/>
            <a:stretch/>
          </p:blipFill>
          <p:spPr>
            <a:xfrm>
              <a:off x="1669549" y="3049592"/>
              <a:ext cx="1221793" cy="731520"/>
            </a:xfrm>
            <a:prstGeom prst="rect">
              <a:avLst/>
            </a:prstGeom>
          </p:spPr>
        </p:pic>
      </p:grpSp>
    </p:spTree>
    <p:extLst>
      <p:ext uri="{BB962C8B-B14F-4D97-AF65-F5344CB8AC3E}">
        <p14:creationId xmlns:p14="http://schemas.microsoft.com/office/powerpoint/2010/main" val="224112024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ppt_x"/>
                                          </p:val>
                                        </p:tav>
                                        <p:tav tm="100000">
                                          <p:val>
                                            <p:strVal val="#ppt_x"/>
                                          </p:val>
                                        </p:tav>
                                      </p:tavLst>
                                    </p:anim>
                                    <p:anim calcmode="lin" valueType="num">
                                      <p:cBhvr additive="base">
                                        <p:cTn id="8" dur="1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7E1A0BA-FF52-4DC6-A7BD-21E28AEA0517}"/>
              </a:ext>
            </a:extLst>
          </p:cNvPr>
          <p:cNvSpPr txBox="1"/>
          <p:nvPr/>
        </p:nvSpPr>
        <p:spPr>
          <a:xfrm>
            <a:off x="0" y="204727"/>
            <a:ext cx="12192000"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Continuous Monitoring Flowchart</a:t>
            </a:r>
          </a:p>
        </p:txBody>
      </p:sp>
      <p:pic>
        <p:nvPicPr>
          <p:cNvPr id="4" name="Picture 3">
            <a:extLst>
              <a:ext uri="{FF2B5EF4-FFF2-40B4-BE49-F238E27FC236}">
                <a16:creationId xmlns:a16="http://schemas.microsoft.com/office/drawing/2014/main" id="{049A16ED-DDD1-D664-CC08-2BF6066B6D1C}"/>
              </a:ext>
            </a:extLst>
          </p:cNvPr>
          <p:cNvPicPr>
            <a:picLocks noChangeAspect="1"/>
          </p:cNvPicPr>
          <p:nvPr/>
        </p:nvPicPr>
        <p:blipFill>
          <a:blip r:embed="rId2"/>
          <a:stretch>
            <a:fillRect/>
          </a:stretch>
        </p:blipFill>
        <p:spPr>
          <a:xfrm>
            <a:off x="197099" y="692498"/>
            <a:ext cx="11797801" cy="5760720"/>
          </a:xfrm>
          <a:prstGeom prst="rect">
            <a:avLst/>
          </a:prstGeom>
        </p:spPr>
      </p:pic>
    </p:spTree>
    <p:extLst>
      <p:ext uri="{BB962C8B-B14F-4D97-AF65-F5344CB8AC3E}">
        <p14:creationId xmlns:p14="http://schemas.microsoft.com/office/powerpoint/2010/main" val="662847670"/>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9A16ED-DDD1-D664-CC08-2BF6066B6D1C}"/>
              </a:ext>
            </a:extLst>
          </p:cNvPr>
          <p:cNvPicPr>
            <a:picLocks noChangeAspect="1"/>
          </p:cNvPicPr>
          <p:nvPr/>
        </p:nvPicPr>
        <p:blipFill rotWithShape="1">
          <a:blip r:embed="rId2"/>
          <a:srcRect r="24818"/>
          <a:stretch/>
        </p:blipFill>
        <p:spPr>
          <a:xfrm>
            <a:off x="232003" y="-909668"/>
            <a:ext cx="11959997" cy="7767668"/>
          </a:xfrm>
          <a:prstGeom prst="rect">
            <a:avLst/>
          </a:prstGeom>
        </p:spPr>
      </p:pic>
    </p:spTree>
    <p:extLst>
      <p:ext uri="{BB962C8B-B14F-4D97-AF65-F5344CB8AC3E}">
        <p14:creationId xmlns:p14="http://schemas.microsoft.com/office/powerpoint/2010/main" val="1378071213"/>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9A16ED-DDD1-D664-CC08-2BF6066B6D1C}"/>
              </a:ext>
            </a:extLst>
          </p:cNvPr>
          <p:cNvPicPr>
            <a:picLocks noChangeAspect="1"/>
          </p:cNvPicPr>
          <p:nvPr/>
        </p:nvPicPr>
        <p:blipFill rotWithShape="1">
          <a:blip r:embed="rId2"/>
          <a:srcRect l="37920" t="-18976" r="-13102" b="18976"/>
          <a:stretch/>
        </p:blipFill>
        <p:spPr>
          <a:xfrm>
            <a:off x="232003" y="-909668"/>
            <a:ext cx="11959997" cy="7767668"/>
          </a:xfrm>
          <a:prstGeom prst="rect">
            <a:avLst/>
          </a:prstGeom>
        </p:spPr>
      </p:pic>
    </p:spTree>
    <p:extLst>
      <p:ext uri="{BB962C8B-B14F-4D97-AF65-F5344CB8AC3E}">
        <p14:creationId xmlns:p14="http://schemas.microsoft.com/office/powerpoint/2010/main" val="2058018449"/>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D26D2B-F397-9884-EF88-8EDA7BB53C62}"/>
              </a:ext>
            </a:extLst>
          </p:cNvPr>
          <p:cNvPicPr>
            <a:picLocks noChangeAspect="1"/>
          </p:cNvPicPr>
          <p:nvPr/>
        </p:nvPicPr>
        <p:blipFill>
          <a:blip r:embed="rId2"/>
          <a:stretch>
            <a:fillRect/>
          </a:stretch>
        </p:blipFill>
        <p:spPr>
          <a:xfrm>
            <a:off x="6090456" y="2085055"/>
            <a:ext cx="4572000" cy="6858000"/>
          </a:xfrm>
          <a:prstGeom prst="rect">
            <a:avLst/>
          </a:prstGeom>
        </p:spPr>
      </p:pic>
      <p:sp>
        <p:nvSpPr>
          <p:cNvPr id="17" name="TextBox 16">
            <a:extLst>
              <a:ext uri="{FF2B5EF4-FFF2-40B4-BE49-F238E27FC236}">
                <a16:creationId xmlns:a16="http://schemas.microsoft.com/office/drawing/2014/main" id="{DC34C175-7CF6-41B0-9544-08F9D71F29AA}"/>
              </a:ext>
            </a:extLst>
          </p:cNvPr>
          <p:cNvSpPr txBox="1"/>
          <p:nvPr/>
        </p:nvSpPr>
        <p:spPr>
          <a:xfrm>
            <a:off x="304796" y="1678381"/>
            <a:ext cx="5103092" cy="4524315"/>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Remember, once it is in writing, your SPP must be followed.</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Placing too many requirements in your program, or having unrealistic restrictions on task completion timelines, can lead to serious headaches.</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Establishing ‘wiggle room’ where appropriate allows you additional flexibility when you need it (e.g., complete task within ‘x’ days as opposed to must be completed immediately).</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Beware ambivalence in your plans. Not clearly defining requirements can lead to inconsistencies, such as listing something as a ‘Best Practice’ but not actually requiring it.</a:t>
            </a:r>
          </a:p>
        </p:txBody>
      </p:sp>
      <p:sp>
        <p:nvSpPr>
          <p:cNvPr id="13" name="TextBox 12">
            <a:extLst>
              <a:ext uri="{FF2B5EF4-FFF2-40B4-BE49-F238E27FC236}">
                <a16:creationId xmlns:a16="http://schemas.microsoft.com/office/drawing/2014/main" id="{07E1A0BA-FF52-4DC6-A7BD-21E28AEA0517}"/>
              </a:ext>
            </a:extLst>
          </p:cNvPr>
          <p:cNvSpPr txBox="1"/>
          <p:nvPr/>
        </p:nvSpPr>
        <p:spPr>
          <a:xfrm>
            <a:off x="0" y="404782"/>
            <a:ext cx="12192000"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Creating Your Own SPP – Final Thoughts</a:t>
            </a:r>
          </a:p>
        </p:txBody>
      </p:sp>
      <p:pic>
        <p:nvPicPr>
          <p:cNvPr id="3" name="Picture 2" descr="Graphical user interface, text, application, email&#10;&#10;Description automatically generated">
            <a:extLst>
              <a:ext uri="{FF2B5EF4-FFF2-40B4-BE49-F238E27FC236}">
                <a16:creationId xmlns:a16="http://schemas.microsoft.com/office/drawing/2014/main" id="{79F9A733-B2B2-A15C-89CF-9EA8A8D2CC76}"/>
              </a:ext>
            </a:extLst>
          </p:cNvPr>
          <p:cNvPicPr>
            <a:picLocks noChangeAspect="1"/>
          </p:cNvPicPr>
          <p:nvPr/>
        </p:nvPicPr>
        <p:blipFill rotWithShape="1">
          <a:blip r:embed="rId3">
            <a:extLst>
              <a:ext uri="{28A0092B-C50C-407E-A947-70E740481C1C}">
                <a14:useLocalDpi xmlns:a14="http://schemas.microsoft.com/office/drawing/2010/main" val="0"/>
              </a:ext>
            </a:extLst>
          </a:blip>
          <a:srcRect r="5595"/>
          <a:stretch/>
        </p:blipFill>
        <p:spPr>
          <a:xfrm>
            <a:off x="5547812" y="2085055"/>
            <a:ext cx="6339392" cy="1514475"/>
          </a:xfrm>
          <a:prstGeom prst="rect">
            <a:avLst/>
          </a:prstGeom>
          <a:ln w="19050">
            <a:solidFill>
              <a:schemeClr val="tx1"/>
            </a:solidFill>
          </a:ln>
        </p:spPr>
      </p:pic>
    </p:spTree>
    <p:extLst>
      <p:ext uri="{BB962C8B-B14F-4D97-AF65-F5344CB8AC3E}">
        <p14:creationId xmlns:p14="http://schemas.microsoft.com/office/powerpoint/2010/main" val="422320486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xit" presetSubtype="4" fill="hold" nodeType="afterEffect">
                                  <p:stCondLst>
                                    <p:cond delay="0"/>
                                  </p:stCondLst>
                                  <p:childTnLst>
                                    <p:anim calcmode="lin" valueType="num">
                                      <p:cBhvr additive="base">
                                        <p:cTn id="11" dur="1250"/>
                                        <p:tgtEl>
                                          <p:spTgt spid="4"/>
                                        </p:tgtEl>
                                        <p:attrNameLst>
                                          <p:attrName>ppt_x</p:attrName>
                                        </p:attrNameLst>
                                      </p:cBhvr>
                                      <p:tavLst>
                                        <p:tav tm="0">
                                          <p:val>
                                            <p:strVal val="ppt_x"/>
                                          </p:val>
                                        </p:tav>
                                        <p:tav tm="100000">
                                          <p:val>
                                            <p:strVal val="ppt_x"/>
                                          </p:val>
                                        </p:tav>
                                      </p:tavLst>
                                    </p:anim>
                                    <p:anim calcmode="lin" valueType="num">
                                      <p:cBhvr additive="base">
                                        <p:cTn id="12" dur="1250"/>
                                        <p:tgtEl>
                                          <p:spTgt spid="4"/>
                                        </p:tgtEl>
                                        <p:attrNameLst>
                                          <p:attrName>ppt_y</p:attrName>
                                        </p:attrNameLst>
                                      </p:cBhvr>
                                      <p:tavLst>
                                        <p:tav tm="0">
                                          <p:val>
                                            <p:strVal val="ppt_y"/>
                                          </p:val>
                                        </p:tav>
                                        <p:tav tm="100000">
                                          <p:val>
                                            <p:strVal val="1+ppt_h/2"/>
                                          </p:val>
                                        </p:tav>
                                      </p:tavLst>
                                    </p:anim>
                                    <p:set>
                                      <p:cBhvr>
                                        <p:cTn id="13" dur="1" fill="hold">
                                          <p:stCondLst>
                                            <p:cond delay="1249"/>
                                          </p:stCondLst>
                                        </p:cTn>
                                        <p:tgtEl>
                                          <p:spTgt spid="4"/>
                                        </p:tgtEl>
                                        <p:attrNameLst>
                                          <p:attrName>style.visibility</p:attrName>
                                        </p:attrNameLst>
                                      </p:cBhvr>
                                      <p:to>
                                        <p:strVal val="hidden"/>
                                      </p:to>
                                    </p:set>
                                  </p:childTnLst>
                                </p:cTn>
                              </p:par>
                              <p:par>
                                <p:cTn id="14" presetID="2" presetClass="exit" presetSubtype="4" fill="hold" nodeType="withEffect">
                                  <p:stCondLst>
                                    <p:cond delay="0"/>
                                  </p:stCondLst>
                                  <p:childTnLst>
                                    <p:anim calcmode="lin" valueType="num">
                                      <p:cBhvr additive="base">
                                        <p:cTn id="15" dur="1250"/>
                                        <p:tgtEl>
                                          <p:spTgt spid="3"/>
                                        </p:tgtEl>
                                        <p:attrNameLst>
                                          <p:attrName>ppt_x</p:attrName>
                                        </p:attrNameLst>
                                      </p:cBhvr>
                                      <p:tavLst>
                                        <p:tav tm="0">
                                          <p:val>
                                            <p:strVal val="ppt_x"/>
                                          </p:val>
                                        </p:tav>
                                        <p:tav tm="100000">
                                          <p:val>
                                            <p:strVal val="ppt_x"/>
                                          </p:val>
                                        </p:tav>
                                      </p:tavLst>
                                    </p:anim>
                                    <p:anim calcmode="lin" valueType="num">
                                      <p:cBhvr additive="base">
                                        <p:cTn id="16" dur="1250"/>
                                        <p:tgtEl>
                                          <p:spTgt spid="3"/>
                                        </p:tgtEl>
                                        <p:attrNameLst>
                                          <p:attrName>ppt_y</p:attrName>
                                        </p:attrNameLst>
                                      </p:cBhvr>
                                      <p:tavLst>
                                        <p:tav tm="0">
                                          <p:val>
                                            <p:strVal val="ppt_y"/>
                                          </p:val>
                                        </p:tav>
                                        <p:tav tm="100000">
                                          <p:val>
                                            <p:strVal val="1+ppt_h/2"/>
                                          </p:val>
                                        </p:tav>
                                      </p:tavLst>
                                    </p:anim>
                                    <p:set>
                                      <p:cBhvr>
                                        <p:cTn id="17" dur="1" fill="hold">
                                          <p:stCondLst>
                                            <p:cond delay="12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7275934" y="2371214"/>
            <a:ext cx="4916066" cy="923330"/>
          </a:xfrm>
          <a:prstGeom prst="rect">
            <a:avLst/>
          </a:prstGeom>
          <a:noFill/>
          <a:ln>
            <a:noFill/>
          </a:ln>
        </p:spPr>
        <p:txBody>
          <a:bodyPr wrap="square" rtlCol="0">
            <a:spAutoFit/>
          </a:bodyPr>
          <a:lstStyle/>
          <a:p>
            <a:pPr algn="ctr"/>
            <a:r>
              <a:rPr lang="en-US" sz="5400" b="1" dirty="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Questions?</a:t>
            </a:r>
          </a:p>
        </p:txBody>
      </p:sp>
      <p:sp>
        <p:nvSpPr>
          <p:cNvPr id="3" name="TextBox 2">
            <a:extLst>
              <a:ext uri="{FF2B5EF4-FFF2-40B4-BE49-F238E27FC236}">
                <a16:creationId xmlns:a16="http://schemas.microsoft.com/office/drawing/2014/main" id="{FEC72804-4AE1-48F7-A42B-0562EDB280FC}"/>
              </a:ext>
            </a:extLst>
          </p:cNvPr>
          <p:cNvSpPr txBox="1"/>
          <p:nvPr/>
        </p:nvSpPr>
        <p:spPr>
          <a:xfrm>
            <a:off x="7275934" y="5138633"/>
            <a:ext cx="5059680" cy="1384995"/>
          </a:xfrm>
          <a:prstGeom prst="rect">
            <a:avLst/>
          </a:prstGeom>
          <a:noFill/>
          <a:ln>
            <a:noFill/>
          </a:ln>
        </p:spPr>
        <p:txBody>
          <a:bodyPr wrap="square" rtlCol="0">
            <a:spAutoFit/>
          </a:bodyPr>
          <a:lstStyle/>
          <a:p>
            <a:pPr algn="ctr"/>
            <a:r>
              <a:rPr lang="en-US" sz="2400" b="1" dirty="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Will McEllen, SAPPC, ISP</a:t>
            </a:r>
          </a:p>
          <a:p>
            <a:pPr algn="ctr"/>
            <a:r>
              <a:rPr lang="en-US" sz="2400" b="1" dirty="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Armiger, LLC.</a:t>
            </a:r>
          </a:p>
          <a:p>
            <a:pPr algn="ctr"/>
            <a:r>
              <a:rPr lang="en-US" b="1" dirty="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Industrial Security Consulting and Support</a:t>
            </a:r>
          </a:p>
          <a:p>
            <a:pPr algn="ctr"/>
            <a:r>
              <a:rPr lang="en-US" b="1" dirty="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will.mcellen@armigerllc.com</a:t>
            </a:r>
          </a:p>
        </p:txBody>
      </p:sp>
      <p:pic>
        <p:nvPicPr>
          <p:cNvPr id="7" name="Picture 6">
            <a:extLst>
              <a:ext uri="{FF2B5EF4-FFF2-40B4-BE49-F238E27FC236}">
                <a16:creationId xmlns:a16="http://schemas.microsoft.com/office/drawing/2014/main" id="{2D52C866-21A7-4456-A7F9-7CB5C86A5777}"/>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b="3752"/>
          <a:stretch/>
        </p:blipFill>
        <p:spPr>
          <a:xfrm>
            <a:off x="8735114" y="3953693"/>
            <a:ext cx="2141321" cy="2904307"/>
          </a:xfrm>
          <a:prstGeom prst="rect">
            <a:avLst/>
          </a:prstGeom>
        </p:spPr>
      </p:pic>
      <p:pic>
        <p:nvPicPr>
          <p:cNvPr id="5" name="Picture 4" descr="Diagram, venn diagram&#10;&#10;Description automatically generated">
            <a:extLst>
              <a:ext uri="{FF2B5EF4-FFF2-40B4-BE49-F238E27FC236}">
                <a16:creationId xmlns:a16="http://schemas.microsoft.com/office/drawing/2014/main" id="{763318D6-FF67-57D7-A6AF-885B6EF6F26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0650" y="830774"/>
            <a:ext cx="5522573" cy="5184162"/>
          </a:xfrm>
          <a:prstGeom prst="rect">
            <a:avLst/>
          </a:prstGeom>
        </p:spPr>
      </p:pic>
    </p:spTree>
    <p:extLst>
      <p:ext uri="{BB962C8B-B14F-4D97-AF65-F5344CB8AC3E}">
        <p14:creationId xmlns:p14="http://schemas.microsoft.com/office/powerpoint/2010/main" val="351338590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34C175-7CF6-41B0-9544-08F9D71F29AA}"/>
              </a:ext>
            </a:extLst>
          </p:cNvPr>
          <p:cNvSpPr txBox="1"/>
          <p:nvPr/>
        </p:nvSpPr>
        <p:spPr>
          <a:xfrm>
            <a:off x="714375" y="1565137"/>
            <a:ext cx="10858500" cy="4031873"/>
          </a:xfrm>
          <a:prstGeom prst="rect">
            <a:avLst/>
          </a:prstGeom>
          <a:noFill/>
        </p:spPr>
        <p:txBody>
          <a:bodyPr wrap="square" rtlCol="0">
            <a:spAutoFit/>
          </a:bodyPr>
          <a:lstStyle/>
          <a:p>
            <a:pPr algn="just"/>
            <a:r>
              <a:rPr lang="en-US" sz="1600" dirty="0"/>
              <a:t>ISL 2021-02 requires that the contractor's SPP will, at a minimum, establish the necessary processes and procedures to inform their cleared contractor personnel on reporting requirements related to SEAD-3 and the requirements for adverse information reporting as directed by the NISPOM rule at section 117.8(c)(1).</a:t>
            </a:r>
          </a:p>
          <a:p>
            <a:pPr algn="just"/>
            <a:endParaRPr lang="en-US" sz="1600" dirty="0"/>
          </a:p>
          <a:p>
            <a:pPr algn="just"/>
            <a:r>
              <a:rPr lang="en-US" sz="1600" dirty="0"/>
              <a:t>The SPP will also include processes and procedures that address:</a:t>
            </a:r>
          </a:p>
          <a:p>
            <a:pPr algn="just"/>
            <a:endParaRPr lang="en-US" sz="1600" dirty="0"/>
          </a:p>
          <a:p>
            <a:pPr algn="just"/>
            <a:r>
              <a:rPr lang="en-US" sz="1600" dirty="0"/>
              <a:t>How the contractor receives, processes, and manages the required reports from covered individuals as identified in this ISL.</a:t>
            </a:r>
          </a:p>
          <a:p>
            <a:pPr algn="just"/>
            <a:endParaRPr lang="en-US" sz="1600" dirty="0"/>
          </a:p>
          <a:p>
            <a:pPr algn="just"/>
            <a:r>
              <a:rPr lang="en-US" sz="1600" dirty="0"/>
              <a:t>How these processes and procedures are to be implemented within the cleared contractor facility.</a:t>
            </a:r>
          </a:p>
          <a:p>
            <a:pPr algn="just"/>
            <a:endParaRPr lang="en-US" sz="1600" dirty="0"/>
          </a:p>
          <a:p>
            <a:pPr algn="just"/>
            <a:r>
              <a:rPr lang="en-US" sz="1600" dirty="0"/>
              <a:t>How a covered individual will alert the cleared contractor (FSO or assigned designee) of the reportable actions concerning other covered individuals. (SEAD-3, F.3.)</a:t>
            </a:r>
          </a:p>
          <a:p>
            <a:pPr algn="just"/>
            <a:endParaRPr lang="en-US" sz="1600" dirty="0"/>
          </a:p>
          <a:p>
            <a:pPr algn="just"/>
            <a:r>
              <a:rPr lang="en-US" sz="1600" dirty="0"/>
              <a:t>Unofficial Foreign Travel reporting should also be added to the SPP. The DoD has amended 32 CFR Part 117, to extend the compliance date solely for reporting and pre-approval of unofficial foreign travel as prescribed in SEAD-3. The reporting of the foreign travel component of SEAD-3 will begin August 24, 2022.</a:t>
            </a:r>
          </a:p>
        </p:txBody>
      </p:sp>
      <p:sp>
        <p:nvSpPr>
          <p:cNvPr id="13" name="TextBox 12">
            <a:extLst>
              <a:ext uri="{FF2B5EF4-FFF2-40B4-BE49-F238E27FC236}">
                <a16:creationId xmlns:a16="http://schemas.microsoft.com/office/drawing/2014/main" id="{07E1A0BA-FF52-4DC6-A7BD-21E28AEA0517}"/>
              </a:ext>
            </a:extLst>
          </p:cNvPr>
          <p:cNvSpPr txBox="1"/>
          <p:nvPr/>
        </p:nvSpPr>
        <p:spPr>
          <a:xfrm>
            <a:off x="0" y="404782"/>
            <a:ext cx="12192000"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Current Requirements</a:t>
            </a:r>
          </a:p>
        </p:txBody>
      </p:sp>
    </p:spTree>
    <p:extLst>
      <p:ext uri="{BB962C8B-B14F-4D97-AF65-F5344CB8AC3E}">
        <p14:creationId xmlns:p14="http://schemas.microsoft.com/office/powerpoint/2010/main" val="396376892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10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anim calcmode="lin" valueType="num">
                                      <p:cBhvr additive="base">
                                        <p:cTn id="12" dur="1000" fill="hold"/>
                                        <p:tgtEl>
                                          <p:spTgt spid="17">
                                            <p:txEl>
                                              <p:pRg st="2" end="2"/>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17">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17">
                                            <p:txEl>
                                              <p:pRg st="4" end="4"/>
                                            </p:txEl>
                                          </p:spTgt>
                                        </p:tgtEl>
                                        <p:attrNameLst>
                                          <p:attrName>style.visibility</p:attrName>
                                        </p:attrNameLst>
                                      </p:cBhvr>
                                      <p:to>
                                        <p:strVal val="visible"/>
                                      </p:to>
                                    </p:set>
                                    <p:anim calcmode="lin" valueType="num">
                                      <p:cBhvr additive="base">
                                        <p:cTn id="17" dur="1000" fill="hold"/>
                                        <p:tgtEl>
                                          <p:spTgt spid="17">
                                            <p:txEl>
                                              <p:pRg st="4" end="4"/>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17">
                                            <p:txEl>
                                              <p:pRg st="4" end="4"/>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grpId="0" nodeType="afterEffect">
                                  <p:stCondLst>
                                    <p:cond delay="0"/>
                                  </p:stCondLst>
                                  <p:childTnLst>
                                    <p:set>
                                      <p:cBhvr>
                                        <p:cTn id="21" dur="1" fill="hold">
                                          <p:stCondLst>
                                            <p:cond delay="0"/>
                                          </p:stCondLst>
                                        </p:cTn>
                                        <p:tgtEl>
                                          <p:spTgt spid="17">
                                            <p:txEl>
                                              <p:pRg st="6" end="6"/>
                                            </p:txEl>
                                          </p:spTgt>
                                        </p:tgtEl>
                                        <p:attrNameLst>
                                          <p:attrName>style.visibility</p:attrName>
                                        </p:attrNameLst>
                                      </p:cBhvr>
                                      <p:to>
                                        <p:strVal val="visible"/>
                                      </p:to>
                                    </p:set>
                                    <p:anim calcmode="lin" valueType="num">
                                      <p:cBhvr additive="base">
                                        <p:cTn id="22" dur="1000" fill="hold"/>
                                        <p:tgtEl>
                                          <p:spTgt spid="17">
                                            <p:txEl>
                                              <p:pRg st="6" end="6"/>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17">
                                            <p:txEl>
                                              <p:pRg st="6" end="6"/>
                                            </p:txEl>
                                          </p:spTgt>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8" fill="hold" grpId="0" nodeType="afterEffect">
                                  <p:stCondLst>
                                    <p:cond delay="0"/>
                                  </p:stCondLst>
                                  <p:childTnLst>
                                    <p:set>
                                      <p:cBhvr>
                                        <p:cTn id="26" dur="1" fill="hold">
                                          <p:stCondLst>
                                            <p:cond delay="0"/>
                                          </p:stCondLst>
                                        </p:cTn>
                                        <p:tgtEl>
                                          <p:spTgt spid="17">
                                            <p:txEl>
                                              <p:pRg st="8" end="8"/>
                                            </p:txEl>
                                          </p:spTgt>
                                        </p:tgtEl>
                                        <p:attrNameLst>
                                          <p:attrName>style.visibility</p:attrName>
                                        </p:attrNameLst>
                                      </p:cBhvr>
                                      <p:to>
                                        <p:strVal val="visible"/>
                                      </p:to>
                                    </p:set>
                                    <p:anim calcmode="lin" valueType="num">
                                      <p:cBhvr additive="base">
                                        <p:cTn id="27" dur="1000" fill="hold"/>
                                        <p:tgtEl>
                                          <p:spTgt spid="17">
                                            <p:txEl>
                                              <p:pRg st="8" end="8"/>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17">
                                            <p:txEl>
                                              <p:pRg st="8" end="8"/>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8" fill="hold" grpId="0" nodeType="afterEffect">
                                  <p:stCondLst>
                                    <p:cond delay="0"/>
                                  </p:stCondLst>
                                  <p:childTnLst>
                                    <p:set>
                                      <p:cBhvr>
                                        <p:cTn id="31" dur="1" fill="hold">
                                          <p:stCondLst>
                                            <p:cond delay="0"/>
                                          </p:stCondLst>
                                        </p:cTn>
                                        <p:tgtEl>
                                          <p:spTgt spid="17">
                                            <p:txEl>
                                              <p:pRg st="10" end="10"/>
                                            </p:txEl>
                                          </p:spTgt>
                                        </p:tgtEl>
                                        <p:attrNameLst>
                                          <p:attrName>style.visibility</p:attrName>
                                        </p:attrNameLst>
                                      </p:cBhvr>
                                      <p:to>
                                        <p:strVal val="visible"/>
                                      </p:to>
                                    </p:set>
                                    <p:anim calcmode="lin" valueType="num">
                                      <p:cBhvr additive="base">
                                        <p:cTn id="32" dur="1000" fill="hold"/>
                                        <p:tgtEl>
                                          <p:spTgt spid="17">
                                            <p:txEl>
                                              <p:pRg st="10" end="10"/>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17">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34C175-7CF6-41B0-9544-08F9D71F29AA}"/>
              </a:ext>
            </a:extLst>
          </p:cNvPr>
          <p:cNvSpPr txBox="1"/>
          <p:nvPr/>
        </p:nvSpPr>
        <p:spPr>
          <a:xfrm>
            <a:off x="1425178" y="2227422"/>
            <a:ext cx="5274049" cy="3539430"/>
          </a:xfrm>
          <a:prstGeom prst="rect">
            <a:avLst/>
          </a:prstGeom>
          <a:noFill/>
        </p:spPr>
        <p:txBody>
          <a:bodyPr wrap="square" rtlCol="0">
            <a:spAutoFit/>
          </a:bodyPr>
          <a:lstStyle/>
          <a:p>
            <a:r>
              <a:rPr lang="en-US" sz="1600" dirty="0"/>
              <a:t>1. Purpose</a:t>
            </a:r>
          </a:p>
          <a:p>
            <a:r>
              <a:rPr lang="en-US" sz="1600" dirty="0"/>
              <a:t>2. Covered Individuals</a:t>
            </a:r>
          </a:p>
          <a:p>
            <a:r>
              <a:rPr lang="en-US" sz="1600" dirty="0"/>
              <a:t>3. Responsibility</a:t>
            </a:r>
          </a:p>
          <a:p>
            <a:r>
              <a:rPr lang="en-US" sz="1600" dirty="0"/>
              <a:t>4. Training</a:t>
            </a:r>
          </a:p>
          <a:p>
            <a:r>
              <a:rPr lang="en-US" sz="1600" dirty="0"/>
              <a:t>4.1. Reporting Requirement Training</a:t>
            </a:r>
          </a:p>
          <a:p>
            <a:r>
              <a:rPr lang="en-US" sz="1600" dirty="0"/>
              <a:t>4.2. Initial Training</a:t>
            </a:r>
          </a:p>
          <a:p>
            <a:r>
              <a:rPr lang="en-US" sz="1600" dirty="0"/>
              <a:t>4.3. Annual Refresher Training</a:t>
            </a:r>
          </a:p>
          <a:p>
            <a:r>
              <a:rPr lang="en-US" sz="1600" dirty="0"/>
              <a:t>4.4. Additional Training</a:t>
            </a:r>
          </a:p>
          <a:p>
            <a:r>
              <a:rPr lang="en-US" sz="1600" dirty="0"/>
              <a:t>5. Adverse Information Reporting</a:t>
            </a:r>
          </a:p>
          <a:p>
            <a:r>
              <a:rPr lang="en-US" sz="1600" dirty="0"/>
              <a:t>6. Unofficial Foreign Travel Reporting</a:t>
            </a:r>
          </a:p>
          <a:p>
            <a:r>
              <a:rPr lang="en-US" sz="1600" dirty="0"/>
              <a:t>7. Additional Incidents or Actions</a:t>
            </a:r>
          </a:p>
          <a:p>
            <a:r>
              <a:rPr lang="en-US" sz="1600" dirty="0"/>
              <a:t>Attachment 1: Information Reporting Flowchart</a:t>
            </a:r>
          </a:p>
          <a:p>
            <a:r>
              <a:rPr lang="en-US" sz="1600" dirty="0"/>
              <a:t>Attachment 2: Foreign Travel Reporting and Advisement</a:t>
            </a:r>
          </a:p>
          <a:p>
            <a:endParaRPr lang="en-US" sz="1600" dirty="0"/>
          </a:p>
        </p:txBody>
      </p:sp>
      <p:sp>
        <p:nvSpPr>
          <p:cNvPr id="13" name="TextBox 12">
            <a:extLst>
              <a:ext uri="{FF2B5EF4-FFF2-40B4-BE49-F238E27FC236}">
                <a16:creationId xmlns:a16="http://schemas.microsoft.com/office/drawing/2014/main" id="{07E1A0BA-FF52-4DC6-A7BD-21E28AEA0517}"/>
              </a:ext>
            </a:extLst>
          </p:cNvPr>
          <p:cNvSpPr txBox="1"/>
          <p:nvPr/>
        </p:nvSpPr>
        <p:spPr>
          <a:xfrm>
            <a:off x="0" y="404782"/>
            <a:ext cx="12192000"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Sample SPP - Contents</a:t>
            </a:r>
          </a:p>
        </p:txBody>
      </p:sp>
      <p:pic>
        <p:nvPicPr>
          <p:cNvPr id="18" name="Picture 17" descr="Table&#10;&#10;Description automatically generated">
            <a:extLst>
              <a:ext uri="{FF2B5EF4-FFF2-40B4-BE49-F238E27FC236}">
                <a16:creationId xmlns:a16="http://schemas.microsoft.com/office/drawing/2014/main" id="{37243D92-7852-5982-86BF-79F9E8831F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7343" y="1939737"/>
            <a:ext cx="3179624" cy="4114800"/>
          </a:xfrm>
          <a:prstGeom prst="rect">
            <a:avLst/>
          </a:prstGeom>
          <a:ln w="19050">
            <a:solidFill>
              <a:schemeClr val="tx1"/>
            </a:solidFill>
          </a:ln>
        </p:spPr>
      </p:pic>
      <p:pic>
        <p:nvPicPr>
          <p:cNvPr id="15" name="Picture 14" descr="A picture containing diagram&#10;&#10;Description automatically generated">
            <a:extLst>
              <a:ext uri="{FF2B5EF4-FFF2-40B4-BE49-F238E27FC236}">
                <a16:creationId xmlns:a16="http://schemas.microsoft.com/office/drawing/2014/main" id="{4A767251-7847-14B8-1A19-BF648D379F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4602" y="1856799"/>
            <a:ext cx="3180443" cy="4114800"/>
          </a:xfrm>
          <a:prstGeom prst="rect">
            <a:avLst/>
          </a:prstGeom>
          <a:ln w="19050">
            <a:solidFill>
              <a:schemeClr val="tx1"/>
            </a:solidFill>
          </a:ln>
        </p:spPr>
      </p:pic>
      <p:pic>
        <p:nvPicPr>
          <p:cNvPr id="12" name="Picture 11" descr="Text, letter&#10;&#10;Description automatically generated">
            <a:extLst>
              <a:ext uri="{FF2B5EF4-FFF2-40B4-BE49-F238E27FC236}">
                <a16:creationId xmlns:a16="http://schemas.microsoft.com/office/drawing/2014/main" id="{2769F814-9901-70EF-4D02-411A8F6EA6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680" y="1773861"/>
            <a:ext cx="3179624" cy="4114800"/>
          </a:xfrm>
          <a:prstGeom prst="rect">
            <a:avLst/>
          </a:prstGeom>
          <a:ln w="19050">
            <a:solidFill>
              <a:schemeClr val="tx1"/>
            </a:solidFill>
          </a:ln>
        </p:spPr>
      </p:pic>
      <p:pic>
        <p:nvPicPr>
          <p:cNvPr id="10" name="Picture 9" descr="Text, letter&#10;&#10;Description automatically generated">
            <a:extLst>
              <a:ext uri="{FF2B5EF4-FFF2-40B4-BE49-F238E27FC236}">
                <a16:creationId xmlns:a16="http://schemas.microsoft.com/office/drawing/2014/main" id="{B6799B24-9EE7-BB24-8C86-232CE78C5E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9939" y="1690923"/>
            <a:ext cx="3179624" cy="4114800"/>
          </a:xfrm>
          <a:prstGeom prst="rect">
            <a:avLst/>
          </a:prstGeom>
          <a:ln w="19050">
            <a:solidFill>
              <a:schemeClr val="tx1"/>
            </a:solidFill>
          </a:ln>
        </p:spPr>
      </p:pic>
      <p:pic>
        <p:nvPicPr>
          <p:cNvPr id="8" name="Picture 7" descr="Text, letter&#10;&#10;Description automatically generated">
            <a:extLst>
              <a:ext uri="{FF2B5EF4-FFF2-40B4-BE49-F238E27FC236}">
                <a16:creationId xmlns:a16="http://schemas.microsoft.com/office/drawing/2014/main" id="{4A3CB6FA-AC96-FAE7-35EE-9818EC166B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87198" y="1607985"/>
            <a:ext cx="3179624" cy="4114800"/>
          </a:xfrm>
          <a:prstGeom prst="rect">
            <a:avLst/>
          </a:prstGeom>
          <a:ln w="19050">
            <a:solidFill>
              <a:schemeClr val="tx1"/>
            </a:solidFill>
          </a:ln>
        </p:spPr>
      </p:pic>
      <p:pic>
        <p:nvPicPr>
          <p:cNvPr id="6" name="Picture 5" descr="Table&#10;&#10;Description automatically generated">
            <a:extLst>
              <a:ext uri="{FF2B5EF4-FFF2-40B4-BE49-F238E27FC236}">
                <a16:creationId xmlns:a16="http://schemas.microsoft.com/office/drawing/2014/main" id="{409F47D2-A451-B563-D5C9-E9729A011ED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55895" y="1525047"/>
            <a:ext cx="3179624" cy="4114800"/>
          </a:xfrm>
          <a:prstGeom prst="rect">
            <a:avLst/>
          </a:prstGeom>
          <a:ln w="19050">
            <a:solidFill>
              <a:schemeClr val="tx1"/>
            </a:solidFill>
          </a:ln>
        </p:spPr>
      </p:pic>
      <p:pic>
        <p:nvPicPr>
          <p:cNvPr id="4" name="Picture 3" descr="A picture containing text&#10;&#10;Description automatically generated">
            <a:extLst>
              <a:ext uri="{FF2B5EF4-FFF2-40B4-BE49-F238E27FC236}">
                <a16:creationId xmlns:a16="http://schemas.microsoft.com/office/drawing/2014/main" id="{B1B5AB50-094A-5EC4-2319-6FED5742177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24592" y="1442109"/>
            <a:ext cx="3179624" cy="4114800"/>
          </a:xfrm>
          <a:prstGeom prst="rect">
            <a:avLst/>
          </a:prstGeom>
          <a:ln w="19050">
            <a:solidFill>
              <a:schemeClr val="tx1"/>
            </a:solidFill>
          </a:ln>
        </p:spPr>
      </p:pic>
    </p:spTree>
    <p:extLst>
      <p:ext uri="{BB962C8B-B14F-4D97-AF65-F5344CB8AC3E}">
        <p14:creationId xmlns:p14="http://schemas.microsoft.com/office/powerpoint/2010/main" val="267796074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900" decel="100000" fill="hold"/>
                                        <p:tgtEl>
                                          <p:spTgt spid="1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900" decel="100000" fill="hold"/>
                                        <p:tgtEl>
                                          <p:spTgt spid="15"/>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900" decel="100000" fill="hold"/>
                                        <p:tgtEl>
                                          <p:spTgt spid="1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900" decel="100000" fill="hold"/>
                                        <p:tgtEl>
                                          <p:spTgt spid="1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900" decel="100000" fill="hold"/>
                                        <p:tgtEl>
                                          <p:spTgt spid="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37" presetClass="entr" presetSubtype="0"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900" decel="100000" fill="hold"/>
                                        <p:tgtEl>
                                          <p:spTgt spid="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46" fill="hold">
                            <p:stCondLst>
                              <p:cond delay="6000"/>
                            </p:stCondLst>
                            <p:childTnLst>
                              <p:par>
                                <p:cTn id="47" presetID="37" presetClass="entr" presetSubtype="0"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900" decel="100000" fill="hold"/>
                                        <p:tgtEl>
                                          <p:spTgt spid="4"/>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34C175-7CF6-41B0-9544-08F9D71F29AA}"/>
              </a:ext>
            </a:extLst>
          </p:cNvPr>
          <p:cNvSpPr txBox="1"/>
          <p:nvPr/>
        </p:nvSpPr>
        <p:spPr>
          <a:xfrm>
            <a:off x="932329" y="1358947"/>
            <a:ext cx="10327341" cy="4770537"/>
          </a:xfrm>
          <a:prstGeom prst="rect">
            <a:avLst/>
          </a:prstGeom>
          <a:noFill/>
        </p:spPr>
        <p:txBody>
          <a:bodyPr wrap="square" rtlCol="0">
            <a:spAutoFit/>
          </a:bodyPr>
          <a:lstStyle/>
          <a:p>
            <a:r>
              <a:rPr lang="en-US" sz="1600" dirty="0"/>
              <a:t>1. </a:t>
            </a:r>
            <a:r>
              <a:rPr lang="en-US" sz="1600" b="1" dirty="0"/>
              <a:t>PURPOSE</a:t>
            </a:r>
            <a:r>
              <a:rPr lang="en-US" sz="1600" dirty="0"/>
              <a:t>. The Standard Practice and Procedures (SPP) provides the structure for compliance with Industrial Security Letter (ISL) 2021-02 for implementation of the reporting requirements set forth in Security Executive Agent Directive 3 (SEAD-3) and Adverse Information Reporting as directed by 32 CFR Part 117 (NISPOM) 117.8(c)(1). Effective compliance with the listed guidances is necessary for effective training, tracking, and reporting of relevant security information for personnel approved for access to classified information.</a:t>
            </a:r>
          </a:p>
          <a:p>
            <a:endParaRPr lang="en-US" sz="1600" dirty="0"/>
          </a:p>
          <a:p>
            <a:r>
              <a:rPr lang="en-US" sz="1600" dirty="0"/>
              <a:t>2. </a:t>
            </a:r>
            <a:r>
              <a:rPr lang="en-US" sz="1600" b="1" dirty="0"/>
              <a:t>COVERED INDIVIDUALS</a:t>
            </a:r>
            <a:r>
              <a:rPr lang="en-US" sz="1600" dirty="0"/>
              <a:t>. The SPP applies to all Cleared Employees as defined in 32 CFR Part 117.3(b) and consultants meeting the requirements set forth in 32 CFR Part 117.10(m). Reporting requirements are established based on the highest level of eligibility regardless of current access (e.g., employee with Top Secret eligibility and Secret access will follow reporting requirements for Top Secret).</a:t>
            </a:r>
          </a:p>
          <a:p>
            <a:endParaRPr lang="en-US" sz="1600" dirty="0"/>
          </a:p>
          <a:p>
            <a:r>
              <a:rPr lang="en-US" sz="1600" dirty="0"/>
              <a:t>3. </a:t>
            </a:r>
            <a:r>
              <a:rPr lang="en-US" sz="1600" b="1" dirty="0"/>
              <a:t>RESPONSIBILITY</a:t>
            </a:r>
            <a:r>
              <a:rPr lang="en-US" sz="1600" dirty="0"/>
              <a:t>. The Facility Security Officer (FSO) has been appointed by the organization’s Senior Management Official and has been granted authority within the organization to supervise and direct security measures necessary for implementing the SPP and any related security requirements to ensure the protection of classified information. As such, the FSO will be responsible for selecting, creating, or directing the creation of, all applicable training materials required to meet the requirements of the SPP, as well as providing such training as required, and will be responsible for oversight of all report tracking as required. The FSO may designate another individual to assist with the requirements of the SPP. Any designee will complete commensurate training necessary to properly manage any assigned actions or activities.</a:t>
            </a:r>
          </a:p>
          <a:p>
            <a:endParaRPr lang="en-US" sz="1600" dirty="0"/>
          </a:p>
        </p:txBody>
      </p:sp>
      <p:sp>
        <p:nvSpPr>
          <p:cNvPr id="13" name="TextBox 12">
            <a:extLst>
              <a:ext uri="{FF2B5EF4-FFF2-40B4-BE49-F238E27FC236}">
                <a16:creationId xmlns:a16="http://schemas.microsoft.com/office/drawing/2014/main" id="{07E1A0BA-FF52-4DC6-A7BD-21E28AEA0517}"/>
              </a:ext>
            </a:extLst>
          </p:cNvPr>
          <p:cNvSpPr txBox="1"/>
          <p:nvPr/>
        </p:nvSpPr>
        <p:spPr>
          <a:xfrm>
            <a:off x="0" y="404782"/>
            <a:ext cx="12192000"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Sample SPP – Purpose, Covered Individuals, and Responsibility</a:t>
            </a:r>
          </a:p>
        </p:txBody>
      </p:sp>
    </p:spTree>
    <p:extLst>
      <p:ext uri="{BB962C8B-B14F-4D97-AF65-F5344CB8AC3E}">
        <p14:creationId xmlns:p14="http://schemas.microsoft.com/office/powerpoint/2010/main" val="22023549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34C175-7CF6-41B0-9544-08F9D71F29AA}"/>
              </a:ext>
            </a:extLst>
          </p:cNvPr>
          <p:cNvSpPr txBox="1"/>
          <p:nvPr/>
        </p:nvSpPr>
        <p:spPr>
          <a:xfrm>
            <a:off x="1241610" y="1143796"/>
            <a:ext cx="9708775" cy="3862596"/>
          </a:xfrm>
          <a:prstGeom prst="rect">
            <a:avLst/>
          </a:prstGeom>
          <a:noFill/>
        </p:spPr>
        <p:txBody>
          <a:bodyPr wrap="square" rtlCol="0">
            <a:spAutoFit/>
          </a:bodyPr>
          <a:lstStyle/>
          <a:p>
            <a:r>
              <a:rPr lang="en-US" sz="1600" dirty="0"/>
              <a:t>4.1. </a:t>
            </a:r>
            <a:r>
              <a:rPr lang="en-US" sz="1600" b="1" dirty="0"/>
              <a:t>Reporting Requirement Training</a:t>
            </a:r>
            <a:r>
              <a:rPr lang="en-US" sz="1600" dirty="0"/>
              <a:t>. Training covering adverse information reporting will be provided to all personnel defined in the Scope upon any of the following events:</a:t>
            </a:r>
          </a:p>
          <a:p>
            <a:endParaRPr lang="en-US" sz="1600" dirty="0"/>
          </a:p>
          <a:p>
            <a:pPr marL="285750" indent="-285750">
              <a:buFont typeface="Wingdings" panose="05000000000000000000" pitchFamily="2" charset="2"/>
              <a:buChar char="§"/>
            </a:pPr>
            <a:r>
              <a:rPr lang="en-US" sz="1600" dirty="0"/>
              <a:t>Submission of an Investigation Request for classified access for an individual that previously did not hold eligibility for classified access.</a:t>
            </a:r>
          </a:p>
          <a:p>
            <a:pPr marL="285750" indent="-285750">
              <a:buFont typeface="Wingdings" panose="05000000000000000000" pitchFamily="2" charset="2"/>
              <a:buChar char="§"/>
            </a:pPr>
            <a:endParaRPr lang="en-US" sz="1050" dirty="0"/>
          </a:p>
          <a:p>
            <a:pPr marL="285750" indent="-285750">
              <a:buFont typeface="Wingdings" panose="05000000000000000000" pitchFamily="2" charset="2"/>
              <a:buChar char="§"/>
            </a:pPr>
            <a:r>
              <a:rPr lang="en-US" sz="1600" dirty="0"/>
              <a:t>Start of employment for an individual that holds eligibility for classified access at the time of hiring and if that individual will not be receiving Initial Security Training.</a:t>
            </a:r>
          </a:p>
          <a:p>
            <a:pPr marL="285750" indent="-285750">
              <a:buFont typeface="Wingdings" panose="05000000000000000000" pitchFamily="2" charset="2"/>
              <a:buChar char="§"/>
            </a:pPr>
            <a:endParaRPr lang="en-US" sz="1050" dirty="0"/>
          </a:p>
          <a:p>
            <a:pPr marL="285750" indent="-285750">
              <a:buFont typeface="Wingdings" panose="05000000000000000000" pitchFamily="2" charset="2"/>
              <a:buChar char="§"/>
            </a:pPr>
            <a:r>
              <a:rPr lang="en-US" sz="1600" dirty="0"/>
              <a:t>Completion of a consultant agreement when the consultant holds eligibility for classified access at the time the consultant agreement goes into effect and if that individual will not be receiving Initial Security Training.</a:t>
            </a:r>
          </a:p>
          <a:p>
            <a:endParaRPr lang="en-US" sz="1600" dirty="0"/>
          </a:p>
          <a:p>
            <a:r>
              <a:rPr lang="en-US" sz="1600" dirty="0"/>
              <a:t>Reporting Requirement Training will, at a minimum, identify adverse and other information reporting requirements set forth in SEAD-3, ISL 2021-02, unofficial foreign travel reporting processes, provide a definition of Adverse Information as set forth in 32 CFR Part 117.3(b), and identify reporting procedures for such information relating to individual and other covered individuals.</a:t>
            </a:r>
          </a:p>
        </p:txBody>
      </p:sp>
      <p:sp>
        <p:nvSpPr>
          <p:cNvPr id="13" name="TextBox 12">
            <a:extLst>
              <a:ext uri="{FF2B5EF4-FFF2-40B4-BE49-F238E27FC236}">
                <a16:creationId xmlns:a16="http://schemas.microsoft.com/office/drawing/2014/main" id="{07E1A0BA-FF52-4DC6-A7BD-21E28AEA0517}"/>
              </a:ext>
            </a:extLst>
          </p:cNvPr>
          <p:cNvSpPr txBox="1"/>
          <p:nvPr/>
        </p:nvSpPr>
        <p:spPr>
          <a:xfrm>
            <a:off x="0" y="404782"/>
            <a:ext cx="12192000"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Sample SPP</a:t>
            </a:r>
          </a:p>
        </p:txBody>
      </p:sp>
      <p:sp>
        <p:nvSpPr>
          <p:cNvPr id="4" name="TextBox 3">
            <a:extLst>
              <a:ext uri="{FF2B5EF4-FFF2-40B4-BE49-F238E27FC236}">
                <a16:creationId xmlns:a16="http://schemas.microsoft.com/office/drawing/2014/main" id="{323CF7A1-2905-0CB3-1C27-F566A3A84D7D}"/>
              </a:ext>
            </a:extLst>
          </p:cNvPr>
          <p:cNvSpPr txBox="1"/>
          <p:nvPr/>
        </p:nvSpPr>
        <p:spPr>
          <a:xfrm>
            <a:off x="1739148" y="5376000"/>
            <a:ext cx="8713698" cy="1077218"/>
          </a:xfrm>
          <a:prstGeom prst="rect">
            <a:avLst/>
          </a:prstGeom>
          <a:solidFill>
            <a:schemeClr val="accent1">
              <a:lumMod val="60000"/>
              <a:lumOff val="40000"/>
            </a:schemeClr>
          </a:solidFill>
          <a:ln w="19050">
            <a:solidFill>
              <a:schemeClr val="tx1"/>
            </a:solidFill>
          </a:ln>
        </p:spPr>
        <p:txBody>
          <a:bodyPr wrap="square" rtlCol="0">
            <a:spAutoFit/>
          </a:bodyPr>
          <a:lstStyle/>
          <a:p>
            <a:pPr algn="just"/>
            <a:r>
              <a:rPr lang="en-US" sz="1600" b="1" dirty="0"/>
              <a:t>REMINDER</a:t>
            </a:r>
            <a:r>
              <a:rPr lang="en-US" sz="1600" dirty="0"/>
              <a:t>: “</a:t>
            </a:r>
            <a:r>
              <a:rPr lang="en-US" sz="1600" i="1" dirty="0"/>
              <a:t>Covered Individuals</a:t>
            </a:r>
            <a:r>
              <a:rPr lang="en-US" sz="1600" dirty="0"/>
              <a:t>” refers to those contractor personnel who have been granted eligibility for access to classified information through the NISP or are in the process of a determination for eligibility for access to classified information through the NISP. Individuals may be subject to reporting requirements even before they are approved for classified access.</a:t>
            </a:r>
          </a:p>
        </p:txBody>
      </p:sp>
    </p:spTree>
    <p:extLst>
      <p:ext uri="{BB962C8B-B14F-4D97-AF65-F5344CB8AC3E}">
        <p14:creationId xmlns:p14="http://schemas.microsoft.com/office/powerpoint/2010/main" val="83541686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34C175-7CF6-41B0-9544-08F9D71F29AA}"/>
              </a:ext>
            </a:extLst>
          </p:cNvPr>
          <p:cNvSpPr txBox="1"/>
          <p:nvPr/>
        </p:nvSpPr>
        <p:spPr>
          <a:xfrm>
            <a:off x="939053" y="1355856"/>
            <a:ext cx="5062818" cy="3539430"/>
          </a:xfrm>
          <a:prstGeom prst="rect">
            <a:avLst/>
          </a:prstGeom>
          <a:noFill/>
        </p:spPr>
        <p:txBody>
          <a:bodyPr wrap="square" rtlCol="0">
            <a:spAutoFit/>
          </a:bodyPr>
          <a:lstStyle/>
          <a:p>
            <a:pPr algn="just"/>
            <a:r>
              <a:rPr lang="en-US" sz="1600" dirty="0"/>
              <a:t>Quick thought…. You may have to consider reporting requirements for individuals that aren’t actively employed by your company.</a:t>
            </a:r>
          </a:p>
          <a:p>
            <a:pPr algn="just"/>
            <a:endParaRPr lang="en-US" sz="1600" dirty="0"/>
          </a:p>
          <a:p>
            <a:pPr algn="just"/>
            <a:r>
              <a:rPr lang="en-US" sz="1600" dirty="0"/>
              <a:t>32 CFR 117.10(f) still allows for processing personnel for investigations prior to the start of their employment. However, the fact that they are not an employee doesn’t alleviate you from ensuring that the individual is fulfilling their reporting requirements while their investigation is processing.</a:t>
            </a:r>
          </a:p>
          <a:p>
            <a:pPr algn="just"/>
            <a:endParaRPr lang="en-US" sz="1600" dirty="0"/>
          </a:p>
          <a:p>
            <a:pPr algn="just"/>
            <a:r>
              <a:rPr lang="en-US" sz="1600" dirty="0"/>
              <a:t>Recommendation: add wording to any pre-employment Letter of Intent to ensure individuals understand this additional requirement.</a:t>
            </a:r>
          </a:p>
        </p:txBody>
      </p:sp>
      <p:sp>
        <p:nvSpPr>
          <p:cNvPr id="13" name="TextBox 12">
            <a:extLst>
              <a:ext uri="{FF2B5EF4-FFF2-40B4-BE49-F238E27FC236}">
                <a16:creationId xmlns:a16="http://schemas.microsoft.com/office/drawing/2014/main" id="{07E1A0BA-FF52-4DC6-A7BD-21E28AEA0517}"/>
              </a:ext>
            </a:extLst>
          </p:cNvPr>
          <p:cNvSpPr txBox="1"/>
          <p:nvPr/>
        </p:nvSpPr>
        <p:spPr>
          <a:xfrm>
            <a:off x="0" y="404782"/>
            <a:ext cx="12192000"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Sample SPP</a:t>
            </a:r>
          </a:p>
        </p:txBody>
      </p:sp>
      <p:pic>
        <p:nvPicPr>
          <p:cNvPr id="5" name="Picture 4" descr="Text, letter&#10;&#10;Description automatically generated">
            <a:extLst>
              <a:ext uri="{FF2B5EF4-FFF2-40B4-BE49-F238E27FC236}">
                <a16:creationId xmlns:a16="http://schemas.microsoft.com/office/drawing/2014/main" id="{BE89CD8F-31F9-9547-1E14-9CA6B8468A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385" t="3529" r="8893" b="7189"/>
          <a:stretch/>
        </p:blipFill>
        <p:spPr>
          <a:xfrm>
            <a:off x="7261411" y="521324"/>
            <a:ext cx="4383742" cy="6122895"/>
          </a:xfrm>
          <a:prstGeom prst="rect">
            <a:avLst/>
          </a:prstGeom>
          <a:ln w="19050">
            <a:solidFill>
              <a:schemeClr val="tx1"/>
            </a:solidFill>
          </a:ln>
        </p:spPr>
      </p:pic>
      <p:pic>
        <p:nvPicPr>
          <p:cNvPr id="7" name="Picture 6" descr="A picture containing cat, mammal, domestic cat, staring&#10;&#10;Description automatically generated">
            <a:extLst>
              <a:ext uri="{FF2B5EF4-FFF2-40B4-BE49-F238E27FC236}">
                <a16:creationId xmlns:a16="http://schemas.microsoft.com/office/drawing/2014/main" id="{969027C6-4614-B709-20D1-2F190673B2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1804" y="4632539"/>
            <a:ext cx="2406558" cy="4023360"/>
          </a:xfrm>
          <a:prstGeom prst="rect">
            <a:avLst/>
          </a:prstGeom>
        </p:spPr>
      </p:pic>
      <p:sp>
        <p:nvSpPr>
          <p:cNvPr id="8" name="Rectangle 7">
            <a:extLst>
              <a:ext uri="{FF2B5EF4-FFF2-40B4-BE49-F238E27FC236}">
                <a16:creationId xmlns:a16="http://schemas.microsoft.com/office/drawing/2014/main" id="{DC893277-1AF1-FDB7-D337-74944F2785BF}"/>
              </a:ext>
            </a:extLst>
          </p:cNvPr>
          <p:cNvSpPr/>
          <p:nvPr/>
        </p:nvSpPr>
        <p:spPr>
          <a:xfrm rot="20213860">
            <a:off x="2872805" y="5040479"/>
            <a:ext cx="505267"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a:t>
            </a:r>
          </a:p>
        </p:txBody>
      </p:sp>
      <p:sp>
        <p:nvSpPr>
          <p:cNvPr id="9" name="Rectangle 8">
            <a:extLst>
              <a:ext uri="{FF2B5EF4-FFF2-40B4-BE49-F238E27FC236}">
                <a16:creationId xmlns:a16="http://schemas.microsoft.com/office/drawing/2014/main" id="{DA50A377-BBE6-0539-DE05-23C2B0A02EE2}"/>
              </a:ext>
            </a:extLst>
          </p:cNvPr>
          <p:cNvSpPr/>
          <p:nvPr/>
        </p:nvSpPr>
        <p:spPr>
          <a:xfrm rot="1620170">
            <a:off x="5222844" y="4883125"/>
            <a:ext cx="50526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p>
        </p:txBody>
      </p:sp>
      <p:sp>
        <p:nvSpPr>
          <p:cNvPr id="10" name="Rectangle 9">
            <a:extLst>
              <a:ext uri="{FF2B5EF4-FFF2-40B4-BE49-F238E27FC236}">
                <a16:creationId xmlns:a16="http://schemas.microsoft.com/office/drawing/2014/main" id="{B72CE2E2-FBBF-FB28-0C47-3A7EEA722094}"/>
              </a:ext>
            </a:extLst>
          </p:cNvPr>
          <p:cNvSpPr/>
          <p:nvPr/>
        </p:nvSpPr>
        <p:spPr>
          <a:xfrm rot="2284777">
            <a:off x="5411814" y="5663339"/>
            <a:ext cx="505267"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t>
            </a:r>
          </a:p>
        </p:txBody>
      </p:sp>
    </p:spTree>
    <p:extLst>
      <p:ext uri="{BB962C8B-B14F-4D97-AF65-F5344CB8AC3E}">
        <p14:creationId xmlns:p14="http://schemas.microsoft.com/office/powerpoint/2010/main" val="50708737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childTnLst>
                          </p:cTn>
                        </p:par>
                        <p:par>
                          <p:cTn id="8" fill="hold">
                            <p:stCondLst>
                              <p:cond delay="1500"/>
                            </p:stCondLst>
                            <p:childTnLst>
                              <p:par>
                                <p:cTn id="9" presetID="2" presetClass="entr" presetSubtype="4"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3000"/>
                            </p:stCondLst>
                            <p:childTnLst>
                              <p:par>
                                <p:cTn id="14" presetID="10" presetClass="entr" presetSubtype="0" fill="hold" grpId="0" nodeType="afterEffect">
                                  <p:stCondLst>
                                    <p:cond delay="25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3750"/>
                            </p:stCondLst>
                            <p:childTnLst>
                              <p:par>
                                <p:cTn id="18" presetID="1" presetClass="entr" presetSubtype="0" fill="hold" grpId="0" nodeType="afterEffect">
                                  <p:stCondLst>
                                    <p:cond delay="250"/>
                                  </p:stCondLst>
                                  <p:childTnLst>
                                    <p:set>
                                      <p:cBhvr>
                                        <p:cTn id="19" dur="1" fill="hold">
                                          <p:stCondLst>
                                            <p:cond delay="0"/>
                                          </p:stCondLst>
                                        </p:cTn>
                                        <p:tgtEl>
                                          <p:spTgt spid="10"/>
                                        </p:tgtEl>
                                        <p:attrNameLst>
                                          <p:attrName>style.visibility</p:attrName>
                                        </p:attrNameLst>
                                      </p:cBhvr>
                                      <p:to>
                                        <p:strVal val="visible"/>
                                      </p:to>
                                    </p:set>
                                  </p:childTnLst>
                                </p:cTn>
                              </p:par>
                            </p:childTnLst>
                          </p:cTn>
                        </p:par>
                        <p:par>
                          <p:cTn id="20" fill="hold">
                            <p:stCondLst>
                              <p:cond delay="4000"/>
                            </p:stCondLst>
                            <p:childTnLst>
                              <p:par>
                                <p:cTn id="21" presetID="10" presetClass="exit" presetSubtype="0" fill="hold" grpId="1" nodeType="after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par>
                          <p:cTn id="24" fill="hold">
                            <p:stCondLst>
                              <p:cond delay="4500"/>
                            </p:stCondLst>
                            <p:childTnLst>
                              <p:par>
                                <p:cTn id="25" presetID="10" presetClass="exit" presetSubtype="0" fill="hold" grpId="1" nodeType="after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par>
                          <p:cTn id="28" fill="hold">
                            <p:stCondLst>
                              <p:cond delay="5000"/>
                            </p:stCondLst>
                            <p:childTnLst>
                              <p:par>
                                <p:cTn id="29" presetID="1" presetClass="entr" presetSubtype="0" fill="hold" grpId="0" nodeType="afterEffect">
                                  <p:stCondLst>
                                    <p:cond delay="250"/>
                                  </p:stCondLst>
                                  <p:childTnLst>
                                    <p:set>
                                      <p:cBhvr>
                                        <p:cTn id="30" dur="1" fill="hold">
                                          <p:stCondLst>
                                            <p:cond delay="0"/>
                                          </p:stCondLst>
                                        </p:cTn>
                                        <p:tgtEl>
                                          <p:spTgt spid="9"/>
                                        </p:tgtEl>
                                        <p:attrNameLst>
                                          <p:attrName>style.visibility</p:attrName>
                                        </p:attrNameLst>
                                      </p:cBhvr>
                                      <p:to>
                                        <p:strVal val="visible"/>
                                      </p:to>
                                    </p:set>
                                  </p:childTnLst>
                                </p:cTn>
                              </p:par>
                            </p:childTnLst>
                          </p:cTn>
                        </p:par>
                        <p:par>
                          <p:cTn id="31" fill="hold">
                            <p:stCondLst>
                              <p:cond delay="5250"/>
                            </p:stCondLst>
                            <p:childTnLst>
                              <p:par>
                                <p:cTn id="32" presetID="10" presetClass="exit" presetSubtype="0" fill="hold" grpId="1" nodeType="afterEffect">
                                  <p:stCondLst>
                                    <p:cond delay="25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childTnLst>
                          </p:cTn>
                        </p:par>
                        <p:par>
                          <p:cTn id="35" fill="hold">
                            <p:stCondLst>
                              <p:cond delay="6000"/>
                            </p:stCondLst>
                            <p:childTnLst>
                              <p:par>
                                <p:cTn id="36" presetID="2" presetClass="exit" presetSubtype="4" fill="hold" nodeType="afterEffect">
                                  <p:stCondLst>
                                    <p:cond delay="500"/>
                                  </p:stCondLst>
                                  <p:childTnLst>
                                    <p:anim calcmode="lin" valueType="num">
                                      <p:cBhvr additive="base">
                                        <p:cTn id="37" dur="1000"/>
                                        <p:tgtEl>
                                          <p:spTgt spid="7"/>
                                        </p:tgtEl>
                                        <p:attrNameLst>
                                          <p:attrName>ppt_x</p:attrName>
                                        </p:attrNameLst>
                                      </p:cBhvr>
                                      <p:tavLst>
                                        <p:tav tm="0">
                                          <p:val>
                                            <p:strVal val="ppt_x"/>
                                          </p:val>
                                        </p:tav>
                                        <p:tav tm="100000">
                                          <p:val>
                                            <p:strVal val="ppt_x"/>
                                          </p:val>
                                        </p:tav>
                                      </p:tavLst>
                                    </p:anim>
                                    <p:anim calcmode="lin" valueType="num">
                                      <p:cBhvr additive="base">
                                        <p:cTn id="38" dur="1000"/>
                                        <p:tgtEl>
                                          <p:spTgt spid="7"/>
                                        </p:tgtEl>
                                        <p:attrNameLst>
                                          <p:attrName>ppt_y</p:attrName>
                                        </p:attrNameLst>
                                      </p:cBhvr>
                                      <p:tavLst>
                                        <p:tav tm="0">
                                          <p:val>
                                            <p:strVal val="ppt_y"/>
                                          </p:val>
                                        </p:tav>
                                        <p:tav tm="100000">
                                          <p:val>
                                            <p:strVal val="1+ppt_h/2"/>
                                          </p:val>
                                        </p:tav>
                                      </p:tavLst>
                                    </p:anim>
                                    <p:set>
                                      <p:cBhvr>
                                        <p:cTn id="3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C34C175-7CF6-41B0-9544-08F9D71F29AA}"/>
              </a:ext>
            </a:extLst>
          </p:cNvPr>
          <p:cNvSpPr txBox="1"/>
          <p:nvPr/>
        </p:nvSpPr>
        <p:spPr>
          <a:xfrm>
            <a:off x="1703293" y="2238050"/>
            <a:ext cx="8785413" cy="3293209"/>
          </a:xfrm>
          <a:prstGeom prst="rect">
            <a:avLst/>
          </a:prstGeom>
          <a:noFill/>
        </p:spPr>
        <p:txBody>
          <a:bodyPr wrap="square" rtlCol="0">
            <a:spAutoFit/>
          </a:bodyPr>
          <a:lstStyle/>
          <a:p>
            <a:r>
              <a:rPr lang="en-US" sz="1600" dirty="0"/>
              <a:t>4.2. </a:t>
            </a:r>
            <a:r>
              <a:rPr lang="en-US" sz="1600" b="1" dirty="0"/>
              <a:t>Initial Training</a:t>
            </a:r>
            <a:r>
              <a:rPr lang="en-US" sz="1600" dirty="0"/>
              <a:t>. Prior to being granted Classified Access, personnel will receive Initial Training which includes the information contained within the Reporting Requirement Training, and will additionally receive training which meets the requirements of 32 CFR Part 117.12 to provide personnel with an understanding of their individual responsibility for safeguarding classified information, threat awareness, counterintelligence awareness, an overview of the information security classification system, the company’s graduated scale of administrative and disciplinary actions, and any additional reporting obligations and processes as set forth in 32 CFR Part 117, SEAD-3, and any relevant ISL’s. Initial Training will also include security procedures and duties specific to the individual’s position.</a:t>
            </a:r>
          </a:p>
          <a:p>
            <a:endParaRPr lang="en-US" sz="1600" dirty="0"/>
          </a:p>
          <a:p>
            <a:r>
              <a:rPr lang="en-US" sz="1600" dirty="0"/>
              <a:t>Insider Threat Awareness that complies with 32 CFR 117.12(g) will also be provided with Initial Training.</a:t>
            </a:r>
          </a:p>
          <a:p>
            <a:endParaRPr lang="en-US" sz="1600" dirty="0"/>
          </a:p>
          <a:p>
            <a:r>
              <a:rPr lang="en-US" sz="1600" dirty="0"/>
              <a:t>Initial Training may be provided in lieu of Reporting Requirement Training.</a:t>
            </a:r>
          </a:p>
          <a:p>
            <a:endParaRPr lang="en-US" sz="1600" dirty="0"/>
          </a:p>
        </p:txBody>
      </p:sp>
      <p:sp>
        <p:nvSpPr>
          <p:cNvPr id="13" name="TextBox 12">
            <a:extLst>
              <a:ext uri="{FF2B5EF4-FFF2-40B4-BE49-F238E27FC236}">
                <a16:creationId xmlns:a16="http://schemas.microsoft.com/office/drawing/2014/main" id="{07E1A0BA-FF52-4DC6-A7BD-21E28AEA0517}"/>
              </a:ext>
            </a:extLst>
          </p:cNvPr>
          <p:cNvSpPr txBox="1"/>
          <p:nvPr/>
        </p:nvSpPr>
        <p:spPr>
          <a:xfrm>
            <a:off x="0" y="404782"/>
            <a:ext cx="12192000"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Sample SPP</a:t>
            </a:r>
          </a:p>
        </p:txBody>
      </p:sp>
    </p:spTree>
    <p:extLst>
      <p:ext uri="{BB962C8B-B14F-4D97-AF65-F5344CB8AC3E}">
        <p14:creationId xmlns:p14="http://schemas.microsoft.com/office/powerpoint/2010/main" val="3063753034"/>
      </p:ext>
    </p:extLst>
  </p:cSld>
  <p:clrMapOvr>
    <a:masterClrMapping/>
  </p:clrMapOvr>
  <p:transition spd="slow">
    <p:comb/>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13141</TotalTime>
  <Words>3675</Words>
  <Application>Microsoft Office PowerPoint</Application>
  <PresentationFormat>Widescreen</PresentationFormat>
  <Paragraphs>309</Paragraphs>
  <Slides>34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 Mcellen</dc:creator>
  <cp:lastModifiedBy>Will McEllen</cp:lastModifiedBy>
  <cp:revision>892</cp:revision>
  <cp:lastPrinted>2016-09-19T17:47:41Z</cp:lastPrinted>
  <dcterms:created xsi:type="dcterms:W3CDTF">2014-12-14T16:36:59Z</dcterms:created>
  <dcterms:modified xsi:type="dcterms:W3CDTF">2022-07-20T06:37:55Z</dcterms:modified>
</cp:coreProperties>
</file>