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83" r:id="rId5"/>
    <p:sldId id="479" r:id="rId6"/>
    <p:sldId id="337" r:id="rId7"/>
    <p:sldId id="294" r:id="rId8"/>
    <p:sldId id="323" r:id="rId9"/>
    <p:sldId id="332" r:id="rId10"/>
    <p:sldId id="338" r:id="rId11"/>
    <p:sldId id="331" r:id="rId12"/>
    <p:sldId id="334" r:id="rId13"/>
    <p:sldId id="333" r:id="rId14"/>
    <p:sldId id="480" r:id="rId15"/>
    <p:sldId id="298" r:id="rId16"/>
    <p:sldId id="310" r:id="rId17"/>
    <p:sldId id="339" r:id="rId18"/>
    <p:sldId id="335" r:id="rId19"/>
    <p:sldId id="336" r:id="rId20"/>
    <p:sldId id="311" r:id="rId21"/>
    <p:sldId id="31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iott, Tanya" initials="ET" lastIdx="10" clrIdx="0"/>
  <p:cmAuthor id="2" name="Sutphin, Michelle J." initials="SMJ" lastIdx="4" clrIdx="1">
    <p:extLst>
      <p:ext uri="{19B8F6BF-5375-455C-9EA6-DF929625EA0E}">
        <p15:presenceInfo xmlns:p15="http://schemas.microsoft.com/office/powerpoint/2012/main" userId="Sutphin, Michelle J." providerId="None"/>
      </p:ext>
    </p:extLst>
  </p:cmAuthor>
  <p:cmAuthor id="3" name="Sims, Heather (US) - CHQ" initials="SH(C" lastIdx="1" clrIdx="2">
    <p:extLst>
      <p:ext uri="{19B8F6BF-5375-455C-9EA6-DF929625EA0E}">
        <p15:presenceInfo xmlns:p15="http://schemas.microsoft.com/office/powerpoint/2012/main" userId="S::heather.sims@L3Harris.com::e65c8769-7aec-4e12-9ca3-041d0642c9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3B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5226" autoAdjust="0"/>
  </p:normalViewPr>
  <p:slideViewPr>
    <p:cSldViewPr snapToGrid="0">
      <p:cViewPr varScale="1">
        <p:scale>
          <a:sx n="114" d="100"/>
          <a:sy n="114" d="100"/>
        </p:scale>
        <p:origin x="912" y="76"/>
      </p:cViewPr>
      <p:guideLst/>
    </p:cSldViewPr>
  </p:slideViewPr>
  <p:notesTextViewPr>
    <p:cViewPr>
      <p:scale>
        <a:sx n="1" d="1"/>
        <a:sy n="1" d="1"/>
      </p:scale>
      <p:origin x="0" y="0"/>
    </p:cViewPr>
  </p:notesTextViewPr>
  <p:sorterViewPr>
    <p:cViewPr>
      <p:scale>
        <a:sx n="100" d="100"/>
        <a:sy n="100" d="100"/>
      </p:scale>
      <p:origin x="0" y="-19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kes, Quinton (US) - CHQ" userId="de6efa15-642f-4c09-94f7-9c7372d5781d" providerId="ADAL" clId="{87B8884B-8EB1-4452-B478-2342155EE901}"/>
    <pc:docChg chg="modSld">
      <pc:chgData name="Wilkes, Quinton (US) - CHQ" userId="de6efa15-642f-4c09-94f7-9c7372d5781d" providerId="ADAL" clId="{87B8884B-8EB1-4452-B478-2342155EE901}" dt="2022-07-20T17:08:12.780" v="140" actId="20577"/>
      <pc:docMkLst>
        <pc:docMk/>
      </pc:docMkLst>
      <pc:sldChg chg="modSp mod">
        <pc:chgData name="Wilkes, Quinton (US) - CHQ" userId="de6efa15-642f-4c09-94f7-9c7372d5781d" providerId="ADAL" clId="{87B8884B-8EB1-4452-B478-2342155EE901}" dt="2022-07-20T17:08:12.780" v="140" actId="20577"/>
        <pc:sldMkLst>
          <pc:docMk/>
          <pc:sldMk cId="2454406568" sldId="332"/>
        </pc:sldMkLst>
        <pc:spChg chg="mod">
          <ac:chgData name="Wilkes, Quinton (US) - CHQ" userId="de6efa15-642f-4c09-94f7-9c7372d5781d" providerId="ADAL" clId="{87B8884B-8EB1-4452-B478-2342155EE901}" dt="2022-07-20T17:08:12.780" v="140" actId="20577"/>
          <ac:spMkLst>
            <pc:docMk/>
            <pc:sldMk cId="2454406568" sldId="332"/>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41E320-7272-4C0B-9CDC-41F655EF51B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FD24CEA7-8DB1-4FD4-ADA9-A96A674C890E}">
      <dgm:prSet phldrT="[Text]"/>
      <dgm:spPr>
        <a:xfrm>
          <a:off x="0" y="438"/>
          <a:ext cx="2395665" cy="1710922"/>
        </a:xfrm>
        <a:prstGeom prst="roundRect">
          <a:avLst/>
        </a:prstGeom>
        <a:solidFill>
          <a:srgbClr val="135FA5">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r>
            <a:rPr lang="en-US" dirty="0">
              <a:solidFill>
                <a:srgbClr val="FFFFFF"/>
              </a:solidFill>
              <a:latin typeface="Arial" panose="020B0604020202020204"/>
              <a:ea typeface="+mn-ea"/>
              <a:cs typeface="+mn-cs"/>
            </a:rPr>
            <a:t>Owning</a:t>
          </a:r>
        </a:p>
      </dgm:t>
    </dgm:pt>
    <dgm:pt modelId="{394B474D-20A1-4D62-9C9B-8410FF180A83}" type="parTrans" cxnId="{4C79935C-D65A-45E0-9199-BD0AF2541493}">
      <dgm:prSet/>
      <dgm:spPr/>
      <dgm:t>
        <a:bodyPr/>
        <a:lstStyle/>
        <a:p>
          <a:endParaRPr lang="en-US"/>
        </a:p>
      </dgm:t>
    </dgm:pt>
    <dgm:pt modelId="{DB111379-09BE-4EE2-A5C7-36AC9E007952}" type="sibTrans" cxnId="{4C79935C-D65A-45E0-9199-BD0AF2541493}">
      <dgm:prSet/>
      <dgm:spPr/>
      <dgm:t>
        <a:bodyPr/>
        <a:lstStyle/>
        <a:p>
          <a:endParaRPr lang="en-US"/>
        </a:p>
      </dgm:t>
    </dgm:pt>
    <dgm:pt modelId="{D0DFA295-E456-4740-BB45-1F297A82184B}">
      <dgm:prSet phldrT="[Text]"/>
      <dgm:spPr>
        <a:xfrm>
          <a:off x="2395665" y="438"/>
          <a:ext cx="3593497" cy="1710922"/>
        </a:xfrm>
        <a:prstGeom prst="rightArrow">
          <a:avLst>
            <a:gd name="adj1" fmla="val 75000"/>
            <a:gd name="adj2" fmla="val 50000"/>
          </a:avLst>
        </a:prstGeom>
        <a:solidFill>
          <a:srgbClr val="135FA5">
            <a:alpha val="90000"/>
            <a:tint val="40000"/>
            <a:hueOff val="0"/>
            <a:satOff val="0"/>
            <a:lumOff val="0"/>
            <a:alphaOff val="0"/>
          </a:srgbClr>
        </a:solidFill>
        <a:ln w="12700" cap="flat" cmpd="sng" algn="ctr">
          <a:solidFill>
            <a:srgbClr val="135FA5">
              <a:alpha val="90000"/>
              <a:tint val="40000"/>
              <a:hueOff val="0"/>
              <a:satOff val="0"/>
              <a:lumOff val="0"/>
              <a:alphaOff val="0"/>
            </a:srgbClr>
          </a:solidFill>
          <a:prstDash val="solid"/>
          <a:miter lim="800000"/>
        </a:ln>
        <a:effectLst/>
      </dgm:spPr>
      <dgm:t>
        <a:bodyPr/>
        <a:lstStyle/>
        <a:p>
          <a:r>
            <a:rPr lang="en-US" dirty="0">
              <a:solidFill>
                <a:srgbClr val="00269A">
                  <a:hueOff val="0"/>
                  <a:satOff val="0"/>
                  <a:lumOff val="0"/>
                  <a:alphaOff val="0"/>
                </a:srgbClr>
              </a:solidFill>
              <a:latin typeface="Arial" panose="020B0604020202020204"/>
              <a:ea typeface="+mn-ea"/>
              <a:cs typeface="+mn-cs"/>
            </a:rPr>
            <a:t>Build the record</a:t>
          </a:r>
        </a:p>
      </dgm:t>
    </dgm:pt>
    <dgm:pt modelId="{2C5D5FC0-C00A-465F-9FEE-4669BC2C334E}" type="parTrans" cxnId="{8FA6239C-8EC3-414F-8729-A5C71391DFCF}">
      <dgm:prSet/>
      <dgm:spPr/>
      <dgm:t>
        <a:bodyPr/>
        <a:lstStyle/>
        <a:p>
          <a:endParaRPr lang="en-US"/>
        </a:p>
      </dgm:t>
    </dgm:pt>
    <dgm:pt modelId="{EE3FE69F-C945-4CA6-917D-89277B71F05A}" type="sibTrans" cxnId="{8FA6239C-8EC3-414F-8729-A5C71391DFCF}">
      <dgm:prSet/>
      <dgm:spPr/>
      <dgm:t>
        <a:bodyPr/>
        <a:lstStyle/>
        <a:p>
          <a:endParaRPr lang="en-US"/>
        </a:p>
      </dgm:t>
    </dgm:pt>
    <dgm:pt modelId="{4EFED5E5-D245-4422-B040-5D488D3E425E}">
      <dgm:prSet phldrT="[Text]"/>
      <dgm:spPr>
        <a:xfrm>
          <a:off x="2395665" y="438"/>
          <a:ext cx="3593497" cy="1710922"/>
        </a:xfrm>
        <a:prstGeom prst="rightArrow">
          <a:avLst>
            <a:gd name="adj1" fmla="val 75000"/>
            <a:gd name="adj2" fmla="val 50000"/>
          </a:avLst>
        </a:prstGeom>
        <a:solidFill>
          <a:srgbClr val="135FA5">
            <a:alpha val="90000"/>
            <a:tint val="40000"/>
            <a:hueOff val="0"/>
            <a:satOff val="0"/>
            <a:lumOff val="0"/>
            <a:alphaOff val="0"/>
          </a:srgbClr>
        </a:solidFill>
        <a:ln w="12700" cap="flat" cmpd="sng" algn="ctr">
          <a:solidFill>
            <a:srgbClr val="135FA5">
              <a:alpha val="90000"/>
              <a:tint val="40000"/>
              <a:hueOff val="0"/>
              <a:satOff val="0"/>
              <a:lumOff val="0"/>
              <a:alphaOff val="0"/>
            </a:srgbClr>
          </a:solidFill>
          <a:prstDash val="solid"/>
          <a:miter lim="800000"/>
        </a:ln>
        <a:effectLst/>
      </dgm:spPr>
      <dgm:t>
        <a:bodyPr/>
        <a:lstStyle/>
        <a:p>
          <a:r>
            <a:rPr lang="en-US" dirty="0">
              <a:solidFill>
                <a:srgbClr val="00269A">
                  <a:hueOff val="0"/>
                  <a:satOff val="0"/>
                  <a:lumOff val="0"/>
                  <a:alphaOff val="0"/>
                </a:srgbClr>
              </a:solidFill>
              <a:latin typeface="Arial" panose="020B0604020202020204"/>
              <a:ea typeface="+mn-ea"/>
              <a:cs typeface="+mn-cs"/>
            </a:rPr>
            <a:t>Grant Access to include special categories</a:t>
          </a:r>
        </a:p>
      </dgm:t>
    </dgm:pt>
    <dgm:pt modelId="{9B18D6EC-CB87-4FAF-8289-50B84DBF9A26}" type="parTrans" cxnId="{E3E93326-8F53-4090-ABB6-CC6F89F9474F}">
      <dgm:prSet/>
      <dgm:spPr/>
      <dgm:t>
        <a:bodyPr/>
        <a:lstStyle/>
        <a:p>
          <a:endParaRPr lang="en-US"/>
        </a:p>
      </dgm:t>
    </dgm:pt>
    <dgm:pt modelId="{2E55BA09-8E5F-4B83-89A8-FB74A31ACE25}" type="sibTrans" cxnId="{E3E93326-8F53-4090-ABB6-CC6F89F9474F}">
      <dgm:prSet/>
      <dgm:spPr/>
      <dgm:t>
        <a:bodyPr/>
        <a:lstStyle/>
        <a:p>
          <a:endParaRPr lang="en-US"/>
        </a:p>
      </dgm:t>
    </dgm:pt>
    <dgm:pt modelId="{92FDD690-8A4F-47C2-BD4F-6ED1CE7FEA7E}">
      <dgm:prSet phldrT="[Text]"/>
      <dgm:spPr>
        <a:xfrm>
          <a:off x="0" y="1882453"/>
          <a:ext cx="2395665" cy="1710922"/>
        </a:xfrm>
        <a:prstGeom prst="roundRect">
          <a:avLst/>
        </a:prstGeom>
        <a:solidFill>
          <a:srgbClr val="135FA5">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r>
            <a:rPr lang="en-US" dirty="0">
              <a:solidFill>
                <a:srgbClr val="FFFFFF"/>
              </a:solidFill>
              <a:latin typeface="Arial" panose="020B0604020202020204"/>
              <a:ea typeface="+mn-ea"/>
              <a:cs typeface="+mn-cs"/>
            </a:rPr>
            <a:t>Servicing</a:t>
          </a:r>
        </a:p>
      </dgm:t>
    </dgm:pt>
    <dgm:pt modelId="{ADE13413-68DE-4F31-8CBD-28B037AF9DB3}" type="parTrans" cxnId="{C4390932-B9C8-46F3-BE5B-D779E8E8330F}">
      <dgm:prSet/>
      <dgm:spPr/>
      <dgm:t>
        <a:bodyPr/>
        <a:lstStyle/>
        <a:p>
          <a:endParaRPr lang="en-US"/>
        </a:p>
      </dgm:t>
    </dgm:pt>
    <dgm:pt modelId="{EEDB312B-4669-4278-B432-5BCCECCB4A23}" type="sibTrans" cxnId="{C4390932-B9C8-46F3-BE5B-D779E8E8330F}">
      <dgm:prSet/>
      <dgm:spPr/>
      <dgm:t>
        <a:bodyPr/>
        <a:lstStyle/>
        <a:p>
          <a:endParaRPr lang="en-US"/>
        </a:p>
      </dgm:t>
    </dgm:pt>
    <dgm:pt modelId="{B7F70C1A-69A0-4D7E-8ADD-19E53BF5515C}">
      <dgm:prSet phldrT="[Text]"/>
      <dgm:spPr>
        <a:xfrm>
          <a:off x="2395665" y="1882453"/>
          <a:ext cx="3593497" cy="1710922"/>
        </a:xfrm>
        <a:prstGeom prst="rightArrow">
          <a:avLst>
            <a:gd name="adj1" fmla="val 75000"/>
            <a:gd name="adj2" fmla="val 50000"/>
          </a:avLst>
        </a:prstGeom>
        <a:solidFill>
          <a:srgbClr val="135FA5">
            <a:alpha val="90000"/>
            <a:tint val="40000"/>
            <a:hueOff val="0"/>
            <a:satOff val="0"/>
            <a:lumOff val="0"/>
            <a:alphaOff val="0"/>
          </a:srgbClr>
        </a:solidFill>
        <a:ln w="12700" cap="flat" cmpd="sng" algn="ctr">
          <a:solidFill>
            <a:srgbClr val="135FA5">
              <a:alpha val="90000"/>
              <a:tint val="40000"/>
              <a:hueOff val="0"/>
              <a:satOff val="0"/>
              <a:lumOff val="0"/>
              <a:alphaOff val="0"/>
            </a:srgbClr>
          </a:solidFill>
          <a:prstDash val="solid"/>
          <a:miter lim="800000"/>
        </a:ln>
        <a:effectLst/>
      </dgm:spPr>
      <dgm:t>
        <a:bodyPr/>
        <a:lstStyle/>
        <a:p>
          <a:r>
            <a:rPr lang="en-US" dirty="0">
              <a:solidFill>
                <a:srgbClr val="00269A">
                  <a:hueOff val="0"/>
                  <a:satOff val="0"/>
                  <a:lumOff val="0"/>
                  <a:alphaOff val="0"/>
                </a:srgbClr>
              </a:solidFill>
              <a:latin typeface="Arial" panose="020B0604020202020204"/>
              <a:ea typeface="+mn-ea"/>
              <a:cs typeface="+mn-cs"/>
            </a:rPr>
            <a:t>Service an existing access  </a:t>
          </a:r>
        </a:p>
      </dgm:t>
    </dgm:pt>
    <dgm:pt modelId="{CB05C972-6D17-47A9-91B5-E22491E50C6D}" type="parTrans" cxnId="{29700029-2127-4CFD-8CF6-7A8C70594969}">
      <dgm:prSet/>
      <dgm:spPr/>
      <dgm:t>
        <a:bodyPr/>
        <a:lstStyle/>
        <a:p>
          <a:endParaRPr lang="en-US"/>
        </a:p>
      </dgm:t>
    </dgm:pt>
    <dgm:pt modelId="{CD94006B-9188-4EF2-B6D9-FA0BFF206F4E}" type="sibTrans" cxnId="{29700029-2127-4CFD-8CF6-7A8C70594969}">
      <dgm:prSet/>
      <dgm:spPr/>
      <dgm:t>
        <a:bodyPr/>
        <a:lstStyle/>
        <a:p>
          <a:endParaRPr lang="en-US"/>
        </a:p>
      </dgm:t>
    </dgm:pt>
    <dgm:pt modelId="{9BBBEC0B-FC4D-42C1-B399-0294D848845B}">
      <dgm:prSet phldrT="[Text]"/>
      <dgm:spPr>
        <a:xfrm>
          <a:off x="2395665" y="1882453"/>
          <a:ext cx="3593497" cy="1710922"/>
        </a:xfrm>
        <a:prstGeom prst="rightArrow">
          <a:avLst>
            <a:gd name="adj1" fmla="val 75000"/>
            <a:gd name="adj2" fmla="val 50000"/>
          </a:avLst>
        </a:prstGeom>
        <a:solidFill>
          <a:srgbClr val="135FA5">
            <a:alpha val="90000"/>
            <a:tint val="40000"/>
            <a:hueOff val="0"/>
            <a:satOff val="0"/>
            <a:lumOff val="0"/>
            <a:alphaOff val="0"/>
          </a:srgbClr>
        </a:solidFill>
        <a:ln w="12700" cap="flat" cmpd="sng" algn="ctr">
          <a:solidFill>
            <a:srgbClr val="135FA5">
              <a:alpha val="90000"/>
              <a:tint val="40000"/>
              <a:hueOff val="0"/>
              <a:satOff val="0"/>
              <a:lumOff val="0"/>
              <a:alphaOff val="0"/>
            </a:srgbClr>
          </a:solidFill>
          <a:prstDash val="solid"/>
          <a:miter lim="800000"/>
        </a:ln>
        <a:effectLst/>
      </dgm:spPr>
      <dgm:t>
        <a:bodyPr/>
        <a:lstStyle/>
        <a:p>
          <a:r>
            <a:rPr lang="en-US" dirty="0">
              <a:solidFill>
                <a:srgbClr val="00269A">
                  <a:hueOff val="0"/>
                  <a:satOff val="0"/>
                  <a:lumOff val="0"/>
                  <a:alphaOff val="0"/>
                </a:srgbClr>
              </a:solidFill>
              <a:latin typeface="Arial" panose="020B0604020202020204"/>
              <a:ea typeface="+mn-ea"/>
              <a:cs typeface="+mn-cs"/>
            </a:rPr>
            <a:t>Add FN Contact – with correct role</a:t>
          </a:r>
        </a:p>
      </dgm:t>
    </dgm:pt>
    <dgm:pt modelId="{CA127880-3136-4A46-A2DF-C5C628FB3E31}" type="parTrans" cxnId="{2FB2FA1D-B265-4CE1-8A59-B440E3A7AFFE}">
      <dgm:prSet/>
      <dgm:spPr/>
      <dgm:t>
        <a:bodyPr/>
        <a:lstStyle/>
        <a:p>
          <a:endParaRPr lang="en-US"/>
        </a:p>
      </dgm:t>
    </dgm:pt>
    <dgm:pt modelId="{FCD5D754-E95B-4C4A-A6B7-F8ACA3B66087}" type="sibTrans" cxnId="{2FB2FA1D-B265-4CE1-8A59-B440E3A7AFFE}">
      <dgm:prSet/>
      <dgm:spPr/>
      <dgm:t>
        <a:bodyPr/>
        <a:lstStyle/>
        <a:p>
          <a:endParaRPr lang="en-US"/>
        </a:p>
      </dgm:t>
    </dgm:pt>
    <dgm:pt modelId="{16DE713A-290B-4882-81E9-FFEC5EF144DF}">
      <dgm:prSet phldrT="[Text]"/>
      <dgm:spPr>
        <a:xfrm>
          <a:off x="2395665" y="438"/>
          <a:ext cx="3593497" cy="1710922"/>
        </a:xfrm>
        <a:prstGeom prst="rightArrow">
          <a:avLst>
            <a:gd name="adj1" fmla="val 75000"/>
            <a:gd name="adj2" fmla="val 50000"/>
          </a:avLst>
        </a:prstGeom>
        <a:solidFill>
          <a:srgbClr val="135FA5">
            <a:alpha val="90000"/>
            <a:tint val="40000"/>
            <a:hueOff val="0"/>
            <a:satOff val="0"/>
            <a:lumOff val="0"/>
            <a:alphaOff val="0"/>
          </a:srgbClr>
        </a:solidFill>
        <a:ln w="12700" cap="flat" cmpd="sng" algn="ctr">
          <a:solidFill>
            <a:srgbClr val="135FA5">
              <a:alpha val="90000"/>
              <a:tint val="40000"/>
              <a:hueOff val="0"/>
              <a:satOff val="0"/>
              <a:lumOff val="0"/>
              <a:alphaOff val="0"/>
            </a:srgbClr>
          </a:solidFill>
          <a:prstDash val="solid"/>
          <a:miter lim="800000"/>
        </a:ln>
        <a:effectLst/>
      </dgm:spPr>
      <dgm:t>
        <a:bodyPr/>
        <a:lstStyle/>
        <a:p>
          <a:r>
            <a:rPr lang="en-US" dirty="0">
              <a:solidFill>
                <a:srgbClr val="00269A">
                  <a:hueOff val="0"/>
                  <a:satOff val="0"/>
                  <a:lumOff val="0"/>
                  <a:alphaOff val="0"/>
                </a:srgbClr>
              </a:solidFill>
              <a:latin typeface="Arial" panose="020B0604020202020204"/>
              <a:ea typeface="+mn-ea"/>
              <a:cs typeface="+mn-cs"/>
            </a:rPr>
            <a:t>Initiate Investigation</a:t>
          </a:r>
        </a:p>
      </dgm:t>
    </dgm:pt>
    <dgm:pt modelId="{6E91B338-2B5C-45A0-9435-0C3917AF731F}" type="parTrans" cxnId="{8F03FDFF-CE79-493A-B880-244B34A292C5}">
      <dgm:prSet/>
      <dgm:spPr/>
      <dgm:t>
        <a:bodyPr/>
        <a:lstStyle/>
        <a:p>
          <a:endParaRPr lang="en-US"/>
        </a:p>
      </dgm:t>
    </dgm:pt>
    <dgm:pt modelId="{87CC8F3C-C5AD-4916-9DEE-80086748D078}" type="sibTrans" cxnId="{8F03FDFF-CE79-493A-B880-244B34A292C5}">
      <dgm:prSet/>
      <dgm:spPr/>
      <dgm:t>
        <a:bodyPr/>
        <a:lstStyle/>
        <a:p>
          <a:endParaRPr lang="en-US"/>
        </a:p>
      </dgm:t>
    </dgm:pt>
    <dgm:pt modelId="{7C4AD35C-6B5F-4DD6-9961-2CCD4E377747}">
      <dgm:prSet phldrT="[Text]"/>
      <dgm:spPr>
        <a:xfrm>
          <a:off x="2395665" y="438"/>
          <a:ext cx="3593497" cy="1710922"/>
        </a:xfrm>
        <a:prstGeom prst="rightArrow">
          <a:avLst>
            <a:gd name="adj1" fmla="val 75000"/>
            <a:gd name="adj2" fmla="val 50000"/>
          </a:avLst>
        </a:prstGeom>
        <a:solidFill>
          <a:srgbClr val="135FA5">
            <a:alpha val="90000"/>
            <a:tint val="40000"/>
            <a:hueOff val="0"/>
            <a:satOff val="0"/>
            <a:lumOff val="0"/>
            <a:alphaOff val="0"/>
          </a:srgbClr>
        </a:solidFill>
        <a:ln w="12700" cap="flat" cmpd="sng" algn="ctr">
          <a:solidFill>
            <a:srgbClr val="135FA5">
              <a:alpha val="90000"/>
              <a:tint val="40000"/>
              <a:hueOff val="0"/>
              <a:satOff val="0"/>
              <a:lumOff val="0"/>
              <a:alphaOff val="0"/>
            </a:srgbClr>
          </a:solidFill>
          <a:prstDash val="solid"/>
          <a:miter lim="800000"/>
        </a:ln>
        <a:effectLst/>
      </dgm:spPr>
      <dgm:t>
        <a:bodyPr/>
        <a:lstStyle/>
        <a:p>
          <a:r>
            <a:rPr lang="en-US" dirty="0">
              <a:solidFill>
                <a:srgbClr val="00269A">
                  <a:hueOff val="0"/>
                  <a:satOff val="0"/>
                  <a:lumOff val="0"/>
                  <a:alphaOff val="0"/>
                </a:srgbClr>
              </a:solidFill>
              <a:latin typeface="Arial" panose="020B0604020202020204"/>
              <a:ea typeface="+mn-ea"/>
              <a:cs typeface="+mn-cs"/>
            </a:rPr>
            <a:t>View Investigation Detail</a:t>
          </a:r>
        </a:p>
      </dgm:t>
    </dgm:pt>
    <dgm:pt modelId="{D0EB2AFB-9E5D-4E31-B447-74FB2ACDCFC3}" type="parTrans" cxnId="{EE46DFA2-3FF8-4760-9953-AD635F067DCD}">
      <dgm:prSet/>
      <dgm:spPr/>
      <dgm:t>
        <a:bodyPr/>
        <a:lstStyle/>
        <a:p>
          <a:endParaRPr lang="en-US"/>
        </a:p>
      </dgm:t>
    </dgm:pt>
    <dgm:pt modelId="{BD4AAB1D-3BE0-4F32-8089-78AB3E8E7678}" type="sibTrans" cxnId="{EE46DFA2-3FF8-4760-9953-AD635F067DCD}">
      <dgm:prSet/>
      <dgm:spPr/>
      <dgm:t>
        <a:bodyPr/>
        <a:lstStyle/>
        <a:p>
          <a:endParaRPr lang="en-US"/>
        </a:p>
      </dgm:t>
    </dgm:pt>
    <dgm:pt modelId="{153CE1B8-76E4-4FFA-94DC-2389AF8326E2}">
      <dgm:prSet phldrT="[Text]"/>
      <dgm:spPr>
        <a:xfrm>
          <a:off x="2395665" y="438"/>
          <a:ext cx="3593497" cy="1710922"/>
        </a:xfrm>
        <a:prstGeom prst="rightArrow">
          <a:avLst>
            <a:gd name="adj1" fmla="val 75000"/>
            <a:gd name="adj2" fmla="val 50000"/>
          </a:avLst>
        </a:prstGeom>
        <a:solidFill>
          <a:srgbClr val="135FA5">
            <a:alpha val="90000"/>
            <a:tint val="40000"/>
            <a:hueOff val="0"/>
            <a:satOff val="0"/>
            <a:lumOff val="0"/>
            <a:alphaOff val="0"/>
          </a:srgbClr>
        </a:solidFill>
        <a:ln w="12700" cap="flat" cmpd="sng" algn="ctr">
          <a:solidFill>
            <a:srgbClr val="135FA5">
              <a:alpha val="90000"/>
              <a:tint val="40000"/>
              <a:hueOff val="0"/>
              <a:satOff val="0"/>
              <a:lumOff val="0"/>
              <a:alphaOff val="0"/>
            </a:srgbClr>
          </a:solidFill>
          <a:prstDash val="solid"/>
          <a:miter lim="800000"/>
        </a:ln>
        <a:effectLst/>
      </dgm:spPr>
      <dgm:t>
        <a:bodyPr/>
        <a:lstStyle/>
        <a:p>
          <a:r>
            <a:rPr lang="en-US" dirty="0">
              <a:solidFill>
                <a:srgbClr val="00269A">
                  <a:hueOff val="0"/>
                  <a:satOff val="0"/>
                  <a:lumOff val="0"/>
                  <a:alphaOff val="0"/>
                </a:srgbClr>
              </a:solidFill>
              <a:latin typeface="Arial" panose="020B0604020202020204"/>
              <a:ea typeface="+mn-ea"/>
              <a:cs typeface="+mn-cs"/>
            </a:rPr>
            <a:t>Eligibility Notification</a:t>
          </a:r>
        </a:p>
      </dgm:t>
    </dgm:pt>
    <dgm:pt modelId="{5942C495-E15F-47C1-AAF3-232A874BE65B}" type="parTrans" cxnId="{E8C44EDD-A0D7-4107-89FA-9E3C5904F8B9}">
      <dgm:prSet/>
      <dgm:spPr/>
      <dgm:t>
        <a:bodyPr/>
        <a:lstStyle/>
        <a:p>
          <a:endParaRPr lang="en-US"/>
        </a:p>
      </dgm:t>
    </dgm:pt>
    <dgm:pt modelId="{AC1F1F1A-DF70-4462-8E1B-B9DB253D65A2}" type="sibTrans" cxnId="{E8C44EDD-A0D7-4107-89FA-9E3C5904F8B9}">
      <dgm:prSet/>
      <dgm:spPr/>
      <dgm:t>
        <a:bodyPr/>
        <a:lstStyle/>
        <a:p>
          <a:endParaRPr lang="en-US"/>
        </a:p>
      </dgm:t>
    </dgm:pt>
    <dgm:pt modelId="{E630EE8A-A185-4004-8E67-AD5AEAECB6A2}">
      <dgm:prSet phldrT="[Text]"/>
      <dgm:spPr>
        <a:xfrm>
          <a:off x="2395665" y="438"/>
          <a:ext cx="3593497" cy="1710922"/>
        </a:xfrm>
        <a:prstGeom prst="rightArrow">
          <a:avLst>
            <a:gd name="adj1" fmla="val 75000"/>
            <a:gd name="adj2" fmla="val 50000"/>
          </a:avLst>
        </a:prstGeom>
        <a:solidFill>
          <a:srgbClr val="135FA5">
            <a:alpha val="90000"/>
            <a:tint val="40000"/>
            <a:hueOff val="0"/>
            <a:satOff val="0"/>
            <a:lumOff val="0"/>
            <a:alphaOff val="0"/>
          </a:srgbClr>
        </a:solidFill>
        <a:ln w="12700" cap="flat" cmpd="sng" algn="ctr">
          <a:solidFill>
            <a:srgbClr val="135FA5">
              <a:alpha val="90000"/>
              <a:tint val="40000"/>
              <a:hueOff val="0"/>
              <a:satOff val="0"/>
              <a:lumOff val="0"/>
              <a:alphaOff val="0"/>
            </a:srgbClr>
          </a:solidFill>
          <a:prstDash val="solid"/>
          <a:miter lim="800000"/>
        </a:ln>
        <a:effectLst/>
      </dgm:spPr>
      <dgm:t>
        <a:bodyPr/>
        <a:lstStyle/>
        <a:p>
          <a:r>
            <a:rPr lang="en-US" dirty="0">
              <a:solidFill>
                <a:srgbClr val="00269A">
                  <a:hueOff val="0"/>
                  <a:satOff val="0"/>
                  <a:lumOff val="0"/>
                  <a:alphaOff val="0"/>
                </a:srgbClr>
              </a:solidFill>
              <a:latin typeface="Arial" panose="020B0604020202020204"/>
              <a:ea typeface="+mn-ea"/>
              <a:cs typeface="+mn-cs"/>
            </a:rPr>
            <a:t>Task inbox (CAF Messages)</a:t>
          </a:r>
        </a:p>
      </dgm:t>
    </dgm:pt>
    <dgm:pt modelId="{55A00CA1-810F-46C6-AD19-554DEF9B3369}" type="parTrans" cxnId="{BB643F7A-57AE-415B-AEF6-F76A038234B1}">
      <dgm:prSet/>
      <dgm:spPr/>
      <dgm:t>
        <a:bodyPr/>
        <a:lstStyle/>
        <a:p>
          <a:endParaRPr lang="en-US"/>
        </a:p>
      </dgm:t>
    </dgm:pt>
    <dgm:pt modelId="{7C6E336E-DBFE-4777-A0EE-04C38C355CC3}" type="sibTrans" cxnId="{BB643F7A-57AE-415B-AEF6-F76A038234B1}">
      <dgm:prSet/>
      <dgm:spPr/>
      <dgm:t>
        <a:bodyPr/>
        <a:lstStyle/>
        <a:p>
          <a:endParaRPr lang="en-US"/>
        </a:p>
      </dgm:t>
    </dgm:pt>
    <dgm:pt modelId="{44999316-613F-4FD9-844F-0EB9FB6EE6F9}">
      <dgm:prSet phldrT="[Text]"/>
      <dgm:spPr>
        <a:xfrm>
          <a:off x="2395665" y="1882453"/>
          <a:ext cx="3593497" cy="1710922"/>
        </a:xfrm>
        <a:prstGeom prst="rightArrow">
          <a:avLst>
            <a:gd name="adj1" fmla="val 75000"/>
            <a:gd name="adj2" fmla="val 50000"/>
          </a:avLst>
        </a:prstGeom>
        <a:solidFill>
          <a:srgbClr val="135FA5">
            <a:alpha val="90000"/>
            <a:tint val="40000"/>
            <a:hueOff val="0"/>
            <a:satOff val="0"/>
            <a:lumOff val="0"/>
            <a:alphaOff val="0"/>
          </a:srgbClr>
        </a:solidFill>
        <a:ln w="12700" cap="flat" cmpd="sng" algn="ctr">
          <a:solidFill>
            <a:srgbClr val="135FA5">
              <a:alpha val="90000"/>
              <a:tint val="40000"/>
              <a:hueOff val="0"/>
              <a:satOff val="0"/>
              <a:lumOff val="0"/>
              <a:alphaOff val="0"/>
            </a:srgbClr>
          </a:solidFill>
          <a:prstDash val="solid"/>
          <a:miter lim="800000"/>
        </a:ln>
        <a:effectLst/>
      </dgm:spPr>
      <dgm:t>
        <a:bodyPr/>
        <a:lstStyle/>
        <a:p>
          <a:r>
            <a:rPr lang="en-US" dirty="0">
              <a:solidFill>
                <a:srgbClr val="00269A">
                  <a:hueOff val="0"/>
                  <a:satOff val="0"/>
                  <a:lumOff val="0"/>
                  <a:alphaOff val="0"/>
                </a:srgbClr>
              </a:solidFill>
              <a:latin typeface="Arial" panose="020B0604020202020204"/>
              <a:ea typeface="+mn-ea"/>
              <a:cs typeface="+mn-cs"/>
            </a:rPr>
            <a:t>Add FN Travel – with correct role</a:t>
          </a:r>
        </a:p>
      </dgm:t>
    </dgm:pt>
    <dgm:pt modelId="{7B00E3DF-330B-4E9A-9618-2F17480F2F03}" type="parTrans" cxnId="{7AB75A0C-79A6-4910-A5E7-8575690EFFF4}">
      <dgm:prSet/>
      <dgm:spPr/>
      <dgm:t>
        <a:bodyPr/>
        <a:lstStyle/>
        <a:p>
          <a:endParaRPr lang="en-US"/>
        </a:p>
      </dgm:t>
    </dgm:pt>
    <dgm:pt modelId="{D26F1D2B-8625-4DF2-8951-C30F0F5D84BB}" type="sibTrans" cxnId="{7AB75A0C-79A6-4910-A5E7-8575690EFFF4}">
      <dgm:prSet/>
      <dgm:spPr/>
      <dgm:t>
        <a:bodyPr/>
        <a:lstStyle/>
        <a:p>
          <a:endParaRPr lang="en-US"/>
        </a:p>
      </dgm:t>
    </dgm:pt>
    <dgm:pt modelId="{53ED5F10-7A9C-447B-B192-1DA55F309E55}">
      <dgm:prSet phldrT="[Text]"/>
      <dgm:spPr>
        <a:xfrm>
          <a:off x="2395665" y="1882453"/>
          <a:ext cx="3593497" cy="1710922"/>
        </a:xfrm>
        <a:prstGeom prst="rightArrow">
          <a:avLst>
            <a:gd name="adj1" fmla="val 75000"/>
            <a:gd name="adj2" fmla="val 50000"/>
          </a:avLst>
        </a:prstGeom>
        <a:solidFill>
          <a:srgbClr val="135FA5">
            <a:alpha val="90000"/>
            <a:tint val="40000"/>
            <a:hueOff val="0"/>
            <a:satOff val="0"/>
            <a:lumOff val="0"/>
            <a:alphaOff val="0"/>
          </a:srgbClr>
        </a:solidFill>
        <a:ln w="12700" cap="flat" cmpd="sng" algn="ctr">
          <a:solidFill>
            <a:srgbClr val="135FA5">
              <a:alpha val="90000"/>
              <a:tint val="40000"/>
              <a:hueOff val="0"/>
              <a:satOff val="0"/>
              <a:lumOff val="0"/>
              <a:alphaOff val="0"/>
            </a:srgbClr>
          </a:solidFill>
          <a:prstDash val="solid"/>
          <a:miter lim="800000"/>
        </a:ln>
        <a:effectLst/>
      </dgm:spPr>
      <dgm:t>
        <a:bodyPr/>
        <a:lstStyle/>
        <a:p>
          <a:r>
            <a:rPr lang="en-US" dirty="0">
              <a:solidFill>
                <a:srgbClr val="00269A">
                  <a:hueOff val="0"/>
                  <a:satOff val="0"/>
                  <a:lumOff val="0"/>
                  <a:alphaOff val="0"/>
                </a:srgbClr>
              </a:solidFill>
              <a:latin typeface="Arial" panose="020B0604020202020204"/>
              <a:ea typeface="+mn-ea"/>
              <a:cs typeface="+mn-cs"/>
            </a:rPr>
            <a:t>View Subject details</a:t>
          </a:r>
        </a:p>
      </dgm:t>
    </dgm:pt>
    <dgm:pt modelId="{CA6F7CB4-6C64-499D-B912-16BD712A1DFC}" type="parTrans" cxnId="{60D98770-01A4-4778-AFA1-3161D2A517DE}">
      <dgm:prSet/>
      <dgm:spPr/>
      <dgm:t>
        <a:bodyPr/>
        <a:lstStyle/>
        <a:p>
          <a:endParaRPr lang="en-US"/>
        </a:p>
      </dgm:t>
    </dgm:pt>
    <dgm:pt modelId="{3AEF9E58-1D33-4C1A-98D2-F928EFB134E8}" type="sibTrans" cxnId="{60D98770-01A4-4778-AFA1-3161D2A517DE}">
      <dgm:prSet/>
      <dgm:spPr/>
      <dgm:t>
        <a:bodyPr/>
        <a:lstStyle/>
        <a:p>
          <a:endParaRPr lang="en-US"/>
        </a:p>
      </dgm:t>
    </dgm:pt>
    <dgm:pt modelId="{14CA03B9-0FD5-489E-B709-3829F9C28302}">
      <dgm:prSet phldrT="[Text]"/>
      <dgm:spPr>
        <a:xfrm>
          <a:off x="2395665" y="1882453"/>
          <a:ext cx="3593497" cy="1710922"/>
        </a:xfrm>
        <a:prstGeom prst="rightArrow">
          <a:avLst>
            <a:gd name="adj1" fmla="val 75000"/>
            <a:gd name="adj2" fmla="val 50000"/>
          </a:avLst>
        </a:prstGeom>
        <a:solidFill>
          <a:srgbClr val="135FA5">
            <a:alpha val="90000"/>
            <a:tint val="40000"/>
            <a:hueOff val="0"/>
            <a:satOff val="0"/>
            <a:lumOff val="0"/>
            <a:alphaOff val="0"/>
          </a:srgbClr>
        </a:solidFill>
        <a:ln w="12700" cap="flat" cmpd="sng" algn="ctr">
          <a:solidFill>
            <a:srgbClr val="135FA5">
              <a:alpha val="90000"/>
              <a:tint val="40000"/>
              <a:hueOff val="0"/>
              <a:satOff val="0"/>
              <a:lumOff val="0"/>
              <a:alphaOff val="0"/>
            </a:srgbClr>
          </a:solidFill>
          <a:prstDash val="solid"/>
          <a:miter lim="800000"/>
        </a:ln>
        <a:effectLst/>
      </dgm:spPr>
      <dgm:t>
        <a:bodyPr/>
        <a:lstStyle/>
        <a:p>
          <a:r>
            <a:rPr lang="en-US" dirty="0">
              <a:solidFill>
                <a:srgbClr val="00269A">
                  <a:hueOff val="0"/>
                  <a:satOff val="0"/>
                  <a:lumOff val="0"/>
                  <a:alphaOff val="0"/>
                </a:srgbClr>
              </a:solidFill>
              <a:latin typeface="Arial" panose="020B0604020202020204"/>
              <a:ea typeface="+mn-ea"/>
              <a:cs typeface="+mn-cs"/>
            </a:rPr>
            <a:t>Visits request</a:t>
          </a:r>
        </a:p>
      </dgm:t>
    </dgm:pt>
    <dgm:pt modelId="{8FDE45D0-78D1-4439-9DBE-7BC9151ABE61}" type="parTrans" cxnId="{943F1047-7F6E-492E-B64F-97C0CE8E57D0}">
      <dgm:prSet/>
      <dgm:spPr/>
      <dgm:t>
        <a:bodyPr/>
        <a:lstStyle/>
        <a:p>
          <a:endParaRPr lang="en-US"/>
        </a:p>
      </dgm:t>
    </dgm:pt>
    <dgm:pt modelId="{C64E3E36-0D70-4A08-8748-A9EA40B53AB2}" type="sibTrans" cxnId="{943F1047-7F6E-492E-B64F-97C0CE8E57D0}">
      <dgm:prSet/>
      <dgm:spPr/>
      <dgm:t>
        <a:bodyPr/>
        <a:lstStyle/>
        <a:p>
          <a:endParaRPr lang="en-US"/>
        </a:p>
      </dgm:t>
    </dgm:pt>
    <dgm:pt modelId="{B9F78954-C04E-4E2F-A876-4153D76AE9E5}">
      <dgm:prSet phldrT="[Text]"/>
      <dgm:spPr>
        <a:xfrm>
          <a:off x="2395665" y="1882453"/>
          <a:ext cx="3593497" cy="1710922"/>
        </a:xfrm>
        <a:prstGeom prst="rightArrow">
          <a:avLst>
            <a:gd name="adj1" fmla="val 75000"/>
            <a:gd name="adj2" fmla="val 50000"/>
          </a:avLst>
        </a:prstGeom>
        <a:solidFill>
          <a:srgbClr val="135FA5">
            <a:alpha val="90000"/>
            <a:tint val="40000"/>
            <a:hueOff val="0"/>
            <a:satOff val="0"/>
            <a:lumOff val="0"/>
            <a:alphaOff val="0"/>
          </a:srgbClr>
        </a:solidFill>
        <a:ln w="12700" cap="flat" cmpd="sng" algn="ctr">
          <a:solidFill>
            <a:srgbClr val="135FA5">
              <a:alpha val="90000"/>
              <a:tint val="40000"/>
              <a:hueOff val="0"/>
              <a:satOff val="0"/>
              <a:lumOff val="0"/>
              <a:alphaOff val="0"/>
            </a:srgbClr>
          </a:solidFill>
          <a:prstDash val="solid"/>
          <a:miter lim="800000"/>
        </a:ln>
        <a:effectLst/>
      </dgm:spPr>
      <dgm:t>
        <a:bodyPr/>
        <a:lstStyle/>
        <a:p>
          <a:r>
            <a:rPr lang="en-US" dirty="0">
              <a:solidFill>
                <a:srgbClr val="00269A">
                  <a:hueOff val="0"/>
                  <a:satOff val="0"/>
                  <a:lumOff val="0"/>
                  <a:alphaOff val="0"/>
                </a:srgbClr>
              </a:solidFill>
              <a:latin typeface="Arial" panose="020B0604020202020204"/>
              <a:ea typeface="+mn-ea"/>
              <a:cs typeface="+mn-cs"/>
            </a:rPr>
            <a:t>Adverse (Only submitting SMO can see)</a:t>
          </a:r>
        </a:p>
      </dgm:t>
    </dgm:pt>
    <dgm:pt modelId="{EF428943-0479-4A70-B8B1-C5A451104EE0}" type="parTrans" cxnId="{D2184E35-51D9-45D7-A341-7282F10265A7}">
      <dgm:prSet/>
      <dgm:spPr/>
      <dgm:t>
        <a:bodyPr/>
        <a:lstStyle/>
        <a:p>
          <a:endParaRPr lang="en-US"/>
        </a:p>
      </dgm:t>
    </dgm:pt>
    <dgm:pt modelId="{8C0E82EB-F13E-456A-A09F-7732A5B72C3C}" type="sibTrans" cxnId="{D2184E35-51D9-45D7-A341-7282F10265A7}">
      <dgm:prSet/>
      <dgm:spPr/>
      <dgm:t>
        <a:bodyPr/>
        <a:lstStyle/>
        <a:p>
          <a:endParaRPr lang="en-US"/>
        </a:p>
      </dgm:t>
    </dgm:pt>
    <dgm:pt modelId="{5DF1BBCF-BCFF-4582-9A2F-63CC81826771}" type="pres">
      <dgm:prSet presAssocID="{EF41E320-7272-4C0B-9CDC-41F655EF51BD}" presName="Name0" presStyleCnt="0">
        <dgm:presLayoutVars>
          <dgm:dir/>
          <dgm:animLvl val="lvl"/>
          <dgm:resizeHandles/>
        </dgm:presLayoutVars>
      </dgm:prSet>
      <dgm:spPr/>
    </dgm:pt>
    <dgm:pt modelId="{65AB3164-EB2E-4D98-94E5-B1D2FC6E11A2}" type="pres">
      <dgm:prSet presAssocID="{FD24CEA7-8DB1-4FD4-ADA9-A96A674C890E}" presName="linNode" presStyleCnt="0"/>
      <dgm:spPr/>
    </dgm:pt>
    <dgm:pt modelId="{D023367F-6909-4265-A725-6B77181EF1C5}" type="pres">
      <dgm:prSet presAssocID="{FD24CEA7-8DB1-4FD4-ADA9-A96A674C890E}" presName="parentShp" presStyleLbl="node1" presStyleIdx="0" presStyleCnt="2">
        <dgm:presLayoutVars>
          <dgm:bulletEnabled val="1"/>
        </dgm:presLayoutVars>
      </dgm:prSet>
      <dgm:spPr/>
    </dgm:pt>
    <dgm:pt modelId="{753B03C8-2878-43D6-BD9B-DCC7E69CB197}" type="pres">
      <dgm:prSet presAssocID="{FD24CEA7-8DB1-4FD4-ADA9-A96A674C890E}" presName="childShp" presStyleLbl="bgAccFollowNode1" presStyleIdx="0" presStyleCnt="2">
        <dgm:presLayoutVars>
          <dgm:bulletEnabled val="1"/>
        </dgm:presLayoutVars>
      </dgm:prSet>
      <dgm:spPr/>
    </dgm:pt>
    <dgm:pt modelId="{54311424-663C-4C72-A2BF-806F61118D4B}" type="pres">
      <dgm:prSet presAssocID="{DB111379-09BE-4EE2-A5C7-36AC9E007952}" presName="spacing" presStyleCnt="0"/>
      <dgm:spPr/>
    </dgm:pt>
    <dgm:pt modelId="{B678450E-5A4B-4BA2-90EE-01117CBAA4B6}" type="pres">
      <dgm:prSet presAssocID="{92FDD690-8A4F-47C2-BD4F-6ED1CE7FEA7E}" presName="linNode" presStyleCnt="0"/>
      <dgm:spPr/>
    </dgm:pt>
    <dgm:pt modelId="{7A0C6E22-0601-4C51-94C5-F4AEE860835C}" type="pres">
      <dgm:prSet presAssocID="{92FDD690-8A4F-47C2-BD4F-6ED1CE7FEA7E}" presName="parentShp" presStyleLbl="node1" presStyleIdx="1" presStyleCnt="2">
        <dgm:presLayoutVars>
          <dgm:bulletEnabled val="1"/>
        </dgm:presLayoutVars>
      </dgm:prSet>
      <dgm:spPr/>
    </dgm:pt>
    <dgm:pt modelId="{A088F4F5-4426-4597-BDA7-180E3623C7E7}" type="pres">
      <dgm:prSet presAssocID="{92FDD690-8A4F-47C2-BD4F-6ED1CE7FEA7E}" presName="childShp" presStyleLbl="bgAccFollowNode1" presStyleIdx="1" presStyleCnt="2">
        <dgm:presLayoutVars>
          <dgm:bulletEnabled val="1"/>
        </dgm:presLayoutVars>
      </dgm:prSet>
      <dgm:spPr/>
    </dgm:pt>
  </dgm:ptLst>
  <dgm:cxnLst>
    <dgm:cxn modelId="{7AB75A0C-79A6-4910-A5E7-8575690EFFF4}" srcId="{92FDD690-8A4F-47C2-BD4F-6ED1CE7FEA7E}" destId="{44999316-613F-4FD9-844F-0EB9FB6EE6F9}" srcOrd="2" destOrd="0" parTransId="{7B00E3DF-330B-4E9A-9618-2F17480F2F03}" sibTransId="{D26F1D2B-8625-4DF2-8951-C30F0F5D84BB}"/>
    <dgm:cxn modelId="{1B23731C-4D77-493A-819B-17513058B678}" type="presOf" srcId="{16DE713A-290B-4882-81E9-FFEC5EF144DF}" destId="{753B03C8-2878-43D6-BD9B-DCC7E69CB197}" srcOrd="0" destOrd="1" presId="urn:microsoft.com/office/officeart/2005/8/layout/vList6"/>
    <dgm:cxn modelId="{2FB2FA1D-B265-4CE1-8A59-B440E3A7AFFE}" srcId="{92FDD690-8A4F-47C2-BD4F-6ED1CE7FEA7E}" destId="{9BBBEC0B-FC4D-42C1-B399-0294D848845B}" srcOrd="1" destOrd="0" parTransId="{CA127880-3136-4A46-A2DF-C5C628FB3E31}" sibTransId="{FCD5D754-E95B-4C4A-A6B7-F8ACA3B66087}"/>
    <dgm:cxn modelId="{96FDCF20-2B8D-43CD-A7C6-206F68DE84DE}" type="presOf" srcId="{92FDD690-8A4F-47C2-BD4F-6ED1CE7FEA7E}" destId="{7A0C6E22-0601-4C51-94C5-F4AEE860835C}" srcOrd="0" destOrd="0" presId="urn:microsoft.com/office/officeart/2005/8/layout/vList6"/>
    <dgm:cxn modelId="{E3E93326-8F53-4090-ABB6-CC6F89F9474F}" srcId="{FD24CEA7-8DB1-4FD4-ADA9-A96A674C890E}" destId="{4EFED5E5-D245-4422-B040-5D488D3E425E}" srcOrd="3" destOrd="0" parTransId="{9B18D6EC-CB87-4FAF-8289-50B84DBF9A26}" sibTransId="{2E55BA09-8E5F-4B83-89A8-FB74A31ACE25}"/>
    <dgm:cxn modelId="{29700029-2127-4CFD-8CF6-7A8C70594969}" srcId="{92FDD690-8A4F-47C2-BD4F-6ED1CE7FEA7E}" destId="{B7F70C1A-69A0-4D7E-8ADD-19E53BF5515C}" srcOrd="0" destOrd="0" parTransId="{CB05C972-6D17-47A9-91B5-E22491E50C6D}" sibTransId="{CD94006B-9188-4EF2-B6D9-FA0BFF206F4E}"/>
    <dgm:cxn modelId="{C4390932-B9C8-46F3-BE5B-D779E8E8330F}" srcId="{EF41E320-7272-4C0B-9CDC-41F655EF51BD}" destId="{92FDD690-8A4F-47C2-BD4F-6ED1CE7FEA7E}" srcOrd="1" destOrd="0" parTransId="{ADE13413-68DE-4F31-8CBD-28B037AF9DB3}" sibTransId="{EEDB312B-4669-4278-B432-5BCCECCB4A23}"/>
    <dgm:cxn modelId="{D2184E35-51D9-45D7-A341-7282F10265A7}" srcId="{92FDD690-8A4F-47C2-BD4F-6ED1CE7FEA7E}" destId="{B9F78954-C04E-4E2F-A876-4153D76AE9E5}" srcOrd="5" destOrd="0" parTransId="{EF428943-0479-4A70-B8B1-C5A451104EE0}" sibTransId="{8C0E82EB-F13E-456A-A09F-7732A5B72C3C}"/>
    <dgm:cxn modelId="{F28FD536-C36F-41A4-A85E-1B38E2019CDD}" type="presOf" srcId="{4EFED5E5-D245-4422-B040-5D488D3E425E}" destId="{753B03C8-2878-43D6-BD9B-DCC7E69CB197}" srcOrd="0" destOrd="3" presId="urn:microsoft.com/office/officeart/2005/8/layout/vList6"/>
    <dgm:cxn modelId="{4C79935C-D65A-45E0-9199-BD0AF2541493}" srcId="{EF41E320-7272-4C0B-9CDC-41F655EF51BD}" destId="{FD24CEA7-8DB1-4FD4-ADA9-A96A674C890E}" srcOrd="0" destOrd="0" parTransId="{394B474D-20A1-4D62-9C9B-8410FF180A83}" sibTransId="{DB111379-09BE-4EE2-A5C7-36AC9E007952}"/>
    <dgm:cxn modelId="{943F1047-7F6E-492E-B64F-97C0CE8E57D0}" srcId="{92FDD690-8A4F-47C2-BD4F-6ED1CE7FEA7E}" destId="{14CA03B9-0FD5-489E-B709-3829F9C28302}" srcOrd="4" destOrd="0" parTransId="{8FDE45D0-78D1-4439-9DBE-7BC9151ABE61}" sibTransId="{C64E3E36-0D70-4A08-8748-A9EA40B53AB2}"/>
    <dgm:cxn modelId="{E826FA69-A2D4-4AFA-84C3-6ED89EE47069}" type="presOf" srcId="{E630EE8A-A185-4004-8E67-AD5AEAECB6A2}" destId="{753B03C8-2878-43D6-BD9B-DCC7E69CB197}" srcOrd="0" destOrd="5" presId="urn:microsoft.com/office/officeart/2005/8/layout/vList6"/>
    <dgm:cxn modelId="{60D98770-01A4-4778-AFA1-3161D2A517DE}" srcId="{92FDD690-8A4F-47C2-BD4F-6ED1CE7FEA7E}" destId="{53ED5F10-7A9C-447B-B192-1DA55F309E55}" srcOrd="3" destOrd="0" parTransId="{CA6F7CB4-6C64-499D-B912-16BD712A1DFC}" sibTransId="{3AEF9E58-1D33-4C1A-98D2-F928EFB134E8}"/>
    <dgm:cxn modelId="{BB643F7A-57AE-415B-AEF6-F76A038234B1}" srcId="{FD24CEA7-8DB1-4FD4-ADA9-A96A674C890E}" destId="{E630EE8A-A185-4004-8E67-AD5AEAECB6A2}" srcOrd="5" destOrd="0" parTransId="{55A00CA1-810F-46C6-AD19-554DEF9B3369}" sibTransId="{7C6E336E-DBFE-4777-A0EE-04C38C355CC3}"/>
    <dgm:cxn modelId="{52E6ED97-BFD3-4B75-BAF2-19501852F87D}" type="presOf" srcId="{153CE1B8-76E4-4FFA-94DC-2389AF8326E2}" destId="{753B03C8-2878-43D6-BD9B-DCC7E69CB197}" srcOrd="0" destOrd="4" presId="urn:microsoft.com/office/officeart/2005/8/layout/vList6"/>
    <dgm:cxn modelId="{E312F399-9D13-4919-BB52-237BE586FF63}" type="presOf" srcId="{B9F78954-C04E-4E2F-A876-4153D76AE9E5}" destId="{A088F4F5-4426-4597-BDA7-180E3623C7E7}" srcOrd="0" destOrd="5" presId="urn:microsoft.com/office/officeart/2005/8/layout/vList6"/>
    <dgm:cxn modelId="{8FA6239C-8EC3-414F-8729-A5C71391DFCF}" srcId="{FD24CEA7-8DB1-4FD4-ADA9-A96A674C890E}" destId="{D0DFA295-E456-4740-BB45-1F297A82184B}" srcOrd="0" destOrd="0" parTransId="{2C5D5FC0-C00A-465F-9FEE-4669BC2C334E}" sibTransId="{EE3FE69F-C945-4CA6-917D-89277B71F05A}"/>
    <dgm:cxn modelId="{EE46DFA2-3FF8-4760-9953-AD635F067DCD}" srcId="{FD24CEA7-8DB1-4FD4-ADA9-A96A674C890E}" destId="{7C4AD35C-6B5F-4DD6-9961-2CCD4E377747}" srcOrd="2" destOrd="0" parTransId="{D0EB2AFB-9E5D-4E31-B447-74FB2ACDCFC3}" sibTransId="{BD4AAB1D-3BE0-4F32-8089-78AB3E8E7678}"/>
    <dgm:cxn modelId="{86C51EBF-DD8B-47E7-9DD4-318B3E58FB18}" type="presOf" srcId="{9BBBEC0B-FC4D-42C1-B399-0294D848845B}" destId="{A088F4F5-4426-4597-BDA7-180E3623C7E7}" srcOrd="0" destOrd="1" presId="urn:microsoft.com/office/officeart/2005/8/layout/vList6"/>
    <dgm:cxn modelId="{685721C1-87AD-42EA-878F-2A565CA95141}" type="presOf" srcId="{B7F70C1A-69A0-4D7E-8ADD-19E53BF5515C}" destId="{A088F4F5-4426-4597-BDA7-180E3623C7E7}" srcOrd="0" destOrd="0" presId="urn:microsoft.com/office/officeart/2005/8/layout/vList6"/>
    <dgm:cxn modelId="{7CECB9C4-96A1-4FFD-8837-392A9ADA8BFB}" type="presOf" srcId="{53ED5F10-7A9C-447B-B192-1DA55F309E55}" destId="{A088F4F5-4426-4597-BDA7-180E3623C7E7}" srcOrd="0" destOrd="3" presId="urn:microsoft.com/office/officeart/2005/8/layout/vList6"/>
    <dgm:cxn modelId="{8DA780C6-3A14-4634-846A-CFE3065F854D}" type="presOf" srcId="{44999316-613F-4FD9-844F-0EB9FB6EE6F9}" destId="{A088F4F5-4426-4597-BDA7-180E3623C7E7}" srcOrd="0" destOrd="2" presId="urn:microsoft.com/office/officeart/2005/8/layout/vList6"/>
    <dgm:cxn modelId="{E275DBCE-8AA8-4101-A53D-E3D38BFCBF88}" type="presOf" srcId="{EF41E320-7272-4C0B-9CDC-41F655EF51BD}" destId="{5DF1BBCF-BCFF-4582-9A2F-63CC81826771}" srcOrd="0" destOrd="0" presId="urn:microsoft.com/office/officeart/2005/8/layout/vList6"/>
    <dgm:cxn modelId="{58F73FD0-61FD-4AFE-BF97-FF7575292437}" type="presOf" srcId="{14CA03B9-0FD5-489E-B709-3829F9C28302}" destId="{A088F4F5-4426-4597-BDA7-180E3623C7E7}" srcOrd="0" destOrd="4" presId="urn:microsoft.com/office/officeart/2005/8/layout/vList6"/>
    <dgm:cxn modelId="{D48088DC-B3C9-4510-A42A-4E9DD25B0429}" type="presOf" srcId="{7C4AD35C-6B5F-4DD6-9961-2CCD4E377747}" destId="{753B03C8-2878-43D6-BD9B-DCC7E69CB197}" srcOrd="0" destOrd="2" presId="urn:microsoft.com/office/officeart/2005/8/layout/vList6"/>
    <dgm:cxn modelId="{E8C44EDD-A0D7-4107-89FA-9E3C5904F8B9}" srcId="{FD24CEA7-8DB1-4FD4-ADA9-A96A674C890E}" destId="{153CE1B8-76E4-4FFA-94DC-2389AF8326E2}" srcOrd="4" destOrd="0" parTransId="{5942C495-E15F-47C1-AAF3-232A874BE65B}" sibTransId="{AC1F1F1A-DF70-4462-8E1B-B9DB253D65A2}"/>
    <dgm:cxn modelId="{D00491E7-E25F-4CE1-A6DC-4A91C74F6164}" type="presOf" srcId="{D0DFA295-E456-4740-BB45-1F297A82184B}" destId="{753B03C8-2878-43D6-BD9B-DCC7E69CB197}" srcOrd="0" destOrd="0" presId="urn:microsoft.com/office/officeart/2005/8/layout/vList6"/>
    <dgm:cxn modelId="{2B1A69EB-A1E1-4A28-AF4E-72D0A9AAB0A9}" type="presOf" srcId="{FD24CEA7-8DB1-4FD4-ADA9-A96A674C890E}" destId="{D023367F-6909-4265-A725-6B77181EF1C5}" srcOrd="0" destOrd="0" presId="urn:microsoft.com/office/officeart/2005/8/layout/vList6"/>
    <dgm:cxn modelId="{8F03FDFF-CE79-493A-B880-244B34A292C5}" srcId="{FD24CEA7-8DB1-4FD4-ADA9-A96A674C890E}" destId="{16DE713A-290B-4882-81E9-FFEC5EF144DF}" srcOrd="1" destOrd="0" parTransId="{6E91B338-2B5C-45A0-9435-0C3917AF731F}" sibTransId="{87CC8F3C-C5AD-4916-9DEE-80086748D078}"/>
    <dgm:cxn modelId="{C2AD0B41-81D0-41AE-B14D-E9545BCF1791}" type="presParOf" srcId="{5DF1BBCF-BCFF-4582-9A2F-63CC81826771}" destId="{65AB3164-EB2E-4D98-94E5-B1D2FC6E11A2}" srcOrd="0" destOrd="0" presId="urn:microsoft.com/office/officeart/2005/8/layout/vList6"/>
    <dgm:cxn modelId="{9CCA2634-E532-4B39-92AD-D024FD4032E3}" type="presParOf" srcId="{65AB3164-EB2E-4D98-94E5-B1D2FC6E11A2}" destId="{D023367F-6909-4265-A725-6B77181EF1C5}" srcOrd="0" destOrd="0" presId="urn:microsoft.com/office/officeart/2005/8/layout/vList6"/>
    <dgm:cxn modelId="{9A0006F6-B9EE-4756-9CA2-79FA3F221200}" type="presParOf" srcId="{65AB3164-EB2E-4D98-94E5-B1D2FC6E11A2}" destId="{753B03C8-2878-43D6-BD9B-DCC7E69CB197}" srcOrd="1" destOrd="0" presId="urn:microsoft.com/office/officeart/2005/8/layout/vList6"/>
    <dgm:cxn modelId="{EB925E97-F82E-4F23-8357-113FAF7D22C1}" type="presParOf" srcId="{5DF1BBCF-BCFF-4582-9A2F-63CC81826771}" destId="{54311424-663C-4C72-A2BF-806F61118D4B}" srcOrd="1" destOrd="0" presId="urn:microsoft.com/office/officeart/2005/8/layout/vList6"/>
    <dgm:cxn modelId="{CA1A9993-A3BF-45DB-88A2-E730EB030E17}" type="presParOf" srcId="{5DF1BBCF-BCFF-4582-9A2F-63CC81826771}" destId="{B678450E-5A4B-4BA2-90EE-01117CBAA4B6}" srcOrd="2" destOrd="0" presId="urn:microsoft.com/office/officeart/2005/8/layout/vList6"/>
    <dgm:cxn modelId="{87732F76-EC9D-40E8-9CC0-14C45B1A0EFC}" type="presParOf" srcId="{B678450E-5A4B-4BA2-90EE-01117CBAA4B6}" destId="{7A0C6E22-0601-4C51-94C5-F4AEE860835C}" srcOrd="0" destOrd="0" presId="urn:microsoft.com/office/officeart/2005/8/layout/vList6"/>
    <dgm:cxn modelId="{B55EC2A1-F01D-4C75-9E78-740F3438F817}" type="presParOf" srcId="{B678450E-5A4B-4BA2-90EE-01117CBAA4B6}" destId="{A088F4F5-4426-4597-BDA7-180E3623C7E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B03C8-2878-43D6-BD9B-DCC7E69CB197}">
      <dsp:nvSpPr>
        <dsp:cNvPr id="0" name=""/>
        <dsp:cNvSpPr/>
      </dsp:nvSpPr>
      <dsp:spPr>
        <a:xfrm>
          <a:off x="2395665" y="438"/>
          <a:ext cx="3593497" cy="1710922"/>
        </a:xfrm>
        <a:prstGeom prst="rightArrow">
          <a:avLst>
            <a:gd name="adj1" fmla="val 75000"/>
            <a:gd name="adj2" fmla="val 50000"/>
          </a:avLst>
        </a:prstGeom>
        <a:solidFill>
          <a:srgbClr val="135FA5">
            <a:alpha val="90000"/>
            <a:tint val="40000"/>
            <a:hueOff val="0"/>
            <a:satOff val="0"/>
            <a:lumOff val="0"/>
            <a:alphaOff val="0"/>
          </a:srgbClr>
        </a:solidFill>
        <a:ln w="12700" cap="flat" cmpd="sng" algn="ctr">
          <a:solidFill>
            <a:srgbClr val="135FA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rgbClr val="00269A">
                  <a:hueOff val="0"/>
                  <a:satOff val="0"/>
                  <a:lumOff val="0"/>
                  <a:alphaOff val="0"/>
                </a:srgbClr>
              </a:solidFill>
              <a:latin typeface="Arial" panose="020B0604020202020204"/>
              <a:ea typeface="+mn-ea"/>
              <a:cs typeface="+mn-cs"/>
            </a:rPr>
            <a:t>Build the record</a:t>
          </a:r>
        </a:p>
        <a:p>
          <a:pPr marL="114300" lvl="1" indent="-114300" algn="l" defTabSz="533400">
            <a:lnSpc>
              <a:spcPct val="90000"/>
            </a:lnSpc>
            <a:spcBef>
              <a:spcPct val="0"/>
            </a:spcBef>
            <a:spcAft>
              <a:spcPct val="15000"/>
            </a:spcAft>
            <a:buChar char="•"/>
          </a:pPr>
          <a:r>
            <a:rPr lang="en-US" sz="1200" kern="1200" dirty="0">
              <a:solidFill>
                <a:srgbClr val="00269A">
                  <a:hueOff val="0"/>
                  <a:satOff val="0"/>
                  <a:lumOff val="0"/>
                  <a:alphaOff val="0"/>
                </a:srgbClr>
              </a:solidFill>
              <a:latin typeface="Arial" panose="020B0604020202020204"/>
              <a:ea typeface="+mn-ea"/>
              <a:cs typeface="+mn-cs"/>
            </a:rPr>
            <a:t>Initiate Investigation</a:t>
          </a:r>
        </a:p>
        <a:p>
          <a:pPr marL="114300" lvl="1" indent="-114300" algn="l" defTabSz="533400">
            <a:lnSpc>
              <a:spcPct val="90000"/>
            </a:lnSpc>
            <a:spcBef>
              <a:spcPct val="0"/>
            </a:spcBef>
            <a:spcAft>
              <a:spcPct val="15000"/>
            </a:spcAft>
            <a:buChar char="•"/>
          </a:pPr>
          <a:r>
            <a:rPr lang="en-US" sz="1200" kern="1200" dirty="0">
              <a:solidFill>
                <a:srgbClr val="00269A">
                  <a:hueOff val="0"/>
                  <a:satOff val="0"/>
                  <a:lumOff val="0"/>
                  <a:alphaOff val="0"/>
                </a:srgbClr>
              </a:solidFill>
              <a:latin typeface="Arial" panose="020B0604020202020204"/>
              <a:ea typeface="+mn-ea"/>
              <a:cs typeface="+mn-cs"/>
            </a:rPr>
            <a:t>View Investigation Detail</a:t>
          </a:r>
        </a:p>
        <a:p>
          <a:pPr marL="114300" lvl="1" indent="-114300" algn="l" defTabSz="533400">
            <a:lnSpc>
              <a:spcPct val="90000"/>
            </a:lnSpc>
            <a:spcBef>
              <a:spcPct val="0"/>
            </a:spcBef>
            <a:spcAft>
              <a:spcPct val="15000"/>
            </a:spcAft>
            <a:buChar char="•"/>
          </a:pPr>
          <a:r>
            <a:rPr lang="en-US" sz="1200" kern="1200" dirty="0">
              <a:solidFill>
                <a:srgbClr val="00269A">
                  <a:hueOff val="0"/>
                  <a:satOff val="0"/>
                  <a:lumOff val="0"/>
                  <a:alphaOff val="0"/>
                </a:srgbClr>
              </a:solidFill>
              <a:latin typeface="Arial" panose="020B0604020202020204"/>
              <a:ea typeface="+mn-ea"/>
              <a:cs typeface="+mn-cs"/>
            </a:rPr>
            <a:t>Grant Access to include special categories</a:t>
          </a:r>
        </a:p>
        <a:p>
          <a:pPr marL="114300" lvl="1" indent="-114300" algn="l" defTabSz="533400">
            <a:lnSpc>
              <a:spcPct val="90000"/>
            </a:lnSpc>
            <a:spcBef>
              <a:spcPct val="0"/>
            </a:spcBef>
            <a:spcAft>
              <a:spcPct val="15000"/>
            </a:spcAft>
            <a:buChar char="•"/>
          </a:pPr>
          <a:r>
            <a:rPr lang="en-US" sz="1200" kern="1200" dirty="0">
              <a:solidFill>
                <a:srgbClr val="00269A">
                  <a:hueOff val="0"/>
                  <a:satOff val="0"/>
                  <a:lumOff val="0"/>
                  <a:alphaOff val="0"/>
                </a:srgbClr>
              </a:solidFill>
              <a:latin typeface="Arial" panose="020B0604020202020204"/>
              <a:ea typeface="+mn-ea"/>
              <a:cs typeface="+mn-cs"/>
            </a:rPr>
            <a:t>Eligibility Notification</a:t>
          </a:r>
        </a:p>
        <a:p>
          <a:pPr marL="114300" lvl="1" indent="-114300" algn="l" defTabSz="533400">
            <a:lnSpc>
              <a:spcPct val="90000"/>
            </a:lnSpc>
            <a:spcBef>
              <a:spcPct val="0"/>
            </a:spcBef>
            <a:spcAft>
              <a:spcPct val="15000"/>
            </a:spcAft>
            <a:buChar char="•"/>
          </a:pPr>
          <a:r>
            <a:rPr lang="en-US" sz="1200" kern="1200" dirty="0">
              <a:solidFill>
                <a:srgbClr val="00269A">
                  <a:hueOff val="0"/>
                  <a:satOff val="0"/>
                  <a:lumOff val="0"/>
                  <a:alphaOff val="0"/>
                </a:srgbClr>
              </a:solidFill>
              <a:latin typeface="Arial" panose="020B0604020202020204"/>
              <a:ea typeface="+mn-ea"/>
              <a:cs typeface="+mn-cs"/>
            </a:rPr>
            <a:t>Task inbox (CAF Messages)</a:t>
          </a:r>
        </a:p>
      </dsp:txBody>
      <dsp:txXfrm>
        <a:off x="2395665" y="214303"/>
        <a:ext cx="2951901" cy="1283192"/>
      </dsp:txXfrm>
    </dsp:sp>
    <dsp:sp modelId="{D023367F-6909-4265-A725-6B77181EF1C5}">
      <dsp:nvSpPr>
        <dsp:cNvPr id="0" name=""/>
        <dsp:cNvSpPr/>
      </dsp:nvSpPr>
      <dsp:spPr>
        <a:xfrm>
          <a:off x="0" y="438"/>
          <a:ext cx="2395665" cy="1710922"/>
        </a:xfrm>
        <a:prstGeom prst="roundRect">
          <a:avLst/>
        </a:prstGeom>
        <a:solidFill>
          <a:srgbClr val="135FA5">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FFFFFF"/>
              </a:solidFill>
              <a:latin typeface="Arial" panose="020B0604020202020204"/>
              <a:ea typeface="+mn-ea"/>
              <a:cs typeface="+mn-cs"/>
            </a:rPr>
            <a:t>Owning</a:t>
          </a:r>
        </a:p>
      </dsp:txBody>
      <dsp:txXfrm>
        <a:off x="83520" y="83958"/>
        <a:ext cx="2228625" cy="1543882"/>
      </dsp:txXfrm>
    </dsp:sp>
    <dsp:sp modelId="{A088F4F5-4426-4597-BDA7-180E3623C7E7}">
      <dsp:nvSpPr>
        <dsp:cNvPr id="0" name=""/>
        <dsp:cNvSpPr/>
      </dsp:nvSpPr>
      <dsp:spPr>
        <a:xfrm>
          <a:off x="2395665" y="1882453"/>
          <a:ext cx="3593497" cy="1710922"/>
        </a:xfrm>
        <a:prstGeom prst="rightArrow">
          <a:avLst>
            <a:gd name="adj1" fmla="val 75000"/>
            <a:gd name="adj2" fmla="val 50000"/>
          </a:avLst>
        </a:prstGeom>
        <a:solidFill>
          <a:srgbClr val="135FA5">
            <a:alpha val="90000"/>
            <a:tint val="40000"/>
            <a:hueOff val="0"/>
            <a:satOff val="0"/>
            <a:lumOff val="0"/>
            <a:alphaOff val="0"/>
          </a:srgbClr>
        </a:solidFill>
        <a:ln w="12700" cap="flat" cmpd="sng" algn="ctr">
          <a:solidFill>
            <a:srgbClr val="135FA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rgbClr val="00269A">
                  <a:hueOff val="0"/>
                  <a:satOff val="0"/>
                  <a:lumOff val="0"/>
                  <a:alphaOff val="0"/>
                </a:srgbClr>
              </a:solidFill>
              <a:latin typeface="Arial" panose="020B0604020202020204"/>
              <a:ea typeface="+mn-ea"/>
              <a:cs typeface="+mn-cs"/>
            </a:rPr>
            <a:t>Service an existing access  </a:t>
          </a:r>
        </a:p>
        <a:p>
          <a:pPr marL="114300" lvl="1" indent="-114300" algn="l" defTabSz="533400">
            <a:lnSpc>
              <a:spcPct val="90000"/>
            </a:lnSpc>
            <a:spcBef>
              <a:spcPct val="0"/>
            </a:spcBef>
            <a:spcAft>
              <a:spcPct val="15000"/>
            </a:spcAft>
            <a:buChar char="•"/>
          </a:pPr>
          <a:r>
            <a:rPr lang="en-US" sz="1200" kern="1200" dirty="0">
              <a:solidFill>
                <a:srgbClr val="00269A">
                  <a:hueOff val="0"/>
                  <a:satOff val="0"/>
                  <a:lumOff val="0"/>
                  <a:alphaOff val="0"/>
                </a:srgbClr>
              </a:solidFill>
              <a:latin typeface="Arial" panose="020B0604020202020204"/>
              <a:ea typeface="+mn-ea"/>
              <a:cs typeface="+mn-cs"/>
            </a:rPr>
            <a:t>Add FN Contact – with correct role</a:t>
          </a:r>
        </a:p>
        <a:p>
          <a:pPr marL="114300" lvl="1" indent="-114300" algn="l" defTabSz="533400">
            <a:lnSpc>
              <a:spcPct val="90000"/>
            </a:lnSpc>
            <a:spcBef>
              <a:spcPct val="0"/>
            </a:spcBef>
            <a:spcAft>
              <a:spcPct val="15000"/>
            </a:spcAft>
            <a:buChar char="•"/>
          </a:pPr>
          <a:r>
            <a:rPr lang="en-US" sz="1200" kern="1200" dirty="0">
              <a:solidFill>
                <a:srgbClr val="00269A">
                  <a:hueOff val="0"/>
                  <a:satOff val="0"/>
                  <a:lumOff val="0"/>
                  <a:alphaOff val="0"/>
                </a:srgbClr>
              </a:solidFill>
              <a:latin typeface="Arial" panose="020B0604020202020204"/>
              <a:ea typeface="+mn-ea"/>
              <a:cs typeface="+mn-cs"/>
            </a:rPr>
            <a:t>Add FN Travel – with correct role</a:t>
          </a:r>
        </a:p>
        <a:p>
          <a:pPr marL="114300" lvl="1" indent="-114300" algn="l" defTabSz="533400">
            <a:lnSpc>
              <a:spcPct val="90000"/>
            </a:lnSpc>
            <a:spcBef>
              <a:spcPct val="0"/>
            </a:spcBef>
            <a:spcAft>
              <a:spcPct val="15000"/>
            </a:spcAft>
            <a:buChar char="•"/>
          </a:pPr>
          <a:r>
            <a:rPr lang="en-US" sz="1200" kern="1200" dirty="0">
              <a:solidFill>
                <a:srgbClr val="00269A">
                  <a:hueOff val="0"/>
                  <a:satOff val="0"/>
                  <a:lumOff val="0"/>
                  <a:alphaOff val="0"/>
                </a:srgbClr>
              </a:solidFill>
              <a:latin typeface="Arial" panose="020B0604020202020204"/>
              <a:ea typeface="+mn-ea"/>
              <a:cs typeface="+mn-cs"/>
            </a:rPr>
            <a:t>View Subject details</a:t>
          </a:r>
        </a:p>
        <a:p>
          <a:pPr marL="114300" lvl="1" indent="-114300" algn="l" defTabSz="533400">
            <a:lnSpc>
              <a:spcPct val="90000"/>
            </a:lnSpc>
            <a:spcBef>
              <a:spcPct val="0"/>
            </a:spcBef>
            <a:spcAft>
              <a:spcPct val="15000"/>
            </a:spcAft>
            <a:buChar char="•"/>
          </a:pPr>
          <a:r>
            <a:rPr lang="en-US" sz="1200" kern="1200" dirty="0">
              <a:solidFill>
                <a:srgbClr val="00269A">
                  <a:hueOff val="0"/>
                  <a:satOff val="0"/>
                  <a:lumOff val="0"/>
                  <a:alphaOff val="0"/>
                </a:srgbClr>
              </a:solidFill>
              <a:latin typeface="Arial" panose="020B0604020202020204"/>
              <a:ea typeface="+mn-ea"/>
              <a:cs typeface="+mn-cs"/>
            </a:rPr>
            <a:t>Visits request</a:t>
          </a:r>
        </a:p>
        <a:p>
          <a:pPr marL="114300" lvl="1" indent="-114300" algn="l" defTabSz="533400">
            <a:lnSpc>
              <a:spcPct val="90000"/>
            </a:lnSpc>
            <a:spcBef>
              <a:spcPct val="0"/>
            </a:spcBef>
            <a:spcAft>
              <a:spcPct val="15000"/>
            </a:spcAft>
            <a:buChar char="•"/>
          </a:pPr>
          <a:r>
            <a:rPr lang="en-US" sz="1200" kern="1200" dirty="0">
              <a:solidFill>
                <a:srgbClr val="00269A">
                  <a:hueOff val="0"/>
                  <a:satOff val="0"/>
                  <a:lumOff val="0"/>
                  <a:alphaOff val="0"/>
                </a:srgbClr>
              </a:solidFill>
              <a:latin typeface="Arial" panose="020B0604020202020204"/>
              <a:ea typeface="+mn-ea"/>
              <a:cs typeface="+mn-cs"/>
            </a:rPr>
            <a:t>Adverse (Only submitting SMO can see)</a:t>
          </a:r>
        </a:p>
      </dsp:txBody>
      <dsp:txXfrm>
        <a:off x="2395665" y="2096318"/>
        <a:ext cx="2951901" cy="1283192"/>
      </dsp:txXfrm>
    </dsp:sp>
    <dsp:sp modelId="{7A0C6E22-0601-4C51-94C5-F4AEE860835C}">
      <dsp:nvSpPr>
        <dsp:cNvPr id="0" name=""/>
        <dsp:cNvSpPr/>
      </dsp:nvSpPr>
      <dsp:spPr>
        <a:xfrm>
          <a:off x="0" y="1882453"/>
          <a:ext cx="2395665" cy="1710922"/>
        </a:xfrm>
        <a:prstGeom prst="roundRect">
          <a:avLst/>
        </a:prstGeom>
        <a:solidFill>
          <a:srgbClr val="135FA5">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FFFFFF"/>
              </a:solidFill>
              <a:latin typeface="Arial" panose="020B0604020202020204"/>
              <a:ea typeface="+mn-ea"/>
              <a:cs typeface="+mn-cs"/>
            </a:rPr>
            <a:t>Servicing</a:t>
          </a:r>
        </a:p>
      </dsp:txBody>
      <dsp:txXfrm>
        <a:off x="83520" y="1965973"/>
        <a:ext cx="2228625" cy="1543882"/>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4AC923-3FFC-4B45-B50F-BC6F5EF8AE80}" type="datetimeFigureOut">
              <a:rPr lang="en-US" smtClean="0"/>
              <a:t>7/20/2022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7237E9-53C2-4829-9976-4374CBE769D8}" type="slidenum">
              <a:rPr lang="en-US" smtClean="0"/>
              <a:t>‹#›</a:t>
            </a:fld>
            <a:endParaRPr lang="en-US" dirty="0"/>
          </a:p>
        </p:txBody>
      </p:sp>
    </p:spTree>
    <p:extLst>
      <p:ext uri="{BB962C8B-B14F-4D97-AF65-F5344CB8AC3E}">
        <p14:creationId xmlns:p14="http://schemas.microsoft.com/office/powerpoint/2010/main" val="3816702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Graphical user interface&#10;&#10;Description automatically generated with low confidence">
            <a:extLst>
              <a:ext uri="{FF2B5EF4-FFF2-40B4-BE49-F238E27FC236}">
                <a16:creationId xmlns:a16="http://schemas.microsoft.com/office/drawing/2014/main" id="{8EC48472-7087-42CE-9BAD-41E37FC0B5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811697" y="1846555"/>
            <a:ext cx="3870664" cy="1606860"/>
          </a:xfrm>
        </p:spPr>
        <p:txBody>
          <a:bodyPr anchor="b">
            <a:normAutofit/>
          </a:bodyPr>
          <a:lstStyle>
            <a:lvl1pPr algn="l">
              <a:defRPr sz="34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776186" y="3681937"/>
            <a:ext cx="3932808" cy="1183026"/>
          </a:xfrm>
        </p:spPr>
        <p:txBody>
          <a:bodyPr>
            <a:normAutofit/>
          </a:bodyPr>
          <a:lstStyle>
            <a:lvl1pPr marL="0" indent="0" algn="l">
              <a:buNone/>
              <a:defRPr sz="18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B2299A91-068B-4CCF-9846-9499970AFB06}" type="datetimeFigureOut">
              <a:rPr lang="en-US" smtClean="0"/>
              <a:pPr/>
              <a:t>7/20/2022</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D1F686A-AA10-4AE1-8894-AEFCF630C5AC}" type="slidenum">
              <a:rPr lang="en-US" smtClean="0"/>
              <a:pPr/>
              <a:t>‹#›</a:t>
            </a:fld>
            <a:endParaRPr lang="en-US" dirty="0"/>
          </a:p>
        </p:txBody>
      </p:sp>
    </p:spTree>
    <p:extLst>
      <p:ext uri="{BB962C8B-B14F-4D97-AF65-F5344CB8AC3E}">
        <p14:creationId xmlns:p14="http://schemas.microsoft.com/office/powerpoint/2010/main" val="3456899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299A91-068B-4CCF-9846-9499970AFB06}" type="datetimeFigureOut">
              <a:rPr lang="en-US" smtClean="0"/>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1F686A-AA10-4AE1-8894-AEFCF630C5AC}" type="slidenum">
              <a:rPr lang="en-US" smtClean="0"/>
              <a:t>‹#›</a:t>
            </a:fld>
            <a:endParaRPr lang="en-US" dirty="0"/>
          </a:p>
        </p:txBody>
      </p:sp>
    </p:spTree>
    <p:extLst>
      <p:ext uri="{BB962C8B-B14F-4D97-AF65-F5344CB8AC3E}">
        <p14:creationId xmlns:p14="http://schemas.microsoft.com/office/powerpoint/2010/main" val="1569600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299A91-068B-4CCF-9846-9499970AFB06}" type="datetimeFigureOut">
              <a:rPr lang="en-US" smtClean="0"/>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1F686A-AA10-4AE1-8894-AEFCF630C5AC}" type="slidenum">
              <a:rPr lang="en-US" smtClean="0"/>
              <a:t>‹#›</a:t>
            </a:fld>
            <a:endParaRPr lang="en-US" dirty="0"/>
          </a:p>
        </p:txBody>
      </p:sp>
    </p:spTree>
    <p:extLst>
      <p:ext uri="{BB962C8B-B14F-4D97-AF65-F5344CB8AC3E}">
        <p14:creationId xmlns:p14="http://schemas.microsoft.com/office/powerpoint/2010/main" val="393697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descr="Shape, rectangle&#10;&#10;Description automatically generated">
            <a:extLst>
              <a:ext uri="{FF2B5EF4-FFF2-40B4-BE49-F238E27FC236}">
                <a16:creationId xmlns:a16="http://schemas.microsoft.com/office/drawing/2014/main" id="{9466353F-26B5-4DDA-9907-4A8D7D9CC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492"/>
            <a:ext cx="9144000" cy="21844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83350"/>
            <a:ext cx="9144000" cy="374650"/>
          </a:xfrm>
          <a:prstGeom prst="rect">
            <a:avLst/>
          </a:prstGeom>
        </p:spPr>
      </p:pic>
      <p:sp>
        <p:nvSpPr>
          <p:cNvPr id="2" name="Title 1"/>
          <p:cNvSpPr>
            <a:spLocks noGrp="1"/>
          </p:cNvSpPr>
          <p:nvPr>
            <p:ph type="title"/>
          </p:nvPr>
        </p:nvSpPr>
        <p:spPr>
          <a:xfrm>
            <a:off x="156753" y="130628"/>
            <a:ext cx="7801247" cy="705395"/>
          </a:xfrm>
        </p:spPr>
        <p:txBody>
          <a:bodyPr>
            <a:normAutofit/>
          </a:bodyPr>
          <a:lstStyle>
            <a:lvl1pPr>
              <a:defRPr sz="3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45473" y="1303111"/>
            <a:ext cx="7886700" cy="4351338"/>
          </a:xfr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2299A91-068B-4CCF-9846-9499970AFB06}" type="datetimeFigureOut">
              <a:rPr lang="en-US" smtClean="0"/>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1F686A-AA10-4AE1-8894-AEFCF630C5AC}" type="slidenum">
              <a:rPr lang="en-US" smtClean="0"/>
              <a:t>‹#›</a:t>
            </a:fld>
            <a:endParaRPr lang="en-US" dirty="0"/>
          </a:p>
        </p:txBody>
      </p:sp>
    </p:spTree>
    <p:extLst>
      <p:ext uri="{BB962C8B-B14F-4D97-AF65-F5344CB8AC3E}">
        <p14:creationId xmlns:p14="http://schemas.microsoft.com/office/powerpoint/2010/main" val="1426288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299A91-068B-4CCF-9846-9499970AFB06}" type="datetimeFigureOut">
              <a:rPr lang="en-US" smtClean="0"/>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1F686A-AA10-4AE1-8894-AEFCF630C5AC}" type="slidenum">
              <a:rPr lang="en-US" smtClean="0"/>
              <a:t>‹#›</a:t>
            </a:fld>
            <a:endParaRPr lang="en-US" dirty="0"/>
          </a:p>
        </p:txBody>
      </p:sp>
    </p:spTree>
    <p:extLst>
      <p:ext uri="{BB962C8B-B14F-4D97-AF65-F5344CB8AC3E}">
        <p14:creationId xmlns:p14="http://schemas.microsoft.com/office/powerpoint/2010/main" val="2388568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299A91-068B-4CCF-9846-9499970AFB06}" type="datetimeFigureOut">
              <a:rPr lang="en-US" smtClean="0"/>
              <a:t>7/20/2022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1F686A-AA10-4AE1-8894-AEFCF630C5AC}" type="slidenum">
              <a:rPr lang="en-US" smtClean="0"/>
              <a:t>‹#›</a:t>
            </a:fld>
            <a:endParaRPr lang="en-US" dirty="0"/>
          </a:p>
        </p:txBody>
      </p:sp>
    </p:spTree>
    <p:extLst>
      <p:ext uri="{BB962C8B-B14F-4D97-AF65-F5344CB8AC3E}">
        <p14:creationId xmlns:p14="http://schemas.microsoft.com/office/powerpoint/2010/main" val="2469877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299A91-068B-4CCF-9846-9499970AFB06}" type="datetimeFigureOut">
              <a:rPr lang="en-US" smtClean="0"/>
              <a:t>7/20/2022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D1F686A-AA10-4AE1-8894-AEFCF630C5AC}" type="slidenum">
              <a:rPr lang="en-US" smtClean="0"/>
              <a:t>‹#›</a:t>
            </a:fld>
            <a:endParaRPr lang="en-US" dirty="0"/>
          </a:p>
        </p:txBody>
      </p:sp>
    </p:spTree>
    <p:extLst>
      <p:ext uri="{BB962C8B-B14F-4D97-AF65-F5344CB8AC3E}">
        <p14:creationId xmlns:p14="http://schemas.microsoft.com/office/powerpoint/2010/main" val="3348822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299A91-068B-4CCF-9846-9499970AFB06}" type="datetimeFigureOut">
              <a:rPr lang="en-US" smtClean="0"/>
              <a:t>7/20/2022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1F686A-AA10-4AE1-8894-AEFCF630C5AC}" type="slidenum">
              <a:rPr lang="en-US" smtClean="0"/>
              <a:t>‹#›</a:t>
            </a:fld>
            <a:endParaRPr lang="en-US" dirty="0"/>
          </a:p>
        </p:txBody>
      </p:sp>
    </p:spTree>
    <p:extLst>
      <p:ext uri="{BB962C8B-B14F-4D97-AF65-F5344CB8AC3E}">
        <p14:creationId xmlns:p14="http://schemas.microsoft.com/office/powerpoint/2010/main" val="1688444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299A91-068B-4CCF-9846-9499970AFB06}" type="datetimeFigureOut">
              <a:rPr lang="en-US" smtClean="0"/>
              <a:t>7/20/2022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1F686A-AA10-4AE1-8894-AEFCF630C5AC}" type="slidenum">
              <a:rPr lang="en-US" smtClean="0"/>
              <a:t>‹#›</a:t>
            </a:fld>
            <a:endParaRPr lang="en-US" dirty="0"/>
          </a:p>
        </p:txBody>
      </p:sp>
    </p:spTree>
    <p:extLst>
      <p:ext uri="{BB962C8B-B14F-4D97-AF65-F5344CB8AC3E}">
        <p14:creationId xmlns:p14="http://schemas.microsoft.com/office/powerpoint/2010/main" val="1094881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299A91-068B-4CCF-9846-9499970AFB06}" type="datetimeFigureOut">
              <a:rPr lang="en-US" smtClean="0"/>
              <a:t>7/20/2022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1F686A-AA10-4AE1-8894-AEFCF630C5AC}" type="slidenum">
              <a:rPr lang="en-US" smtClean="0"/>
              <a:t>‹#›</a:t>
            </a:fld>
            <a:endParaRPr lang="en-US" dirty="0"/>
          </a:p>
        </p:txBody>
      </p:sp>
    </p:spTree>
    <p:extLst>
      <p:ext uri="{BB962C8B-B14F-4D97-AF65-F5344CB8AC3E}">
        <p14:creationId xmlns:p14="http://schemas.microsoft.com/office/powerpoint/2010/main" val="670565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299A91-068B-4CCF-9846-9499970AFB06}" type="datetimeFigureOut">
              <a:rPr lang="en-US" smtClean="0"/>
              <a:t>7/20/2022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1F686A-AA10-4AE1-8894-AEFCF630C5AC}" type="slidenum">
              <a:rPr lang="en-US" smtClean="0"/>
              <a:t>‹#›</a:t>
            </a:fld>
            <a:endParaRPr lang="en-US" dirty="0"/>
          </a:p>
        </p:txBody>
      </p:sp>
    </p:spTree>
    <p:extLst>
      <p:ext uri="{BB962C8B-B14F-4D97-AF65-F5344CB8AC3E}">
        <p14:creationId xmlns:p14="http://schemas.microsoft.com/office/powerpoint/2010/main" val="659665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99A91-068B-4CCF-9846-9499970AFB06}" type="datetimeFigureOut">
              <a:rPr lang="en-US" smtClean="0"/>
              <a:t>7/20/2022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F686A-AA10-4AE1-8894-AEFCF630C5AC}" type="slidenum">
              <a:rPr lang="en-US" smtClean="0"/>
              <a:t>‹#›</a:t>
            </a:fld>
            <a:endParaRPr lang="en-US" dirty="0"/>
          </a:p>
        </p:txBody>
      </p:sp>
    </p:spTree>
    <p:extLst>
      <p:ext uri="{BB962C8B-B14F-4D97-AF65-F5344CB8AC3E}">
        <p14:creationId xmlns:p14="http://schemas.microsoft.com/office/powerpoint/2010/main" val="2583943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dcsa.mil/is/nbis/onboarding/ind_onboardi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DCSAAKC@mail.mil" TargetMode="External"/><Relationship Id="rId2" Type="http://schemas.openxmlformats.org/officeDocument/2006/relationships/hyperlink" Target="mailto:dcsa.ncr.dcsa-dvd.mbx.askvroc@mail.mil"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hyperlink" Target="https://classmgmt.com/nisppac.php" TargetMode="External"/><Relationship Id="rId2" Type="http://schemas.openxmlformats.org/officeDocument/2006/relationships/hyperlink" Target="http://www.dcsa.mil/"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mailto:NISPPACindustry@gmail.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96805" y="1981200"/>
            <a:ext cx="4868335" cy="2431435"/>
          </a:xfrm>
          <a:prstGeom prst="rect">
            <a:avLst/>
          </a:prstGeom>
          <a:noFill/>
        </p:spPr>
        <p:txBody>
          <a:bodyPr wrap="square" rtlCol="0">
            <a:spAutoFit/>
          </a:bodyPr>
          <a:lstStyle/>
          <a:p>
            <a:pPr algn="ctr"/>
            <a:r>
              <a:rPr lang="en-US" sz="3000" b="1" dirty="0"/>
              <a:t>DISS/NBIS Industry Working Group Update</a:t>
            </a:r>
          </a:p>
          <a:p>
            <a:pPr algn="ctr"/>
            <a:endParaRPr lang="en-US" sz="2000" b="1" dirty="0"/>
          </a:p>
          <a:p>
            <a:pPr algn="ctr"/>
            <a:r>
              <a:rPr lang="en-US" b="1" dirty="0"/>
              <a:t>Presented by:</a:t>
            </a:r>
          </a:p>
          <a:p>
            <a:pPr algn="ctr"/>
            <a:r>
              <a:rPr lang="en-US" b="1" dirty="0"/>
              <a:t>Quinton Wilkes</a:t>
            </a:r>
          </a:p>
          <a:p>
            <a:pPr algn="ctr"/>
            <a:r>
              <a:rPr lang="en-US" b="1" dirty="0"/>
              <a:t>Director, Corporate Security</a:t>
            </a:r>
          </a:p>
          <a:p>
            <a:pPr algn="ctr"/>
            <a:r>
              <a:rPr lang="en-US" b="1" dirty="0"/>
              <a:t>L3Harris Technologies </a:t>
            </a:r>
          </a:p>
        </p:txBody>
      </p:sp>
      <p:sp>
        <p:nvSpPr>
          <p:cNvPr id="3" name="TextBox 2">
            <a:extLst>
              <a:ext uri="{FF2B5EF4-FFF2-40B4-BE49-F238E27FC236}">
                <a16:creationId xmlns:a16="http://schemas.microsoft.com/office/drawing/2014/main" id="{064D9DF8-FAF5-49AA-ABD6-8457FBBDC114}"/>
              </a:ext>
            </a:extLst>
          </p:cNvPr>
          <p:cNvSpPr txBox="1"/>
          <p:nvPr/>
        </p:nvSpPr>
        <p:spPr>
          <a:xfrm>
            <a:off x="287866" y="6429375"/>
            <a:ext cx="8856133" cy="338554"/>
          </a:xfrm>
          <a:prstGeom prst="rect">
            <a:avLst/>
          </a:prstGeom>
          <a:noFill/>
        </p:spPr>
        <p:txBody>
          <a:bodyPr wrap="square" rtlCol="0">
            <a:spAutoFit/>
          </a:bodyPr>
          <a:lstStyle/>
          <a:p>
            <a:r>
              <a:rPr lang="en-US" sz="1600" dirty="0">
                <a:solidFill>
                  <a:schemeClr val="bg1"/>
                </a:solidFill>
              </a:rPr>
              <a:t>DISS/NBIS Industry Working groups are Sub Working Groups under the NISPPAC Systems working group</a:t>
            </a:r>
          </a:p>
        </p:txBody>
      </p:sp>
      <p:sp>
        <p:nvSpPr>
          <p:cNvPr id="2" name="TextBox 1"/>
          <p:cNvSpPr txBox="1"/>
          <p:nvPr/>
        </p:nvSpPr>
        <p:spPr>
          <a:xfrm>
            <a:off x="4196805" y="4597400"/>
            <a:ext cx="4947195" cy="369332"/>
          </a:xfrm>
          <a:prstGeom prst="rect">
            <a:avLst/>
          </a:prstGeom>
          <a:noFill/>
        </p:spPr>
        <p:txBody>
          <a:bodyPr wrap="square" rtlCol="0">
            <a:spAutoFit/>
          </a:bodyPr>
          <a:lstStyle/>
          <a:p>
            <a:pPr algn="ctr"/>
            <a:r>
              <a:rPr lang="en-US" b="1" dirty="0"/>
              <a:t>NISPPAC Industry DISS/NBIS Working Group</a:t>
            </a:r>
          </a:p>
        </p:txBody>
      </p:sp>
    </p:spTree>
    <p:extLst>
      <p:ext uri="{BB962C8B-B14F-4D97-AF65-F5344CB8AC3E}">
        <p14:creationId xmlns:p14="http://schemas.microsoft.com/office/powerpoint/2010/main" val="3487209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 NBIS Working Group</a:t>
            </a:r>
          </a:p>
        </p:txBody>
      </p:sp>
      <p:sp>
        <p:nvSpPr>
          <p:cNvPr id="3" name="Content Placeholder 2"/>
          <p:cNvSpPr>
            <a:spLocks noGrp="1"/>
          </p:cNvSpPr>
          <p:nvPr>
            <p:ph idx="1"/>
          </p:nvPr>
        </p:nvSpPr>
        <p:spPr>
          <a:xfrm>
            <a:off x="156753" y="1184577"/>
            <a:ext cx="7107647" cy="4970689"/>
          </a:xfrm>
        </p:spPr>
        <p:txBody>
          <a:bodyPr>
            <a:normAutofit/>
          </a:bodyPr>
          <a:lstStyle/>
          <a:p>
            <a:pPr>
              <a:lnSpc>
                <a:spcPct val="100000"/>
              </a:lnSpc>
              <a:spcBef>
                <a:spcPts val="0"/>
              </a:spcBef>
            </a:pPr>
            <a:r>
              <a:rPr lang="en-US" sz="1600" dirty="0"/>
              <a:t>DCSA began to transition Industry hierarchy data from NISS &amp; DISS to NBIS on April 1</a:t>
            </a:r>
            <a:r>
              <a:rPr lang="en-US" sz="1600" baseline="30000" dirty="0"/>
              <a:t>st</a:t>
            </a:r>
            <a:r>
              <a:rPr lang="en-US" sz="1600" dirty="0"/>
              <a:t> </a:t>
            </a:r>
          </a:p>
          <a:p>
            <a:pPr lvl="1">
              <a:lnSpc>
                <a:spcPct val="100000"/>
              </a:lnSpc>
              <a:spcBef>
                <a:spcPts val="0"/>
              </a:spcBef>
            </a:pPr>
            <a:r>
              <a:rPr lang="en-US" sz="1600" dirty="0"/>
              <a:t>NISS - the authoritative source for facility clearances</a:t>
            </a:r>
          </a:p>
          <a:p>
            <a:pPr lvl="2">
              <a:lnSpc>
                <a:spcPct val="100000"/>
              </a:lnSpc>
              <a:spcBef>
                <a:spcPts val="0"/>
              </a:spcBef>
            </a:pPr>
            <a:r>
              <a:rPr lang="en-US" sz="1600" dirty="0"/>
              <a:t>Hierarchy information for cleared facilities </a:t>
            </a:r>
          </a:p>
          <a:p>
            <a:pPr lvl="3">
              <a:lnSpc>
                <a:spcPct val="100000"/>
              </a:lnSpc>
              <a:spcBef>
                <a:spcPts val="0"/>
              </a:spcBef>
            </a:pPr>
            <a:r>
              <a:rPr lang="en-US" sz="1600" dirty="0"/>
              <a:t>Industry does not have NBIS accounts to verify the data moved over correctly </a:t>
            </a:r>
          </a:p>
          <a:p>
            <a:pPr lvl="1">
              <a:lnSpc>
                <a:spcPct val="100000"/>
              </a:lnSpc>
              <a:spcBef>
                <a:spcPts val="0"/>
              </a:spcBef>
            </a:pPr>
            <a:r>
              <a:rPr lang="en-US" sz="1600" dirty="0"/>
              <a:t>DISS - the personnel security system of record and source of hierarchy used to manage personnel security programs</a:t>
            </a:r>
          </a:p>
          <a:p>
            <a:pPr lvl="2">
              <a:lnSpc>
                <a:spcPct val="100000"/>
              </a:lnSpc>
              <a:spcBef>
                <a:spcPts val="0"/>
              </a:spcBef>
            </a:pPr>
            <a:r>
              <a:rPr lang="en-US" sz="1600" dirty="0"/>
              <a:t>Does not include subject, accesses, visits or any other data </a:t>
            </a:r>
          </a:p>
          <a:p>
            <a:pPr marL="544352" lvl="2" indent="0">
              <a:lnSpc>
                <a:spcPct val="100000"/>
              </a:lnSpc>
              <a:spcBef>
                <a:spcPts val="0"/>
              </a:spcBef>
              <a:buNone/>
            </a:pPr>
            <a:endParaRPr lang="en-US" sz="1600" dirty="0"/>
          </a:p>
          <a:p>
            <a:pPr>
              <a:lnSpc>
                <a:spcPct val="100000"/>
              </a:lnSpc>
              <a:spcBef>
                <a:spcPts val="0"/>
              </a:spcBef>
            </a:pPr>
            <a:r>
              <a:rPr lang="en-US" sz="1600" dirty="0"/>
              <a:t>Industry access to NBIS projected later this year </a:t>
            </a:r>
          </a:p>
          <a:p>
            <a:pPr marL="742950" lvl="2" indent="-285750">
              <a:lnSpc>
                <a:spcPct val="100000"/>
              </a:lnSpc>
              <a:spcBef>
                <a:spcPts val="0"/>
              </a:spcBef>
            </a:pPr>
            <a:r>
              <a:rPr lang="en-US" sz="1600" dirty="0"/>
              <a:t>Working on a transition plan for industry access to system</a:t>
            </a:r>
          </a:p>
          <a:p>
            <a:pPr lvl="2">
              <a:lnSpc>
                <a:spcPct val="100000"/>
              </a:lnSpc>
              <a:spcBef>
                <a:spcPts val="0"/>
              </a:spcBef>
            </a:pPr>
            <a:r>
              <a:rPr lang="en-US" sz="1600" dirty="0"/>
              <a:t>Auto-provisioning for current DISS Hierarchy Managers</a:t>
            </a:r>
          </a:p>
          <a:p>
            <a:pPr marL="1657350" lvl="4" indent="-285750">
              <a:lnSpc>
                <a:spcPct val="100000"/>
              </a:lnSpc>
              <a:spcBef>
                <a:spcPts val="0"/>
              </a:spcBef>
            </a:pPr>
            <a:r>
              <a:rPr lang="en-US" sz="1600" dirty="0"/>
              <a:t>Hierarchy Managers will create their organization accounts</a:t>
            </a:r>
          </a:p>
          <a:p>
            <a:pPr lvl="2">
              <a:lnSpc>
                <a:spcPct val="100000"/>
              </a:lnSpc>
              <a:spcBef>
                <a:spcPts val="0"/>
              </a:spcBef>
            </a:pPr>
            <a:r>
              <a:rPr lang="en-US" sz="1600" dirty="0"/>
              <a:t>Account creation by DCSA </a:t>
            </a:r>
          </a:p>
          <a:p>
            <a:pPr marL="1657350" lvl="4" indent="-285750">
              <a:lnSpc>
                <a:spcPct val="100000"/>
              </a:lnSpc>
              <a:spcBef>
                <a:spcPts val="0"/>
              </a:spcBef>
            </a:pPr>
            <a:r>
              <a:rPr lang="en-US" sz="1600" dirty="0"/>
              <a:t>No call center available today</a:t>
            </a:r>
          </a:p>
          <a:p>
            <a:pPr marL="1657350" lvl="4" indent="-285750">
              <a:lnSpc>
                <a:spcPct val="100000"/>
              </a:lnSpc>
              <a:spcBef>
                <a:spcPts val="0"/>
              </a:spcBef>
            </a:pPr>
            <a:r>
              <a:rPr lang="en-US" sz="1600" dirty="0"/>
              <a:t>Requires DCSA Service Now account</a:t>
            </a:r>
          </a:p>
          <a:p>
            <a:pPr marL="1657350" lvl="4" indent="-285750">
              <a:lnSpc>
                <a:spcPct val="100000"/>
              </a:lnSpc>
              <a:spcBef>
                <a:spcPts val="0"/>
              </a:spcBef>
            </a:pPr>
            <a:r>
              <a:rPr lang="en-US" sz="1600" dirty="0"/>
              <a:t>All account documentation uploaded to Service Now</a:t>
            </a:r>
          </a:p>
          <a:p>
            <a:pPr marL="1348733" lvl="4" indent="-171450"/>
            <a:endParaRPr lang="en-US" dirty="0"/>
          </a:p>
        </p:txBody>
      </p:sp>
    </p:spTree>
    <p:extLst>
      <p:ext uri="{BB962C8B-B14F-4D97-AF65-F5344CB8AC3E}">
        <p14:creationId xmlns:p14="http://schemas.microsoft.com/office/powerpoint/2010/main" val="3514877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645A2-B93A-47A2-BFDA-078D607308CB}"/>
              </a:ext>
            </a:extLst>
          </p:cNvPr>
          <p:cNvSpPr>
            <a:spLocks noGrp="1"/>
          </p:cNvSpPr>
          <p:nvPr>
            <p:ph type="title"/>
          </p:nvPr>
        </p:nvSpPr>
        <p:spPr/>
        <p:txBody>
          <a:bodyPr/>
          <a:lstStyle/>
          <a:p>
            <a:r>
              <a:rPr lang="en-US" dirty="0"/>
              <a:t>ServiceNow</a:t>
            </a:r>
          </a:p>
        </p:txBody>
      </p:sp>
      <p:sp>
        <p:nvSpPr>
          <p:cNvPr id="3" name="Content Placeholder 2">
            <a:extLst>
              <a:ext uri="{FF2B5EF4-FFF2-40B4-BE49-F238E27FC236}">
                <a16:creationId xmlns:a16="http://schemas.microsoft.com/office/drawing/2014/main" id="{4D9186D6-0B51-42BB-9CAD-999C155D53F1}"/>
              </a:ext>
            </a:extLst>
          </p:cNvPr>
          <p:cNvSpPr>
            <a:spLocks noGrp="1"/>
          </p:cNvSpPr>
          <p:nvPr>
            <p:ph idx="1"/>
          </p:nvPr>
        </p:nvSpPr>
        <p:spPr/>
        <p:txBody>
          <a:bodyPr/>
          <a:lstStyle/>
          <a:p>
            <a:pPr marL="0" marR="0" indent="0">
              <a:lnSpc>
                <a:spcPct val="107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ServiceNow: The Pathway for NBIS Industry Onboarding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part of Industry onboarding into NBIS system, DCSA will leverage the ServiceNow platform, to host an NBIS Industry Onboarding Portal.  It is the same platform used for Secure Web Fingerprint Transmission (SWFT) and Defense Information Security System (DISS) statuses, notifications, and support services.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Industry Onboarding Portal will enable Industry to easily, conveniently, and effectively onboard into the NBIS system. It will provide industry with an interactive readiness checklist, streamlined system access request process, a training repository, and the ability to request for support, if needed.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portal is still being tested and prepared for Industry Onboarding.  Additional details to follow.</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meantime, please visit the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NBIS Industry Onboarding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website.</a:t>
            </a:r>
          </a:p>
          <a:p>
            <a:endParaRPr lang="en-US" dirty="0"/>
          </a:p>
        </p:txBody>
      </p:sp>
    </p:spTree>
    <p:extLst>
      <p:ext uri="{BB962C8B-B14F-4D97-AF65-F5344CB8AC3E}">
        <p14:creationId xmlns:p14="http://schemas.microsoft.com/office/powerpoint/2010/main" val="4056121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6753" y="1261948"/>
            <a:ext cx="7524582" cy="3233851"/>
          </a:xfrm>
        </p:spPr>
        <p:txBody>
          <a:bodyPr>
            <a:normAutofit/>
          </a:bodyPr>
          <a:lstStyle/>
          <a:p>
            <a:r>
              <a:rPr lang="en-US" sz="1600" dirty="0"/>
              <a:t>Testing NBIS IRA</a:t>
            </a:r>
          </a:p>
          <a:p>
            <a:pPr marL="434333" lvl="2" indent="-171450"/>
            <a:r>
              <a:rPr lang="en-US" sz="1600" dirty="0"/>
              <a:t>Reviewing the investigation workflow for Industry</a:t>
            </a:r>
          </a:p>
          <a:p>
            <a:pPr marL="891533" lvl="3" indent="-171450"/>
            <a:r>
              <a:rPr lang="en-US" sz="1600" dirty="0" err="1"/>
              <a:t>eAPP</a:t>
            </a:r>
            <a:r>
              <a:rPr lang="en-US" sz="1600" dirty="0"/>
              <a:t> sends multiple emails directly to Subject</a:t>
            </a:r>
          </a:p>
          <a:p>
            <a:pPr marL="891533" lvl="3" indent="-171450"/>
            <a:r>
              <a:rPr lang="en-US" sz="1600" dirty="0"/>
              <a:t>May change internal investigation processes</a:t>
            </a:r>
          </a:p>
          <a:p>
            <a:pPr marL="434333" lvl="2" indent="-171450"/>
            <a:r>
              <a:rPr lang="en-US" sz="1600" dirty="0"/>
              <a:t>Partnering with VRO to test authorization/approval of investigations</a:t>
            </a:r>
          </a:p>
          <a:p>
            <a:pPr marL="262883" lvl="2" indent="0">
              <a:buNone/>
            </a:pPr>
            <a:endParaRPr lang="en-US" sz="1600" dirty="0"/>
          </a:p>
          <a:p>
            <a:pPr marL="0" lvl="1" indent="-194317"/>
            <a:r>
              <a:rPr lang="en-US" sz="1600" dirty="0"/>
              <a:t>Transfer of data</a:t>
            </a:r>
          </a:p>
          <a:p>
            <a:pPr marL="457200" lvl="2" indent="-194317"/>
            <a:r>
              <a:rPr lang="en-US" sz="1600" dirty="0"/>
              <a:t>Working on data migration plan</a:t>
            </a:r>
          </a:p>
          <a:p>
            <a:pPr marL="914400" lvl="3" indent="-194317"/>
            <a:r>
              <a:rPr lang="en-US" sz="1600" dirty="0"/>
              <a:t>Auto-populated vs. manual entry</a:t>
            </a:r>
          </a:p>
          <a:p>
            <a:pPr marL="457200" lvl="2" indent="-194317"/>
            <a:r>
              <a:rPr lang="en-US" sz="1600" dirty="0"/>
              <a:t>Will drive dual system use (building records in DISS and NBIS)</a:t>
            </a:r>
          </a:p>
          <a:p>
            <a:pPr marL="434333" lvl="2" indent="-171450"/>
            <a:endParaRPr lang="en-US" dirty="0"/>
          </a:p>
        </p:txBody>
      </p:sp>
      <p:sp>
        <p:nvSpPr>
          <p:cNvPr id="3" name="Title 1"/>
          <p:cNvSpPr>
            <a:spLocks noGrp="1"/>
          </p:cNvSpPr>
          <p:nvPr>
            <p:ph type="title"/>
          </p:nvPr>
        </p:nvSpPr>
        <p:spPr>
          <a:xfrm>
            <a:off x="156753" y="130628"/>
            <a:ext cx="7801247" cy="705395"/>
          </a:xfrm>
        </p:spPr>
        <p:txBody>
          <a:bodyPr/>
          <a:lstStyle/>
          <a:p>
            <a:r>
              <a:rPr lang="en-US" dirty="0"/>
              <a:t>Industry NBIS Working Group…cont.</a:t>
            </a:r>
          </a:p>
        </p:txBody>
      </p:sp>
    </p:spTree>
    <p:extLst>
      <p:ext uri="{BB962C8B-B14F-4D97-AF65-F5344CB8AC3E}">
        <p14:creationId xmlns:p14="http://schemas.microsoft.com/office/powerpoint/2010/main" val="3672866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6753" y="1270938"/>
            <a:ext cx="8292980" cy="3140196"/>
          </a:xfrm>
        </p:spPr>
        <p:txBody>
          <a:bodyPr>
            <a:noAutofit/>
          </a:bodyPr>
          <a:lstStyle/>
          <a:p>
            <a:pPr marL="258602" lvl="1" indent="-171450">
              <a:lnSpc>
                <a:spcPct val="100000"/>
              </a:lnSpc>
              <a:spcBef>
                <a:spcPts val="0"/>
              </a:spcBef>
            </a:pPr>
            <a:r>
              <a:rPr lang="en-US" sz="1600" dirty="0"/>
              <a:t>No clear strategic plan moving from DISS to NBIS </a:t>
            </a:r>
          </a:p>
          <a:p>
            <a:pPr marL="715802" lvl="2" indent="-171450">
              <a:lnSpc>
                <a:spcPct val="100000"/>
              </a:lnSpc>
              <a:spcBef>
                <a:spcPts val="0"/>
              </a:spcBef>
            </a:pPr>
            <a:r>
              <a:rPr lang="en-US" sz="1600" dirty="0"/>
              <a:t>Causes issues with functionality and data migration  </a:t>
            </a:r>
          </a:p>
          <a:p>
            <a:pPr marL="715802" lvl="2" indent="-171450">
              <a:lnSpc>
                <a:spcPct val="100000"/>
              </a:lnSpc>
              <a:spcBef>
                <a:spcPts val="0"/>
              </a:spcBef>
            </a:pPr>
            <a:endParaRPr lang="en-US" sz="1600" dirty="0"/>
          </a:p>
          <a:p>
            <a:pPr marL="258602" lvl="1" indent="-171450">
              <a:lnSpc>
                <a:spcPct val="100000"/>
              </a:lnSpc>
              <a:spcBef>
                <a:spcPts val="0"/>
              </a:spcBef>
            </a:pPr>
            <a:r>
              <a:rPr lang="en-US" sz="1600" dirty="0"/>
              <a:t>No clear plan for data migration (how/when)</a:t>
            </a:r>
          </a:p>
          <a:p>
            <a:pPr marL="715802" lvl="2" indent="-171450">
              <a:lnSpc>
                <a:spcPct val="100000"/>
              </a:lnSpc>
              <a:spcBef>
                <a:spcPts val="0"/>
              </a:spcBef>
            </a:pPr>
            <a:r>
              <a:rPr lang="en-US" sz="1600" dirty="0"/>
              <a:t>Auto-populated vs. manual entry</a:t>
            </a:r>
          </a:p>
          <a:p>
            <a:pPr marL="87152" lvl="1" indent="0">
              <a:lnSpc>
                <a:spcPct val="100000"/>
              </a:lnSpc>
              <a:spcBef>
                <a:spcPts val="0"/>
              </a:spcBef>
              <a:buNone/>
            </a:pPr>
            <a:endParaRPr lang="en-US" sz="1600" dirty="0"/>
          </a:p>
          <a:p>
            <a:pPr marL="258602" lvl="1" indent="-171450">
              <a:lnSpc>
                <a:spcPct val="100000"/>
              </a:lnSpc>
              <a:spcBef>
                <a:spcPts val="0"/>
              </a:spcBef>
            </a:pPr>
            <a:r>
              <a:rPr lang="en-US" sz="1600" dirty="0"/>
              <a:t>No training available</a:t>
            </a:r>
          </a:p>
          <a:p>
            <a:pPr marL="715802" lvl="2" indent="-171450">
              <a:lnSpc>
                <a:spcPct val="100000"/>
              </a:lnSpc>
              <a:spcBef>
                <a:spcPts val="0"/>
              </a:spcBef>
            </a:pPr>
            <a:r>
              <a:rPr lang="en-US" sz="1600" dirty="0"/>
              <a:t>Difficult to create training when NBIS processes are still under development  </a:t>
            </a:r>
          </a:p>
          <a:p>
            <a:pPr marL="87152" lvl="1" indent="0">
              <a:lnSpc>
                <a:spcPct val="100000"/>
              </a:lnSpc>
              <a:spcBef>
                <a:spcPts val="0"/>
              </a:spcBef>
              <a:buNone/>
            </a:pPr>
            <a:endParaRPr lang="en-US" sz="1600" dirty="0"/>
          </a:p>
          <a:p>
            <a:pPr marL="258602" lvl="1" indent="-171450">
              <a:lnSpc>
                <a:spcPct val="100000"/>
              </a:lnSpc>
              <a:spcBef>
                <a:spcPts val="0"/>
              </a:spcBef>
            </a:pPr>
            <a:r>
              <a:rPr lang="en-US" sz="1600" dirty="0"/>
              <a:t>DCSA is pushing use of NBIS by end of year </a:t>
            </a:r>
          </a:p>
          <a:p>
            <a:pPr marL="715802" lvl="2" indent="-171450">
              <a:lnSpc>
                <a:spcPct val="100000"/>
              </a:lnSpc>
              <a:spcBef>
                <a:spcPts val="0"/>
              </a:spcBef>
            </a:pPr>
            <a:r>
              <a:rPr lang="en-US" sz="1600" dirty="0"/>
              <a:t>Even if system is not ready or is missing data </a:t>
            </a:r>
          </a:p>
        </p:txBody>
      </p:sp>
      <p:sp>
        <p:nvSpPr>
          <p:cNvPr id="3" name="Title 1"/>
          <p:cNvSpPr>
            <a:spLocks noGrp="1"/>
          </p:cNvSpPr>
          <p:nvPr>
            <p:ph type="title"/>
          </p:nvPr>
        </p:nvSpPr>
        <p:spPr>
          <a:xfrm>
            <a:off x="156753" y="130628"/>
            <a:ext cx="7801247" cy="705395"/>
          </a:xfrm>
        </p:spPr>
        <p:txBody>
          <a:bodyPr>
            <a:normAutofit/>
          </a:bodyPr>
          <a:lstStyle/>
          <a:p>
            <a:r>
              <a:rPr lang="en-US" dirty="0"/>
              <a:t>NBIS challenges for Industry</a:t>
            </a:r>
          </a:p>
        </p:txBody>
      </p:sp>
    </p:spTree>
    <p:extLst>
      <p:ext uri="{BB962C8B-B14F-4D97-AF65-F5344CB8AC3E}">
        <p14:creationId xmlns:p14="http://schemas.microsoft.com/office/powerpoint/2010/main" val="411003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0601" y="3220961"/>
            <a:ext cx="5681133" cy="705395"/>
          </a:xfrm>
        </p:spPr>
        <p:txBody>
          <a:bodyPr>
            <a:normAutofit/>
          </a:bodyPr>
          <a:lstStyle/>
          <a:p>
            <a:r>
              <a:rPr lang="en-US" sz="4000" dirty="0">
                <a:solidFill>
                  <a:schemeClr val="tx1"/>
                </a:solidFill>
              </a:rPr>
              <a:t>Personnel Security</a:t>
            </a:r>
          </a:p>
        </p:txBody>
      </p:sp>
    </p:spTree>
    <p:extLst>
      <p:ext uri="{BB962C8B-B14F-4D97-AF65-F5344CB8AC3E}">
        <p14:creationId xmlns:p14="http://schemas.microsoft.com/office/powerpoint/2010/main" val="1812335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Future of Personnel Security</a:t>
            </a:r>
          </a:p>
        </p:txBody>
      </p:sp>
      <p:pic>
        <p:nvPicPr>
          <p:cNvPr id="1026" name="Picture 2" descr="C:\Users\kmartine\AppData\Local\Temp\SNAGHTML4fd2d2a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50" y="1307042"/>
            <a:ext cx="7683714" cy="492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263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DCSA Support</a:t>
            </a:r>
          </a:p>
        </p:txBody>
      </p:sp>
      <p:sp>
        <p:nvSpPr>
          <p:cNvPr id="3" name="Content Placeholder 2"/>
          <p:cNvSpPr>
            <a:spLocks noGrp="1"/>
          </p:cNvSpPr>
          <p:nvPr>
            <p:ph idx="1"/>
          </p:nvPr>
        </p:nvSpPr>
        <p:spPr>
          <a:xfrm>
            <a:off x="220073" y="1138214"/>
            <a:ext cx="7052794" cy="2303689"/>
          </a:xfrm>
        </p:spPr>
        <p:txBody>
          <a:bodyPr>
            <a:normAutofit lnSpcReduction="10000"/>
          </a:bodyPr>
          <a:lstStyle/>
          <a:p>
            <a:pPr marL="0" lvl="0" indent="0" defTabSz="342900">
              <a:lnSpc>
                <a:spcPct val="100000"/>
              </a:lnSpc>
              <a:spcBef>
                <a:spcPct val="20000"/>
              </a:spcBef>
              <a:buNone/>
              <a:defRPr/>
            </a:pPr>
            <a:r>
              <a:rPr lang="en-US" sz="1400" b="1" dirty="0">
                <a:solidFill>
                  <a:sysClr val="windowText" lastClr="000000"/>
                </a:solidFill>
                <a:latin typeface="Tw Cen MT"/>
              </a:rPr>
              <a:t>Knowledge Center Inquiries</a:t>
            </a:r>
            <a:endParaRPr lang="en-US" sz="1400" dirty="0">
              <a:solidFill>
                <a:sysClr val="windowText" lastClr="000000"/>
              </a:solidFill>
              <a:latin typeface="Tw Cen MT"/>
            </a:endParaRPr>
          </a:p>
          <a:p>
            <a:pPr marL="0" lvl="0" indent="0" defTabSz="342900">
              <a:lnSpc>
                <a:spcPct val="100000"/>
              </a:lnSpc>
              <a:spcBef>
                <a:spcPct val="20000"/>
              </a:spcBef>
              <a:buNone/>
              <a:defRPr/>
            </a:pPr>
            <a:r>
              <a:rPr lang="en-US" sz="1400" dirty="0">
                <a:solidFill>
                  <a:prstClr val="black"/>
                </a:solidFill>
                <a:latin typeface="Calibri Light"/>
              </a:rPr>
              <a:t>In an effort to continue to protect our workforce during the COVID-19 pandemic, Personnel Security Inquiries (option 1/option 2) of the DCSA Knowledge Center has been suspended until further notice. We will continue to provide status updates via DISS Customer Service Requests and VRO email </a:t>
            </a:r>
            <a:r>
              <a:rPr lang="en-US" sz="1400" dirty="0">
                <a:solidFill>
                  <a:prstClr val="black"/>
                </a:solidFill>
                <a:latin typeface="Calibri Light"/>
                <a:hlinkClick r:id="rId2"/>
              </a:rPr>
              <a:t>dcsa.ncr.dcsa-dvd.mbx.askvroc@mail.mil</a:t>
            </a:r>
            <a:r>
              <a:rPr lang="en-US" sz="1400" dirty="0">
                <a:solidFill>
                  <a:prstClr val="black"/>
                </a:solidFill>
                <a:latin typeface="Calibri Light"/>
              </a:rPr>
              <a:t>.  When calling (888) 282-7682, customers will have the following menu options:</a:t>
            </a:r>
          </a:p>
          <a:p>
            <a:pPr lvl="1" defTabSz="342900">
              <a:lnSpc>
                <a:spcPct val="100000"/>
              </a:lnSpc>
              <a:spcBef>
                <a:spcPct val="20000"/>
              </a:spcBef>
              <a:buFont typeface="Calibri Light" panose="020F0302020204030204" pitchFamily="34" charset="0"/>
              <a:buChar char="‒"/>
              <a:defRPr/>
            </a:pPr>
            <a:r>
              <a:rPr lang="en-US" sz="1400" dirty="0">
                <a:solidFill>
                  <a:sysClr val="windowText" lastClr="000000"/>
                </a:solidFill>
                <a:latin typeface="Calibri Light"/>
              </a:rPr>
              <a:t>Personnel Security Clearance Inquiries (e-QIP PIN Resets, Golden Questions &amp; VRO)</a:t>
            </a:r>
          </a:p>
          <a:p>
            <a:pPr lvl="1" defTabSz="342900">
              <a:lnSpc>
                <a:spcPct val="100000"/>
              </a:lnSpc>
              <a:spcBef>
                <a:spcPct val="20000"/>
              </a:spcBef>
              <a:buFont typeface="Calibri Light" panose="020F0302020204030204" pitchFamily="34" charset="0"/>
              <a:buChar char="‒"/>
              <a:defRPr/>
            </a:pPr>
            <a:r>
              <a:rPr lang="en-US" sz="1400" dirty="0">
                <a:solidFill>
                  <a:sysClr val="windowText" lastClr="000000"/>
                </a:solidFill>
                <a:latin typeface="Calibri Light"/>
              </a:rPr>
              <a:t>For Industry PIN Resets: </a:t>
            </a:r>
            <a:r>
              <a:rPr lang="en-US" sz="1400" b="1" dirty="0">
                <a:solidFill>
                  <a:sysClr val="windowText" lastClr="000000"/>
                </a:solidFill>
                <a:latin typeface="Calibri Light"/>
              </a:rPr>
              <a:t>HANG UP </a:t>
            </a:r>
            <a:r>
              <a:rPr lang="en-US" sz="1400" dirty="0">
                <a:solidFill>
                  <a:sysClr val="windowText" lastClr="000000"/>
                </a:solidFill>
                <a:latin typeface="Calibri Light"/>
              </a:rPr>
              <a:t>and </a:t>
            </a:r>
            <a:r>
              <a:rPr lang="en-US" sz="1400" b="1" u="sng" dirty="0">
                <a:solidFill>
                  <a:sysClr val="windowText" lastClr="000000"/>
                </a:solidFill>
                <a:latin typeface="Calibri Light"/>
              </a:rPr>
              <a:t>Call</a:t>
            </a:r>
            <a:r>
              <a:rPr lang="en-US" sz="1400" dirty="0">
                <a:solidFill>
                  <a:sysClr val="windowText" lastClr="000000"/>
                </a:solidFill>
                <a:latin typeface="Calibri Light"/>
              </a:rPr>
              <a:t> the Applicant Knowledge Center at 724-738-5090, or; Email </a:t>
            </a:r>
            <a:r>
              <a:rPr lang="en-US" sz="1400" dirty="0">
                <a:solidFill>
                  <a:sysClr val="windowText" lastClr="000000"/>
                </a:solidFill>
                <a:latin typeface="Calibri Light"/>
                <a:hlinkClick r:id="rId3"/>
              </a:rPr>
              <a:t>DCSAAKC@mail.mil</a:t>
            </a:r>
            <a:r>
              <a:rPr lang="en-US" sz="1400" dirty="0">
                <a:solidFill>
                  <a:sysClr val="windowText" lastClr="000000"/>
                </a:solidFill>
                <a:latin typeface="Calibri Light"/>
              </a:rPr>
              <a:t>, or;</a:t>
            </a:r>
          </a:p>
          <a:p>
            <a:pPr lvl="1" defTabSz="342900">
              <a:lnSpc>
                <a:spcPct val="100000"/>
              </a:lnSpc>
              <a:spcBef>
                <a:spcPct val="20000"/>
              </a:spcBef>
              <a:buFont typeface="Calibri Light" panose="020F0302020204030204" pitchFamily="34" charset="0"/>
              <a:buChar char="‒"/>
              <a:defRPr/>
            </a:pPr>
            <a:r>
              <a:rPr lang="en-US" sz="1400" dirty="0">
                <a:solidFill>
                  <a:sysClr val="windowText" lastClr="000000"/>
                </a:solidFill>
                <a:latin typeface="Calibri Light"/>
              </a:rPr>
              <a:t>For all other PCL related inquiries email </a:t>
            </a:r>
            <a:r>
              <a:rPr lang="en-US" sz="1400" dirty="0">
                <a:solidFill>
                  <a:sysClr val="windowText" lastClr="000000"/>
                </a:solidFill>
                <a:latin typeface="Calibri Light"/>
                <a:hlinkClick r:id="rId2"/>
              </a:rPr>
              <a:t>dcsa.ncr.dcsa-dvd.mbx.askvroc@mail.mil</a:t>
            </a:r>
            <a:r>
              <a:rPr lang="en-US" sz="1400" dirty="0">
                <a:solidFill>
                  <a:sysClr val="windowText" lastClr="000000"/>
                </a:solidFill>
                <a:latin typeface="Calibri Light"/>
              </a:rPr>
              <a:t> </a:t>
            </a:r>
          </a:p>
        </p:txBody>
      </p:sp>
      <p:pic>
        <p:nvPicPr>
          <p:cNvPr id="5" name="Picture 4"/>
          <p:cNvPicPr>
            <a:picLocks noChangeAspect="1"/>
          </p:cNvPicPr>
          <p:nvPr/>
        </p:nvPicPr>
        <p:blipFill>
          <a:blip r:embed="rId4"/>
          <a:stretch>
            <a:fillRect/>
          </a:stretch>
        </p:blipFill>
        <p:spPr>
          <a:xfrm>
            <a:off x="276423" y="3378914"/>
            <a:ext cx="7561905" cy="2961905"/>
          </a:xfrm>
          <a:prstGeom prst="rect">
            <a:avLst/>
          </a:prstGeom>
        </p:spPr>
      </p:pic>
    </p:spTree>
    <p:extLst>
      <p:ext uri="{BB962C8B-B14F-4D97-AF65-F5344CB8AC3E}">
        <p14:creationId xmlns:p14="http://schemas.microsoft.com/office/powerpoint/2010/main" val="1113346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74" y="165462"/>
            <a:ext cx="6251121" cy="653144"/>
          </a:xfrm>
        </p:spPr>
        <p:txBody>
          <a:bodyPr>
            <a:normAutofit/>
          </a:bodyPr>
          <a:lstStyle/>
          <a:p>
            <a:r>
              <a:rPr lang="en-US" altLang="en-US" dirty="0">
                <a:solidFill>
                  <a:schemeClr val="bg1"/>
                </a:solidFill>
              </a:rPr>
              <a:t>Additional Resources</a:t>
            </a:r>
            <a:endParaRPr lang="en-US" dirty="0">
              <a:solidFill>
                <a:schemeClr val="bg1"/>
              </a:solidFill>
              <a:latin typeface="+mn-lt"/>
            </a:endParaRPr>
          </a:p>
        </p:txBody>
      </p:sp>
      <p:sp>
        <p:nvSpPr>
          <p:cNvPr id="8" name="Content Placeholder 7"/>
          <p:cNvSpPr>
            <a:spLocks noGrp="1"/>
          </p:cNvSpPr>
          <p:nvPr>
            <p:ph idx="1"/>
          </p:nvPr>
        </p:nvSpPr>
        <p:spPr>
          <a:xfrm>
            <a:off x="278674" y="1245326"/>
            <a:ext cx="6723320" cy="4824549"/>
          </a:xfrm>
        </p:spPr>
        <p:txBody>
          <a:bodyPr>
            <a:normAutofit/>
          </a:bodyPr>
          <a:lstStyle/>
          <a:p>
            <a:pPr>
              <a:lnSpc>
                <a:spcPct val="110000"/>
              </a:lnSpc>
              <a:spcBef>
                <a:spcPts val="0"/>
              </a:spcBef>
              <a:defRPr/>
            </a:pPr>
            <a:r>
              <a:rPr lang="en-US" sz="1800" dirty="0"/>
              <a:t>When you log into DISS there is a help link that will take you to the user guide</a:t>
            </a:r>
          </a:p>
          <a:p>
            <a:pPr>
              <a:lnSpc>
                <a:spcPct val="110000"/>
              </a:lnSpc>
              <a:spcBef>
                <a:spcPts val="0"/>
              </a:spcBef>
              <a:defRPr/>
            </a:pPr>
            <a:endParaRPr lang="en-US" sz="2000" dirty="0"/>
          </a:p>
          <a:p>
            <a:pPr>
              <a:lnSpc>
                <a:spcPct val="110000"/>
              </a:lnSpc>
              <a:spcBef>
                <a:spcPts val="0"/>
              </a:spcBef>
              <a:defRPr/>
            </a:pPr>
            <a:endParaRPr lang="en-US" sz="2000" dirty="0"/>
          </a:p>
          <a:p>
            <a:pPr>
              <a:lnSpc>
                <a:spcPct val="110000"/>
              </a:lnSpc>
              <a:spcBef>
                <a:spcPts val="0"/>
              </a:spcBef>
              <a:defRPr/>
            </a:pPr>
            <a:endParaRPr lang="en-US" sz="2000" dirty="0"/>
          </a:p>
          <a:p>
            <a:pPr marL="0" indent="0">
              <a:lnSpc>
                <a:spcPct val="110000"/>
              </a:lnSpc>
              <a:spcBef>
                <a:spcPts val="0"/>
              </a:spcBef>
              <a:buNone/>
              <a:defRPr/>
            </a:pPr>
            <a:endParaRPr lang="en-US" sz="2000" dirty="0"/>
          </a:p>
          <a:p>
            <a:pPr>
              <a:lnSpc>
                <a:spcPct val="110000"/>
              </a:lnSpc>
              <a:spcBef>
                <a:spcPts val="0"/>
              </a:spcBef>
              <a:defRPr/>
            </a:pPr>
            <a:r>
              <a:rPr lang="en-US" sz="1800" dirty="0"/>
              <a:t>DCSA website at </a:t>
            </a:r>
            <a:r>
              <a:rPr lang="en-US" sz="1800" dirty="0">
                <a:hlinkClick r:id="rId2"/>
              </a:rPr>
              <a:t>www.dcsa.mil</a:t>
            </a:r>
            <a:r>
              <a:rPr lang="en-US" sz="1800" dirty="0"/>
              <a:t> </a:t>
            </a:r>
          </a:p>
          <a:p>
            <a:pPr marL="0" indent="0">
              <a:lnSpc>
                <a:spcPct val="110000"/>
              </a:lnSpc>
              <a:spcBef>
                <a:spcPts val="0"/>
              </a:spcBef>
              <a:buNone/>
              <a:defRPr/>
            </a:pPr>
            <a:endParaRPr lang="en-US" sz="1800" dirty="0"/>
          </a:p>
          <a:p>
            <a:pPr>
              <a:lnSpc>
                <a:spcPct val="110000"/>
              </a:lnSpc>
              <a:spcBef>
                <a:spcPts val="0"/>
              </a:spcBef>
              <a:defRPr/>
            </a:pPr>
            <a:r>
              <a:rPr lang="en-US" sz="1800" dirty="0"/>
              <a:t>NISPPAC Resources (DISS Tips)   </a:t>
            </a:r>
          </a:p>
          <a:p>
            <a:pPr lvl="1">
              <a:lnSpc>
                <a:spcPct val="110000"/>
              </a:lnSpc>
              <a:spcBef>
                <a:spcPts val="0"/>
              </a:spcBef>
              <a:defRPr/>
            </a:pPr>
            <a:r>
              <a:rPr lang="en-US" sz="1800" dirty="0">
                <a:hlinkClick r:id="rId3"/>
              </a:rPr>
              <a:t>https://classmgmt.com/nisppac.php</a:t>
            </a:r>
            <a:endParaRPr lang="en-US" sz="1800" dirty="0"/>
          </a:p>
          <a:p>
            <a:pPr lvl="1">
              <a:lnSpc>
                <a:spcPct val="110000"/>
              </a:lnSpc>
              <a:spcBef>
                <a:spcPts val="0"/>
              </a:spcBef>
              <a:defRPr/>
            </a:pPr>
            <a:r>
              <a:rPr lang="en-US" sz="1800" dirty="0"/>
              <a:t>Under the Resources Tab</a:t>
            </a:r>
          </a:p>
          <a:p>
            <a:pPr marL="457200" lvl="1" indent="0">
              <a:lnSpc>
                <a:spcPct val="110000"/>
              </a:lnSpc>
              <a:spcBef>
                <a:spcPts val="0"/>
              </a:spcBef>
              <a:buNone/>
              <a:defRPr/>
            </a:pPr>
            <a:endParaRPr lang="en-US" sz="1800" dirty="0"/>
          </a:p>
          <a:p>
            <a:pPr>
              <a:lnSpc>
                <a:spcPct val="110000"/>
              </a:lnSpc>
              <a:spcBef>
                <a:spcPts val="0"/>
              </a:spcBef>
              <a:defRPr/>
            </a:pPr>
            <a:r>
              <a:rPr lang="en-US" sz="1800" dirty="0"/>
              <a:t>Email the NISPPAC DISS/NBIS Working Groups your questions at </a:t>
            </a:r>
            <a:r>
              <a:rPr lang="en-US" sz="1800" dirty="0">
                <a:hlinkClick r:id="rId4"/>
              </a:rPr>
              <a:t>NISPPACindustry@gmail.com</a:t>
            </a:r>
            <a:endParaRPr lang="en-US" sz="1800" dirty="0"/>
          </a:p>
          <a:p>
            <a:pPr>
              <a:defRPr/>
            </a:pPr>
            <a:endParaRPr lang="en-US" sz="2000" dirty="0"/>
          </a:p>
        </p:txBody>
      </p:sp>
      <p:pic>
        <p:nvPicPr>
          <p:cNvPr id="6" name="Picture 7"/>
          <p:cNvPicPr>
            <a:picLocks noChangeAspect="1"/>
          </p:cNvPicPr>
          <p:nvPr/>
        </p:nvPicPr>
        <p:blipFill>
          <a:blip r:embed="rId5">
            <a:extLst>
              <a:ext uri="{28A0092B-C50C-407E-A947-70E740481C1C}">
                <a14:useLocalDpi xmlns:a14="http://schemas.microsoft.com/office/drawing/2010/main" val="0"/>
              </a:ext>
            </a:extLst>
          </a:blip>
          <a:srcRect b="21156"/>
          <a:stretch>
            <a:fillRect/>
          </a:stretch>
        </p:blipFill>
        <p:spPr bwMode="auto">
          <a:xfrm>
            <a:off x="512763" y="1981823"/>
            <a:ext cx="6565900" cy="89852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8"/>
          <p:cNvSpPr>
            <a:spLocks noChangeArrowheads="1"/>
          </p:cNvSpPr>
          <p:nvPr/>
        </p:nvSpPr>
        <p:spPr bwMode="auto">
          <a:xfrm>
            <a:off x="4530196" y="2027700"/>
            <a:ext cx="871537" cy="552450"/>
          </a:xfrm>
          <a:prstGeom prst="ellipse">
            <a:avLst/>
          </a:prstGeom>
          <a:noFill/>
          <a:ln w="28575"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a:p>
        </p:txBody>
      </p:sp>
    </p:spTree>
    <p:extLst>
      <p:ext uri="{BB962C8B-B14F-4D97-AF65-F5344CB8AC3E}">
        <p14:creationId xmlns:p14="http://schemas.microsoft.com/office/powerpoint/2010/main" val="402452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34986" y="3261784"/>
            <a:ext cx="4267200" cy="553998"/>
          </a:xfrm>
          <a:prstGeom prst="rect">
            <a:avLst/>
          </a:prstGeom>
          <a:noFill/>
        </p:spPr>
        <p:txBody>
          <a:bodyPr wrap="square" rtlCol="0">
            <a:spAutoFit/>
          </a:bodyPr>
          <a:lstStyle/>
          <a:p>
            <a:pPr algn="ctr"/>
            <a:r>
              <a:rPr lang="en-US" sz="3000" dirty="0">
                <a:latin typeface="Arial" panose="020B0604020202020204" pitchFamily="34" charset="0"/>
                <a:cs typeface="Arial" panose="020B0604020202020204" pitchFamily="34" charset="0"/>
              </a:rPr>
              <a:t>Questions?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7256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74" y="165462"/>
            <a:ext cx="6251121" cy="653144"/>
          </a:xfrm>
        </p:spPr>
        <p:txBody>
          <a:bodyPr>
            <a:normAutofit/>
          </a:bodyPr>
          <a:lstStyle/>
          <a:p>
            <a:r>
              <a:rPr lang="en-US" altLang="en-US" dirty="0">
                <a:solidFill>
                  <a:schemeClr val="bg1"/>
                </a:solidFill>
              </a:rPr>
              <a:t>Agenda</a:t>
            </a:r>
            <a:endParaRPr lang="en-US" dirty="0">
              <a:solidFill>
                <a:schemeClr val="bg1"/>
              </a:solidFill>
              <a:latin typeface="+mn-lt"/>
            </a:endParaRPr>
          </a:p>
        </p:txBody>
      </p:sp>
      <p:sp>
        <p:nvSpPr>
          <p:cNvPr id="8" name="Content Placeholder 7"/>
          <p:cNvSpPr>
            <a:spLocks noGrp="1"/>
          </p:cNvSpPr>
          <p:nvPr>
            <p:ph idx="1"/>
          </p:nvPr>
        </p:nvSpPr>
        <p:spPr>
          <a:xfrm>
            <a:off x="278674" y="1270726"/>
            <a:ext cx="7886700" cy="4824549"/>
          </a:xfrm>
        </p:spPr>
        <p:txBody>
          <a:bodyPr>
            <a:normAutofit/>
          </a:bodyPr>
          <a:lstStyle/>
          <a:p>
            <a:r>
              <a:rPr lang="en-US" altLang="en-US" sz="1800" dirty="0"/>
              <a:t>Defense Information System for Security (DISS)</a:t>
            </a:r>
          </a:p>
          <a:p>
            <a:pPr lvl="1"/>
            <a:r>
              <a:rPr lang="en-US" altLang="en-US" sz="1800" dirty="0"/>
              <a:t>Owning &amp; Servicing Relationships</a:t>
            </a:r>
          </a:p>
          <a:p>
            <a:pPr lvl="1"/>
            <a:r>
              <a:rPr lang="en-US" altLang="en-US" sz="1800" dirty="0"/>
              <a:t>DISS Update</a:t>
            </a:r>
          </a:p>
          <a:p>
            <a:r>
              <a:rPr lang="en-US" altLang="en-US" sz="1800" dirty="0"/>
              <a:t>National Background Investigation Services (NBIS) </a:t>
            </a:r>
          </a:p>
          <a:p>
            <a:pPr lvl="1"/>
            <a:r>
              <a:rPr lang="en-US" altLang="en-US" sz="1800" dirty="0"/>
              <a:t>Industry Onboarding</a:t>
            </a:r>
          </a:p>
          <a:p>
            <a:pPr lvl="1"/>
            <a:r>
              <a:rPr lang="en-US" altLang="en-US" sz="1800" dirty="0"/>
              <a:t>SMO Preparation</a:t>
            </a:r>
          </a:p>
          <a:p>
            <a:pPr lvl="1"/>
            <a:r>
              <a:rPr lang="en-US" altLang="en-US" sz="1800" dirty="0"/>
              <a:t>Industry NBIS Working Group</a:t>
            </a:r>
          </a:p>
          <a:p>
            <a:pPr lvl="1"/>
            <a:r>
              <a:rPr lang="en-US" altLang="en-US" sz="1800" dirty="0"/>
              <a:t>Challenges</a:t>
            </a:r>
          </a:p>
          <a:p>
            <a:r>
              <a:rPr lang="en-US" altLang="en-US" sz="1800" dirty="0"/>
              <a:t>Future of Personnel Security</a:t>
            </a:r>
          </a:p>
          <a:p>
            <a:r>
              <a:rPr lang="en-US" altLang="en-US" sz="1800" dirty="0"/>
              <a:t>Help</a:t>
            </a:r>
          </a:p>
        </p:txBody>
      </p:sp>
    </p:spTree>
    <p:extLst>
      <p:ext uri="{BB962C8B-B14F-4D97-AF65-F5344CB8AC3E}">
        <p14:creationId xmlns:p14="http://schemas.microsoft.com/office/powerpoint/2010/main" val="1175380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5752" y="3204028"/>
            <a:ext cx="1663581" cy="705395"/>
          </a:xfrm>
        </p:spPr>
        <p:txBody>
          <a:bodyPr>
            <a:normAutofit/>
          </a:bodyPr>
          <a:lstStyle/>
          <a:p>
            <a:r>
              <a:rPr lang="en-US" sz="4000" dirty="0">
                <a:solidFill>
                  <a:schemeClr val="tx1"/>
                </a:solidFill>
              </a:rPr>
              <a:t>DISS</a:t>
            </a:r>
          </a:p>
        </p:txBody>
      </p:sp>
    </p:spTree>
    <p:extLst>
      <p:ext uri="{BB962C8B-B14F-4D97-AF65-F5344CB8AC3E}">
        <p14:creationId xmlns:p14="http://schemas.microsoft.com/office/powerpoint/2010/main" val="3361563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74" y="165462"/>
            <a:ext cx="6251121" cy="653144"/>
          </a:xfrm>
        </p:spPr>
        <p:txBody>
          <a:bodyPr>
            <a:normAutofit/>
          </a:bodyPr>
          <a:lstStyle/>
          <a:p>
            <a:r>
              <a:rPr lang="en-US" altLang="en-US" dirty="0">
                <a:solidFill>
                  <a:schemeClr val="bg1"/>
                </a:solidFill>
              </a:rPr>
              <a:t>Owning and Servicing</a:t>
            </a:r>
            <a:endParaRPr lang="en-US" dirty="0">
              <a:solidFill>
                <a:schemeClr val="bg1"/>
              </a:solidFill>
              <a:latin typeface="+mn-lt"/>
            </a:endParaRPr>
          </a:p>
        </p:txBody>
      </p:sp>
      <p:graphicFrame>
        <p:nvGraphicFramePr>
          <p:cNvPr id="5" name="Diagram 4"/>
          <p:cNvGraphicFramePr/>
          <p:nvPr/>
        </p:nvGraphicFramePr>
        <p:xfrm>
          <a:off x="409652" y="2451649"/>
          <a:ext cx="5989163" cy="3593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78674" y="1255525"/>
            <a:ext cx="5876593" cy="923330"/>
          </a:xfrm>
          <a:prstGeom prst="rect">
            <a:avLst/>
          </a:prstGeom>
          <a:noFill/>
        </p:spPr>
        <p:txBody>
          <a:bodyPr wrap="square">
            <a:spAutoFit/>
          </a:bodyPr>
          <a:lstStyle/>
          <a:p>
            <a:pPr marL="285750" indent="-285750" defTabSz="411470">
              <a:buFont typeface="Arial" panose="020B0604020202020204" pitchFamily="34" charset="0"/>
              <a:buChar char="•"/>
              <a:defRPr/>
            </a:pPr>
            <a:r>
              <a:rPr lang="en-US" dirty="0">
                <a:latin typeface="Arial" panose="020B0604020202020204" pitchFamily="34" charset="0"/>
                <a:cs typeface="Arial" panose="020B0604020202020204" pitchFamily="34" charset="0"/>
              </a:rPr>
              <a:t>Explore who is doing what actions in DISS</a:t>
            </a:r>
          </a:p>
          <a:p>
            <a:pPr marL="742950" lvl="1" indent="-285750" defTabSz="411470">
              <a:buFont typeface="Arial" panose="020B0604020202020204" pitchFamily="34" charset="0"/>
              <a:buChar char="•"/>
              <a:defRPr/>
            </a:pPr>
            <a:r>
              <a:rPr lang="en-US" dirty="0">
                <a:latin typeface="Arial" panose="020B0604020202020204" pitchFamily="34" charset="0"/>
                <a:cs typeface="Arial" panose="020B0604020202020204" pitchFamily="34" charset="0"/>
              </a:rPr>
              <a:t>User roles</a:t>
            </a:r>
          </a:p>
          <a:p>
            <a:pPr marL="742950" lvl="1" indent="-285750" defTabSz="411470">
              <a:buFont typeface="Arial" panose="020B0604020202020204" pitchFamily="34" charset="0"/>
              <a:buChar char="•"/>
              <a:defRPr/>
            </a:pPr>
            <a:r>
              <a:rPr lang="en-US" dirty="0">
                <a:latin typeface="Arial" panose="020B0604020202020204" pitchFamily="34" charset="0"/>
                <a:cs typeface="Arial" panose="020B0604020202020204" pitchFamily="34" charset="0"/>
              </a:rPr>
              <a:t>Relationships</a:t>
            </a:r>
          </a:p>
        </p:txBody>
      </p:sp>
      <p:sp>
        <p:nvSpPr>
          <p:cNvPr id="8" name="TextBox 7"/>
          <p:cNvSpPr txBox="1"/>
          <p:nvPr/>
        </p:nvSpPr>
        <p:spPr>
          <a:xfrm>
            <a:off x="6305681" y="3080544"/>
            <a:ext cx="2838319" cy="2585323"/>
          </a:xfrm>
          <a:prstGeom prst="rect">
            <a:avLst/>
          </a:prstGeom>
          <a:noFill/>
        </p:spPr>
        <p:txBody>
          <a:bodyPr wrap="square">
            <a:spAutoFit/>
          </a:bodyPr>
          <a:lstStyle/>
          <a:p>
            <a:pPr marL="285750" indent="-285750" defTabSz="411470">
              <a:buFont typeface="Arial" panose="020B0604020202020204" pitchFamily="34" charset="0"/>
              <a:buChar char="•"/>
              <a:defRPr/>
            </a:pPr>
            <a:r>
              <a:rPr lang="en-US" sz="1620" dirty="0">
                <a:latin typeface="Arial" panose="020B0604020202020204" pitchFamily="34" charset="0"/>
                <a:cs typeface="Arial" panose="020B0604020202020204" pitchFamily="34" charset="0"/>
              </a:rPr>
              <a:t>Own your personnel</a:t>
            </a:r>
          </a:p>
          <a:p>
            <a:pPr marL="742950" lvl="1" indent="-285750" defTabSz="411470">
              <a:buFont typeface="Arial" panose="020B0604020202020204" pitchFamily="34" charset="0"/>
              <a:buChar char="•"/>
              <a:defRPr/>
            </a:pPr>
            <a:r>
              <a:rPr lang="en-US" sz="1620" dirty="0">
                <a:latin typeface="Arial" panose="020B0604020202020204" pitchFamily="34" charset="0"/>
                <a:cs typeface="Arial" panose="020B0604020202020204" pitchFamily="34" charset="0"/>
              </a:rPr>
              <a:t>Exception (SCI)</a:t>
            </a:r>
          </a:p>
          <a:p>
            <a:pPr marL="742950" lvl="1" indent="-285750" defTabSz="411470">
              <a:buFont typeface="Arial" panose="020B0604020202020204" pitchFamily="34" charset="0"/>
              <a:buChar char="•"/>
              <a:defRPr/>
            </a:pPr>
            <a:r>
              <a:rPr lang="en-US" sz="1620" dirty="0">
                <a:latin typeface="Arial" panose="020B0604020202020204" pitchFamily="34" charset="0"/>
                <a:cs typeface="Arial" panose="020B0604020202020204" pitchFamily="34" charset="0"/>
              </a:rPr>
              <a:t>SCI owner owns the SCI accesses, Industry services SCI owning relationship</a:t>
            </a:r>
          </a:p>
          <a:p>
            <a:pPr lvl="1" defTabSz="411470">
              <a:defRPr/>
            </a:pPr>
            <a:endParaRPr lang="en-US" sz="1620" dirty="0">
              <a:latin typeface="Arial" panose="020B0604020202020204" pitchFamily="34" charset="0"/>
              <a:cs typeface="Arial" panose="020B0604020202020204" pitchFamily="34" charset="0"/>
            </a:endParaRPr>
          </a:p>
          <a:p>
            <a:pPr marL="285750" indent="-285750" defTabSz="411470">
              <a:buFont typeface="Arial" panose="020B0604020202020204" pitchFamily="34" charset="0"/>
              <a:buChar char="•"/>
              <a:defRPr/>
            </a:pPr>
            <a:r>
              <a:rPr lang="en-US" sz="1620" dirty="0">
                <a:latin typeface="Arial" panose="020B0604020202020204" pitchFamily="34" charset="0"/>
                <a:cs typeface="Arial" panose="020B0604020202020204" pitchFamily="34" charset="0"/>
              </a:rPr>
              <a:t>Service long term visitors, etc. </a:t>
            </a:r>
          </a:p>
        </p:txBody>
      </p:sp>
    </p:spTree>
    <p:extLst>
      <p:ext uri="{BB962C8B-B14F-4D97-AF65-F5344CB8AC3E}">
        <p14:creationId xmlns:p14="http://schemas.microsoft.com/office/powerpoint/2010/main" val="950502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Owning and Servicing…cont. </a:t>
            </a:r>
            <a:endParaRPr lang="en-US" dirty="0"/>
          </a:p>
        </p:txBody>
      </p:sp>
      <p:sp>
        <p:nvSpPr>
          <p:cNvPr id="3" name="Content Placeholder 2"/>
          <p:cNvSpPr>
            <a:spLocks noGrp="1"/>
          </p:cNvSpPr>
          <p:nvPr>
            <p:ph idx="1"/>
          </p:nvPr>
        </p:nvSpPr>
        <p:spPr>
          <a:xfrm>
            <a:off x="245472" y="1252311"/>
            <a:ext cx="6934261" cy="4547356"/>
          </a:xfrm>
        </p:spPr>
        <p:txBody>
          <a:bodyPr>
            <a:normAutofit fontScale="92500" lnSpcReduction="10000"/>
          </a:bodyPr>
          <a:lstStyle/>
          <a:p>
            <a:pPr marL="0" indent="0">
              <a:lnSpc>
                <a:spcPct val="100000"/>
              </a:lnSpc>
              <a:buNone/>
            </a:pPr>
            <a:r>
              <a:rPr lang="en-US" sz="1800" dirty="0"/>
              <a:t>Owning Relationships:</a:t>
            </a:r>
          </a:p>
          <a:p>
            <a:pPr marL="258602" lvl="1" indent="-171450">
              <a:lnSpc>
                <a:spcPct val="100000"/>
              </a:lnSpc>
            </a:pPr>
            <a:r>
              <a:rPr lang="en-US" sz="1800" dirty="0"/>
              <a:t>A Subject can have multiple owning relationships and multiple owners granting the same access</a:t>
            </a:r>
          </a:p>
          <a:p>
            <a:pPr marL="258602" lvl="1" indent="-171450">
              <a:lnSpc>
                <a:spcPct val="100000"/>
              </a:lnSpc>
            </a:pPr>
            <a:r>
              <a:rPr lang="en-US" sz="1800" dirty="0"/>
              <a:t>A Subject can have an owning relationship and not be in access</a:t>
            </a:r>
          </a:p>
          <a:p>
            <a:pPr marL="715802" lvl="2" indent="-171450">
              <a:lnSpc>
                <a:spcPct val="100000"/>
              </a:lnSpc>
            </a:pPr>
            <a:r>
              <a:rPr lang="en-US" dirty="0"/>
              <a:t>Assists when tracking Continuous Evaluation (CE)</a:t>
            </a:r>
          </a:p>
          <a:p>
            <a:pPr marL="715802" lvl="2" indent="-171450">
              <a:lnSpc>
                <a:spcPct val="100000"/>
              </a:lnSpc>
            </a:pPr>
            <a:r>
              <a:rPr lang="en-US" dirty="0"/>
              <a:t>CE Memo dated June 27, 2022</a:t>
            </a:r>
          </a:p>
          <a:p>
            <a:pPr marL="1173002" lvl="3" indent="-171450">
              <a:lnSpc>
                <a:spcPct val="100000"/>
              </a:lnSpc>
            </a:pPr>
            <a:r>
              <a:rPr lang="en-US" dirty="0"/>
              <a:t>All Military Services and non-Intelligence Community DoD agencies </a:t>
            </a:r>
          </a:p>
          <a:p>
            <a:pPr marL="1173002" lvl="3" indent="-171450">
              <a:lnSpc>
                <a:spcPct val="100000"/>
              </a:lnSpc>
            </a:pPr>
            <a:r>
              <a:rPr lang="en-US" dirty="0"/>
              <a:t>Business as usual until DCSA provides implementation guidance</a:t>
            </a:r>
          </a:p>
          <a:p>
            <a:pPr marL="0" indent="0">
              <a:lnSpc>
                <a:spcPct val="100000"/>
              </a:lnSpc>
              <a:buNone/>
            </a:pPr>
            <a:r>
              <a:rPr lang="en-US" sz="1800" dirty="0"/>
              <a:t>Servicing Relationships: </a:t>
            </a:r>
          </a:p>
          <a:p>
            <a:pPr marL="372902" lvl="1" indent="-285750">
              <a:lnSpc>
                <a:spcPct val="100000"/>
              </a:lnSpc>
            </a:pPr>
            <a:r>
              <a:rPr lang="en-US" sz="1800" dirty="0"/>
              <a:t>A SMO can establish a servicing relationship on an owning SMO’s relationship</a:t>
            </a:r>
          </a:p>
          <a:p>
            <a:pPr marL="830102" lvl="2" indent="-285750">
              <a:lnSpc>
                <a:spcPct val="100000"/>
              </a:lnSpc>
            </a:pPr>
            <a:r>
              <a:rPr lang="en-US" dirty="0"/>
              <a:t>Grant New Access</a:t>
            </a:r>
          </a:p>
          <a:p>
            <a:pPr marL="830102" lvl="2" indent="-285750">
              <a:lnSpc>
                <a:spcPct val="100000"/>
              </a:lnSpc>
            </a:pPr>
            <a:r>
              <a:rPr lang="en-US" dirty="0"/>
              <a:t>Service Existing Access</a:t>
            </a:r>
          </a:p>
          <a:p>
            <a:pPr marL="544352" lvl="2" indent="0">
              <a:buNone/>
            </a:pPr>
            <a:endParaRPr lang="en-US" sz="800" dirty="0"/>
          </a:p>
          <a:p>
            <a:endParaRPr lang="en-US" dirty="0"/>
          </a:p>
        </p:txBody>
      </p:sp>
    </p:spTree>
    <p:extLst>
      <p:ext uri="{BB962C8B-B14F-4D97-AF65-F5344CB8AC3E}">
        <p14:creationId xmlns:p14="http://schemas.microsoft.com/office/powerpoint/2010/main" val="2256613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DISS Release 13.12 (SEAD 3) </a:t>
            </a:r>
          </a:p>
        </p:txBody>
      </p:sp>
      <p:sp>
        <p:nvSpPr>
          <p:cNvPr id="3" name="Content Placeholder 2"/>
          <p:cNvSpPr>
            <a:spLocks noGrp="1"/>
          </p:cNvSpPr>
          <p:nvPr>
            <p:ph idx="1"/>
          </p:nvPr>
        </p:nvSpPr>
        <p:spPr>
          <a:xfrm>
            <a:off x="245473" y="1303111"/>
            <a:ext cx="7886700" cy="5089222"/>
          </a:xfrm>
        </p:spPr>
        <p:txBody>
          <a:bodyPr>
            <a:normAutofit/>
          </a:bodyPr>
          <a:lstStyle/>
          <a:p>
            <a:r>
              <a:rPr lang="en-US" sz="1800" dirty="0"/>
              <a:t>Projected changes to “Foreign Travel” functionality in JVS</a:t>
            </a:r>
          </a:p>
          <a:p>
            <a:pPr marL="800100" lvl="1" indent="-342900">
              <a:lnSpc>
                <a:spcPct val="100000"/>
              </a:lnSpc>
              <a:spcBef>
                <a:spcPts val="0"/>
              </a:spcBef>
              <a:tabLst>
                <a:tab pos="457200" algn="l"/>
              </a:tabLst>
              <a:defRPr/>
            </a:pPr>
            <a:r>
              <a:rPr lang="en-US" sz="1800" dirty="0">
                <a:solidFill>
                  <a:prstClr val="black"/>
                </a:solidFill>
              </a:rPr>
              <a:t>Users must have the “Manage Foreign Travel” permission</a:t>
            </a:r>
            <a:endParaRPr lang="en-US" sz="1400" dirty="0">
              <a:solidFill>
                <a:prstClr val="black"/>
              </a:solidFill>
            </a:endParaRPr>
          </a:p>
          <a:p>
            <a:pPr marL="800100" lvl="1" indent="-342900">
              <a:lnSpc>
                <a:spcPct val="100000"/>
              </a:lnSpc>
              <a:spcBef>
                <a:spcPts val="0"/>
              </a:spcBef>
              <a:tabLst>
                <a:tab pos="457200" algn="l"/>
              </a:tabLst>
              <a:defRPr/>
            </a:pPr>
            <a:r>
              <a:rPr lang="en-US" sz="1800" dirty="0">
                <a:solidFill>
                  <a:prstClr val="black"/>
                </a:solidFill>
              </a:rPr>
              <a:t>Update “Passport Details” to “Travel Documents</a:t>
            </a:r>
          </a:p>
          <a:p>
            <a:pPr marL="800100" lvl="1" indent="-342900">
              <a:lnSpc>
                <a:spcPct val="100000"/>
              </a:lnSpc>
              <a:spcBef>
                <a:spcPts val="0"/>
              </a:spcBef>
              <a:tabLst>
                <a:tab pos="457200" algn="l"/>
              </a:tabLst>
              <a:defRPr/>
            </a:pPr>
            <a:r>
              <a:rPr lang="en-US" sz="1800" dirty="0"/>
              <a:t>Address Visited in Foreign Countries can be added as optional</a:t>
            </a:r>
          </a:p>
          <a:p>
            <a:pPr marL="800100" lvl="1" indent="-342900">
              <a:lnSpc>
                <a:spcPct val="100000"/>
              </a:lnSpc>
              <a:spcBef>
                <a:spcPts val="0"/>
              </a:spcBef>
              <a:tabLst>
                <a:tab pos="457200" algn="l"/>
              </a:tabLst>
              <a:defRPr/>
            </a:pPr>
            <a:r>
              <a:rPr lang="en-US" sz="1800" dirty="0">
                <a:solidFill>
                  <a:prstClr val="black"/>
                </a:solidFill>
              </a:rPr>
              <a:t>Mode of Transportation (Auto, Train, Air, Walking, and Sea)</a:t>
            </a:r>
          </a:p>
          <a:p>
            <a:pPr marL="800100" lvl="1" indent="-342900">
              <a:lnSpc>
                <a:spcPct val="100000"/>
              </a:lnSpc>
              <a:spcBef>
                <a:spcPts val="0"/>
              </a:spcBef>
              <a:tabLst>
                <a:tab pos="457200" algn="l"/>
              </a:tabLst>
              <a:defRPr/>
            </a:pPr>
            <a:r>
              <a:rPr lang="en-US" sz="1800" dirty="0">
                <a:solidFill>
                  <a:prstClr val="black"/>
                </a:solidFill>
              </a:rPr>
              <a:t>Post travel comments no longer required</a:t>
            </a:r>
          </a:p>
          <a:p>
            <a:pPr marL="800100" lvl="1" indent="-342900">
              <a:tabLst>
                <a:tab pos="457200" algn="l"/>
              </a:tabLst>
              <a:defRPr/>
            </a:pPr>
            <a:r>
              <a:rPr lang="en-US" sz="1800" dirty="0">
                <a:solidFill>
                  <a:prstClr val="black"/>
                </a:solidFill>
              </a:rPr>
              <a:t>Travel statuses (Initial, Draft, Reported) when travel is created</a:t>
            </a:r>
          </a:p>
          <a:p>
            <a:pPr marL="0" indent="0">
              <a:lnSpc>
                <a:spcPct val="100000"/>
              </a:lnSpc>
              <a:spcBef>
                <a:spcPts val="0"/>
              </a:spcBef>
              <a:buNone/>
              <a:tabLst>
                <a:tab pos="457200" algn="l"/>
              </a:tabLst>
              <a:defRPr/>
            </a:pPr>
            <a:endParaRPr lang="en-US" sz="1800" dirty="0">
              <a:solidFill>
                <a:prstClr val="black"/>
              </a:solidFill>
              <a:ea typeface="Calibri" panose="020F0502020204030204" pitchFamily="34" charset="0"/>
            </a:endParaRPr>
          </a:p>
          <a:p>
            <a:pPr marL="342900" indent="-342900">
              <a:lnSpc>
                <a:spcPct val="100000"/>
              </a:lnSpc>
              <a:spcBef>
                <a:spcPts val="0"/>
              </a:spcBef>
              <a:tabLst>
                <a:tab pos="457200" algn="l"/>
              </a:tabLst>
              <a:defRPr/>
            </a:pPr>
            <a:r>
              <a:rPr lang="en-US" sz="1800" dirty="0">
                <a:solidFill>
                  <a:prstClr val="black"/>
                </a:solidFill>
                <a:ea typeface="Calibri" panose="020F0502020204030204" pitchFamily="34" charset="0"/>
              </a:rPr>
              <a:t>Upload Mass Foreign Travel</a:t>
            </a:r>
          </a:p>
          <a:p>
            <a:pPr marL="800100" lvl="1" indent="-342900">
              <a:lnSpc>
                <a:spcPct val="100000"/>
              </a:lnSpc>
              <a:spcBef>
                <a:spcPts val="0"/>
              </a:spcBef>
              <a:tabLst>
                <a:tab pos="457200" algn="l"/>
              </a:tabLst>
              <a:defRPr/>
            </a:pPr>
            <a:r>
              <a:rPr lang="en-US" sz="1800" dirty="0">
                <a:solidFill>
                  <a:prstClr val="black"/>
                </a:solidFill>
                <a:ea typeface="Calibri" panose="020F0502020204030204" pitchFamily="34" charset="0"/>
              </a:rPr>
              <a:t>Subjects must be in user’s SMO</a:t>
            </a:r>
          </a:p>
          <a:p>
            <a:pPr marL="800100" lvl="1" indent="-342900">
              <a:lnSpc>
                <a:spcPct val="100000"/>
              </a:lnSpc>
              <a:spcBef>
                <a:spcPts val="0"/>
              </a:spcBef>
              <a:tabLst>
                <a:tab pos="457200" algn="l"/>
              </a:tabLst>
              <a:defRPr/>
            </a:pPr>
            <a:r>
              <a:rPr lang="en-US" sz="1800" dirty="0">
                <a:solidFill>
                  <a:prstClr val="black"/>
                </a:solidFill>
                <a:ea typeface="Calibri" panose="020F0502020204030204" pitchFamily="34" charset="0"/>
              </a:rPr>
              <a:t>File size cannot exceed 1MB</a:t>
            </a:r>
          </a:p>
          <a:p>
            <a:pPr marL="800100" lvl="1" indent="-342900">
              <a:lnSpc>
                <a:spcPct val="100000"/>
              </a:lnSpc>
              <a:spcBef>
                <a:spcPts val="0"/>
              </a:spcBef>
              <a:tabLst>
                <a:tab pos="457200" algn="l"/>
              </a:tabLst>
              <a:defRPr/>
            </a:pPr>
            <a:r>
              <a:rPr lang="en-US" sz="1800" dirty="0">
                <a:solidFill>
                  <a:prstClr val="black"/>
                </a:solidFill>
                <a:ea typeface="Calibri" panose="020F0502020204030204" pitchFamily="34" charset="0"/>
              </a:rPr>
              <a:t>JVS user manual will have details on required fields and formatting</a:t>
            </a:r>
          </a:p>
          <a:p>
            <a:pPr marL="457200" lvl="1" indent="0">
              <a:lnSpc>
                <a:spcPct val="100000"/>
              </a:lnSpc>
              <a:spcBef>
                <a:spcPts val="0"/>
              </a:spcBef>
              <a:buNone/>
              <a:tabLst>
                <a:tab pos="457200" algn="l"/>
              </a:tabLst>
              <a:defRPr/>
            </a:pPr>
            <a:endParaRPr lang="en-US" sz="1800" dirty="0">
              <a:solidFill>
                <a:prstClr val="black"/>
              </a:solidFill>
              <a:ea typeface="Calibri" panose="020F0502020204030204" pitchFamily="34" charset="0"/>
            </a:endParaRPr>
          </a:p>
          <a:p>
            <a:pPr marL="342900" indent="-342900">
              <a:lnSpc>
                <a:spcPct val="100000"/>
              </a:lnSpc>
              <a:spcBef>
                <a:spcPts val="0"/>
              </a:spcBef>
              <a:tabLst>
                <a:tab pos="457200" algn="l"/>
              </a:tabLst>
              <a:defRPr/>
            </a:pPr>
            <a:r>
              <a:rPr lang="en-US" sz="1800" dirty="0">
                <a:solidFill>
                  <a:prstClr val="black"/>
                </a:solidFill>
                <a:ea typeface="Calibri" panose="020F0502020204030204" pitchFamily="34" charset="0"/>
              </a:rPr>
              <a:t>User Acceptance Testing (UAT) scheduled for last week in July</a:t>
            </a:r>
          </a:p>
          <a:p>
            <a:pPr marL="800100" lvl="1" indent="-342900">
              <a:lnSpc>
                <a:spcPct val="100000"/>
              </a:lnSpc>
              <a:spcBef>
                <a:spcPts val="0"/>
              </a:spcBef>
              <a:tabLst>
                <a:tab pos="457200" algn="l"/>
              </a:tabLst>
              <a:defRPr/>
            </a:pPr>
            <a:r>
              <a:rPr lang="en-US" sz="1600" dirty="0">
                <a:solidFill>
                  <a:prstClr val="black"/>
                </a:solidFill>
                <a:ea typeface="Calibri" panose="020F0502020204030204" pitchFamily="34" charset="0"/>
              </a:rPr>
              <a:t>DISS Industry team will </a:t>
            </a:r>
            <a:r>
              <a:rPr lang="en-US" sz="1600">
                <a:solidFill>
                  <a:prstClr val="black"/>
                </a:solidFill>
                <a:ea typeface="Calibri" panose="020F0502020204030204" pitchFamily="34" charset="0"/>
              </a:rPr>
              <a:t>test with VRO</a:t>
            </a:r>
            <a:endParaRPr lang="en-US" sz="1600" dirty="0">
              <a:solidFill>
                <a:prstClr val="black"/>
              </a:solidFill>
              <a:ea typeface="Calibri" panose="020F0502020204030204" pitchFamily="34" charset="0"/>
            </a:endParaRPr>
          </a:p>
        </p:txBody>
      </p:sp>
    </p:spTree>
    <p:extLst>
      <p:ext uri="{BB962C8B-B14F-4D97-AF65-F5344CB8AC3E}">
        <p14:creationId xmlns:p14="http://schemas.microsoft.com/office/powerpoint/2010/main" val="2454406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5752" y="3204028"/>
            <a:ext cx="1663581" cy="705395"/>
          </a:xfrm>
        </p:spPr>
        <p:txBody>
          <a:bodyPr>
            <a:normAutofit/>
          </a:bodyPr>
          <a:lstStyle/>
          <a:p>
            <a:r>
              <a:rPr lang="en-US" sz="4000" dirty="0">
                <a:solidFill>
                  <a:schemeClr val="tx1"/>
                </a:solidFill>
              </a:rPr>
              <a:t>NBIS</a:t>
            </a:r>
          </a:p>
        </p:txBody>
      </p:sp>
    </p:spTree>
    <p:extLst>
      <p:ext uri="{BB962C8B-B14F-4D97-AF65-F5344CB8AC3E}">
        <p14:creationId xmlns:p14="http://schemas.microsoft.com/office/powerpoint/2010/main" val="1651166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NBIS - Industry Onboarding </a:t>
            </a:r>
          </a:p>
        </p:txBody>
      </p:sp>
      <p:sp>
        <p:nvSpPr>
          <p:cNvPr id="4" name="Content Placeholder 3"/>
          <p:cNvSpPr>
            <a:spLocks noGrp="1"/>
          </p:cNvSpPr>
          <p:nvPr>
            <p:ph idx="1"/>
          </p:nvPr>
        </p:nvSpPr>
        <p:spPr>
          <a:xfrm>
            <a:off x="243905" y="1224411"/>
            <a:ext cx="5462627" cy="4000994"/>
          </a:xfrm>
        </p:spPr>
        <p:txBody>
          <a:bodyPr>
            <a:noAutofit/>
          </a:bodyPr>
          <a:lstStyle/>
          <a:p>
            <a:pPr marL="0" indent="0">
              <a:lnSpc>
                <a:spcPct val="100000"/>
              </a:lnSpc>
              <a:spcBef>
                <a:spcPts val="0"/>
              </a:spcBef>
              <a:spcAft>
                <a:spcPts val="225"/>
              </a:spcAft>
              <a:buNone/>
            </a:pPr>
            <a:r>
              <a:rPr lang="en-US" sz="1200" b="1" dirty="0"/>
              <a:t>DISS Cleanup Initiative – “March Madness”</a:t>
            </a:r>
          </a:p>
          <a:p>
            <a:pPr>
              <a:lnSpc>
                <a:spcPct val="100000"/>
              </a:lnSpc>
              <a:spcBef>
                <a:spcPts val="0"/>
              </a:spcBef>
              <a:spcAft>
                <a:spcPts val="225"/>
              </a:spcAft>
            </a:pPr>
            <a:r>
              <a:rPr lang="en-US" sz="1200" dirty="0"/>
              <a:t>March 2022 month-long campaign to clean organization hierarchy data in DISS in preparation for transition to NBIS (Remove JPAS info, transition to one SMO, etc.)</a:t>
            </a:r>
          </a:p>
          <a:p>
            <a:pPr>
              <a:lnSpc>
                <a:spcPct val="100000"/>
              </a:lnSpc>
              <a:spcBef>
                <a:spcPts val="0"/>
              </a:spcBef>
              <a:spcAft>
                <a:spcPts val="225"/>
              </a:spcAft>
            </a:pPr>
            <a:r>
              <a:rPr lang="en-US" sz="1200" dirty="0"/>
              <a:t>Effort will support smoother hierarchy data migration from DISS to NBIS</a:t>
            </a:r>
          </a:p>
          <a:p>
            <a:pPr>
              <a:lnSpc>
                <a:spcPct val="100000"/>
              </a:lnSpc>
              <a:spcBef>
                <a:spcPts val="0"/>
              </a:spcBef>
              <a:spcAft>
                <a:spcPts val="225"/>
              </a:spcAft>
            </a:pPr>
            <a:r>
              <a:rPr lang="en-US" sz="1200" dirty="0"/>
              <a:t>Industry should continue to clean up hierarchies in DISS</a:t>
            </a:r>
          </a:p>
          <a:p>
            <a:pPr>
              <a:lnSpc>
                <a:spcPct val="100000"/>
              </a:lnSpc>
              <a:spcBef>
                <a:spcPts val="0"/>
              </a:spcBef>
              <a:spcAft>
                <a:spcPts val="225"/>
              </a:spcAft>
            </a:pPr>
            <a:endParaRPr lang="en-US" sz="1200" dirty="0"/>
          </a:p>
          <a:p>
            <a:pPr marL="0" indent="0">
              <a:lnSpc>
                <a:spcPct val="100000"/>
              </a:lnSpc>
              <a:spcBef>
                <a:spcPts val="0"/>
              </a:spcBef>
              <a:spcAft>
                <a:spcPts val="225"/>
              </a:spcAft>
              <a:buNone/>
            </a:pPr>
            <a:r>
              <a:rPr lang="en-US" sz="1200" b="1" dirty="0"/>
              <a:t>Industry Case Testing Ongoing – Production Environment</a:t>
            </a:r>
          </a:p>
          <a:p>
            <a:pPr>
              <a:lnSpc>
                <a:spcPct val="100000"/>
              </a:lnSpc>
              <a:spcBef>
                <a:spcPts val="0"/>
              </a:spcBef>
              <a:spcAft>
                <a:spcPts val="225"/>
              </a:spcAft>
            </a:pPr>
            <a:r>
              <a:rPr lang="en-US" sz="1200" dirty="0"/>
              <a:t>Ten (10) industry users trained, provisioned, and conducting live case tests for initiation, review, and authorize (IRA) process in NBIS (4 cases initiated; 2/4 authorized; 1 scheduled and reflected in DISS)</a:t>
            </a:r>
          </a:p>
          <a:p>
            <a:pPr>
              <a:lnSpc>
                <a:spcPct val="100000"/>
              </a:lnSpc>
              <a:spcBef>
                <a:spcPts val="0"/>
              </a:spcBef>
              <a:spcAft>
                <a:spcPts val="225"/>
              </a:spcAft>
            </a:pPr>
            <a:r>
              <a:rPr lang="en-US" sz="1200" dirty="0"/>
              <a:t>Capturing user feedback, gaps, and defects in NBIS IRA process for Industry/VRO</a:t>
            </a:r>
          </a:p>
          <a:p>
            <a:pPr marL="0" indent="0">
              <a:lnSpc>
                <a:spcPct val="100000"/>
              </a:lnSpc>
              <a:spcBef>
                <a:spcPts val="0"/>
              </a:spcBef>
              <a:spcAft>
                <a:spcPts val="225"/>
              </a:spcAft>
              <a:buNone/>
            </a:pPr>
            <a:endParaRPr lang="en-US" sz="1200" dirty="0"/>
          </a:p>
          <a:p>
            <a:pPr marL="0" indent="0">
              <a:lnSpc>
                <a:spcPct val="100000"/>
              </a:lnSpc>
              <a:spcBef>
                <a:spcPts val="0"/>
              </a:spcBef>
              <a:spcAft>
                <a:spcPts val="225"/>
              </a:spcAft>
              <a:buNone/>
            </a:pPr>
            <a:r>
              <a:rPr lang="en-US" sz="1200" b="1" dirty="0"/>
              <a:t>Way Forward to Successfully Onboard Industry to NBIS</a:t>
            </a:r>
          </a:p>
          <a:p>
            <a:pPr>
              <a:lnSpc>
                <a:spcPct val="100000"/>
              </a:lnSpc>
              <a:spcBef>
                <a:spcPts val="0"/>
              </a:spcBef>
              <a:spcAft>
                <a:spcPts val="225"/>
              </a:spcAft>
            </a:pPr>
            <a:r>
              <a:rPr lang="en-US" sz="1200" dirty="0"/>
              <a:t>Migrate organization hierarchy data from DISS/NISS to NBIS</a:t>
            </a:r>
          </a:p>
          <a:p>
            <a:pPr>
              <a:lnSpc>
                <a:spcPct val="100000"/>
              </a:lnSpc>
              <a:spcBef>
                <a:spcPts val="0"/>
              </a:spcBef>
              <a:spcAft>
                <a:spcPts val="225"/>
              </a:spcAft>
            </a:pPr>
            <a:r>
              <a:rPr lang="en-US" sz="1200" dirty="0"/>
              <a:t>Establish Knowledge Center for Industry </a:t>
            </a:r>
          </a:p>
          <a:p>
            <a:pPr>
              <a:lnSpc>
                <a:spcPct val="100000"/>
              </a:lnSpc>
              <a:spcBef>
                <a:spcPts val="0"/>
              </a:spcBef>
              <a:spcAft>
                <a:spcPts val="225"/>
              </a:spcAft>
            </a:pPr>
            <a:r>
              <a:rPr lang="en-US" sz="1200" dirty="0"/>
              <a:t>Conduct crosswalks between DISS and NBIS for industry users</a:t>
            </a:r>
          </a:p>
          <a:p>
            <a:pPr>
              <a:lnSpc>
                <a:spcPct val="100000"/>
              </a:lnSpc>
              <a:spcBef>
                <a:spcPts val="0"/>
              </a:spcBef>
              <a:spcAft>
                <a:spcPts val="225"/>
              </a:spcAft>
            </a:pPr>
            <a:r>
              <a:rPr lang="en-US" sz="1200" dirty="0"/>
              <a:t>Research inherited user provisioning for DISS users to NBIS</a:t>
            </a:r>
          </a:p>
          <a:p>
            <a:pPr>
              <a:lnSpc>
                <a:spcPct val="100000"/>
              </a:lnSpc>
              <a:spcBef>
                <a:spcPts val="0"/>
              </a:spcBef>
              <a:spcAft>
                <a:spcPts val="225"/>
              </a:spcAft>
            </a:pPr>
            <a:r>
              <a:rPr lang="en-US" sz="1200" dirty="0"/>
              <a:t>Add NISPPAC working group members into NBIS Test Environment </a:t>
            </a:r>
          </a:p>
          <a:p>
            <a:pPr>
              <a:lnSpc>
                <a:spcPct val="100000"/>
              </a:lnSpc>
              <a:spcBef>
                <a:spcPts val="0"/>
              </a:spcBef>
              <a:spcAft>
                <a:spcPts val="225"/>
              </a:spcAft>
            </a:pPr>
            <a:r>
              <a:rPr lang="en-US" sz="1200" dirty="0"/>
              <a:t>Deployment of NBIS Industry Onboarding Portal to support provisioning users</a:t>
            </a:r>
          </a:p>
          <a:p>
            <a:pPr>
              <a:lnSpc>
                <a:spcPct val="100000"/>
              </a:lnSpc>
              <a:spcBef>
                <a:spcPts val="0"/>
              </a:spcBef>
              <a:spcAft>
                <a:spcPts val="225"/>
              </a:spcAft>
            </a:pPr>
            <a:r>
              <a:rPr lang="en-US" sz="1200" dirty="0"/>
              <a:t>Data Migration Team to migrate DISS data to NBIS</a:t>
            </a:r>
          </a:p>
        </p:txBody>
      </p:sp>
      <p:sp>
        <p:nvSpPr>
          <p:cNvPr id="5" name="Content Placeholder 3"/>
          <p:cNvSpPr txBox="1">
            <a:spLocks/>
          </p:cNvSpPr>
          <p:nvPr/>
        </p:nvSpPr>
        <p:spPr>
          <a:xfrm>
            <a:off x="5790384" y="4956186"/>
            <a:ext cx="3053861" cy="1232704"/>
          </a:xfrm>
          <a:prstGeom prst="rect">
            <a:avLst/>
          </a:prstGeom>
          <a:solidFill>
            <a:schemeClr val="accent6">
              <a:lumMod val="20000"/>
              <a:lumOff val="80000"/>
            </a:schemeClr>
          </a:solidFill>
          <a:ln>
            <a:solidFill>
              <a:schemeClr val="tx1"/>
            </a:solidFill>
          </a:ln>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050" b="1" dirty="0"/>
              <a:t>Applying Lessons Learned from JPAS to DISS Transition</a:t>
            </a:r>
          </a:p>
          <a:p>
            <a:pPr marL="342900" lvl="1" indent="-170260">
              <a:lnSpc>
                <a:spcPct val="100000"/>
              </a:lnSpc>
              <a:spcBef>
                <a:spcPts val="0"/>
              </a:spcBef>
            </a:pPr>
            <a:r>
              <a:rPr lang="en-US" sz="900" dirty="0"/>
              <a:t>Data migration</a:t>
            </a:r>
          </a:p>
          <a:p>
            <a:pPr marL="342900" lvl="1" indent="-170260">
              <a:lnSpc>
                <a:spcPct val="100000"/>
              </a:lnSpc>
              <a:spcBef>
                <a:spcPts val="0"/>
              </a:spcBef>
            </a:pPr>
            <a:r>
              <a:rPr lang="en-US" sz="900" dirty="0"/>
              <a:t>Data synch</a:t>
            </a:r>
          </a:p>
          <a:p>
            <a:pPr marL="342900" lvl="1" indent="-170260">
              <a:lnSpc>
                <a:spcPct val="100000"/>
              </a:lnSpc>
              <a:spcBef>
                <a:spcPts val="0"/>
              </a:spcBef>
            </a:pPr>
            <a:r>
              <a:rPr lang="en-US" sz="900" dirty="0"/>
              <a:t>Training</a:t>
            </a:r>
          </a:p>
          <a:p>
            <a:pPr marL="342900" lvl="1" indent="-170260">
              <a:lnSpc>
                <a:spcPct val="100000"/>
              </a:lnSpc>
              <a:spcBef>
                <a:spcPts val="0"/>
              </a:spcBef>
            </a:pPr>
            <a:r>
              <a:rPr lang="en-US" sz="900" dirty="0"/>
              <a:t>DISS data points needed in NBIS </a:t>
            </a:r>
          </a:p>
          <a:p>
            <a:pPr marL="342900" lvl="1" indent="-170260">
              <a:lnSpc>
                <a:spcPct val="100000"/>
              </a:lnSpc>
              <a:spcBef>
                <a:spcPts val="0"/>
              </a:spcBef>
            </a:pPr>
            <a:r>
              <a:rPr lang="en-US" sz="900" dirty="0"/>
              <a:t>NBIS to DISS capability cross-walk</a:t>
            </a:r>
          </a:p>
          <a:p>
            <a:pPr marL="342900" lvl="1" indent="-170260">
              <a:lnSpc>
                <a:spcPct val="100000"/>
              </a:lnSpc>
              <a:spcBef>
                <a:spcPts val="0"/>
              </a:spcBef>
            </a:pPr>
            <a:r>
              <a:rPr lang="en-US" sz="900" dirty="0"/>
              <a:t>NBIS to DISS user role cross-walk</a:t>
            </a:r>
          </a:p>
          <a:p>
            <a:pPr marL="342900" lvl="1" indent="-170260">
              <a:lnSpc>
                <a:spcPct val="100000"/>
              </a:lnSpc>
              <a:spcBef>
                <a:spcPts val="0"/>
              </a:spcBef>
            </a:pPr>
            <a:r>
              <a:rPr lang="en-US" sz="900" dirty="0"/>
              <a:t>A Guide on when it is required to use two systems</a:t>
            </a:r>
          </a:p>
        </p:txBody>
      </p:sp>
      <p:sp>
        <p:nvSpPr>
          <p:cNvPr id="6" name="Content Placeholder 3"/>
          <p:cNvSpPr txBox="1">
            <a:spLocks/>
          </p:cNvSpPr>
          <p:nvPr/>
        </p:nvSpPr>
        <p:spPr>
          <a:xfrm>
            <a:off x="5790384" y="3804343"/>
            <a:ext cx="3053861" cy="958213"/>
          </a:xfrm>
          <a:prstGeom prst="rect">
            <a:avLst/>
          </a:prstGeom>
          <a:solidFill>
            <a:schemeClr val="accent5">
              <a:lumMod val="20000"/>
              <a:lumOff val="80000"/>
            </a:schemeClr>
          </a:solidFill>
          <a:ln>
            <a:solidFill>
              <a:schemeClr val="tx1"/>
            </a:solidFill>
          </a:ln>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050" b="1" dirty="0"/>
              <a:t>Five (5) Currently Onboarded Companies</a:t>
            </a:r>
          </a:p>
          <a:p>
            <a:pPr marL="342900" lvl="1" indent="-170260">
              <a:lnSpc>
                <a:spcPct val="100000"/>
              </a:lnSpc>
              <a:spcBef>
                <a:spcPts val="0"/>
              </a:spcBef>
            </a:pPr>
            <a:r>
              <a:rPr lang="en-US" sz="900" dirty="0"/>
              <a:t>Raytheon</a:t>
            </a:r>
          </a:p>
          <a:p>
            <a:pPr marL="342900" lvl="1" indent="-170260">
              <a:lnSpc>
                <a:spcPct val="100000"/>
              </a:lnSpc>
              <a:spcBef>
                <a:spcPts val="0"/>
              </a:spcBef>
            </a:pPr>
            <a:r>
              <a:rPr lang="en-US" sz="900" dirty="0"/>
              <a:t>Deloitte</a:t>
            </a:r>
          </a:p>
          <a:p>
            <a:pPr marL="342900" lvl="1" indent="-170260">
              <a:lnSpc>
                <a:spcPct val="100000"/>
              </a:lnSpc>
              <a:spcBef>
                <a:spcPts val="0"/>
              </a:spcBef>
            </a:pPr>
            <a:r>
              <a:rPr lang="en-US" sz="900" dirty="0"/>
              <a:t>Parsons</a:t>
            </a:r>
          </a:p>
          <a:p>
            <a:pPr marL="342900" lvl="1" indent="-170260">
              <a:lnSpc>
                <a:spcPct val="100000"/>
              </a:lnSpc>
              <a:spcBef>
                <a:spcPts val="0"/>
              </a:spcBef>
            </a:pPr>
            <a:r>
              <a:rPr lang="en-US" sz="900" dirty="0"/>
              <a:t>SI2 Technologies</a:t>
            </a:r>
          </a:p>
          <a:p>
            <a:pPr marL="342900" lvl="1" indent="-170260">
              <a:lnSpc>
                <a:spcPct val="100000"/>
              </a:lnSpc>
              <a:spcBef>
                <a:spcPts val="0"/>
              </a:spcBef>
            </a:pPr>
            <a:r>
              <a:rPr lang="en-US" sz="900" dirty="0"/>
              <a:t>Security First</a:t>
            </a:r>
          </a:p>
        </p:txBody>
      </p:sp>
      <p:pic>
        <p:nvPicPr>
          <p:cNvPr id="7" name="Picture 6"/>
          <p:cNvPicPr>
            <a:picLocks noChangeAspect="1"/>
          </p:cNvPicPr>
          <p:nvPr/>
        </p:nvPicPr>
        <p:blipFill rotWithShape="1">
          <a:blip r:embed="rId2"/>
          <a:srcRect l="12204" t="15400" r="76474" b="55531"/>
          <a:stretch/>
        </p:blipFill>
        <p:spPr>
          <a:xfrm>
            <a:off x="5790384" y="2188956"/>
            <a:ext cx="2295282" cy="1414297"/>
          </a:xfrm>
          <a:prstGeom prst="rect">
            <a:avLst/>
          </a:prstGeom>
          <a:ln>
            <a:solidFill>
              <a:schemeClr val="tx1"/>
            </a:solidFill>
          </a:ln>
        </p:spPr>
      </p:pic>
    </p:spTree>
    <p:extLst>
      <p:ext uri="{BB962C8B-B14F-4D97-AF65-F5344CB8AC3E}">
        <p14:creationId xmlns:p14="http://schemas.microsoft.com/office/powerpoint/2010/main" val="751252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SMO Preparation for NBIS Transition</a:t>
            </a:r>
          </a:p>
        </p:txBody>
      </p:sp>
      <p:sp>
        <p:nvSpPr>
          <p:cNvPr id="3" name="Content Placeholder 2"/>
          <p:cNvSpPr>
            <a:spLocks noGrp="1"/>
          </p:cNvSpPr>
          <p:nvPr>
            <p:ph idx="1"/>
          </p:nvPr>
        </p:nvSpPr>
        <p:spPr>
          <a:xfrm>
            <a:off x="156752" y="1201510"/>
            <a:ext cx="8784048" cy="5224689"/>
          </a:xfrm>
        </p:spPr>
        <p:txBody>
          <a:bodyPr>
            <a:noAutofit/>
          </a:bodyPr>
          <a:lstStyle/>
          <a:p>
            <a:pPr>
              <a:lnSpc>
                <a:spcPct val="100000"/>
              </a:lnSpc>
            </a:pPr>
            <a:r>
              <a:rPr lang="en-US" sz="1400" b="1" dirty="0"/>
              <a:t>Verify &amp; Consolidate DISS Hierarchy SMO Data for Industry </a:t>
            </a:r>
          </a:p>
          <a:p>
            <a:pPr lvl="1">
              <a:lnSpc>
                <a:spcPct val="100000"/>
              </a:lnSpc>
            </a:pPr>
            <a:r>
              <a:rPr lang="en-US" sz="1400" dirty="0"/>
              <a:t>Document posted on NCMS NISPPAC and DCSA NBIS websites</a:t>
            </a:r>
          </a:p>
          <a:p>
            <a:pPr>
              <a:lnSpc>
                <a:spcPct val="100000"/>
              </a:lnSpc>
            </a:pPr>
            <a:r>
              <a:rPr lang="en-US" sz="1400" dirty="0"/>
              <a:t>DCSA is migrating one organization (SMO) per Facility Clearance into NBIS</a:t>
            </a:r>
          </a:p>
          <a:p>
            <a:pPr lvl="1">
              <a:lnSpc>
                <a:spcPct val="100000"/>
              </a:lnSpc>
            </a:pPr>
            <a:r>
              <a:rPr lang="en-US" sz="1400" dirty="0"/>
              <a:t>Requires all Industry hierarchy managers to consolidate their DISS SMO’s to a single SMO per CAGE code</a:t>
            </a:r>
          </a:p>
          <a:p>
            <a:pPr>
              <a:lnSpc>
                <a:spcPct val="100000"/>
              </a:lnSpc>
            </a:pPr>
            <a:r>
              <a:rPr lang="en-US" sz="1400" dirty="0"/>
              <a:t>Follow these steps to ensure the correct SMO (Organization) is transitioned into NBIS</a:t>
            </a:r>
          </a:p>
          <a:p>
            <a:pPr lvl="1">
              <a:lnSpc>
                <a:spcPct val="100000"/>
              </a:lnSpc>
            </a:pPr>
            <a:r>
              <a:rPr lang="en-US" sz="1400" b="1" dirty="0"/>
              <a:t>Step 1: </a:t>
            </a:r>
            <a:r>
              <a:rPr lang="en-US" sz="1400" dirty="0"/>
              <a:t>Review your hierarchy in DISS (must Have Hierarchy Manager role in DISS to make updates) </a:t>
            </a:r>
          </a:p>
          <a:p>
            <a:pPr lvl="1">
              <a:lnSpc>
                <a:spcPct val="100000"/>
              </a:lnSpc>
            </a:pPr>
            <a:r>
              <a:rPr lang="en-US" sz="1400" b="1" dirty="0"/>
              <a:t>Step 2: </a:t>
            </a:r>
            <a:r>
              <a:rPr lang="en-US" sz="1400" dirty="0"/>
              <a:t>Identify any SMOs that contain legacy JPAS levels (i.e. Levels 3, 4 or 5 at the end of your CAGE code) OR where you are operating in multiple SMOs per CAGE Code/Facility Clearance) </a:t>
            </a:r>
          </a:p>
          <a:p>
            <a:pPr lvl="1">
              <a:lnSpc>
                <a:spcPct val="100000"/>
              </a:lnSpc>
            </a:pPr>
            <a:r>
              <a:rPr lang="en-US" sz="1400" b="1" dirty="0"/>
              <a:t>Step 3: </a:t>
            </a:r>
            <a:r>
              <a:rPr lang="en-US" sz="1400" dirty="0"/>
              <a:t>Take appropriate actions to deactivate the extra SMOs </a:t>
            </a:r>
          </a:p>
          <a:p>
            <a:pPr lvl="2">
              <a:lnSpc>
                <a:spcPct val="100000"/>
              </a:lnSpc>
            </a:pPr>
            <a:r>
              <a:rPr lang="en-US" sz="1400" dirty="0"/>
              <a:t>Clean-up any preconditions prior to deactivating a SMO in DISS, there can’t be any: </a:t>
            </a:r>
          </a:p>
          <a:p>
            <a:pPr lvl="3">
              <a:lnSpc>
                <a:spcPct val="100000"/>
              </a:lnSpc>
            </a:pPr>
            <a:r>
              <a:rPr lang="en-US" sz="1400" dirty="0"/>
              <a:t>Subjects in that SMO </a:t>
            </a:r>
          </a:p>
          <a:p>
            <a:pPr lvl="3">
              <a:lnSpc>
                <a:spcPct val="100000"/>
              </a:lnSpc>
            </a:pPr>
            <a:r>
              <a:rPr lang="en-US" sz="1400" dirty="0"/>
              <a:t>Users in the SMO </a:t>
            </a:r>
          </a:p>
          <a:p>
            <a:pPr lvl="3">
              <a:lnSpc>
                <a:spcPct val="100000"/>
              </a:lnSpc>
            </a:pPr>
            <a:r>
              <a:rPr lang="en-US" sz="1400" dirty="0"/>
              <a:t>Child SMO’s under it </a:t>
            </a:r>
          </a:p>
          <a:p>
            <a:pPr lvl="1">
              <a:lnSpc>
                <a:spcPct val="100000"/>
              </a:lnSpc>
            </a:pPr>
            <a:r>
              <a:rPr lang="en-US" sz="1400" b="1" dirty="0"/>
              <a:t>Step 4: </a:t>
            </a:r>
            <a:r>
              <a:rPr lang="en-US" sz="1400" dirty="0"/>
              <a:t>Deactivate the SMOs no longer needed to ensure only a single SMO per CAGE Code/Facility Clearance </a:t>
            </a:r>
          </a:p>
          <a:p>
            <a:pPr lvl="1">
              <a:lnSpc>
                <a:spcPct val="100000"/>
              </a:lnSpc>
            </a:pPr>
            <a:r>
              <a:rPr lang="en-US" sz="1400" b="1" dirty="0"/>
              <a:t>Step 5: </a:t>
            </a:r>
            <a:r>
              <a:rPr lang="en-US" sz="1400" dirty="0"/>
              <a:t>Edit your DISS SMO Name Prefix so it contains only your CAGE Code </a:t>
            </a:r>
          </a:p>
        </p:txBody>
      </p:sp>
    </p:spTree>
    <p:extLst>
      <p:ext uri="{BB962C8B-B14F-4D97-AF65-F5344CB8AC3E}">
        <p14:creationId xmlns:p14="http://schemas.microsoft.com/office/powerpoint/2010/main" val="38837181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F02303985DC7C4DB95C7087B22DC306" ma:contentTypeVersion="10" ma:contentTypeDescription="Create a new document." ma:contentTypeScope="" ma:versionID="9969c7972343901098fd8beac875cf68">
  <xsd:schema xmlns:xsd="http://www.w3.org/2001/XMLSchema" xmlns:xs="http://www.w3.org/2001/XMLSchema" xmlns:p="http://schemas.microsoft.com/office/2006/metadata/properties" xmlns:ns3="fdb558bd-4e9b-4a67-9a83-1668e5ff1a31" targetNamespace="http://schemas.microsoft.com/office/2006/metadata/properties" ma:root="true" ma:fieldsID="010bd813d3c181c41917d9ae742612e3" ns3:_="">
    <xsd:import namespace="fdb558bd-4e9b-4a67-9a83-1668e5ff1a3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b558bd-4e9b-4a67-9a83-1668e5ff1a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1B0559A-687F-4335-B3A9-FEB65EA9274B}">
  <ds:schemaRefs>
    <ds:schemaRef ds:uri="http://schemas.microsoft.com/sharepoint/v3/contenttype/forms"/>
  </ds:schemaRefs>
</ds:datastoreItem>
</file>

<file path=customXml/itemProps2.xml><?xml version="1.0" encoding="utf-8"?>
<ds:datastoreItem xmlns:ds="http://schemas.openxmlformats.org/officeDocument/2006/customXml" ds:itemID="{E521D1AD-C5DF-4BD7-B81E-039295C8A3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b558bd-4e9b-4a67-9a83-1668e5ff1a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C49F1E-4330-4FB0-B148-6EF2E085F863}">
  <ds:schemaRefs>
    <ds:schemaRef ds:uri="fdb558bd-4e9b-4a67-9a83-1668e5ff1a31"/>
    <ds:schemaRef ds:uri="http://schemas.microsoft.com/office/2006/documentManagement/types"/>
    <ds:schemaRef ds:uri="http://schemas.openxmlformats.org/package/2006/metadata/core-properties"/>
    <ds:schemaRef ds:uri="http://purl.org/dc/elements/1.1/"/>
    <ds:schemaRef ds:uri="http://purl.org/dc/terms/"/>
    <ds:schemaRef ds:uri="http://purl.org/dc/dcmitype/"/>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11276</TotalTime>
  <Words>1469</Words>
  <Application>Microsoft Office PowerPoint</Application>
  <PresentationFormat>On-screen Show (4:3)</PresentationFormat>
  <Paragraphs>186</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Tw Cen MT</vt:lpstr>
      <vt:lpstr>Office Theme</vt:lpstr>
      <vt:lpstr>PowerPoint Presentation</vt:lpstr>
      <vt:lpstr>Agenda</vt:lpstr>
      <vt:lpstr>DISS</vt:lpstr>
      <vt:lpstr>Owning and Servicing</vt:lpstr>
      <vt:lpstr>Owning and Servicing…cont. </vt:lpstr>
      <vt:lpstr>DISS Release 13.12 (SEAD 3) </vt:lpstr>
      <vt:lpstr>NBIS</vt:lpstr>
      <vt:lpstr>NBIS - Industry Onboarding </vt:lpstr>
      <vt:lpstr>SMO Preparation for NBIS Transition</vt:lpstr>
      <vt:lpstr>Industry NBIS Working Group</vt:lpstr>
      <vt:lpstr>ServiceNow</vt:lpstr>
      <vt:lpstr>Industry NBIS Working Group…cont.</vt:lpstr>
      <vt:lpstr>NBIS challenges for Industry</vt:lpstr>
      <vt:lpstr>Personnel Security</vt:lpstr>
      <vt:lpstr>The Future of Personnel Security</vt:lpstr>
      <vt:lpstr>DCSA Support</vt:lpstr>
      <vt:lpstr>Additional Resources</vt:lpstr>
      <vt:lpstr>PowerPoint Presentation</vt:lpstr>
    </vt:vector>
  </TitlesOfParts>
  <Company>Northrop Grumman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Villanacci, Kristie L (ES &amp; CSO)</dc:creator>
  <cp:lastModifiedBy>Wilkes, Quinton (US) - CHQ</cp:lastModifiedBy>
  <cp:revision>76</cp:revision>
  <dcterms:created xsi:type="dcterms:W3CDTF">2020-06-08T21:28:06Z</dcterms:created>
  <dcterms:modified xsi:type="dcterms:W3CDTF">2022-07-20T17:08:20Z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0x010100EF02303985DC7C4DB95C7087B22DC306</vt:lpwstr>
  </property>
</Properties>
</file>